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6"/>
  </p:notesMasterIdLst>
  <p:sldIdLst>
    <p:sldId id="256" r:id="rId2"/>
    <p:sldId id="318" r:id="rId3"/>
    <p:sldId id="333" r:id="rId4"/>
    <p:sldId id="334" r:id="rId5"/>
    <p:sldId id="302" r:id="rId6"/>
    <p:sldId id="336" r:id="rId7"/>
    <p:sldId id="337" r:id="rId8"/>
    <p:sldId id="338" r:id="rId9"/>
    <p:sldId id="339" r:id="rId10"/>
    <p:sldId id="261" r:id="rId11"/>
    <p:sldId id="319" r:id="rId12"/>
    <p:sldId id="335" r:id="rId13"/>
    <p:sldId id="263" r:id="rId14"/>
    <p:sldId id="303" r:id="rId15"/>
  </p:sldIdLst>
  <p:sldSz cx="12192000" cy="6858000"/>
  <p:notesSz cx="6858000" cy="9144000"/>
  <p:defaultTextStyle>
    <a:defPPr>
      <a:defRPr sz="1800" kern="1200">
        <a:solidFill>
          <a:schemeClr val="tx1"/>
        </a:solidFill>
        <a:latin typeface="+mn-lt"/>
        <a:ea typeface="+mn-ea"/>
        <a:cs typeface="+mn-cs"/>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 userDrawn="1">
          <p15:clr>
            <a:srgbClr val="A4A3A4"/>
          </p15:clr>
        </p15:guide>
        <p15:guide id="2" pos="393" userDrawn="1">
          <p15:clr>
            <a:srgbClr val="A4A3A4"/>
          </p15:clr>
        </p15:guide>
        <p15:guide id="3" pos="824" userDrawn="1">
          <p15:clr>
            <a:srgbClr val="A4A3A4"/>
          </p15:clr>
        </p15:guide>
        <p15:guide id="4" pos="1663" userDrawn="1">
          <p15:clr>
            <a:srgbClr val="A4A3A4"/>
          </p15:clr>
        </p15:guide>
        <p15:guide id="5" pos="2479" userDrawn="1">
          <p15:clr>
            <a:srgbClr val="A4A3A4"/>
          </p15:clr>
        </p15:guide>
        <p15:guide id="6" pos="3318" userDrawn="1">
          <p15:clr>
            <a:srgbClr val="A4A3A4"/>
          </p15:clr>
        </p15:guide>
        <p15:guide id="7" pos="4135" userDrawn="1">
          <p15:clr>
            <a:srgbClr val="A4A3A4"/>
          </p15:clr>
        </p15:guide>
        <p15:guide id="8" pos="4951" userDrawn="1">
          <p15:clr>
            <a:srgbClr val="A4A3A4"/>
          </p15:clr>
        </p15:guide>
        <p15:guide id="9" pos="5790" userDrawn="1">
          <p15:clr>
            <a:srgbClr val="A4A3A4"/>
          </p15:clr>
        </p15:guide>
        <p15:guide id="10" pos="6607" userDrawn="1">
          <p15:clr>
            <a:srgbClr val="A4A3A4"/>
          </p15:clr>
        </p15:guide>
        <p15:guide id="11" pos="7446" userDrawn="1">
          <p15:clr>
            <a:srgbClr val="A4A3A4"/>
          </p15:clr>
        </p15:guide>
        <p15:guide id="12" orient="horz" pos="4247" userDrawn="1">
          <p15:clr>
            <a:srgbClr val="A4A3A4"/>
          </p15:clr>
        </p15:guide>
        <p15:guide id="13" orient="horz" pos="3770" userDrawn="1">
          <p15:clr>
            <a:srgbClr val="A4A3A4"/>
          </p15:clr>
        </p15:guide>
        <p15:guide id="14" orient="horz" pos="3317" userDrawn="1">
          <p15:clr>
            <a:srgbClr val="A4A3A4"/>
          </p15:clr>
        </p15:guide>
        <p15:guide id="15" orient="horz" pos="2863" userDrawn="1">
          <p15:clr>
            <a:srgbClr val="A4A3A4"/>
          </p15:clr>
        </p15:guide>
        <p15:guide id="16" orient="horz" pos="2387" userDrawn="1">
          <p15:clr>
            <a:srgbClr val="A4A3A4"/>
          </p15:clr>
        </p15:guide>
        <p15:guide id="17" orient="horz" pos="1911" userDrawn="1">
          <p15:clr>
            <a:srgbClr val="A4A3A4"/>
          </p15:clr>
        </p15:guide>
        <p15:guide id="18" orient="horz" pos="1457" userDrawn="1">
          <p15:clr>
            <a:srgbClr val="A4A3A4"/>
          </p15:clr>
        </p15:guide>
        <p15:guide id="19" orient="horz" pos="1003" userDrawn="1">
          <p15:clr>
            <a:srgbClr val="A4A3A4"/>
          </p15:clr>
        </p15:guide>
        <p15:guide id="20" orient="horz" pos="5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62C"/>
    <a:srgbClr val="003E74"/>
    <a:srgbClr val="004B88"/>
    <a:srgbClr val="006EB6"/>
    <a:srgbClr val="007FC4"/>
    <a:srgbClr val="6A9DD3"/>
    <a:srgbClr val="00386B"/>
    <a:srgbClr val="0071BC"/>
    <a:srgbClr val="E94994"/>
    <a:srgbClr val="E6A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7386B-7438-4CB7-9962-3B32B6210624}" v="1" dt="2021-04-08T11:34:14.70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81963" autoAdjust="0"/>
  </p:normalViewPr>
  <p:slideViewPr>
    <p:cSldViewPr snapToGrid="0" snapToObjects="1">
      <p:cViewPr varScale="1">
        <p:scale>
          <a:sx n="62" d="100"/>
          <a:sy n="62" d="100"/>
        </p:scale>
        <p:origin x="1014" y="60"/>
      </p:cViewPr>
      <p:guideLst>
        <p:guide pos="7"/>
        <p:guide pos="393"/>
        <p:guide pos="824"/>
        <p:guide pos="1663"/>
        <p:guide pos="2479"/>
        <p:guide pos="3318"/>
        <p:guide pos="4135"/>
        <p:guide pos="4951"/>
        <p:guide pos="5790"/>
        <p:guide pos="6607"/>
        <p:guide pos="7446"/>
        <p:guide orient="horz" pos="4247"/>
        <p:guide orient="horz" pos="3770"/>
        <p:guide orient="horz" pos="3317"/>
        <p:guide orient="horz" pos="2863"/>
        <p:guide orient="horz" pos="2387"/>
        <p:guide orient="horz" pos="1911"/>
        <p:guide orient="horz" pos="1457"/>
        <p:guide orient="horz" pos="1003"/>
        <p:guide orient="horz" pos="5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tzfeld, Claudia" userId="e45a4c30-6f52-4960-b995-3eb4b79be813" providerId="ADAL" clId="{FE75A47D-8E8E-4C6D-944B-06CFABEF5CFE}"/>
    <pc:docChg chg="mod">
      <pc:chgData name="Grotzfeld, Claudia" userId="e45a4c30-6f52-4960-b995-3eb4b79be813" providerId="ADAL" clId="{FE75A47D-8E8E-4C6D-944B-06CFABEF5CFE}" dt="2020-01-15T11:55:14.514" v="0"/>
      <pc:docMkLst>
        <pc:docMk/>
      </pc:docMkLst>
    </pc:docChg>
  </pc:docChgLst>
  <pc:docChgLst>
    <pc:chgData name="Grotzfeld, Claudia" userId="e45a4c30-6f52-4960-b995-3eb4b79be813" providerId="ADAL" clId="{3457386B-7438-4CB7-9962-3B32B6210624}"/>
    <pc:docChg chg="addSld modSld">
      <pc:chgData name="Grotzfeld, Claudia" userId="e45a4c30-6f52-4960-b995-3eb4b79be813" providerId="ADAL" clId="{3457386B-7438-4CB7-9962-3B32B6210624}" dt="2021-04-08T11:34:14.707" v="0"/>
      <pc:docMkLst>
        <pc:docMk/>
      </pc:docMkLst>
      <pc:sldChg chg="add">
        <pc:chgData name="Grotzfeld, Claudia" userId="e45a4c30-6f52-4960-b995-3eb4b79be813" providerId="ADAL" clId="{3457386B-7438-4CB7-9962-3B32B6210624}" dt="2021-04-08T11:34:14.707" v="0"/>
        <pc:sldMkLst>
          <pc:docMk/>
          <pc:sldMk cId="2887510510" sldId="336"/>
        </pc:sldMkLst>
      </pc:sldChg>
      <pc:sldChg chg="add">
        <pc:chgData name="Grotzfeld, Claudia" userId="e45a4c30-6f52-4960-b995-3eb4b79be813" providerId="ADAL" clId="{3457386B-7438-4CB7-9962-3B32B6210624}" dt="2021-04-08T11:34:14.707" v="0"/>
        <pc:sldMkLst>
          <pc:docMk/>
          <pc:sldMk cId="3077656055" sldId="337"/>
        </pc:sldMkLst>
      </pc:sldChg>
      <pc:sldChg chg="add">
        <pc:chgData name="Grotzfeld, Claudia" userId="e45a4c30-6f52-4960-b995-3eb4b79be813" providerId="ADAL" clId="{3457386B-7438-4CB7-9962-3B32B6210624}" dt="2021-04-08T11:34:14.707" v="0"/>
        <pc:sldMkLst>
          <pc:docMk/>
          <pc:sldMk cId="2268780105" sldId="338"/>
        </pc:sldMkLst>
      </pc:sldChg>
      <pc:sldChg chg="add">
        <pc:chgData name="Grotzfeld, Claudia" userId="e45a4c30-6f52-4960-b995-3eb4b79be813" providerId="ADAL" clId="{3457386B-7438-4CB7-9962-3B32B6210624}" dt="2021-04-08T11:34:14.707" v="0"/>
        <pc:sldMkLst>
          <pc:docMk/>
          <pc:sldMk cId="3120499926" sldId="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496BB-EB4D-D448-9822-9A227480818A}" type="datetimeFigureOut">
              <a:rPr lang="en-US" smtClean="0"/>
              <a:t>4/8/2021</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A3DF1-23CF-5344-9949-DF1C92A429D0}" type="slidenum">
              <a:rPr lang="en-US" smtClean="0"/>
              <a:t>‹Nr.›</a:t>
            </a:fld>
            <a:endParaRPr lang="en-US"/>
          </a:p>
        </p:txBody>
      </p:sp>
    </p:spTree>
    <p:extLst>
      <p:ext uri="{BB962C8B-B14F-4D97-AF65-F5344CB8AC3E}">
        <p14:creationId xmlns:p14="http://schemas.microsoft.com/office/powerpoint/2010/main" val="34567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Concept machine et de montage peu encombrant grâce à une construction extrêmement compacte.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Dynamique d'entraînement maximale assurée par des moments d'inertie de masse très faibles dans le cadre d'un montage direct. La suppression d'un adaptateur moteur </a:t>
            </a:r>
            <a:r>
              <a:rPr>
                <a:solidFill>
                  <a:schemeClr val="accent1">
                    <a:lumMod val="75000"/>
                  </a:schemeClr>
                </a:solidFill>
              </a:rPr>
              <a:t>garantit l'exploitation</a:t>
            </a:r>
            <a:r>
              <a:t> à pleine capacité de la dynamique d'entraînement.</a:t>
            </a:r>
            <a:b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a:t>
            </a:fld>
            <a:endParaRPr lang="en-US"/>
          </a:p>
        </p:txBody>
      </p:sp>
    </p:spTree>
    <p:extLst>
      <p:ext uri="{BB962C8B-B14F-4D97-AF65-F5344CB8AC3E}">
        <p14:creationId xmlns:p14="http://schemas.microsoft.com/office/powerpoint/2010/main" val="232933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11</a:t>
            </a:fld>
            <a:endParaRPr lang="en-US"/>
          </a:p>
        </p:txBody>
      </p:sp>
    </p:spTree>
    <p:extLst>
      <p:ext uri="{BB962C8B-B14F-4D97-AF65-F5344CB8AC3E}">
        <p14:creationId xmlns:p14="http://schemas.microsoft.com/office/powerpoint/2010/main" val="374445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12</a:t>
            </a:fld>
            <a:endParaRPr lang="en-US"/>
          </a:p>
        </p:txBody>
      </p:sp>
    </p:spTree>
    <p:extLst>
      <p:ext uri="{BB962C8B-B14F-4D97-AF65-F5344CB8AC3E}">
        <p14:creationId xmlns:p14="http://schemas.microsoft.com/office/powerpoint/2010/main" val="286424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13</a:t>
            </a:fld>
            <a:endParaRPr lang="en-US"/>
          </a:p>
        </p:txBody>
      </p:sp>
    </p:spTree>
    <p:extLst>
      <p:ext uri="{BB962C8B-B14F-4D97-AF65-F5344CB8AC3E}">
        <p14:creationId xmlns:p14="http://schemas.microsoft.com/office/powerpoint/2010/main" val="166641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L'augmentation du diamètre du bossage du pignon ainsi que l'élargissement de la denture dans l'étage de sortie ont pour effet d'augmenter le couple d'arrêt d'urgence contrôlé et, de manière générale, la force portante.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3</a:t>
            </a:fld>
            <a:endParaRPr lang="en-US"/>
          </a:p>
        </p:txBody>
      </p:sp>
    </p:spTree>
    <p:extLst>
      <p:ext uri="{BB962C8B-B14F-4D97-AF65-F5344CB8AC3E}">
        <p14:creationId xmlns:p14="http://schemas.microsoft.com/office/powerpoint/2010/main" val="104836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nSpc>
                <a:spcPct val="150000"/>
              </a:lnSpc>
              <a:buFont typeface="Arial" panose="020B0604020202020204" pitchFamily="34" charset="0"/>
              <a:buChar char="•"/>
            </a:pPr>
            <a:r>
              <a:rPr sz="2200" dirty="0"/>
              <a:t>Le carter et la denture </a:t>
            </a:r>
            <a:r>
              <a:rPr sz="2200" dirty="0" err="1"/>
              <a:t>d'une</a:t>
            </a:r>
            <a:r>
              <a:rPr sz="2200" dirty="0"/>
              <a:t> </a:t>
            </a:r>
            <a:r>
              <a:rPr sz="2200" dirty="0" err="1"/>
              <a:t>qualité</a:t>
            </a:r>
            <a:r>
              <a:rPr sz="2200" dirty="0"/>
              <a:t> </a:t>
            </a:r>
            <a:r>
              <a:rPr sz="2200" dirty="0" err="1"/>
              <a:t>haut</a:t>
            </a:r>
            <a:r>
              <a:rPr sz="2200" dirty="0"/>
              <a:t> de </a:t>
            </a:r>
            <a:r>
              <a:rPr sz="2200" dirty="0" err="1"/>
              <a:t>gamme</a:t>
            </a:r>
            <a:r>
              <a:rPr sz="2200" dirty="0"/>
              <a:t> </a:t>
            </a:r>
            <a:r>
              <a:rPr sz="2000" dirty="0"/>
              <a:t>grâce à des technologies </a:t>
            </a:r>
            <a:r>
              <a:rPr sz="2000" dirty="0" err="1"/>
              <a:t>innovantes</a:t>
            </a:r>
            <a:r>
              <a:rPr sz="2000" dirty="0"/>
              <a:t> </a:t>
            </a:r>
            <a:r>
              <a:rPr sz="2000" dirty="0" err="1"/>
              <a:t>sont</a:t>
            </a:r>
            <a:r>
              <a:rPr sz="2000" dirty="0"/>
              <a:t> la </a:t>
            </a:r>
            <a:r>
              <a:rPr dirty="0" err="1"/>
              <a:t>promesse</a:t>
            </a:r>
            <a:r>
              <a:rPr dirty="0"/>
              <a:t> </a:t>
            </a:r>
            <a:r>
              <a:rPr dirty="0" err="1"/>
              <a:t>d'une</a:t>
            </a:r>
            <a:r>
              <a:rPr dirty="0"/>
              <a:t> </a:t>
            </a:r>
            <a:r>
              <a:rPr dirty="0" err="1"/>
              <a:t>précision</a:t>
            </a:r>
            <a:r>
              <a:rPr dirty="0"/>
              <a:t> de </a:t>
            </a:r>
            <a:r>
              <a:rPr dirty="0" err="1"/>
              <a:t>positionnement</a:t>
            </a:r>
            <a:r>
              <a:rPr dirty="0"/>
              <a:t> </a:t>
            </a:r>
            <a:r>
              <a:rPr dirty="0" err="1"/>
              <a:t>maximale</a:t>
            </a:r>
            <a:r>
              <a:rPr dirty="0"/>
              <a:t> pour un </a:t>
            </a:r>
            <a:r>
              <a:rPr dirty="0" err="1"/>
              <a:t>jeu</a:t>
            </a:r>
            <a:r>
              <a:rPr dirty="0"/>
              <a:t> </a:t>
            </a:r>
            <a:r>
              <a:rPr dirty="0" err="1"/>
              <a:t>rotatif</a:t>
            </a:r>
            <a:r>
              <a:rPr dirty="0"/>
              <a:t> </a:t>
            </a:r>
            <a:r>
              <a:rPr dirty="0" err="1"/>
              <a:t>très</a:t>
            </a:r>
            <a:r>
              <a:rPr dirty="0"/>
              <a:t> </a:t>
            </a:r>
            <a:r>
              <a:rPr dirty="0" err="1"/>
              <a:t>faible</a:t>
            </a:r>
            <a:r>
              <a:rPr dirty="0"/>
              <a:t> </a:t>
            </a:r>
            <a:r>
              <a:rPr dirty="0" err="1"/>
              <a:t>pouvant</a:t>
            </a:r>
            <a:r>
              <a:rPr dirty="0"/>
              <a:t> </a:t>
            </a:r>
            <a:r>
              <a:rPr dirty="0" err="1"/>
              <a:t>être</a:t>
            </a:r>
            <a:r>
              <a:rPr dirty="0"/>
              <a:t>  ≤ 1 arcmin.</a:t>
            </a:r>
          </a:p>
          <a:p>
            <a:pPr marL="342900" indent="-342900">
              <a:lnSpc>
                <a:spcPct val="150000"/>
              </a:lnSpc>
              <a:buFont typeface="Arial" panose="020B0604020202020204" pitchFamily="34" charset="0"/>
              <a:buChar char="•"/>
            </a:pPr>
            <a:r>
              <a:rPr dirty="0" err="1"/>
              <a:t>Résultent</a:t>
            </a:r>
            <a:r>
              <a:rPr dirty="0"/>
              <a:t> dans des couples </a:t>
            </a:r>
            <a:r>
              <a:rPr dirty="0" err="1"/>
              <a:t>d'accélération</a:t>
            </a:r>
            <a:r>
              <a:rPr dirty="0"/>
              <a:t> </a:t>
            </a:r>
            <a:r>
              <a:rPr dirty="0" err="1"/>
              <a:t>élevés</a:t>
            </a:r>
            <a:r>
              <a:rPr dirty="0"/>
              <a:t> et </a:t>
            </a:r>
            <a:r>
              <a:rPr dirty="0" err="1"/>
              <a:t>garantissent</a:t>
            </a:r>
            <a:r>
              <a:rPr dirty="0"/>
              <a:t> </a:t>
            </a:r>
            <a:r>
              <a:rPr dirty="0" err="1"/>
              <a:t>en</a:t>
            </a:r>
            <a:r>
              <a:rPr dirty="0"/>
              <a:t> </a:t>
            </a:r>
            <a:r>
              <a:rPr dirty="0" err="1"/>
              <a:t>même</a:t>
            </a:r>
            <a:r>
              <a:rPr dirty="0"/>
              <a:t> temps un </a:t>
            </a:r>
            <a:r>
              <a:rPr dirty="0" err="1"/>
              <a:t>fonctionnement</a:t>
            </a:r>
            <a:r>
              <a:rPr dirty="0"/>
              <a:t> </a:t>
            </a:r>
            <a:r>
              <a:rPr dirty="0" err="1"/>
              <a:t>d'une</a:t>
            </a:r>
            <a:r>
              <a:rPr dirty="0"/>
              <a:t> </a:t>
            </a:r>
            <a:r>
              <a:rPr dirty="0" err="1"/>
              <a:t>extrême</a:t>
            </a:r>
            <a:r>
              <a:rPr dirty="0"/>
              <a:t> </a:t>
            </a:r>
            <a:r>
              <a:rPr dirty="0" err="1"/>
              <a:t>précision</a:t>
            </a:r>
            <a:r>
              <a:rPr dirty="0"/>
              <a:t>, </a:t>
            </a:r>
            <a:r>
              <a:rPr dirty="0" err="1"/>
              <a:t>comme</a:t>
            </a:r>
            <a:r>
              <a:rPr dirty="0"/>
              <a:t> les </a:t>
            </a:r>
            <a:r>
              <a:rPr dirty="0" err="1"/>
              <a:t>entraînements</a:t>
            </a:r>
            <a:r>
              <a:rPr dirty="0"/>
              <a:t> à </a:t>
            </a:r>
            <a:r>
              <a:rPr dirty="0" err="1"/>
              <a:t>crémaillère</a:t>
            </a:r>
            <a:r>
              <a:rPr dirty="0"/>
              <a:t> STOBER </a:t>
            </a:r>
            <a:r>
              <a:rPr dirty="0" err="1"/>
              <a:t>d'une</a:t>
            </a:r>
            <a:r>
              <a:rPr dirty="0"/>
              <a:t> </a:t>
            </a:r>
            <a:r>
              <a:rPr dirty="0" err="1"/>
              <a:t>concentricité</a:t>
            </a:r>
            <a:r>
              <a:rPr dirty="0"/>
              <a:t> </a:t>
            </a:r>
            <a:r>
              <a:rPr dirty="0" err="1"/>
              <a:t>pouvant</a:t>
            </a:r>
            <a:r>
              <a:rPr dirty="0"/>
              <a:t> </a:t>
            </a:r>
            <a:r>
              <a:rPr dirty="0" err="1"/>
              <a:t>être</a:t>
            </a:r>
            <a:r>
              <a:rPr dirty="0"/>
              <a:t> ≤ 10 </a:t>
            </a:r>
            <a:r>
              <a:rPr dirty="0" err="1"/>
              <a:t>μm</a:t>
            </a:r>
            <a:r>
              <a:rPr dirty="0"/>
              <a:t>.</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4</a:t>
            </a:fld>
            <a:endParaRPr lang="en-US"/>
          </a:p>
        </p:txBody>
      </p:sp>
    </p:spTree>
    <p:extLst>
      <p:ext uri="{BB962C8B-B14F-4D97-AF65-F5344CB8AC3E}">
        <p14:creationId xmlns:p14="http://schemas.microsoft.com/office/powerpoint/2010/main" val="418634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5</a:t>
            </a:fld>
            <a:endParaRPr lang="en-US"/>
          </a:p>
        </p:txBody>
      </p:sp>
    </p:spTree>
    <p:extLst>
      <p:ext uri="{BB962C8B-B14F-4D97-AF65-F5344CB8AC3E}">
        <p14:creationId xmlns:p14="http://schemas.microsoft.com/office/powerpoint/2010/main" val="132914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Concept machine et de montage peu encombrant grâce à une construction extrêmement compacte.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Dynamique d'entraînement maximale assurée par des moments d'inertie de masse très faibles dans le cadre d'un montage direct. La suppression d'un adaptateur moteur </a:t>
            </a:r>
            <a:r>
              <a:rPr>
                <a:solidFill>
                  <a:schemeClr val="accent1">
                    <a:lumMod val="75000"/>
                  </a:schemeClr>
                </a:solidFill>
              </a:rPr>
              <a:t>garantit l'exploitation</a:t>
            </a:r>
            <a:r>
              <a:t> à pleine capacité de la dynamique d'entraînement.</a:t>
            </a:r>
            <a:b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A3DF1-23CF-5344-9949-DF1C92A429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4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A3DF1-23CF-5344-9949-DF1C92A429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54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A3DF1-23CF-5344-9949-DF1C92A429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6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A3DF1-23CF-5344-9949-DF1C92A429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83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Technologie d'interface inégalée pour la connexion de moteurs de tailles les plus variées.</a:t>
            </a:r>
            <a:br/>
            <a:r>
              <a:rPr sz="1600"/>
              <a:t>Les adaptateurs moteur STOBER…</a:t>
            </a:r>
          </a:p>
          <a:p>
            <a:pPr marL="285750" indent="-285750">
              <a:buFont typeface="Arial" panose="020B0604020202020204" pitchFamily="34" charset="0"/>
              <a:buChar char="•"/>
            </a:pPr>
            <a:r>
              <a:rPr sz="1600"/>
              <a:t>sont disponibles dans les modèles les plus variés et dans la variante ServoStop avec un frein intégré ;</a:t>
            </a:r>
          </a:p>
          <a:p>
            <a:pPr marL="285750" indent="-285750">
              <a:buFont typeface="Arial" panose="020B0604020202020204" pitchFamily="34" charset="0"/>
              <a:buChar char="•"/>
            </a:pPr>
            <a:r>
              <a:rPr sz="1600"/>
              <a:t>peuvent être combinés avec les réducteurs standard ou à jeu réduit ;</a:t>
            </a:r>
          </a:p>
          <a:p>
            <a:pPr marL="285750" indent="-285750">
              <a:buFont typeface="Arial" panose="020B0604020202020204" pitchFamily="34" charset="0"/>
              <a:buChar char="•"/>
            </a:pPr>
            <a:r>
              <a:rPr sz="1600"/>
              <a:t>permettent, dans la variante Large avec plaque de moteur XL, la connexion des réducteurs STOBER les plus compacts aux moteurs surdimensionnés – un argument clé de vente !</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10</a:t>
            </a:fld>
            <a:endParaRPr lang="en-US"/>
          </a:p>
        </p:txBody>
      </p:sp>
    </p:spTree>
    <p:extLst>
      <p:ext uri="{BB962C8B-B14F-4D97-AF65-F5344CB8AC3E}">
        <p14:creationId xmlns:p14="http://schemas.microsoft.com/office/powerpoint/2010/main" val="590839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6" y="840456"/>
            <a:ext cx="12192000" cy="3704557"/>
          </a:xfrm>
          <a:prstGeom prst="rect">
            <a:avLst/>
          </a:prstGeom>
          <a:solidFill>
            <a:srgbClr val="F8E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2660400" y="2314800"/>
            <a:ext cx="6534000" cy="1476000"/>
          </a:xfrm>
        </p:spPr>
        <p:txBody>
          <a:bodyPr anchor="b">
            <a:normAutofit/>
          </a:bodyPr>
          <a:lstStyle>
            <a:lvl1pPr algn="l">
              <a:lnSpc>
                <a:spcPct val="100000"/>
              </a:lnSpc>
              <a:defRPr sz="4000" b="1">
                <a:solidFill>
                  <a:schemeClr val="tx2"/>
                </a:solidFill>
              </a:defRPr>
            </a:lvl1pPr>
          </a:lstStyle>
          <a:p>
            <a:r>
              <a:rPr lang="de-DE"/>
              <a:t>Mastertitelformat bearbeiten</a:t>
            </a:r>
            <a:endParaRPr lang="en-US" dirty="0"/>
          </a:p>
        </p:txBody>
      </p:sp>
      <p:sp>
        <p:nvSpPr>
          <p:cNvPr id="3" name="Untertitel 2"/>
          <p:cNvSpPr>
            <a:spLocks noGrp="1"/>
          </p:cNvSpPr>
          <p:nvPr>
            <p:ph type="subTitle" idx="1"/>
          </p:nvPr>
        </p:nvSpPr>
        <p:spPr>
          <a:xfrm>
            <a:off x="2660400" y="3874174"/>
            <a:ext cx="6534000" cy="64545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reieck 9"/>
          <p:cNvSpPr/>
          <p:nvPr userDrawn="1"/>
        </p:nvSpPr>
        <p:spPr>
          <a:xfrm rot="10800000">
            <a:off x="-6" y="11564"/>
            <a:ext cx="5245106" cy="340156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 10">
            <a:extLst>
              <a:ext uri="{FF2B5EF4-FFF2-40B4-BE49-F238E27FC236}">
                <a16:creationId xmlns:a16="http://schemas.microsoft.com/office/drawing/2014/main" id="{483D2F1A-6EAB-4925-A019-3186E5FDB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a:extLst>
              <a:ext uri="{FF2B5EF4-FFF2-40B4-BE49-F238E27FC236}">
                <a16:creationId xmlns:a16="http://schemas.microsoft.com/office/drawing/2014/main" id="{C1DA38FF-A07F-40A2-AA15-D39AF17FD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Tree>
    <p:extLst>
      <p:ext uri="{BB962C8B-B14F-4D97-AF65-F5344CB8AC3E}">
        <p14:creationId xmlns:p14="http://schemas.microsoft.com/office/powerpoint/2010/main" val="3931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8" name="Tabelle 7"/>
          <p:cNvGraphicFramePr>
            <a:graphicFrameLocks noGrp="1"/>
          </p:cNvGraphicFramePr>
          <p:nvPr userDrawn="1">
            <p:extLst>
              <p:ext uri="{D42A27DB-BD31-4B8C-83A1-F6EECF244321}">
                <p14:modId xmlns:p14="http://schemas.microsoft.com/office/powerpoint/2010/main" val="642967881"/>
              </p:ext>
            </p:extLst>
          </p:nvPr>
        </p:nvGraphicFramePr>
        <p:xfrm>
          <a:off x="16696" y="842510"/>
          <a:ext cx="11808000" cy="5904000"/>
        </p:xfrm>
        <a:graphic>
          <a:graphicData uri="http://schemas.openxmlformats.org/drawingml/2006/table">
            <a:tbl>
              <a:tblPr firstRow="1" bandRow="1">
                <a:tableStyleId>{5940675A-B579-460E-94D1-54222C63F5DA}</a:tableStyleId>
              </a:tblPr>
              <a:tblGrid>
                <a:gridCol w="639785">
                  <a:extLst>
                    <a:ext uri="{9D8B030D-6E8A-4147-A177-3AD203B41FA5}">
                      <a16:colId xmlns:a16="http://schemas.microsoft.com/office/drawing/2014/main" val="20000"/>
                    </a:ext>
                  </a:extLst>
                </a:gridCol>
                <a:gridCol w="668594">
                  <a:extLst>
                    <a:ext uri="{9D8B030D-6E8A-4147-A177-3AD203B41FA5}">
                      <a16:colId xmlns:a16="http://schemas.microsoft.com/office/drawing/2014/main" val="20001"/>
                    </a:ext>
                  </a:extLst>
                </a:gridCol>
                <a:gridCol w="1337187">
                  <a:extLst>
                    <a:ext uri="{9D8B030D-6E8A-4147-A177-3AD203B41FA5}">
                      <a16:colId xmlns:a16="http://schemas.microsoft.com/office/drawing/2014/main" val="20002"/>
                    </a:ext>
                  </a:extLst>
                </a:gridCol>
                <a:gridCol w="1288025">
                  <a:extLst>
                    <a:ext uri="{9D8B030D-6E8A-4147-A177-3AD203B41FA5}">
                      <a16:colId xmlns:a16="http://schemas.microsoft.com/office/drawing/2014/main" val="20003"/>
                    </a:ext>
                  </a:extLst>
                </a:gridCol>
                <a:gridCol w="1327355">
                  <a:extLst>
                    <a:ext uri="{9D8B030D-6E8A-4147-A177-3AD203B41FA5}">
                      <a16:colId xmlns:a16="http://schemas.microsoft.com/office/drawing/2014/main" val="20004"/>
                    </a:ext>
                  </a:extLst>
                </a:gridCol>
                <a:gridCol w="1297858">
                  <a:extLst>
                    <a:ext uri="{9D8B030D-6E8A-4147-A177-3AD203B41FA5}">
                      <a16:colId xmlns:a16="http://schemas.microsoft.com/office/drawing/2014/main" val="20005"/>
                    </a:ext>
                  </a:extLst>
                </a:gridCol>
                <a:gridCol w="1297858">
                  <a:extLst>
                    <a:ext uri="{9D8B030D-6E8A-4147-A177-3AD203B41FA5}">
                      <a16:colId xmlns:a16="http://schemas.microsoft.com/office/drawing/2014/main" val="20006"/>
                    </a:ext>
                  </a:extLst>
                </a:gridCol>
                <a:gridCol w="1337188">
                  <a:extLst>
                    <a:ext uri="{9D8B030D-6E8A-4147-A177-3AD203B41FA5}">
                      <a16:colId xmlns:a16="http://schemas.microsoft.com/office/drawing/2014/main" val="20007"/>
                    </a:ext>
                  </a:extLst>
                </a:gridCol>
                <a:gridCol w="1297858">
                  <a:extLst>
                    <a:ext uri="{9D8B030D-6E8A-4147-A177-3AD203B41FA5}">
                      <a16:colId xmlns:a16="http://schemas.microsoft.com/office/drawing/2014/main" val="20008"/>
                    </a:ext>
                  </a:extLst>
                </a:gridCol>
                <a:gridCol w="1316292">
                  <a:extLst>
                    <a:ext uri="{9D8B030D-6E8A-4147-A177-3AD203B41FA5}">
                      <a16:colId xmlns:a16="http://schemas.microsoft.com/office/drawing/2014/main" val="20009"/>
                    </a:ext>
                  </a:extLst>
                </a:gridCol>
              </a:tblGrid>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 name="Titel 1"/>
          <p:cNvSpPr>
            <a:spLocks noGrp="1"/>
          </p:cNvSpPr>
          <p:nvPr>
            <p:ph type="title"/>
          </p:nvPr>
        </p:nvSpPr>
        <p:spPr>
          <a:xfrm>
            <a:off x="540000" y="360055"/>
            <a:ext cx="7987800" cy="460800"/>
          </a:xfrm>
        </p:spPr>
        <p:txBody>
          <a:bodyPr/>
          <a:lstStyle>
            <a:lvl1pPr>
              <a:defRPr sz="2400" b="1" baseline="0">
                <a:solidFill>
                  <a:schemeClr val="bg1"/>
                </a:solidFill>
                <a:latin typeface="+mn-lt"/>
              </a:defRPr>
            </a:lvl1pPr>
          </a:lstStyle>
          <a:p>
            <a:r>
              <a:rPr lang="de-DE"/>
              <a:t>Mastertitelformat bearbeiten</a:t>
            </a:r>
            <a:endParaRPr lang="de-DE" dirty="0"/>
          </a:p>
        </p:txBody>
      </p:sp>
      <p:sp>
        <p:nvSpPr>
          <p:cNvPr id="3" name="Inhaltsplatzhalter 2"/>
          <p:cNvSpPr>
            <a:spLocks noGrp="1"/>
          </p:cNvSpPr>
          <p:nvPr>
            <p:ph idx="1"/>
          </p:nvPr>
        </p:nvSpPr>
        <p:spPr>
          <a:xfrm>
            <a:off x="540000" y="1260000"/>
            <a:ext cx="11161800" cy="4351338"/>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4883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9FFA86E-70FD-4ED7-971F-19F75EF9198C}"/>
              </a:ext>
            </a:extLst>
          </p:cNvPr>
          <p:cNvSpPr>
            <a:spLocks noGrp="1"/>
          </p:cNvSpPr>
          <p:nvPr>
            <p:ph type="title"/>
          </p:nvPr>
        </p:nvSpPr>
        <p:spPr/>
        <p:txBody>
          <a:bodyPr/>
          <a:lstStyle/>
          <a:p>
            <a:r>
              <a:rPr lang="de-DE"/>
              <a:t>Mastertitelformat bearbeiten</a:t>
            </a:r>
          </a:p>
        </p:txBody>
      </p:sp>
      <p:sp>
        <p:nvSpPr>
          <p:cNvPr id="5" name="Textplatzhalter 4">
            <a:extLst>
              <a:ext uri="{FF2B5EF4-FFF2-40B4-BE49-F238E27FC236}">
                <a16:creationId xmlns:a16="http://schemas.microsoft.com/office/drawing/2014/main" id="{3FCB7A8E-3883-4B8B-8D2B-1C3EE3168FFF}"/>
              </a:ext>
            </a:extLst>
          </p:cNvPr>
          <p:cNvSpPr>
            <a:spLocks noGrp="1"/>
          </p:cNvSpPr>
          <p:nvPr>
            <p:ph type="body" sz="quarter" idx="10" hasCustomPrompt="1"/>
          </p:nvPr>
        </p:nvSpPr>
        <p:spPr>
          <a:xfrm>
            <a:off x="539749" y="1174750"/>
            <a:ext cx="5245033" cy="635000"/>
          </a:xfrm>
        </p:spPr>
        <p:txBody>
          <a:bodyPr/>
          <a:lstStyle>
            <a:lvl1pPr marL="0" indent="0">
              <a:buNone/>
              <a:defRPr sz="2000" b="1"/>
            </a:lvl1pPr>
          </a:lstStyle>
          <a:p>
            <a:pPr lvl="0"/>
            <a:r>
              <a:rPr lang="de-DE" dirty="0"/>
              <a:t>Text durch Doppelklick hinzufügen</a:t>
            </a:r>
          </a:p>
        </p:txBody>
      </p:sp>
      <p:sp>
        <p:nvSpPr>
          <p:cNvPr id="7" name="Inhaltsplatzhalter 6">
            <a:extLst>
              <a:ext uri="{FF2B5EF4-FFF2-40B4-BE49-F238E27FC236}">
                <a16:creationId xmlns:a16="http://schemas.microsoft.com/office/drawing/2014/main" id="{A0DFAE58-A779-486A-85B6-608FBE5C03B9}"/>
              </a:ext>
            </a:extLst>
          </p:cNvPr>
          <p:cNvSpPr>
            <a:spLocks noGrp="1"/>
          </p:cNvSpPr>
          <p:nvPr>
            <p:ph sz="quarter" idx="11" hasCustomPrompt="1"/>
          </p:nvPr>
        </p:nvSpPr>
        <p:spPr>
          <a:xfrm>
            <a:off x="540000" y="1809750"/>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8" name="Textplatzhalter 4">
            <a:extLst>
              <a:ext uri="{FF2B5EF4-FFF2-40B4-BE49-F238E27FC236}">
                <a16:creationId xmlns:a16="http://schemas.microsoft.com/office/drawing/2014/main" id="{AEE395DD-57B5-40B5-8B09-03782464AA1B}"/>
              </a:ext>
            </a:extLst>
          </p:cNvPr>
          <p:cNvSpPr>
            <a:spLocks noGrp="1"/>
          </p:cNvSpPr>
          <p:nvPr>
            <p:ph type="body" sz="quarter" idx="12" hasCustomPrompt="1"/>
          </p:nvPr>
        </p:nvSpPr>
        <p:spPr>
          <a:xfrm>
            <a:off x="5990399" y="1173346"/>
            <a:ext cx="5245033" cy="635000"/>
          </a:xfrm>
        </p:spPr>
        <p:txBody>
          <a:bodyPr/>
          <a:lstStyle>
            <a:lvl1pPr marL="0" indent="0">
              <a:buNone/>
              <a:defRPr sz="2000" b="1"/>
            </a:lvl1pPr>
          </a:lstStyle>
          <a:p>
            <a:pPr lvl="0"/>
            <a:r>
              <a:rPr lang="de-DE" dirty="0"/>
              <a:t>Text durch Doppelklick hinzufügen</a:t>
            </a:r>
          </a:p>
        </p:txBody>
      </p:sp>
      <p:sp>
        <p:nvSpPr>
          <p:cNvPr id="9" name="Inhaltsplatzhalter 6">
            <a:extLst>
              <a:ext uri="{FF2B5EF4-FFF2-40B4-BE49-F238E27FC236}">
                <a16:creationId xmlns:a16="http://schemas.microsoft.com/office/drawing/2014/main" id="{661C66C9-EBBF-4E36-AF62-D4A443DE8535}"/>
              </a:ext>
            </a:extLst>
          </p:cNvPr>
          <p:cNvSpPr>
            <a:spLocks noGrp="1"/>
          </p:cNvSpPr>
          <p:nvPr>
            <p:ph sz="quarter" idx="13" hasCustomPrompt="1"/>
          </p:nvPr>
        </p:nvSpPr>
        <p:spPr>
          <a:xfrm>
            <a:off x="5990650" y="1808346"/>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33009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009D1-3427-4610-9FFC-3390DE02AB16}"/>
              </a:ext>
            </a:extLst>
          </p:cNvPr>
          <p:cNvSpPr>
            <a:spLocks noGrp="1"/>
          </p:cNvSpPr>
          <p:nvPr>
            <p:ph type="title"/>
          </p:nvPr>
        </p:nvSpPr>
        <p:spPr/>
        <p:txBody>
          <a:bodyPr/>
          <a:lstStyle/>
          <a:p>
            <a:r>
              <a:rPr lang="de-DE"/>
              <a:t>Mastertitelformat bearbeiten</a:t>
            </a:r>
          </a:p>
        </p:txBody>
      </p:sp>
      <p:sp>
        <p:nvSpPr>
          <p:cNvPr id="4" name="Bildplatzhalter 3">
            <a:extLst>
              <a:ext uri="{FF2B5EF4-FFF2-40B4-BE49-F238E27FC236}">
                <a16:creationId xmlns:a16="http://schemas.microsoft.com/office/drawing/2014/main" id="{067B44FA-4344-4C42-9984-409D309E924E}"/>
              </a:ext>
            </a:extLst>
          </p:cNvPr>
          <p:cNvSpPr>
            <a:spLocks noGrp="1"/>
          </p:cNvSpPr>
          <p:nvPr>
            <p:ph type="pic" sz="quarter" idx="10"/>
          </p:nvPr>
        </p:nvSpPr>
        <p:spPr>
          <a:xfrm>
            <a:off x="539750" y="1030288"/>
            <a:ext cx="8469313" cy="4340225"/>
          </a:xfrm>
        </p:spPr>
        <p:txBody>
          <a:bodyPr>
            <a:normAutofit/>
          </a:bodyPr>
          <a:lstStyle>
            <a:lvl1pPr marL="0" indent="0">
              <a:buNone/>
              <a:defRPr sz="2000"/>
            </a:lvl1pPr>
          </a:lstStyle>
          <a:p>
            <a:r>
              <a:rPr lang="de-DE"/>
              <a:t>Bild durch Klicken auf Symbol hinzufügen</a:t>
            </a:r>
            <a:endParaRPr lang="de-DE" dirty="0"/>
          </a:p>
        </p:txBody>
      </p:sp>
      <p:sp>
        <p:nvSpPr>
          <p:cNvPr id="6" name="Textplatzhalter 5">
            <a:extLst>
              <a:ext uri="{FF2B5EF4-FFF2-40B4-BE49-F238E27FC236}">
                <a16:creationId xmlns:a16="http://schemas.microsoft.com/office/drawing/2014/main" id="{BA855298-25E6-4AF7-888E-E8C4B3650017}"/>
              </a:ext>
            </a:extLst>
          </p:cNvPr>
          <p:cNvSpPr>
            <a:spLocks noGrp="1"/>
          </p:cNvSpPr>
          <p:nvPr>
            <p:ph type="body" sz="quarter" idx="11" hasCustomPrompt="1"/>
          </p:nvPr>
        </p:nvSpPr>
        <p:spPr>
          <a:xfrm>
            <a:off x="539750" y="5524500"/>
            <a:ext cx="8469313" cy="779463"/>
          </a:xfrm>
        </p:spPr>
        <p:txBody>
          <a:bodyPr>
            <a:normAutofit/>
          </a:bodyPr>
          <a:lstStyle>
            <a:lvl1pPr marL="0" indent="0">
              <a:buNone/>
              <a:defRPr sz="2000"/>
            </a:lvl1pPr>
            <a:lvl2pPr marL="457200" indent="0">
              <a:buNone/>
              <a:defRPr/>
            </a:lvl2pPr>
          </a:lstStyle>
          <a:p>
            <a:pPr lvl="0"/>
            <a:r>
              <a:rPr lang="de-DE" dirty="0"/>
              <a:t>Bildunterschrift hinzufügen</a:t>
            </a:r>
          </a:p>
        </p:txBody>
      </p:sp>
    </p:spTree>
    <p:extLst>
      <p:ext uri="{BB962C8B-B14F-4D97-AF65-F5344CB8AC3E}">
        <p14:creationId xmlns:p14="http://schemas.microsoft.com/office/powerpoint/2010/main" val="280375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Überschrif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lstStyle>
            <a:lvl1pPr marL="0" indent="0">
              <a:buNone/>
              <a:defRPr sz="20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0C48FE18-9242-41FE-9623-D0DD0D431B46}"/>
              </a:ext>
            </a:extLst>
          </p:cNvPr>
          <p:cNvSpPr>
            <a:spLocks noGrp="1"/>
          </p:cNvSpPr>
          <p:nvPr>
            <p:ph type="pic" sz="quarter" idx="12"/>
          </p:nvPr>
        </p:nvSpPr>
        <p:spPr>
          <a:xfrm>
            <a:off x="4610100" y="1077913"/>
            <a:ext cx="7042150" cy="5332412"/>
          </a:xfrm>
        </p:spPr>
        <p:txBody>
          <a:bodyPr>
            <a:normAutofit/>
          </a:bodyPr>
          <a:lstStyle>
            <a:lvl1pPr marL="0" indent="0">
              <a:buNone/>
              <a:defRPr sz="2000"/>
            </a:lvl1pPr>
          </a:lstStyle>
          <a:p>
            <a:r>
              <a:rPr lang="de-DE"/>
              <a:t>Bild durch Klicken auf Symbol hinzufügen</a:t>
            </a:r>
            <a:endParaRPr lang="de-DE" dirty="0"/>
          </a:p>
        </p:txBody>
      </p:sp>
    </p:spTree>
    <p:extLst>
      <p:ext uri="{BB962C8B-B14F-4D97-AF65-F5344CB8AC3E}">
        <p14:creationId xmlns:p14="http://schemas.microsoft.com/office/powerpoint/2010/main" val="5661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normAutofit/>
          </a:bodyPr>
          <a:lstStyle>
            <a:lvl1pPr marL="0" indent="0">
              <a:buNone/>
              <a:defRPr sz="18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abellenplatzhalter 3">
            <a:extLst>
              <a:ext uri="{FF2B5EF4-FFF2-40B4-BE49-F238E27FC236}">
                <a16:creationId xmlns:a16="http://schemas.microsoft.com/office/drawing/2014/main" id="{ED340692-74E6-41C6-8608-577B467B3A1B}"/>
              </a:ext>
            </a:extLst>
          </p:cNvPr>
          <p:cNvSpPr>
            <a:spLocks noGrp="1"/>
          </p:cNvSpPr>
          <p:nvPr>
            <p:ph type="tbl" sz="quarter" idx="12"/>
          </p:nvPr>
        </p:nvSpPr>
        <p:spPr>
          <a:xfrm>
            <a:off x="4581525" y="1077913"/>
            <a:ext cx="7070725" cy="5332412"/>
          </a:xfrm>
        </p:spPr>
        <p:txBody>
          <a:bodyPr>
            <a:normAutofit/>
          </a:bodyPr>
          <a:lstStyle>
            <a:lvl1pPr marL="0" indent="0">
              <a:buNone/>
              <a:defRPr sz="2000"/>
            </a:lvl1pPr>
          </a:lstStyle>
          <a:p>
            <a:r>
              <a:rPr lang="de-DE"/>
              <a:t>Tabelle durch Klicken auf Symbol hinzufügen</a:t>
            </a:r>
            <a:endParaRPr lang="de-DE" dirty="0"/>
          </a:p>
        </p:txBody>
      </p:sp>
    </p:spTree>
    <p:extLst>
      <p:ext uri="{BB962C8B-B14F-4D97-AF65-F5344CB8AC3E}">
        <p14:creationId xmlns:p14="http://schemas.microsoft.com/office/powerpoint/2010/main" val="37381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8748A-91EA-4D8B-865E-C9063081211C}"/>
              </a:ext>
            </a:extLst>
          </p:cNvPr>
          <p:cNvSpPr>
            <a:spLocks noGrp="1"/>
          </p:cNvSpPr>
          <p:nvPr>
            <p:ph type="title"/>
          </p:nvPr>
        </p:nvSpPr>
        <p:spPr/>
        <p:txBody>
          <a:bodyPr/>
          <a:lstStyle/>
          <a:p>
            <a:r>
              <a:rPr lang="de-DE"/>
              <a:t>Mastertitelformat bearbeiten</a:t>
            </a:r>
          </a:p>
        </p:txBody>
      </p:sp>
      <p:sp>
        <p:nvSpPr>
          <p:cNvPr id="3" name="Inhaltsplatzhalter 6">
            <a:extLst>
              <a:ext uri="{FF2B5EF4-FFF2-40B4-BE49-F238E27FC236}">
                <a16:creationId xmlns:a16="http://schemas.microsoft.com/office/drawing/2014/main" id="{F130F313-2472-43F1-B79D-725F8BA57A71}"/>
              </a:ext>
            </a:extLst>
          </p:cNvPr>
          <p:cNvSpPr>
            <a:spLocks noGrp="1"/>
          </p:cNvSpPr>
          <p:nvPr>
            <p:ph sz="quarter" idx="11" hasCustomPrompt="1"/>
          </p:nvPr>
        </p:nvSpPr>
        <p:spPr>
          <a:xfrm>
            <a:off x="540000" y="1126156"/>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4" name="Inhaltsplatzhalter 6">
            <a:extLst>
              <a:ext uri="{FF2B5EF4-FFF2-40B4-BE49-F238E27FC236}">
                <a16:creationId xmlns:a16="http://schemas.microsoft.com/office/drawing/2014/main" id="{ED33610E-C335-427F-8866-A7A6C50C8DC5}"/>
              </a:ext>
            </a:extLst>
          </p:cNvPr>
          <p:cNvSpPr>
            <a:spLocks noGrp="1"/>
          </p:cNvSpPr>
          <p:nvPr>
            <p:ph sz="quarter" idx="13" hasCustomPrompt="1"/>
          </p:nvPr>
        </p:nvSpPr>
        <p:spPr>
          <a:xfrm>
            <a:off x="5990650" y="1124752"/>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15205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65C63-9FD7-4BB0-B647-64819403135D}"/>
              </a:ext>
            </a:extLst>
          </p:cNvPr>
          <p:cNvSpPr>
            <a:spLocks noGrp="1"/>
          </p:cNvSpPr>
          <p:nvPr>
            <p:ph type="title"/>
          </p:nvPr>
        </p:nvSpPr>
        <p:spPr/>
        <p:txBody>
          <a:bodyPr/>
          <a:lstStyle/>
          <a:p>
            <a:r>
              <a:rPr lang="de-DE"/>
              <a:t>Mastertitelformat bearbeiten</a:t>
            </a:r>
            <a:endParaRPr lang="de-DE" dirty="0"/>
          </a:p>
        </p:txBody>
      </p:sp>
      <p:sp>
        <p:nvSpPr>
          <p:cNvPr id="7" name="Textplatzhalter 2">
            <a:extLst>
              <a:ext uri="{FF2B5EF4-FFF2-40B4-BE49-F238E27FC236}">
                <a16:creationId xmlns:a16="http://schemas.microsoft.com/office/drawing/2014/main" id="{90003EE5-3F76-4707-A0E6-1BFFF90A5862}"/>
              </a:ext>
            </a:extLst>
          </p:cNvPr>
          <p:cNvSpPr>
            <a:spLocks noGrp="1"/>
          </p:cNvSpPr>
          <p:nvPr>
            <p:ph type="body" idx="1"/>
          </p:nvPr>
        </p:nvSpPr>
        <p:spPr>
          <a:xfrm>
            <a:off x="831850" y="4589463"/>
            <a:ext cx="10515600" cy="1500187"/>
          </a:xfrm>
        </p:spPr>
        <p:txBody>
          <a:bodyPr>
            <a:normAutofit/>
          </a:bodyPr>
          <a:lstStyle>
            <a:lvl1pPr marL="0" indent="0">
              <a:buNone/>
              <a:defRPr sz="2400"/>
            </a:lvl1pPr>
          </a:lstStyle>
          <a:p>
            <a:pPr lvl="0"/>
            <a:r>
              <a:rPr lang="de-DE"/>
              <a:t>Mastertextformat bearbeiten</a:t>
            </a:r>
          </a:p>
        </p:txBody>
      </p:sp>
      <p:sp>
        <p:nvSpPr>
          <p:cNvPr id="9" name="Textplatzhalter 8">
            <a:extLst>
              <a:ext uri="{FF2B5EF4-FFF2-40B4-BE49-F238E27FC236}">
                <a16:creationId xmlns:a16="http://schemas.microsoft.com/office/drawing/2014/main" id="{4C5409A5-780A-44F0-B736-94BFCB7EFF75}"/>
              </a:ext>
            </a:extLst>
          </p:cNvPr>
          <p:cNvSpPr>
            <a:spLocks noGrp="1"/>
          </p:cNvSpPr>
          <p:nvPr>
            <p:ph type="body" sz="quarter" idx="10" hasCustomPrompt="1"/>
          </p:nvPr>
        </p:nvSpPr>
        <p:spPr>
          <a:xfrm>
            <a:off x="831850" y="2378075"/>
            <a:ext cx="10515600" cy="2136173"/>
          </a:xfrm>
        </p:spPr>
        <p:txBody>
          <a:bodyPr numCol="1" anchor="b">
            <a:normAutofit/>
          </a:bodyPr>
          <a:lstStyle>
            <a:lvl1pPr marL="0" indent="0">
              <a:buNone/>
              <a:defRPr sz="4400"/>
            </a:lvl1pPr>
          </a:lstStyle>
          <a:p>
            <a:pPr lvl="0"/>
            <a:r>
              <a:rPr lang="de-DE" dirty="0"/>
              <a:t>Titel durch Doppelklick hinzufügen</a:t>
            </a:r>
          </a:p>
        </p:txBody>
      </p:sp>
    </p:spTree>
    <p:extLst>
      <p:ext uri="{BB962C8B-B14F-4D97-AF65-F5344CB8AC3E}">
        <p14:creationId xmlns:p14="http://schemas.microsoft.com/office/powerpoint/2010/main" val="340609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reieck 9"/>
          <p:cNvSpPr/>
          <p:nvPr userDrawn="1"/>
        </p:nvSpPr>
        <p:spPr>
          <a:xfrm rot="10800000">
            <a:off x="-14" y="11555"/>
            <a:ext cx="5267209" cy="335168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
        <p:nvSpPr>
          <p:cNvPr id="2" name="Titelplatzhalter 1"/>
          <p:cNvSpPr>
            <a:spLocks noGrp="1"/>
          </p:cNvSpPr>
          <p:nvPr>
            <p:ph type="title"/>
          </p:nvPr>
        </p:nvSpPr>
        <p:spPr>
          <a:xfrm>
            <a:off x="540000" y="341887"/>
            <a:ext cx="10695432" cy="486897"/>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540000" y="1260000"/>
            <a:ext cx="10695432" cy="4567619"/>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7122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58" r:id="rId7"/>
    <p:sldLayoutId id="2147483659" r:id="rId8"/>
  </p:sldLayoutIdLst>
  <p:txStyles>
    <p:title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6729" y="3067969"/>
            <a:ext cx="6788400" cy="1476000"/>
          </a:xfrm>
        </p:spPr>
        <p:txBody>
          <a:bodyPr/>
          <a:lstStyle/>
          <a:p>
            <a:r>
              <a:t>Les réducteurs planétaires </a:t>
            </a:r>
            <a:br/>
            <a:r>
              <a:t>STOBER.</a:t>
            </a:r>
          </a:p>
        </p:txBody>
      </p:sp>
      <p:sp>
        <p:nvSpPr>
          <p:cNvPr id="3" name="Untertitel 2"/>
          <p:cNvSpPr>
            <a:spLocks noGrp="1"/>
          </p:cNvSpPr>
          <p:nvPr>
            <p:ph type="subTitle" idx="1"/>
          </p:nvPr>
        </p:nvSpPr>
        <p:spPr>
          <a:xfrm>
            <a:off x="1006729" y="4627343"/>
            <a:ext cx="6534000" cy="645454"/>
          </a:xfrm>
        </p:spPr>
        <p:txBody>
          <a:bodyPr/>
          <a:lstStyle/>
          <a:p>
            <a:r>
              <a:t>Performants. Précis. Sur mesure.</a:t>
            </a:r>
          </a:p>
        </p:txBody>
      </p:sp>
      <p:pic>
        <p:nvPicPr>
          <p:cNvPr id="7" name="Grafik 6">
            <a:extLst>
              <a:ext uri="{FF2B5EF4-FFF2-40B4-BE49-F238E27FC236}">
                <a16:creationId xmlns:a16="http://schemas.microsoft.com/office/drawing/2014/main" id="{5BEE4C99-B5EC-4AF9-821C-34D8940EDB3A}"/>
              </a:ext>
            </a:extLst>
          </p:cNvPr>
          <p:cNvPicPr>
            <a:picLocks noChangeAspect="1"/>
          </p:cNvPicPr>
          <p:nvPr/>
        </p:nvPicPr>
        <p:blipFill>
          <a:blip r:embed="rId2"/>
          <a:srcRect/>
          <a:stretch/>
        </p:blipFill>
        <p:spPr>
          <a:xfrm>
            <a:off x="4622802" y="1312225"/>
            <a:ext cx="8694058" cy="6275318"/>
          </a:xfrm>
          <a:prstGeom prst="rect">
            <a:avLst/>
          </a:prstGeom>
        </p:spPr>
      </p:pic>
    </p:spTree>
    <p:extLst>
      <p:ext uri="{BB962C8B-B14F-4D97-AF65-F5344CB8AC3E}">
        <p14:creationId xmlns:p14="http://schemas.microsoft.com/office/powerpoint/2010/main" val="334952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20EC2B2A-6288-4DDD-8EC0-508D24B7BCE5}"/>
              </a:ext>
            </a:extLst>
          </p:cNvPr>
          <p:cNvSpPr txBox="1">
            <a:spLocks/>
          </p:cNvSpPr>
          <p:nvPr/>
        </p:nvSpPr>
        <p:spPr>
          <a:xfrm>
            <a:off x="537906" y="1463737"/>
            <a:ext cx="11161800" cy="3177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a:solidFill>
                  <a:schemeClr val="accent3"/>
                </a:solidFill>
              </a:rPr>
              <a:t>Toutes les possibilités s'offrent à vous !</a:t>
            </a:r>
          </a:p>
          <a:p>
            <a:pPr marL="285750" indent="-285750">
              <a:spcBef>
                <a:spcPts val="1200"/>
              </a:spcBef>
              <a:buClr>
                <a:schemeClr val="accent3"/>
              </a:buClr>
              <a:buFont typeface="Wingdings" panose="05000000000000000000" pitchFamily="2" charset="2"/>
              <a:buChar char="Ø"/>
            </a:pPr>
            <a:r>
              <a:t>Structure de machine flexible.</a:t>
            </a:r>
          </a:p>
          <a:p>
            <a:pPr marL="285750" indent="-285750">
              <a:spcBef>
                <a:spcPts val="1200"/>
              </a:spcBef>
              <a:buClr>
                <a:schemeClr val="accent3"/>
              </a:buClr>
              <a:buFont typeface="Wingdings" panose="05000000000000000000" pitchFamily="2" charset="2"/>
              <a:buChar char="Ø"/>
            </a:pPr>
            <a:r>
              <a:t>Immense diversité de combinaisons </a:t>
            </a:r>
            <a:br/>
            <a:r>
              <a:t>et d'options.</a:t>
            </a:r>
          </a:p>
          <a:p>
            <a:pPr marL="285750" indent="-285750">
              <a:spcBef>
                <a:spcPts val="1200"/>
              </a:spcBef>
              <a:buClr>
                <a:schemeClr val="accent3"/>
              </a:buClr>
              <a:buFont typeface="Wingdings" panose="05000000000000000000" pitchFamily="2" charset="2"/>
              <a:buChar char="Ø"/>
            </a:pPr>
            <a:r>
              <a:t>Combinaisons maximales </a:t>
            </a:r>
            <a:br/>
            <a:r>
              <a:t>de réducteurs et de moteurs </a:t>
            </a:r>
            <a:br/>
            <a:r>
              <a:t>dans le cadre d'un montage direct.</a:t>
            </a:r>
          </a:p>
          <a:p>
            <a:pPr marL="285750" indent="-285750">
              <a:spcBef>
                <a:spcPts val="1200"/>
              </a:spcBef>
              <a:buClr>
                <a:schemeClr val="accent3"/>
              </a:buClr>
              <a:buFont typeface="Wingdings" panose="05000000000000000000" pitchFamily="2" charset="2"/>
              <a:buChar char="Ø"/>
            </a:pPr>
            <a:r>
              <a:t>Modèles d'adaptateur variables.</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2" name="Titel 1">
            <a:extLst>
              <a:ext uri="{FF2B5EF4-FFF2-40B4-BE49-F238E27FC236}">
                <a16:creationId xmlns:a16="http://schemas.microsoft.com/office/drawing/2014/main" id="{B4EAEECD-1A02-440F-8B71-95F1843A7B29}"/>
              </a:ext>
            </a:extLst>
          </p:cNvPr>
          <p:cNvSpPr>
            <a:spLocks noGrp="1"/>
          </p:cNvSpPr>
          <p:nvPr>
            <p:ph type="title"/>
          </p:nvPr>
        </p:nvSpPr>
        <p:spPr/>
        <p:txBody>
          <a:bodyPr/>
          <a:lstStyle/>
          <a:p>
            <a:r>
              <a:t>PARFAITEMENT ADAPTÉS à vos exigences</a:t>
            </a:r>
          </a:p>
        </p:txBody>
      </p:sp>
      <p:grpSp>
        <p:nvGrpSpPr>
          <p:cNvPr id="9" name="Gruppieren 8">
            <a:extLst>
              <a:ext uri="{FF2B5EF4-FFF2-40B4-BE49-F238E27FC236}">
                <a16:creationId xmlns:a16="http://schemas.microsoft.com/office/drawing/2014/main" id="{9C3DC135-AB09-41CC-8328-A87E856586D0}"/>
              </a:ext>
            </a:extLst>
          </p:cNvPr>
          <p:cNvGrpSpPr/>
          <p:nvPr/>
        </p:nvGrpSpPr>
        <p:grpSpPr>
          <a:xfrm flipV="1">
            <a:off x="0" y="4822167"/>
            <a:ext cx="1589067" cy="2035833"/>
            <a:chOff x="-1" y="2079114"/>
            <a:chExt cx="3017183" cy="3364751"/>
          </a:xfrm>
        </p:grpSpPr>
        <p:sp>
          <p:nvSpPr>
            <p:cNvPr id="10" name="Rechtwinkliges Dreieck 9">
              <a:extLst>
                <a:ext uri="{FF2B5EF4-FFF2-40B4-BE49-F238E27FC236}">
                  <a16:creationId xmlns:a16="http://schemas.microsoft.com/office/drawing/2014/main" id="{95858B7B-4B2F-4050-B1A9-10C91BDC2B6D}"/>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winkliges Dreieck 10">
              <a:extLst>
                <a:ext uri="{FF2B5EF4-FFF2-40B4-BE49-F238E27FC236}">
                  <a16:creationId xmlns:a16="http://schemas.microsoft.com/office/drawing/2014/main" id="{4FD26AE5-ACA4-406D-B646-969FC9C6F32E}"/>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Rechteck 11">
            <a:extLst>
              <a:ext uri="{FF2B5EF4-FFF2-40B4-BE49-F238E27FC236}">
                <a16:creationId xmlns:a16="http://schemas.microsoft.com/office/drawing/2014/main" id="{F7985DCB-B364-4FB8-8995-6A5CCA1A0DDF}"/>
              </a:ext>
            </a:extLst>
          </p:cNvPr>
          <p:cNvSpPr/>
          <p:nvPr/>
        </p:nvSpPr>
        <p:spPr>
          <a:xfrm>
            <a:off x="1684422" y="5479967"/>
            <a:ext cx="2466474" cy="707886"/>
          </a:xfrm>
          <a:prstGeom prst="rect">
            <a:avLst/>
          </a:prstGeom>
        </p:spPr>
        <p:txBody>
          <a:bodyPr wrap="square">
            <a:spAutoFit/>
          </a:bodyPr>
          <a:lstStyle/>
          <a:p>
            <a:r>
              <a:rPr sz="2000" b="1">
                <a:solidFill>
                  <a:schemeClr val="accent3"/>
                </a:solidFill>
              </a:rPr>
              <a:t>La solution adaptée </a:t>
            </a:r>
            <a:br>
              <a:rPr sz="2000" b="1">
                <a:solidFill>
                  <a:schemeClr val="accent3"/>
                </a:solidFill>
              </a:rPr>
            </a:br>
            <a:r>
              <a:rPr sz="2000" b="1">
                <a:solidFill>
                  <a:schemeClr val="accent3"/>
                </a:solidFill>
              </a:rPr>
              <a:t>à chaque exigence !</a:t>
            </a:r>
          </a:p>
        </p:txBody>
      </p:sp>
      <p:grpSp>
        <p:nvGrpSpPr>
          <p:cNvPr id="18" name="Gruppieren 17">
            <a:extLst>
              <a:ext uri="{FF2B5EF4-FFF2-40B4-BE49-F238E27FC236}">
                <a16:creationId xmlns:a16="http://schemas.microsoft.com/office/drawing/2014/main" id="{90D79AF8-BF9C-4593-871E-56D424734556}"/>
              </a:ext>
            </a:extLst>
          </p:cNvPr>
          <p:cNvGrpSpPr/>
          <p:nvPr/>
        </p:nvGrpSpPr>
        <p:grpSpPr>
          <a:xfrm rot="5400000" flipH="1">
            <a:off x="8057377" y="3830044"/>
            <a:ext cx="1466892" cy="4613337"/>
            <a:chOff x="0" y="2079114"/>
            <a:chExt cx="3017183" cy="3364751"/>
          </a:xfrm>
        </p:grpSpPr>
        <p:sp>
          <p:nvSpPr>
            <p:cNvPr id="19" name="Rechtwinkliges Dreieck 18">
              <a:extLst>
                <a:ext uri="{FF2B5EF4-FFF2-40B4-BE49-F238E27FC236}">
                  <a16:creationId xmlns:a16="http://schemas.microsoft.com/office/drawing/2014/main" id="{4D5B30B3-FEFD-441C-8309-1234BC31F11E}"/>
                </a:ext>
              </a:extLst>
            </p:cNvPr>
            <p:cNvSpPr>
              <a:spLocks noChangeAspect="1"/>
            </p:cNvSpPr>
            <p:nvPr/>
          </p:nvSpPr>
          <p:spPr>
            <a:xfrm>
              <a:off x="0" y="2079114"/>
              <a:ext cx="3017183" cy="1692579"/>
            </a:xfrm>
            <a:prstGeom prst="rtTriangle">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winkliges Dreieck 19">
              <a:extLst>
                <a:ext uri="{FF2B5EF4-FFF2-40B4-BE49-F238E27FC236}">
                  <a16:creationId xmlns:a16="http://schemas.microsoft.com/office/drawing/2014/main" id="{CB3492AB-C850-47C4-ACD9-8F24430F4B03}"/>
                </a:ext>
              </a:extLst>
            </p:cNvPr>
            <p:cNvSpPr>
              <a:spLocks noChangeAspect="1"/>
            </p:cNvSpPr>
            <p:nvPr/>
          </p:nvSpPr>
          <p:spPr>
            <a:xfrm flipV="1">
              <a:off x="0" y="3771693"/>
              <a:ext cx="3010354" cy="1672172"/>
            </a:xfrm>
            <a:prstGeom prst="rtTriangle">
              <a:avLst/>
            </a:prstGeom>
            <a:solidFill>
              <a:schemeClr val="accent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a:extLst>
              <a:ext uri="{FF2B5EF4-FFF2-40B4-BE49-F238E27FC236}">
                <a16:creationId xmlns:a16="http://schemas.microsoft.com/office/drawing/2014/main" id="{44513872-351B-4408-9E85-60B7DDB56B12}"/>
              </a:ext>
            </a:extLst>
          </p:cNvPr>
          <p:cNvPicPr>
            <a:picLocks noChangeAspect="1"/>
          </p:cNvPicPr>
          <p:nvPr/>
        </p:nvPicPr>
        <p:blipFill>
          <a:blip r:embed="rId3"/>
          <a:srcRect/>
          <a:stretch/>
        </p:blipFill>
        <p:spPr>
          <a:xfrm>
            <a:off x="4742458" y="828698"/>
            <a:ext cx="7705549" cy="5629146"/>
          </a:xfrm>
          <a:prstGeom prst="rect">
            <a:avLst/>
          </a:prstGeom>
        </p:spPr>
      </p:pic>
      <p:sp>
        <p:nvSpPr>
          <p:cNvPr id="22" name="Textfeld 21">
            <a:extLst>
              <a:ext uri="{FF2B5EF4-FFF2-40B4-BE49-F238E27FC236}">
                <a16:creationId xmlns:a16="http://schemas.microsoft.com/office/drawing/2014/main" id="{A96E787D-6B22-404F-B5E0-CD4389544537}"/>
              </a:ext>
            </a:extLst>
          </p:cNvPr>
          <p:cNvSpPr txBox="1"/>
          <p:nvPr/>
        </p:nvSpPr>
        <p:spPr>
          <a:xfrm>
            <a:off x="4920916" y="2779295"/>
            <a:ext cx="445168" cy="307777"/>
          </a:xfrm>
          <a:prstGeom prst="rect">
            <a:avLst/>
          </a:prstGeom>
          <a:noFill/>
        </p:spPr>
        <p:txBody>
          <a:bodyPr wrap="square" rtlCol="0">
            <a:spAutoFit/>
          </a:bodyPr>
          <a:lstStyle/>
          <a:p>
            <a:r>
              <a:rPr sz="1400" b="1"/>
              <a:t>F</a:t>
            </a:r>
            <a:endParaRPr lang="de-DE" b="1" dirty="0"/>
          </a:p>
        </p:txBody>
      </p:sp>
      <p:sp>
        <p:nvSpPr>
          <p:cNvPr id="23" name="Textfeld 22">
            <a:extLst>
              <a:ext uri="{FF2B5EF4-FFF2-40B4-BE49-F238E27FC236}">
                <a16:creationId xmlns:a16="http://schemas.microsoft.com/office/drawing/2014/main" id="{1D693689-02C8-4C18-B79E-25AD0ED5792C}"/>
              </a:ext>
            </a:extLst>
          </p:cNvPr>
          <p:cNvSpPr txBox="1"/>
          <p:nvPr/>
        </p:nvSpPr>
        <p:spPr>
          <a:xfrm>
            <a:off x="5650832" y="3237406"/>
            <a:ext cx="445168" cy="307777"/>
          </a:xfrm>
          <a:prstGeom prst="rect">
            <a:avLst/>
          </a:prstGeom>
          <a:noFill/>
        </p:spPr>
        <p:txBody>
          <a:bodyPr wrap="square" rtlCol="0">
            <a:spAutoFit/>
          </a:bodyPr>
          <a:lstStyle/>
          <a:p>
            <a:r>
              <a:rPr sz="1400" b="1"/>
              <a:t>C</a:t>
            </a:r>
          </a:p>
        </p:txBody>
      </p:sp>
      <p:sp>
        <p:nvSpPr>
          <p:cNvPr id="24" name="Textfeld 23">
            <a:extLst>
              <a:ext uri="{FF2B5EF4-FFF2-40B4-BE49-F238E27FC236}">
                <a16:creationId xmlns:a16="http://schemas.microsoft.com/office/drawing/2014/main" id="{DF15E152-4691-4DA0-8884-B18946CB8AAA}"/>
              </a:ext>
            </a:extLst>
          </p:cNvPr>
          <p:cNvSpPr txBox="1"/>
          <p:nvPr/>
        </p:nvSpPr>
        <p:spPr>
          <a:xfrm>
            <a:off x="6548811" y="3785088"/>
            <a:ext cx="445168" cy="307777"/>
          </a:xfrm>
          <a:prstGeom prst="rect">
            <a:avLst/>
          </a:prstGeom>
          <a:noFill/>
        </p:spPr>
        <p:txBody>
          <a:bodyPr wrap="square" rtlCol="0">
            <a:spAutoFit/>
          </a:bodyPr>
          <a:lstStyle/>
          <a:p>
            <a:r>
              <a:rPr sz="1400" b="1"/>
              <a:t>K</a:t>
            </a:r>
          </a:p>
        </p:txBody>
      </p:sp>
      <p:sp>
        <p:nvSpPr>
          <p:cNvPr id="25" name="Textfeld 24">
            <a:extLst>
              <a:ext uri="{FF2B5EF4-FFF2-40B4-BE49-F238E27FC236}">
                <a16:creationId xmlns:a16="http://schemas.microsoft.com/office/drawing/2014/main" id="{774F9C6A-27F0-468C-8A3B-677279208E34}"/>
              </a:ext>
            </a:extLst>
          </p:cNvPr>
          <p:cNvSpPr txBox="1"/>
          <p:nvPr/>
        </p:nvSpPr>
        <p:spPr>
          <a:xfrm>
            <a:off x="7826423" y="3845250"/>
            <a:ext cx="445168" cy="307777"/>
          </a:xfrm>
          <a:prstGeom prst="rect">
            <a:avLst/>
          </a:prstGeom>
          <a:noFill/>
        </p:spPr>
        <p:txBody>
          <a:bodyPr wrap="square" rtlCol="0">
            <a:spAutoFit/>
          </a:bodyPr>
          <a:lstStyle/>
          <a:p>
            <a:r>
              <a:rPr sz="1400" b="1"/>
              <a:t>KL</a:t>
            </a:r>
          </a:p>
        </p:txBody>
      </p:sp>
      <p:sp>
        <p:nvSpPr>
          <p:cNvPr id="26" name="Textfeld 25">
            <a:extLst>
              <a:ext uri="{FF2B5EF4-FFF2-40B4-BE49-F238E27FC236}">
                <a16:creationId xmlns:a16="http://schemas.microsoft.com/office/drawing/2014/main" id="{948F0068-7430-46EF-907A-B32C0ABBAB97}"/>
              </a:ext>
            </a:extLst>
          </p:cNvPr>
          <p:cNvSpPr txBox="1"/>
          <p:nvPr/>
        </p:nvSpPr>
        <p:spPr>
          <a:xfrm>
            <a:off x="6899991" y="5466057"/>
            <a:ext cx="720895" cy="307777"/>
          </a:xfrm>
          <a:prstGeom prst="rect">
            <a:avLst/>
          </a:prstGeom>
          <a:noFill/>
        </p:spPr>
        <p:txBody>
          <a:bodyPr wrap="square" rtlCol="0">
            <a:spAutoFit/>
          </a:bodyPr>
          <a:lstStyle/>
          <a:p>
            <a:r>
              <a:rPr sz="1400" b="1"/>
              <a:t>PH(Q)</a:t>
            </a:r>
          </a:p>
        </p:txBody>
      </p:sp>
      <p:sp>
        <p:nvSpPr>
          <p:cNvPr id="27" name="Textfeld 26">
            <a:extLst>
              <a:ext uri="{FF2B5EF4-FFF2-40B4-BE49-F238E27FC236}">
                <a16:creationId xmlns:a16="http://schemas.microsoft.com/office/drawing/2014/main" id="{C64D382C-4E32-4D06-A46A-90679F7613AC}"/>
              </a:ext>
            </a:extLst>
          </p:cNvPr>
          <p:cNvSpPr txBox="1"/>
          <p:nvPr/>
        </p:nvSpPr>
        <p:spPr>
          <a:xfrm>
            <a:off x="7806905" y="4692284"/>
            <a:ext cx="720895" cy="307777"/>
          </a:xfrm>
          <a:prstGeom prst="rect">
            <a:avLst/>
          </a:prstGeom>
          <a:noFill/>
        </p:spPr>
        <p:txBody>
          <a:bodyPr wrap="square" rtlCol="0">
            <a:spAutoFit/>
          </a:bodyPr>
          <a:lstStyle/>
          <a:p>
            <a:r>
              <a:rPr sz="1400" b="1"/>
              <a:t>P</a:t>
            </a:r>
          </a:p>
        </p:txBody>
      </p:sp>
      <p:sp>
        <p:nvSpPr>
          <p:cNvPr id="28" name="Textfeld 27">
            <a:extLst>
              <a:ext uri="{FF2B5EF4-FFF2-40B4-BE49-F238E27FC236}">
                <a16:creationId xmlns:a16="http://schemas.microsoft.com/office/drawing/2014/main" id="{7EE97AF0-2828-4B5C-8D14-179C50FCA494}"/>
              </a:ext>
            </a:extLst>
          </p:cNvPr>
          <p:cNvSpPr txBox="1"/>
          <p:nvPr/>
        </p:nvSpPr>
        <p:spPr>
          <a:xfrm>
            <a:off x="8825543" y="3833217"/>
            <a:ext cx="720895" cy="307777"/>
          </a:xfrm>
          <a:prstGeom prst="rect">
            <a:avLst/>
          </a:prstGeom>
          <a:noFill/>
        </p:spPr>
        <p:txBody>
          <a:bodyPr wrap="square" rtlCol="0">
            <a:spAutoFit/>
          </a:bodyPr>
          <a:lstStyle/>
          <a:p>
            <a:r>
              <a:rPr sz="1400" b="1"/>
              <a:t>KX</a:t>
            </a:r>
          </a:p>
        </p:txBody>
      </p:sp>
      <p:sp>
        <p:nvSpPr>
          <p:cNvPr id="29" name="Textfeld 28">
            <a:extLst>
              <a:ext uri="{FF2B5EF4-FFF2-40B4-BE49-F238E27FC236}">
                <a16:creationId xmlns:a16="http://schemas.microsoft.com/office/drawing/2014/main" id="{F27A6A8A-6537-47E2-9D91-2DEA7F7D9058}"/>
              </a:ext>
            </a:extLst>
          </p:cNvPr>
          <p:cNvSpPr txBox="1"/>
          <p:nvPr/>
        </p:nvSpPr>
        <p:spPr>
          <a:xfrm>
            <a:off x="8758914" y="4738338"/>
            <a:ext cx="720895" cy="307777"/>
          </a:xfrm>
          <a:prstGeom prst="rect">
            <a:avLst/>
          </a:prstGeom>
          <a:noFill/>
        </p:spPr>
        <p:txBody>
          <a:bodyPr wrap="square" rtlCol="0">
            <a:spAutoFit/>
          </a:bodyPr>
          <a:lstStyle/>
          <a:p>
            <a:r>
              <a:rPr sz="1400" b="1"/>
              <a:t>PE</a:t>
            </a:r>
          </a:p>
        </p:txBody>
      </p:sp>
      <p:sp>
        <p:nvSpPr>
          <p:cNvPr id="30" name="Textfeld 29">
            <a:extLst>
              <a:ext uri="{FF2B5EF4-FFF2-40B4-BE49-F238E27FC236}">
                <a16:creationId xmlns:a16="http://schemas.microsoft.com/office/drawing/2014/main" id="{8AB6E0C9-37D7-4BED-B776-9A6BDBAABF9A}"/>
              </a:ext>
            </a:extLst>
          </p:cNvPr>
          <p:cNvSpPr txBox="1"/>
          <p:nvPr/>
        </p:nvSpPr>
        <p:spPr>
          <a:xfrm>
            <a:off x="9272846" y="5086486"/>
            <a:ext cx="720895" cy="307777"/>
          </a:xfrm>
          <a:prstGeom prst="rect">
            <a:avLst/>
          </a:prstGeom>
          <a:noFill/>
        </p:spPr>
        <p:txBody>
          <a:bodyPr wrap="square" rtlCol="0">
            <a:spAutoFit/>
          </a:bodyPr>
          <a:lstStyle/>
          <a:p>
            <a:r>
              <a:rPr sz="1400" b="1"/>
              <a:t>KS</a:t>
            </a:r>
          </a:p>
        </p:txBody>
      </p:sp>
      <p:sp>
        <p:nvSpPr>
          <p:cNvPr id="31" name="Textfeld 30">
            <a:extLst>
              <a:ext uri="{FF2B5EF4-FFF2-40B4-BE49-F238E27FC236}">
                <a16:creationId xmlns:a16="http://schemas.microsoft.com/office/drawing/2014/main" id="{A8DB17D4-E09A-4562-BD3F-FD9DDF4453BD}"/>
              </a:ext>
            </a:extLst>
          </p:cNvPr>
          <p:cNvSpPr txBox="1"/>
          <p:nvPr/>
        </p:nvSpPr>
        <p:spPr>
          <a:xfrm>
            <a:off x="9889035" y="5402196"/>
            <a:ext cx="720895" cy="307777"/>
          </a:xfrm>
          <a:prstGeom prst="rect">
            <a:avLst/>
          </a:prstGeom>
          <a:noFill/>
        </p:spPr>
        <p:txBody>
          <a:bodyPr wrap="square" rtlCol="0">
            <a:spAutoFit/>
          </a:bodyPr>
          <a:lstStyle/>
          <a:p>
            <a:r>
              <a:rPr sz="1400" b="1"/>
              <a:t>P</a:t>
            </a:r>
          </a:p>
        </p:txBody>
      </p:sp>
      <p:sp>
        <p:nvSpPr>
          <p:cNvPr id="32" name="Textfeld 31">
            <a:extLst>
              <a:ext uri="{FF2B5EF4-FFF2-40B4-BE49-F238E27FC236}">
                <a16:creationId xmlns:a16="http://schemas.microsoft.com/office/drawing/2014/main" id="{F13D0134-4885-45A8-B518-617B65F2546B}"/>
              </a:ext>
            </a:extLst>
          </p:cNvPr>
          <p:cNvSpPr txBox="1"/>
          <p:nvPr/>
        </p:nvSpPr>
        <p:spPr>
          <a:xfrm>
            <a:off x="10335126" y="5880076"/>
            <a:ext cx="877201" cy="307777"/>
          </a:xfrm>
          <a:prstGeom prst="rect">
            <a:avLst/>
          </a:prstGeom>
          <a:noFill/>
        </p:spPr>
        <p:txBody>
          <a:bodyPr wrap="square" rtlCol="0">
            <a:spAutoFit/>
          </a:bodyPr>
          <a:lstStyle/>
          <a:p>
            <a:r>
              <a:rPr sz="1400" b="1"/>
              <a:t>PH/PHV</a:t>
            </a:r>
          </a:p>
        </p:txBody>
      </p:sp>
      <p:sp>
        <p:nvSpPr>
          <p:cNvPr id="33" name="Textfeld 32">
            <a:extLst>
              <a:ext uri="{FF2B5EF4-FFF2-40B4-BE49-F238E27FC236}">
                <a16:creationId xmlns:a16="http://schemas.microsoft.com/office/drawing/2014/main" id="{2E37B033-C861-42FE-B4E3-7AC41C821E32}"/>
              </a:ext>
            </a:extLst>
          </p:cNvPr>
          <p:cNvSpPr txBox="1"/>
          <p:nvPr/>
        </p:nvSpPr>
        <p:spPr>
          <a:xfrm>
            <a:off x="11279415" y="6286436"/>
            <a:ext cx="877201" cy="307777"/>
          </a:xfrm>
          <a:prstGeom prst="rect">
            <a:avLst/>
          </a:prstGeom>
          <a:noFill/>
        </p:spPr>
        <p:txBody>
          <a:bodyPr wrap="square" rtlCol="0">
            <a:spAutoFit/>
          </a:bodyPr>
          <a:lstStyle/>
          <a:p>
            <a:r>
              <a:rPr sz="1400" b="1"/>
              <a:t>PHQ</a:t>
            </a:r>
          </a:p>
        </p:txBody>
      </p:sp>
      <p:sp>
        <p:nvSpPr>
          <p:cNvPr id="34" name="Textfeld 33">
            <a:extLst>
              <a:ext uri="{FF2B5EF4-FFF2-40B4-BE49-F238E27FC236}">
                <a16:creationId xmlns:a16="http://schemas.microsoft.com/office/drawing/2014/main" id="{20C0DE0C-867B-4DC4-A57B-6E4A366BB0FC}"/>
              </a:ext>
            </a:extLst>
          </p:cNvPr>
          <p:cNvSpPr txBox="1"/>
          <p:nvPr/>
        </p:nvSpPr>
        <p:spPr>
          <a:xfrm>
            <a:off x="6771395" y="2170646"/>
            <a:ext cx="445168" cy="307777"/>
          </a:xfrm>
          <a:prstGeom prst="rect">
            <a:avLst/>
          </a:prstGeom>
          <a:noFill/>
        </p:spPr>
        <p:txBody>
          <a:bodyPr wrap="square" rtlCol="0">
            <a:spAutoFit/>
          </a:bodyPr>
          <a:lstStyle/>
          <a:p>
            <a:r>
              <a:rPr sz="1400" b="1"/>
              <a:t>ME</a:t>
            </a:r>
          </a:p>
        </p:txBody>
      </p:sp>
      <p:sp>
        <p:nvSpPr>
          <p:cNvPr id="35" name="Textfeld 34">
            <a:extLst>
              <a:ext uri="{FF2B5EF4-FFF2-40B4-BE49-F238E27FC236}">
                <a16:creationId xmlns:a16="http://schemas.microsoft.com/office/drawing/2014/main" id="{23590FE6-5394-4C4E-B12C-FB2D9E0CF338}"/>
              </a:ext>
            </a:extLst>
          </p:cNvPr>
          <p:cNvSpPr txBox="1"/>
          <p:nvPr/>
        </p:nvSpPr>
        <p:spPr>
          <a:xfrm>
            <a:off x="8825294" y="3129162"/>
            <a:ext cx="445168" cy="307777"/>
          </a:xfrm>
          <a:prstGeom prst="rect">
            <a:avLst/>
          </a:prstGeom>
          <a:noFill/>
        </p:spPr>
        <p:txBody>
          <a:bodyPr wrap="square" rtlCol="0">
            <a:spAutoFit/>
          </a:bodyPr>
          <a:lstStyle/>
          <a:p>
            <a:r>
              <a:rPr sz="1400" b="1"/>
              <a:t>MB</a:t>
            </a:r>
          </a:p>
        </p:txBody>
      </p:sp>
      <p:sp>
        <p:nvSpPr>
          <p:cNvPr id="36" name="Textfeld 35">
            <a:extLst>
              <a:ext uri="{FF2B5EF4-FFF2-40B4-BE49-F238E27FC236}">
                <a16:creationId xmlns:a16="http://schemas.microsoft.com/office/drawing/2014/main" id="{41883D25-CAB4-44EE-B0F3-917A1327FD05}"/>
              </a:ext>
            </a:extLst>
          </p:cNvPr>
          <p:cNvSpPr txBox="1"/>
          <p:nvPr/>
        </p:nvSpPr>
        <p:spPr>
          <a:xfrm>
            <a:off x="10905519" y="4359001"/>
            <a:ext cx="877200" cy="307777"/>
          </a:xfrm>
          <a:prstGeom prst="rect">
            <a:avLst/>
          </a:prstGeom>
          <a:noFill/>
        </p:spPr>
        <p:txBody>
          <a:bodyPr wrap="square" rtlCol="0">
            <a:spAutoFit/>
          </a:bodyPr>
          <a:lstStyle/>
          <a:p>
            <a:r>
              <a:rPr sz="1400" b="1"/>
              <a:t>ME/MF</a:t>
            </a:r>
          </a:p>
        </p:txBody>
      </p:sp>
      <p:sp>
        <p:nvSpPr>
          <p:cNvPr id="37" name="Textfeld 36">
            <a:extLst>
              <a:ext uri="{FF2B5EF4-FFF2-40B4-BE49-F238E27FC236}">
                <a16:creationId xmlns:a16="http://schemas.microsoft.com/office/drawing/2014/main" id="{2979C9C8-F35C-4265-B3C8-84B20A6B2989}"/>
              </a:ext>
            </a:extLst>
          </p:cNvPr>
          <p:cNvSpPr txBox="1"/>
          <p:nvPr/>
        </p:nvSpPr>
        <p:spPr>
          <a:xfrm>
            <a:off x="9620519" y="2471518"/>
            <a:ext cx="877200" cy="307777"/>
          </a:xfrm>
          <a:prstGeom prst="rect">
            <a:avLst/>
          </a:prstGeom>
          <a:noFill/>
        </p:spPr>
        <p:txBody>
          <a:bodyPr wrap="square" rtlCol="0">
            <a:spAutoFit/>
          </a:bodyPr>
          <a:lstStyle/>
          <a:p>
            <a:r>
              <a:rPr sz="1400" b="1"/>
              <a:t>EZ/LM</a:t>
            </a:r>
          </a:p>
        </p:txBody>
      </p:sp>
      <p:sp>
        <p:nvSpPr>
          <p:cNvPr id="38" name="Textfeld 37">
            <a:extLst>
              <a:ext uri="{FF2B5EF4-FFF2-40B4-BE49-F238E27FC236}">
                <a16:creationId xmlns:a16="http://schemas.microsoft.com/office/drawing/2014/main" id="{67AD5CD6-89F2-427B-A476-333451F74B4A}"/>
              </a:ext>
            </a:extLst>
          </p:cNvPr>
          <p:cNvSpPr txBox="1"/>
          <p:nvPr/>
        </p:nvSpPr>
        <p:spPr>
          <a:xfrm>
            <a:off x="7171807" y="1639318"/>
            <a:ext cx="877200" cy="307777"/>
          </a:xfrm>
          <a:prstGeom prst="rect">
            <a:avLst/>
          </a:prstGeom>
          <a:noFill/>
        </p:spPr>
        <p:txBody>
          <a:bodyPr wrap="square" rtlCol="0">
            <a:spAutoFit/>
          </a:bodyPr>
          <a:lstStyle/>
          <a:p>
            <a:r>
              <a:rPr sz="1400" b="1"/>
              <a:t>SC6/SI6</a:t>
            </a:r>
          </a:p>
        </p:txBody>
      </p:sp>
      <p:sp>
        <p:nvSpPr>
          <p:cNvPr id="39" name="Textfeld 38">
            <a:extLst>
              <a:ext uri="{FF2B5EF4-FFF2-40B4-BE49-F238E27FC236}">
                <a16:creationId xmlns:a16="http://schemas.microsoft.com/office/drawing/2014/main" id="{5A5F78F0-1BA7-477C-A507-2536D6D31F49}"/>
              </a:ext>
            </a:extLst>
          </p:cNvPr>
          <p:cNvSpPr txBox="1"/>
          <p:nvPr/>
        </p:nvSpPr>
        <p:spPr>
          <a:xfrm>
            <a:off x="8743319" y="1961320"/>
            <a:ext cx="877200" cy="307777"/>
          </a:xfrm>
          <a:prstGeom prst="rect">
            <a:avLst/>
          </a:prstGeom>
          <a:noFill/>
        </p:spPr>
        <p:txBody>
          <a:bodyPr wrap="square" rtlCol="0">
            <a:spAutoFit/>
          </a:bodyPr>
          <a:lstStyle/>
          <a:p>
            <a:r>
              <a:rPr sz="1400" b="1"/>
              <a:t>SD6</a:t>
            </a:r>
          </a:p>
        </p:txBody>
      </p:sp>
    </p:spTree>
    <p:extLst>
      <p:ext uri="{BB962C8B-B14F-4D97-AF65-F5344CB8AC3E}">
        <p14:creationId xmlns:p14="http://schemas.microsoft.com/office/powerpoint/2010/main" val="19675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9713B-B2FF-452F-AC62-F22D666667ED}"/>
              </a:ext>
            </a:extLst>
          </p:cNvPr>
          <p:cNvSpPr>
            <a:spLocks noGrp="1"/>
          </p:cNvSpPr>
          <p:nvPr>
            <p:ph type="title"/>
          </p:nvPr>
        </p:nvSpPr>
        <p:spPr/>
        <p:txBody>
          <a:bodyPr/>
          <a:lstStyle/>
          <a:p>
            <a:r>
              <a:t>Les réducteurs planétaires STOBER</a:t>
            </a:r>
          </a:p>
        </p:txBody>
      </p:sp>
      <p:sp>
        <p:nvSpPr>
          <p:cNvPr id="4" name="Inhaltsplatzhalter 2">
            <a:extLst>
              <a:ext uri="{FF2B5EF4-FFF2-40B4-BE49-F238E27FC236}">
                <a16:creationId xmlns:a16="http://schemas.microsoft.com/office/drawing/2014/main" id="{2709D0B0-224E-4803-B952-587664BD52D1}"/>
              </a:ext>
            </a:extLst>
          </p:cNvPr>
          <p:cNvSpPr txBox="1">
            <a:spLocks/>
          </p:cNvSpPr>
          <p:nvPr/>
        </p:nvSpPr>
        <p:spPr>
          <a:xfrm>
            <a:off x="540000" y="1459656"/>
            <a:ext cx="11161800" cy="5038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Clr>
                <a:schemeClr val="accent3"/>
              </a:buClr>
              <a:buNone/>
            </a:pPr>
            <a:r>
              <a:rPr sz="2400" b="1" dirty="0">
                <a:solidFill>
                  <a:schemeClr val="accent3"/>
                </a:solidFill>
              </a:rPr>
              <a:t>Performants. Précis. Sur </a:t>
            </a:r>
            <a:r>
              <a:rPr sz="2400" b="1" dirty="0" err="1">
                <a:solidFill>
                  <a:schemeClr val="accent3"/>
                </a:solidFill>
              </a:rPr>
              <a:t>mesure</a:t>
            </a:r>
            <a:r>
              <a:rPr sz="2400" b="1" dirty="0">
                <a:solidFill>
                  <a:schemeClr val="accent3"/>
                </a:solidFill>
              </a:rPr>
              <a:t>.</a:t>
            </a:r>
          </a:p>
          <a:p>
            <a:pPr marL="357188" indent="-357188">
              <a:spcBef>
                <a:spcPts val="1800"/>
              </a:spcBef>
              <a:buClr>
                <a:schemeClr val="accent3"/>
              </a:buClr>
              <a:buFont typeface="Wingdings" panose="05000000000000000000" pitchFamily="2" charset="2"/>
              <a:buChar char="ü"/>
            </a:pPr>
            <a:r>
              <a:rPr dirty="0"/>
              <a:t>Les </a:t>
            </a:r>
            <a:r>
              <a:rPr dirty="0" err="1"/>
              <a:t>motoréducteurs</a:t>
            </a:r>
            <a:r>
              <a:rPr dirty="0"/>
              <a:t> </a:t>
            </a:r>
            <a:r>
              <a:rPr dirty="0" err="1"/>
              <a:t>planétaires</a:t>
            </a:r>
            <a:r>
              <a:rPr dirty="0"/>
              <a:t> les plus compacts du </a:t>
            </a:r>
            <a:r>
              <a:rPr dirty="0" err="1"/>
              <a:t>marché</a:t>
            </a:r>
            <a:r>
              <a:rPr dirty="0"/>
              <a:t>.</a:t>
            </a:r>
          </a:p>
          <a:p>
            <a:pPr marL="357188" indent="-357188">
              <a:spcBef>
                <a:spcPts val="1800"/>
              </a:spcBef>
              <a:buClr>
                <a:schemeClr val="accent3"/>
              </a:buClr>
              <a:buFont typeface="Wingdings" panose="05000000000000000000" pitchFamily="2" charset="2"/>
              <a:buChar char="ü"/>
            </a:pPr>
            <a:r>
              <a:rPr dirty="0" err="1"/>
              <a:t>Précision</a:t>
            </a:r>
            <a:r>
              <a:rPr dirty="0"/>
              <a:t> et performance </a:t>
            </a:r>
            <a:r>
              <a:rPr dirty="0" err="1"/>
              <a:t>inégalées</a:t>
            </a:r>
            <a:r>
              <a:rPr dirty="0"/>
              <a:t>.</a:t>
            </a:r>
          </a:p>
          <a:p>
            <a:pPr marL="357188" indent="-357188">
              <a:spcBef>
                <a:spcPts val="1800"/>
              </a:spcBef>
              <a:buClr>
                <a:schemeClr val="accent3"/>
              </a:buClr>
              <a:buFont typeface="Wingdings" panose="05000000000000000000" pitchFamily="2" charset="2"/>
              <a:buChar char="ü"/>
            </a:pPr>
            <a:r>
              <a:rPr dirty="0" err="1"/>
              <a:t>Diversité</a:t>
            </a:r>
            <a:r>
              <a:rPr dirty="0"/>
              <a:t> de </a:t>
            </a:r>
            <a:r>
              <a:rPr dirty="0" err="1"/>
              <a:t>combinaisons</a:t>
            </a:r>
            <a:r>
              <a:rPr dirty="0"/>
              <a:t> et </a:t>
            </a:r>
            <a:r>
              <a:rPr dirty="0" err="1"/>
              <a:t>d'options</a:t>
            </a:r>
            <a:r>
              <a:rPr dirty="0"/>
              <a:t> sans </a:t>
            </a:r>
            <a:r>
              <a:rPr dirty="0" err="1"/>
              <a:t>pareille</a:t>
            </a:r>
            <a:r>
              <a:rPr dirty="0"/>
              <a:t>.</a:t>
            </a:r>
          </a:p>
          <a:p>
            <a:pPr marL="357188" indent="-357188">
              <a:spcBef>
                <a:spcPts val="1800"/>
              </a:spcBef>
              <a:buClr>
                <a:schemeClr val="accent3"/>
              </a:buClr>
              <a:buFont typeface="Wingdings" panose="05000000000000000000" pitchFamily="2" charset="2"/>
              <a:buChar char="ü"/>
            </a:pPr>
            <a:r>
              <a:rPr dirty="0" err="1"/>
              <a:t>Robustesse</a:t>
            </a:r>
            <a:r>
              <a:rPr dirty="0"/>
              <a:t> </a:t>
            </a:r>
            <a:r>
              <a:rPr dirty="0" err="1"/>
              <a:t>exceptionnelle</a:t>
            </a:r>
            <a:r>
              <a:rPr dirty="0"/>
              <a:t>.</a:t>
            </a:r>
          </a:p>
          <a:p>
            <a:pPr marL="357188" indent="-357188">
              <a:spcBef>
                <a:spcPts val="1800"/>
              </a:spcBef>
              <a:buClr>
                <a:schemeClr val="accent3"/>
              </a:buClr>
              <a:buFont typeface="Wingdings" panose="05000000000000000000" pitchFamily="2" charset="2"/>
              <a:buChar char="ü"/>
            </a:pPr>
            <a:r>
              <a:rPr dirty="0"/>
              <a:t>Solutions </a:t>
            </a:r>
            <a:r>
              <a:rPr dirty="0" err="1"/>
              <a:t>d'entraînement</a:t>
            </a:r>
            <a:r>
              <a:rPr dirty="0"/>
              <a:t> </a:t>
            </a:r>
            <a:r>
              <a:rPr dirty="0" err="1"/>
              <a:t>prêtes</a:t>
            </a:r>
            <a:r>
              <a:rPr dirty="0"/>
              <a:t> au montage pour </a:t>
            </a:r>
            <a:br>
              <a:rPr lang="de-DE" dirty="0"/>
            </a:br>
            <a:r>
              <a:rPr dirty="0"/>
              <a:t>machines-</a:t>
            </a:r>
            <a:r>
              <a:rPr dirty="0" err="1"/>
              <a:t>outils</a:t>
            </a:r>
            <a:r>
              <a:rPr dirty="0"/>
              <a:t>,</a:t>
            </a:r>
            <a:r>
              <a:rPr lang="de-DE" dirty="0"/>
              <a:t> </a:t>
            </a:r>
            <a:r>
              <a:rPr dirty="0"/>
              <a:t>machines </a:t>
            </a:r>
            <a:r>
              <a:rPr dirty="0" err="1"/>
              <a:t>d'emballage</a:t>
            </a:r>
            <a:r>
              <a:rPr dirty="0"/>
              <a:t> et applications </a:t>
            </a:r>
            <a:br>
              <a:rPr lang="de-DE" dirty="0"/>
            </a:br>
            <a:r>
              <a:rPr dirty="0"/>
              <a:t>dans les </a:t>
            </a:r>
            <a:r>
              <a:rPr dirty="0" err="1"/>
              <a:t>domaines</a:t>
            </a:r>
            <a:r>
              <a:rPr dirty="0"/>
              <a:t> de </a:t>
            </a:r>
            <a:r>
              <a:rPr dirty="0" err="1"/>
              <a:t>l'automatisation</a:t>
            </a:r>
            <a:r>
              <a:rPr dirty="0"/>
              <a:t> et de la </a:t>
            </a:r>
            <a:br>
              <a:rPr lang="de-DE" dirty="0"/>
            </a:br>
            <a:r>
              <a:rPr dirty="0" err="1"/>
              <a:t>robotique</a:t>
            </a:r>
            <a:r>
              <a:rPr dirty="0"/>
              <a:t>. </a:t>
            </a:r>
          </a:p>
        </p:txBody>
      </p:sp>
      <p:sp>
        <p:nvSpPr>
          <p:cNvPr id="8" name="Rechtwinkliges Dreieck 7">
            <a:extLst>
              <a:ext uri="{FF2B5EF4-FFF2-40B4-BE49-F238E27FC236}">
                <a16:creationId xmlns:a16="http://schemas.microsoft.com/office/drawing/2014/main" id="{00905D71-7159-42B0-9946-FB18EA5198B5}"/>
              </a:ext>
            </a:extLst>
          </p:cNvPr>
          <p:cNvSpPr>
            <a:spLocks noChangeAspect="1"/>
          </p:cNvSpPr>
          <p:nvPr/>
        </p:nvSpPr>
        <p:spPr>
          <a:xfrm flipH="1">
            <a:off x="4511841" y="1964607"/>
            <a:ext cx="7680157" cy="4893394"/>
          </a:xfrm>
          <a:prstGeom prst="rtTriangle">
            <a:avLst/>
          </a:prstGeom>
          <a:gradFill flip="none" rotWithShape="1">
            <a:gsLst>
              <a:gs pos="0">
                <a:schemeClr val="accent3"/>
              </a:gs>
              <a:gs pos="7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a:extLst>
              <a:ext uri="{FF2B5EF4-FFF2-40B4-BE49-F238E27FC236}">
                <a16:creationId xmlns:a16="http://schemas.microsoft.com/office/drawing/2014/main" id="{53B9FE1A-A37A-415B-BEB2-45CA2409687E}"/>
              </a:ext>
            </a:extLst>
          </p:cNvPr>
          <p:cNvPicPr>
            <a:picLocks noChangeAspect="1"/>
          </p:cNvPicPr>
          <p:nvPr/>
        </p:nvPicPr>
        <p:blipFill>
          <a:blip r:embed="rId3"/>
          <a:srcRect/>
          <a:stretch/>
        </p:blipFill>
        <p:spPr>
          <a:xfrm>
            <a:off x="5975721" y="2308165"/>
            <a:ext cx="6995407" cy="5049243"/>
          </a:xfrm>
          <a:prstGeom prst="rect">
            <a:avLst/>
          </a:prstGeom>
        </p:spPr>
      </p:pic>
    </p:spTree>
    <p:extLst>
      <p:ext uri="{BB962C8B-B14F-4D97-AF65-F5344CB8AC3E}">
        <p14:creationId xmlns:p14="http://schemas.microsoft.com/office/powerpoint/2010/main" val="8908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155D5-8E3A-402B-A4B3-F9F3BE53BECD}"/>
              </a:ext>
            </a:extLst>
          </p:cNvPr>
          <p:cNvSpPr>
            <a:spLocks noGrp="1"/>
          </p:cNvSpPr>
          <p:nvPr>
            <p:ph type="title"/>
          </p:nvPr>
        </p:nvSpPr>
        <p:spPr/>
        <p:txBody>
          <a:bodyPr/>
          <a:lstStyle/>
          <a:p>
            <a:r>
              <a:rPr lang="de-DE" dirty="0" err="1"/>
              <a:t>Make</a:t>
            </a:r>
            <a:r>
              <a:rPr lang="de-DE" dirty="0"/>
              <a:t> </a:t>
            </a:r>
            <a:r>
              <a:rPr lang="de-DE" dirty="0" err="1"/>
              <a:t>it</a:t>
            </a:r>
            <a:r>
              <a:rPr lang="de-DE" dirty="0"/>
              <a:t> </a:t>
            </a:r>
            <a:r>
              <a:rPr lang="de-DE" dirty="0" err="1"/>
              <a:t>yours</a:t>
            </a:r>
            <a:r>
              <a:rPr lang="de-DE" dirty="0"/>
              <a:t>! Le STOBER </a:t>
            </a:r>
            <a:r>
              <a:rPr lang="de-DE" dirty="0" err="1"/>
              <a:t>Configurator</a:t>
            </a:r>
            <a:endParaRPr lang="de-DE" dirty="0"/>
          </a:p>
        </p:txBody>
      </p:sp>
      <p:pic>
        <p:nvPicPr>
          <p:cNvPr id="5" name="Inhaltsplatzhalter 4" descr="Ein Bild, das Elektronik, Schaltkreis enthält.&#10;&#10;Automatisch generierte Beschreibung">
            <a:extLst>
              <a:ext uri="{FF2B5EF4-FFF2-40B4-BE49-F238E27FC236}">
                <a16:creationId xmlns:a16="http://schemas.microsoft.com/office/drawing/2014/main" id="{14DDEC29-B602-43C5-95B8-380E0E9FD75E}"/>
              </a:ext>
            </a:extLst>
          </p:cNvPr>
          <p:cNvPicPr>
            <a:picLocks noGrp="1" noChangeAspect="1"/>
          </p:cNvPicPr>
          <p:nvPr>
            <p:ph idx="1"/>
          </p:nvPr>
        </p:nvPicPr>
        <p:blipFill rotWithShape="1">
          <a:blip r:embed="rId3"/>
          <a:srcRect l="10932" b="16361"/>
          <a:stretch/>
        </p:blipFill>
        <p:spPr>
          <a:xfrm>
            <a:off x="-1" y="3218594"/>
            <a:ext cx="7894845" cy="3639406"/>
          </a:xfrm>
        </p:spPr>
      </p:pic>
      <p:sp>
        <p:nvSpPr>
          <p:cNvPr id="7" name="Inhaltsplatzhalter 2">
            <a:extLst>
              <a:ext uri="{FF2B5EF4-FFF2-40B4-BE49-F238E27FC236}">
                <a16:creationId xmlns:a16="http://schemas.microsoft.com/office/drawing/2014/main" id="{3B2230EB-420A-48D3-8E98-2BEFC08354A3}"/>
              </a:ext>
            </a:extLst>
          </p:cNvPr>
          <p:cNvSpPr txBox="1">
            <a:spLocks/>
          </p:cNvSpPr>
          <p:nvPr/>
        </p:nvSpPr>
        <p:spPr>
          <a:xfrm>
            <a:off x="537906" y="1463737"/>
            <a:ext cx="11161800" cy="3177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de-DE" sz="2400" b="1" dirty="0">
                <a:solidFill>
                  <a:schemeClr val="accent3"/>
                </a:solidFill>
              </a:rPr>
              <a:t>La </a:t>
            </a:r>
            <a:r>
              <a:rPr lang="fr-FR" sz="2400" b="1" dirty="0">
                <a:solidFill>
                  <a:schemeClr val="accent3"/>
                </a:solidFill>
              </a:rPr>
              <a:t>solution d'entraînement et d'automatisation adaptée.</a:t>
            </a:r>
            <a:endParaRPr lang="de-DE" sz="2400" b="1" dirty="0">
              <a:solidFill>
                <a:schemeClr val="accent3"/>
              </a:solidFill>
            </a:endParaRPr>
          </a:p>
          <a:p>
            <a:pPr marL="285750" indent="-285750">
              <a:spcBef>
                <a:spcPts val="1200"/>
              </a:spcBef>
              <a:buClr>
                <a:schemeClr val="accent3"/>
              </a:buClr>
              <a:buFont typeface="Wingdings" panose="05000000000000000000" pitchFamily="2" charset="2"/>
              <a:buChar char="Ø"/>
            </a:pPr>
            <a:r>
              <a:rPr lang="fr-FR" dirty="0"/>
              <a:t>Trouvez rapidement et configurez en quelques clics</a:t>
            </a:r>
            <a:r>
              <a:rPr lang="de-DE" dirty="0"/>
              <a:t>.</a:t>
            </a:r>
          </a:p>
          <a:p>
            <a:pPr marL="285750" indent="-285750">
              <a:spcBef>
                <a:spcPts val="1200"/>
              </a:spcBef>
              <a:buClr>
                <a:schemeClr val="accent3"/>
              </a:buClr>
              <a:buFont typeface="Wingdings" panose="05000000000000000000" pitchFamily="2" charset="2"/>
              <a:buChar char="Ø"/>
            </a:pPr>
            <a:r>
              <a:rPr lang="de-DE" dirty="0" err="1"/>
              <a:t>Filtrez</a:t>
            </a:r>
            <a:r>
              <a:rPr lang="de-DE" dirty="0"/>
              <a:t>, </a:t>
            </a:r>
            <a:r>
              <a:rPr lang="de-DE" dirty="0" err="1"/>
              <a:t>comparez</a:t>
            </a:r>
            <a:r>
              <a:rPr lang="de-DE" dirty="0"/>
              <a:t>, </a:t>
            </a:r>
            <a:r>
              <a:rPr lang="de-DE" dirty="0" err="1"/>
              <a:t>enregistrez</a:t>
            </a:r>
            <a:r>
              <a:rPr lang="de-DE" dirty="0"/>
              <a:t> et </a:t>
            </a:r>
            <a:r>
              <a:rPr lang="de-DE" dirty="0" err="1"/>
              <a:t>partagez</a:t>
            </a:r>
            <a:r>
              <a:rPr lang="de-DE" dirty="0"/>
              <a:t>.</a:t>
            </a:r>
          </a:p>
          <a:p>
            <a:pPr marL="285750" indent="-285750">
              <a:spcBef>
                <a:spcPts val="1200"/>
              </a:spcBef>
              <a:buClr>
                <a:schemeClr val="accent3"/>
              </a:buClr>
              <a:buFont typeface="Wingdings" panose="05000000000000000000" pitchFamily="2" charset="2"/>
              <a:buChar char="Ø"/>
            </a:pPr>
            <a:r>
              <a:rPr lang="fr-FR" dirty="0"/>
              <a:t>Téléchargez des modèles 3D, des croquis cotés ou des fiches techniques</a:t>
            </a:r>
            <a:r>
              <a:rPr lang="de-DE" dirty="0"/>
              <a:t>.</a:t>
            </a:r>
          </a:p>
          <a:p>
            <a:pPr marL="285750" indent="-285750">
              <a:spcBef>
                <a:spcPts val="1200"/>
              </a:spcBef>
              <a:buClr>
                <a:schemeClr val="accent3"/>
              </a:buClr>
              <a:buFont typeface="Wingdings" panose="05000000000000000000" pitchFamily="2" charset="2"/>
              <a:buChar char="Ø"/>
            </a:pPr>
            <a:r>
              <a:rPr lang="fr-FR" dirty="0"/>
              <a:t>Envoyez directement une demande de devis</a:t>
            </a:r>
            <a:r>
              <a:rPr lang="de-DE" dirty="0"/>
              <a:t>!</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8" name="Textfeld 7">
            <a:extLst>
              <a:ext uri="{FF2B5EF4-FFF2-40B4-BE49-F238E27FC236}">
                <a16:creationId xmlns:a16="http://schemas.microsoft.com/office/drawing/2014/main" id="{52D9916D-2747-47B2-A31A-A2A86053B554}"/>
              </a:ext>
            </a:extLst>
          </p:cNvPr>
          <p:cNvSpPr txBox="1"/>
          <p:nvPr/>
        </p:nvSpPr>
        <p:spPr>
          <a:xfrm>
            <a:off x="6118806" y="4514714"/>
            <a:ext cx="5991368" cy="769441"/>
          </a:xfrm>
          <a:prstGeom prst="rect">
            <a:avLst/>
          </a:prstGeom>
          <a:noFill/>
        </p:spPr>
        <p:txBody>
          <a:bodyPr wrap="square" rtlCol="0">
            <a:spAutoFit/>
          </a:bodyPr>
          <a:lstStyle/>
          <a:p>
            <a:r>
              <a:rPr lang="de-DE" sz="4400" dirty="0">
                <a:solidFill>
                  <a:schemeClr val="accent1"/>
                </a:solidFill>
              </a:rPr>
              <a:t>configurator.stober.com</a:t>
            </a:r>
          </a:p>
        </p:txBody>
      </p:sp>
    </p:spTree>
    <p:extLst>
      <p:ext uri="{BB962C8B-B14F-4D97-AF65-F5344CB8AC3E}">
        <p14:creationId xmlns:p14="http://schemas.microsoft.com/office/powerpoint/2010/main" val="14510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F225E8E-9121-4B06-B037-BD167DF038B4}"/>
              </a:ext>
            </a:extLst>
          </p:cNvPr>
          <p:cNvPicPr>
            <a:picLocks noChangeAspect="1"/>
          </p:cNvPicPr>
          <p:nvPr/>
        </p:nvPicPr>
        <p:blipFill>
          <a:blip r:embed="rId3"/>
          <a:srcRect/>
          <a:stretch/>
        </p:blipFill>
        <p:spPr>
          <a:xfrm>
            <a:off x="5862801" y="836591"/>
            <a:ext cx="6325777" cy="6531913"/>
          </a:xfrm>
          <a:prstGeom prst="rect">
            <a:avLst/>
          </a:prstGeom>
        </p:spPr>
      </p:pic>
      <p:sp>
        <p:nvSpPr>
          <p:cNvPr id="2" name="Titel 1">
            <a:extLst>
              <a:ext uri="{FF2B5EF4-FFF2-40B4-BE49-F238E27FC236}">
                <a16:creationId xmlns:a16="http://schemas.microsoft.com/office/drawing/2014/main" id="{BD3493D8-63FD-4961-849C-5071320E671E}"/>
              </a:ext>
            </a:extLst>
          </p:cNvPr>
          <p:cNvSpPr>
            <a:spLocks noGrp="1"/>
          </p:cNvSpPr>
          <p:nvPr>
            <p:ph type="title"/>
          </p:nvPr>
        </p:nvSpPr>
        <p:spPr>
          <a:xfrm>
            <a:off x="540000" y="360055"/>
            <a:ext cx="7987800" cy="460800"/>
          </a:xfrm>
        </p:spPr>
        <p:txBody>
          <a:bodyPr/>
          <a:lstStyle/>
          <a:p>
            <a:r>
              <a:t>MORE THAN JUST A GEARBOX</a:t>
            </a:r>
          </a:p>
        </p:txBody>
      </p:sp>
      <p:sp>
        <p:nvSpPr>
          <p:cNvPr id="12" name="Inhaltsplatzhalter 2">
            <a:extLst>
              <a:ext uri="{FF2B5EF4-FFF2-40B4-BE49-F238E27FC236}">
                <a16:creationId xmlns:a16="http://schemas.microsoft.com/office/drawing/2014/main" id="{A40B6F2A-CE57-4C93-8678-CF6BF7F54812}"/>
              </a:ext>
            </a:extLst>
          </p:cNvPr>
          <p:cNvSpPr txBox="1">
            <a:spLocks/>
          </p:cNvSpPr>
          <p:nvPr/>
        </p:nvSpPr>
        <p:spPr>
          <a:xfrm>
            <a:off x="537906" y="1463737"/>
            <a:ext cx="11161800" cy="3177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a:solidFill>
                  <a:schemeClr val="accent3"/>
                </a:solidFill>
              </a:rPr>
              <a:t>Nos solutions </a:t>
            </a:r>
            <a:r>
              <a:rPr sz="2400" b="1" dirty="0" err="1">
                <a:solidFill>
                  <a:schemeClr val="accent3"/>
                </a:solidFill>
              </a:rPr>
              <a:t>offrent</a:t>
            </a:r>
            <a:r>
              <a:rPr sz="2400" b="1" dirty="0">
                <a:solidFill>
                  <a:schemeClr val="accent3"/>
                </a:solidFill>
              </a:rPr>
              <a:t> plus </a:t>
            </a:r>
            <a:br>
              <a:rPr lang="de-DE" sz="2400" b="1" dirty="0">
                <a:solidFill>
                  <a:schemeClr val="accent3"/>
                </a:solidFill>
              </a:rPr>
            </a:br>
            <a:r>
              <a:rPr sz="2400" b="1" dirty="0" err="1">
                <a:solidFill>
                  <a:schemeClr val="accent3"/>
                </a:solidFill>
              </a:rPr>
              <a:t>d'avantages</a:t>
            </a:r>
            <a:r>
              <a:rPr sz="2400" b="1" dirty="0">
                <a:solidFill>
                  <a:schemeClr val="accent3"/>
                </a:solidFill>
              </a:rPr>
              <a:t> !</a:t>
            </a:r>
          </a:p>
          <a:p>
            <a:pPr marL="285750" indent="-285750">
              <a:spcBef>
                <a:spcPts val="1200"/>
              </a:spcBef>
              <a:buClr>
                <a:schemeClr val="accent3"/>
              </a:buClr>
              <a:buFont typeface="Wingdings" panose="05000000000000000000" pitchFamily="2" charset="2"/>
              <a:buChar char="Ø"/>
            </a:pPr>
            <a:r>
              <a:rPr dirty="0" err="1"/>
              <a:t>Partenariat</a:t>
            </a:r>
            <a:r>
              <a:rPr dirty="0"/>
              <a:t>.</a:t>
            </a:r>
          </a:p>
          <a:p>
            <a:pPr marL="285750" indent="-285750">
              <a:spcBef>
                <a:spcPts val="1200"/>
              </a:spcBef>
              <a:buClr>
                <a:schemeClr val="accent3"/>
              </a:buClr>
              <a:buFont typeface="Wingdings" panose="05000000000000000000" pitchFamily="2" charset="2"/>
              <a:buChar char="Ø"/>
            </a:pPr>
            <a:r>
              <a:rPr dirty="0"/>
              <a:t>Conseil </a:t>
            </a:r>
            <a:r>
              <a:rPr dirty="0" err="1"/>
              <a:t>personnalisé</a:t>
            </a:r>
            <a:r>
              <a:rPr dirty="0"/>
              <a:t> </a:t>
            </a:r>
            <a:r>
              <a:rPr dirty="0" err="1"/>
              <a:t>compétent</a:t>
            </a:r>
            <a:r>
              <a:rPr dirty="0"/>
              <a:t>.</a:t>
            </a:r>
          </a:p>
          <a:p>
            <a:pPr marL="285750" indent="-285750">
              <a:spcBef>
                <a:spcPts val="1200"/>
              </a:spcBef>
              <a:buClr>
                <a:schemeClr val="accent3"/>
              </a:buClr>
              <a:buFont typeface="Wingdings" panose="05000000000000000000" pitchFamily="2" charset="2"/>
              <a:buChar char="Ø"/>
            </a:pPr>
            <a:r>
              <a:rPr dirty="0"/>
              <a:t>Assistance sur </a:t>
            </a:r>
            <a:r>
              <a:rPr dirty="0" err="1"/>
              <a:t>toute</a:t>
            </a:r>
            <a:r>
              <a:rPr dirty="0"/>
              <a:t> la </a:t>
            </a:r>
            <a:r>
              <a:rPr dirty="0" err="1"/>
              <a:t>ligne</a:t>
            </a:r>
            <a:r>
              <a:rPr dirty="0"/>
              <a:t> – du </a:t>
            </a:r>
            <a:r>
              <a:rPr dirty="0" err="1"/>
              <a:t>dimensionnement</a:t>
            </a:r>
            <a:r>
              <a:rPr dirty="0"/>
              <a:t> </a:t>
            </a:r>
            <a:br>
              <a:rPr lang="de-DE" dirty="0"/>
            </a:br>
            <a:r>
              <a:rPr dirty="0"/>
              <a:t>à la mise </a:t>
            </a:r>
            <a:r>
              <a:rPr dirty="0" err="1"/>
              <a:t>en</a:t>
            </a:r>
            <a:r>
              <a:rPr dirty="0"/>
              <a:t> service et bien au-</a:t>
            </a:r>
            <a:r>
              <a:rPr dirty="0" err="1"/>
              <a:t>delà</a:t>
            </a:r>
            <a:r>
              <a:rPr dirty="0"/>
              <a:t>, </a:t>
            </a:r>
            <a:r>
              <a:rPr dirty="0" err="1"/>
              <a:t>naturellement</a:t>
            </a:r>
            <a:r>
              <a:rPr dirty="0"/>
              <a:t>.</a:t>
            </a:r>
          </a:p>
          <a:p>
            <a:pPr marL="285750" indent="-285750">
              <a:spcBef>
                <a:spcPts val="1200"/>
              </a:spcBef>
              <a:buClr>
                <a:schemeClr val="accent3"/>
              </a:buClr>
              <a:buFont typeface="Wingdings" panose="05000000000000000000" pitchFamily="2" charset="2"/>
              <a:buChar char="Ø"/>
            </a:pPr>
            <a:r>
              <a:rPr dirty="0"/>
              <a:t>Solution </a:t>
            </a:r>
            <a:r>
              <a:rPr dirty="0" err="1"/>
              <a:t>optimale</a:t>
            </a:r>
            <a:r>
              <a:rPr dirty="0"/>
              <a:t> </a:t>
            </a:r>
            <a:r>
              <a:rPr dirty="0" err="1"/>
              <a:t>adaptée</a:t>
            </a:r>
            <a:r>
              <a:t> à </a:t>
            </a:r>
            <a:r>
              <a:rPr dirty="0" err="1"/>
              <a:t>chaque</a:t>
            </a:r>
            <a:r>
              <a:rPr dirty="0"/>
              <a:t> application. </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7" name="Textfeld 6">
            <a:extLst>
              <a:ext uri="{FF2B5EF4-FFF2-40B4-BE49-F238E27FC236}">
                <a16:creationId xmlns:a16="http://schemas.microsoft.com/office/drawing/2014/main" id="{26A6D240-3744-4298-A665-6BB42A7C6C96}"/>
              </a:ext>
            </a:extLst>
          </p:cNvPr>
          <p:cNvSpPr txBox="1"/>
          <p:nvPr/>
        </p:nvSpPr>
        <p:spPr>
          <a:xfrm>
            <a:off x="5205663" y="1781223"/>
            <a:ext cx="4403558" cy="523220"/>
          </a:xfrm>
          <a:prstGeom prst="rect">
            <a:avLst/>
          </a:prstGeom>
          <a:noFill/>
        </p:spPr>
        <p:txBody>
          <a:bodyPr wrap="square" rtlCol="0">
            <a:spAutoFit/>
          </a:bodyPr>
          <a:lstStyle/>
          <a:p>
            <a:r>
              <a:rPr>
                <a:solidFill>
                  <a:schemeClr val="bg1"/>
                </a:solidFill>
                <a:highlight>
                  <a:srgbClr val="A3A62C"/>
                </a:highlight>
                <a:latin typeface="Exo 2"/>
              </a:rPr>
              <a:t> </a:t>
            </a:r>
            <a:r>
              <a:rPr sz="2800">
                <a:solidFill>
                  <a:schemeClr val="bg1"/>
                </a:solidFill>
                <a:highlight>
                  <a:srgbClr val="A3A62C"/>
                </a:highlight>
                <a:latin typeface="Exo 2"/>
              </a:rPr>
              <a:t>THAN JUST A GEARBOX</a:t>
            </a:r>
            <a:r>
              <a:rPr sz="2800">
                <a:solidFill>
                  <a:srgbClr val="A3A62C"/>
                </a:solidFill>
                <a:highlight>
                  <a:srgbClr val="A3A62C"/>
                </a:highlight>
                <a:latin typeface="Exo 2"/>
              </a:rPr>
              <a:t>.</a:t>
            </a:r>
            <a:r>
              <a:rPr sz="2800">
                <a:solidFill>
                  <a:schemeClr val="bg1"/>
                </a:solidFill>
                <a:highlight>
                  <a:srgbClr val="A3A62C"/>
                </a:highlight>
                <a:latin typeface="Exo 2"/>
              </a:rPr>
              <a:t>  </a:t>
            </a:r>
            <a:endParaRPr lang="de-DE" dirty="0">
              <a:solidFill>
                <a:schemeClr val="bg1"/>
              </a:solidFill>
              <a:highlight>
                <a:srgbClr val="A3A62C"/>
              </a:highlight>
              <a:latin typeface="Exo 2" panose="00000500000000000000" pitchFamily="2" charset="0"/>
            </a:endParaRPr>
          </a:p>
        </p:txBody>
      </p:sp>
      <p:sp>
        <p:nvSpPr>
          <p:cNvPr id="18" name="Textfeld 17">
            <a:extLst>
              <a:ext uri="{FF2B5EF4-FFF2-40B4-BE49-F238E27FC236}">
                <a16:creationId xmlns:a16="http://schemas.microsoft.com/office/drawing/2014/main" id="{4D7848B5-1C8A-4AEB-8819-7B9ABEB442DB}"/>
              </a:ext>
            </a:extLst>
          </p:cNvPr>
          <p:cNvSpPr txBox="1"/>
          <p:nvPr/>
        </p:nvSpPr>
        <p:spPr>
          <a:xfrm>
            <a:off x="5205663" y="1061306"/>
            <a:ext cx="2153652" cy="707886"/>
          </a:xfrm>
          <a:prstGeom prst="rect">
            <a:avLst/>
          </a:prstGeom>
          <a:noFill/>
        </p:spPr>
        <p:txBody>
          <a:bodyPr wrap="square" rtlCol="0">
            <a:spAutoFit/>
          </a:bodyPr>
          <a:lstStyle/>
          <a:p>
            <a:r>
              <a:rPr>
                <a:solidFill>
                  <a:schemeClr val="bg1"/>
                </a:solidFill>
                <a:highlight>
                  <a:srgbClr val="A3A62C"/>
                </a:highlight>
                <a:latin typeface="Exo 2"/>
              </a:rPr>
              <a:t> </a:t>
            </a:r>
            <a:r>
              <a:rPr sz="4000">
                <a:solidFill>
                  <a:schemeClr val="bg1"/>
                </a:solidFill>
                <a:highlight>
                  <a:srgbClr val="A3A62C"/>
                </a:highlight>
                <a:latin typeface="Exo 2"/>
              </a:rPr>
              <a:t>MORE</a:t>
            </a:r>
            <a:r>
              <a:rPr sz="4000">
                <a:solidFill>
                  <a:srgbClr val="A3A62C"/>
                </a:solidFill>
                <a:highlight>
                  <a:srgbClr val="A3A62C"/>
                </a:highlight>
                <a:latin typeface="Exo 2"/>
              </a:rPr>
              <a:t>.</a:t>
            </a:r>
            <a:r>
              <a:rPr sz="4000">
                <a:solidFill>
                  <a:schemeClr val="bg1"/>
                </a:solidFill>
                <a:highlight>
                  <a:srgbClr val="A3A62C"/>
                </a:highlight>
                <a:latin typeface="Exo 2"/>
              </a:rPr>
              <a:t>  </a:t>
            </a:r>
            <a:endParaRPr lang="de-DE" dirty="0">
              <a:solidFill>
                <a:schemeClr val="bg1"/>
              </a:solidFill>
              <a:highlight>
                <a:srgbClr val="A3A62C"/>
              </a:highlight>
              <a:latin typeface="Exo 2" panose="00000500000000000000" pitchFamily="2" charset="0"/>
            </a:endParaRPr>
          </a:p>
        </p:txBody>
      </p:sp>
    </p:spTree>
    <p:extLst>
      <p:ext uri="{BB962C8B-B14F-4D97-AF65-F5344CB8AC3E}">
        <p14:creationId xmlns:p14="http://schemas.microsoft.com/office/powerpoint/2010/main" val="356991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D953D-8318-4896-BDFD-83E4BA0DC474}"/>
              </a:ext>
            </a:extLst>
          </p:cNvPr>
          <p:cNvSpPr>
            <a:spLocks noGrp="1"/>
          </p:cNvSpPr>
          <p:nvPr>
            <p:ph type="title"/>
          </p:nvPr>
        </p:nvSpPr>
        <p:spPr/>
        <p:txBody>
          <a:bodyPr/>
          <a:lstStyle/>
          <a:p>
            <a:r>
              <a:t>Le CERTIFICAT PRODUIT STOBER</a:t>
            </a:r>
          </a:p>
        </p:txBody>
      </p:sp>
      <p:pic>
        <p:nvPicPr>
          <p:cNvPr id="4" name="Grafik 3">
            <a:extLst>
              <a:ext uri="{FF2B5EF4-FFF2-40B4-BE49-F238E27FC236}">
                <a16:creationId xmlns:a16="http://schemas.microsoft.com/office/drawing/2014/main" id="{D4E5187D-BE33-495E-84C4-F7E5D62E8199}"/>
              </a:ext>
            </a:extLst>
          </p:cNvPr>
          <p:cNvPicPr>
            <a:picLocks noChangeAspect="1"/>
          </p:cNvPicPr>
          <p:nvPr/>
        </p:nvPicPr>
        <p:blipFill>
          <a:blip r:embed="rId2"/>
          <a:srcRect/>
          <a:stretch/>
        </p:blipFill>
        <p:spPr>
          <a:xfrm>
            <a:off x="1158597" y="3586798"/>
            <a:ext cx="5166533" cy="1035744"/>
          </a:xfrm>
          <a:prstGeom prst="rect">
            <a:avLst/>
          </a:prstGeom>
        </p:spPr>
      </p:pic>
      <p:pic>
        <p:nvPicPr>
          <p:cNvPr id="5" name="Grafik 4">
            <a:extLst>
              <a:ext uri="{FF2B5EF4-FFF2-40B4-BE49-F238E27FC236}">
                <a16:creationId xmlns:a16="http://schemas.microsoft.com/office/drawing/2014/main" id="{EA791F57-DD90-45BA-A73A-98CE9F80FAF3}"/>
              </a:ext>
            </a:extLst>
          </p:cNvPr>
          <p:cNvPicPr>
            <a:picLocks noChangeAspect="1"/>
          </p:cNvPicPr>
          <p:nvPr/>
        </p:nvPicPr>
        <p:blipFill>
          <a:blip r:embed="rId3"/>
          <a:srcRect/>
          <a:stretch/>
        </p:blipFill>
        <p:spPr>
          <a:xfrm>
            <a:off x="7479882" y="1070388"/>
            <a:ext cx="4225207" cy="5427557"/>
          </a:xfrm>
          <a:prstGeom prst="rect">
            <a:avLst/>
          </a:prstGeom>
        </p:spPr>
      </p:pic>
      <p:pic>
        <p:nvPicPr>
          <p:cNvPr id="7" name="Grafik 6">
            <a:extLst>
              <a:ext uri="{FF2B5EF4-FFF2-40B4-BE49-F238E27FC236}">
                <a16:creationId xmlns:a16="http://schemas.microsoft.com/office/drawing/2014/main" id="{5A537CE0-BD52-44BD-A960-7E61C5E181E5}"/>
              </a:ext>
            </a:extLst>
          </p:cNvPr>
          <p:cNvPicPr>
            <a:picLocks noChangeAspect="1"/>
          </p:cNvPicPr>
          <p:nvPr/>
        </p:nvPicPr>
        <p:blipFill>
          <a:blip r:embed="rId4"/>
          <a:srcRect/>
          <a:stretch/>
        </p:blipFill>
        <p:spPr>
          <a:xfrm>
            <a:off x="1050840" y="5059633"/>
            <a:ext cx="5901943" cy="1153161"/>
          </a:xfrm>
          <a:prstGeom prst="rect">
            <a:avLst/>
          </a:prstGeom>
        </p:spPr>
      </p:pic>
      <p:sp>
        <p:nvSpPr>
          <p:cNvPr id="9" name="Inhaltsplatzhalter 2">
            <a:extLst>
              <a:ext uri="{FF2B5EF4-FFF2-40B4-BE49-F238E27FC236}">
                <a16:creationId xmlns:a16="http://schemas.microsoft.com/office/drawing/2014/main" id="{1E603157-52B7-40FB-A83D-7EF308041CB1}"/>
              </a:ext>
            </a:extLst>
          </p:cNvPr>
          <p:cNvSpPr txBox="1">
            <a:spLocks/>
          </p:cNvSpPr>
          <p:nvPr/>
        </p:nvSpPr>
        <p:spPr>
          <a:xfrm>
            <a:off x="536400" y="1465200"/>
            <a:ext cx="5559600" cy="20961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Clr>
                <a:schemeClr val="accent3"/>
              </a:buClr>
              <a:buNone/>
            </a:pPr>
            <a:r>
              <a:rPr sz="2400" b="1">
                <a:solidFill>
                  <a:schemeClr val="accent3"/>
                </a:solidFill>
              </a:rPr>
              <a:t>D'un coup d'œil. Disponibilité à tout moment !</a:t>
            </a:r>
          </a:p>
          <a:p>
            <a:pPr marL="357188" indent="-357188">
              <a:spcBef>
                <a:spcPts val="1200"/>
              </a:spcBef>
              <a:buClr>
                <a:schemeClr val="accent3"/>
              </a:buClr>
              <a:buFont typeface="Wingdings" panose="05000000000000000000" pitchFamily="2" charset="2"/>
              <a:buChar char="ü"/>
            </a:pPr>
            <a:r>
              <a:t>Instructions de service et de montage.</a:t>
            </a:r>
          </a:p>
          <a:p>
            <a:pPr marL="357188" indent="-357188">
              <a:spcBef>
                <a:spcPts val="1200"/>
              </a:spcBef>
              <a:buClr>
                <a:schemeClr val="accent3"/>
              </a:buClr>
              <a:buFont typeface="Wingdings" panose="05000000000000000000" pitchFamily="2" charset="2"/>
              <a:buChar char="ü"/>
            </a:pPr>
            <a:r>
              <a:t>Listes de pièces de rechange.</a:t>
            </a:r>
          </a:p>
          <a:p>
            <a:pPr marL="357188" indent="-357188">
              <a:spcBef>
                <a:spcPts val="1200"/>
              </a:spcBef>
              <a:buClr>
                <a:schemeClr val="accent3"/>
              </a:buClr>
              <a:buFont typeface="Wingdings" panose="05000000000000000000" pitchFamily="2" charset="2"/>
              <a:buChar char="ü"/>
            </a:pPr>
            <a:r>
              <a:t>Indications relatives aux caractéristiques techniques.</a:t>
            </a:r>
          </a:p>
        </p:txBody>
      </p:sp>
      <p:sp>
        <p:nvSpPr>
          <p:cNvPr id="12" name="Pfeil: nach rechts 11">
            <a:extLst>
              <a:ext uri="{FF2B5EF4-FFF2-40B4-BE49-F238E27FC236}">
                <a16:creationId xmlns:a16="http://schemas.microsoft.com/office/drawing/2014/main" id="{56A58719-0218-4576-86EC-670B1A44ABB1}"/>
              </a:ext>
            </a:extLst>
          </p:cNvPr>
          <p:cNvSpPr/>
          <p:nvPr/>
        </p:nvSpPr>
        <p:spPr>
          <a:xfrm>
            <a:off x="540000" y="3784445"/>
            <a:ext cx="470653" cy="589547"/>
          </a:xfrm>
          <a:prstGeom prst="rightArrow">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a:extLst>
              <a:ext uri="{FF2B5EF4-FFF2-40B4-BE49-F238E27FC236}">
                <a16:creationId xmlns:a16="http://schemas.microsoft.com/office/drawing/2014/main" id="{0EA0ACF1-955F-4A94-ACF3-818A16D33B65}"/>
              </a:ext>
            </a:extLst>
          </p:cNvPr>
          <p:cNvSpPr/>
          <p:nvPr/>
        </p:nvSpPr>
        <p:spPr>
          <a:xfrm>
            <a:off x="540000" y="5046666"/>
            <a:ext cx="470653" cy="589547"/>
          </a:xfrm>
          <a:prstGeom prst="rightArrow">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abgerundete Ecken 14">
            <a:extLst>
              <a:ext uri="{FF2B5EF4-FFF2-40B4-BE49-F238E27FC236}">
                <a16:creationId xmlns:a16="http://schemas.microsoft.com/office/drawing/2014/main" id="{E4254278-7F09-438A-AB78-73A9DA81A0E8}"/>
              </a:ext>
            </a:extLst>
          </p:cNvPr>
          <p:cNvSpPr/>
          <p:nvPr/>
        </p:nvSpPr>
        <p:spPr>
          <a:xfrm>
            <a:off x="5199729" y="3480727"/>
            <a:ext cx="1229311" cy="1231200"/>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abgerundete Ecken 15">
            <a:extLst>
              <a:ext uri="{FF2B5EF4-FFF2-40B4-BE49-F238E27FC236}">
                <a16:creationId xmlns:a16="http://schemas.microsoft.com/office/drawing/2014/main" id="{E4EB1B23-D815-4806-ABE5-12F6FDE4713C}"/>
              </a:ext>
            </a:extLst>
          </p:cNvPr>
          <p:cNvSpPr/>
          <p:nvPr/>
        </p:nvSpPr>
        <p:spPr>
          <a:xfrm>
            <a:off x="1666666" y="5532696"/>
            <a:ext cx="1762333" cy="512643"/>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a:extLst>
              <a:ext uri="{FF2B5EF4-FFF2-40B4-BE49-F238E27FC236}">
                <a16:creationId xmlns:a16="http://schemas.microsoft.com/office/drawing/2014/main" id="{AAFB69B3-4FCB-4ACE-98F4-306E17B38297}"/>
              </a:ext>
            </a:extLst>
          </p:cNvPr>
          <p:cNvPicPr>
            <a:picLocks noChangeAspect="1"/>
          </p:cNvPicPr>
          <p:nvPr/>
        </p:nvPicPr>
        <p:blipFill>
          <a:blip r:embed="rId5"/>
          <a:srcRect/>
          <a:stretch/>
        </p:blipFill>
        <p:spPr>
          <a:xfrm>
            <a:off x="7147583" y="1134357"/>
            <a:ext cx="4889804" cy="2727479"/>
          </a:xfrm>
          <a:prstGeom prst="rect">
            <a:avLst/>
          </a:prstGeom>
        </p:spPr>
      </p:pic>
    </p:spTree>
    <p:extLst>
      <p:ext uri="{BB962C8B-B14F-4D97-AF65-F5344CB8AC3E}">
        <p14:creationId xmlns:p14="http://schemas.microsoft.com/office/powerpoint/2010/main" val="27413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0B84DDE9-AAFA-4A8B-81A9-7E4BA492B546}"/>
              </a:ext>
            </a:extLst>
          </p:cNvPr>
          <p:cNvPicPr/>
          <p:nvPr/>
        </p:nvPicPr>
        <p:blipFill>
          <a:blip r:embed="rId3"/>
          <a:srcRect/>
          <a:stretch/>
        </p:blipFill>
        <p:spPr>
          <a:xfrm>
            <a:off x="5531502" y="847268"/>
            <a:ext cx="6942007" cy="3828102"/>
          </a:xfrm>
          <a:prstGeom prst="rect">
            <a:avLst/>
          </a:prstGeom>
        </p:spPr>
      </p:pic>
      <p:sp>
        <p:nvSpPr>
          <p:cNvPr id="22" name="Inhaltsplatzhalter 2">
            <a:extLst>
              <a:ext uri="{FF2B5EF4-FFF2-40B4-BE49-F238E27FC236}">
                <a16:creationId xmlns:a16="http://schemas.microsoft.com/office/drawing/2014/main" id="{FB918BD7-89EB-4E53-9909-E8D3AA5104CA}"/>
              </a:ext>
            </a:extLst>
          </p:cNvPr>
          <p:cNvSpPr>
            <a:spLocks noGrp="1"/>
          </p:cNvSpPr>
          <p:nvPr>
            <p:ph idx="1"/>
          </p:nvPr>
        </p:nvSpPr>
        <p:spPr>
          <a:xfrm>
            <a:off x="540000" y="1463737"/>
            <a:ext cx="11161800" cy="4861225"/>
          </a:xfrm>
        </p:spPr>
        <p:txBody>
          <a:bodyPr>
            <a:normAutofit fontScale="92500" lnSpcReduction="10000"/>
          </a:bodyPr>
          <a:lstStyle/>
          <a:p>
            <a:pPr marL="0" indent="0">
              <a:spcAft>
                <a:spcPts val="600"/>
              </a:spcAft>
              <a:buNone/>
            </a:pPr>
            <a:r>
              <a:rPr sz="2400" b="1" dirty="0" err="1">
                <a:solidFill>
                  <a:schemeClr val="accent3"/>
                </a:solidFill>
              </a:rPr>
              <a:t>Gagnez</a:t>
            </a:r>
            <a:r>
              <a:rPr sz="2400" b="1" dirty="0">
                <a:solidFill>
                  <a:schemeClr val="accent3"/>
                </a:solidFill>
              </a:rPr>
              <a:t> de </a:t>
            </a:r>
            <a:r>
              <a:rPr sz="2400" b="1" dirty="0" err="1">
                <a:solidFill>
                  <a:schemeClr val="accent3"/>
                </a:solidFill>
              </a:rPr>
              <a:t>l'espace</a:t>
            </a:r>
            <a:r>
              <a:rPr sz="2400" b="1" dirty="0">
                <a:solidFill>
                  <a:schemeClr val="accent3"/>
                </a:solidFill>
              </a:rPr>
              <a:t> ! </a:t>
            </a:r>
          </a:p>
          <a:p>
            <a:pPr marL="285750" indent="-285750">
              <a:spcBef>
                <a:spcPts val="600"/>
              </a:spcBef>
              <a:buClr>
                <a:schemeClr val="accent3"/>
              </a:buClr>
              <a:buFont typeface="Wingdings" panose="05000000000000000000" pitchFamily="2" charset="2"/>
              <a:buChar char="Ø"/>
            </a:pPr>
            <a:r>
              <a:rPr dirty="0" err="1"/>
              <a:t>Faible</a:t>
            </a:r>
            <a:r>
              <a:rPr dirty="0"/>
              <a:t> </a:t>
            </a:r>
            <a:r>
              <a:rPr dirty="0" err="1"/>
              <a:t>encombrement</a:t>
            </a:r>
            <a:r>
              <a:rPr dirty="0"/>
              <a:t>.</a:t>
            </a:r>
          </a:p>
          <a:p>
            <a:pPr marL="285750" indent="-285750">
              <a:spcBef>
                <a:spcPts val="600"/>
              </a:spcBef>
              <a:buClr>
                <a:schemeClr val="accent3"/>
              </a:buClr>
              <a:buFont typeface="Wingdings" panose="05000000000000000000" pitchFamily="2" charset="2"/>
              <a:buChar char="Ø"/>
            </a:pPr>
            <a:r>
              <a:rPr dirty="0" err="1"/>
              <a:t>Faible</a:t>
            </a:r>
            <a:r>
              <a:rPr dirty="0"/>
              <a:t> </a:t>
            </a:r>
            <a:r>
              <a:rPr dirty="0" err="1"/>
              <a:t>poids</a:t>
            </a:r>
            <a:r>
              <a:rPr dirty="0"/>
              <a:t>.</a:t>
            </a:r>
          </a:p>
          <a:p>
            <a:pPr marL="285750" indent="-285750">
              <a:spcBef>
                <a:spcPts val="600"/>
              </a:spcBef>
              <a:buClr>
                <a:schemeClr val="accent3"/>
              </a:buClr>
              <a:buFont typeface="Wingdings" panose="05000000000000000000" pitchFamily="2" charset="2"/>
              <a:buChar char="Ø"/>
            </a:pPr>
            <a:r>
              <a:rPr dirty="0"/>
              <a:t>Couple </a:t>
            </a:r>
            <a:r>
              <a:rPr dirty="0" err="1"/>
              <a:t>élevé</a:t>
            </a:r>
            <a:r>
              <a:rPr dirty="0"/>
              <a:t>.</a:t>
            </a:r>
          </a:p>
          <a:p>
            <a:pPr marL="0" indent="0">
              <a:buNone/>
            </a:pPr>
            <a:endParaRPr lang="de-DE" dirty="0"/>
          </a:p>
          <a:p>
            <a:pPr marL="0" indent="0">
              <a:spcAft>
                <a:spcPts val="600"/>
              </a:spcAft>
              <a:buNone/>
            </a:pPr>
            <a:endParaRPr lang="de-DE" sz="2400" b="1" dirty="0">
              <a:solidFill>
                <a:schemeClr val="accent4"/>
              </a:solidFill>
            </a:endParaRPr>
          </a:p>
          <a:p>
            <a:pPr marL="0" indent="0">
              <a:spcAft>
                <a:spcPts val="600"/>
              </a:spcAft>
              <a:buNone/>
            </a:pPr>
            <a:br>
              <a:rPr sz="2400" b="1" dirty="0">
                <a:solidFill>
                  <a:schemeClr val="accent4"/>
                </a:solidFill>
              </a:rPr>
            </a:br>
            <a:br>
              <a:rPr sz="2400" b="1" dirty="0">
                <a:solidFill>
                  <a:schemeClr val="accent4"/>
                </a:solidFill>
              </a:rPr>
            </a:br>
            <a:r>
              <a:rPr sz="2400" b="1" dirty="0" err="1">
                <a:solidFill>
                  <a:schemeClr val="accent4"/>
                </a:solidFill>
              </a:rPr>
              <a:t>Profitez</a:t>
            </a:r>
            <a:r>
              <a:rPr sz="2400" b="1" dirty="0">
                <a:solidFill>
                  <a:schemeClr val="accent4"/>
                </a:solidFill>
              </a:rPr>
              <a:t> des </a:t>
            </a:r>
            <a:r>
              <a:rPr sz="2400" b="1" dirty="0" err="1">
                <a:solidFill>
                  <a:schemeClr val="accent4"/>
                </a:solidFill>
              </a:rPr>
              <a:t>avantages</a:t>
            </a:r>
            <a:r>
              <a:rPr sz="2400" b="1" dirty="0">
                <a:solidFill>
                  <a:schemeClr val="accent4"/>
                </a:solidFill>
              </a:rPr>
              <a:t> du montage direct ! </a:t>
            </a:r>
          </a:p>
          <a:p>
            <a:pPr marL="285750" indent="-285750">
              <a:spcBef>
                <a:spcPts val="600"/>
              </a:spcBef>
              <a:buClr>
                <a:schemeClr val="accent4"/>
              </a:buClr>
              <a:buFont typeface="Wingdings" panose="05000000000000000000" pitchFamily="2" charset="2"/>
              <a:buChar char="Ø"/>
            </a:pPr>
            <a:r>
              <a:rPr dirty="0"/>
              <a:t>Pas </a:t>
            </a:r>
            <a:r>
              <a:rPr dirty="0" err="1"/>
              <a:t>d'adaptateur</a:t>
            </a:r>
            <a:r>
              <a:rPr dirty="0"/>
              <a:t> </a:t>
            </a:r>
            <a:r>
              <a:rPr dirty="0" err="1"/>
              <a:t>moteur</a:t>
            </a:r>
            <a:r>
              <a:rPr dirty="0"/>
              <a:t>.</a:t>
            </a:r>
          </a:p>
          <a:p>
            <a:pPr marL="285750" indent="-285750">
              <a:spcBef>
                <a:spcPts val="600"/>
              </a:spcBef>
              <a:buClr>
                <a:schemeClr val="accent4"/>
              </a:buClr>
              <a:buFont typeface="Wingdings" panose="05000000000000000000" pitchFamily="2" charset="2"/>
              <a:buChar char="Ø"/>
            </a:pPr>
            <a:r>
              <a:rPr dirty="0" err="1"/>
              <a:t>Faible</a:t>
            </a:r>
            <a:r>
              <a:rPr dirty="0"/>
              <a:t> </a:t>
            </a:r>
            <a:r>
              <a:rPr dirty="0" err="1"/>
              <a:t>poids</a:t>
            </a:r>
            <a:r>
              <a:rPr dirty="0"/>
              <a:t>.</a:t>
            </a:r>
          </a:p>
          <a:p>
            <a:pPr marL="285750" indent="-285750">
              <a:spcBef>
                <a:spcPts val="600"/>
              </a:spcBef>
              <a:buClr>
                <a:schemeClr val="accent4"/>
              </a:buClr>
              <a:buFont typeface="Wingdings" panose="05000000000000000000" pitchFamily="2" charset="2"/>
              <a:buChar char="Ø"/>
            </a:pPr>
            <a:r>
              <a:rPr dirty="0" err="1"/>
              <a:t>Dynamique</a:t>
            </a:r>
            <a:r>
              <a:rPr dirty="0"/>
              <a:t> </a:t>
            </a:r>
            <a:r>
              <a:rPr dirty="0" err="1"/>
              <a:t>d'entraînement</a:t>
            </a:r>
            <a:r>
              <a:rPr dirty="0"/>
              <a:t> </a:t>
            </a:r>
            <a:r>
              <a:rPr dirty="0" err="1"/>
              <a:t>maximale</a:t>
            </a:r>
            <a:r>
              <a:rPr dirty="0"/>
              <a:t>.</a:t>
            </a:r>
          </a:p>
          <a:p>
            <a:pPr marL="285750" indent="-285750">
              <a:spcBef>
                <a:spcPts val="600"/>
              </a:spcBef>
              <a:buClr>
                <a:schemeClr val="accent4"/>
              </a:buClr>
              <a:buFont typeface="Wingdings" panose="05000000000000000000" pitchFamily="2" charset="2"/>
              <a:buChar char="Ø"/>
            </a:pPr>
            <a:r>
              <a:rPr dirty="0"/>
              <a:t>Puissance </a:t>
            </a:r>
            <a:r>
              <a:rPr dirty="0" err="1"/>
              <a:t>volumique</a:t>
            </a:r>
            <a:r>
              <a:rPr dirty="0"/>
              <a:t> accrue de 65 %.</a:t>
            </a:r>
          </a:p>
          <a:p>
            <a:pPr marL="285750" indent="-285750">
              <a:spcBef>
                <a:spcPts val="600"/>
              </a:spcBef>
              <a:buClr>
                <a:schemeClr val="accent4"/>
              </a:buClr>
              <a:buFont typeface="Wingdings" panose="05000000000000000000" pitchFamily="2" charset="2"/>
              <a:buChar char="Ø"/>
            </a:pPr>
            <a:r>
              <a:rPr dirty="0"/>
              <a:t>Solution </a:t>
            </a:r>
            <a:r>
              <a:rPr dirty="0" err="1"/>
              <a:t>d'entraînement</a:t>
            </a:r>
            <a:r>
              <a:rPr dirty="0"/>
              <a:t> </a:t>
            </a:r>
            <a:r>
              <a:rPr dirty="0" err="1"/>
              <a:t>prête</a:t>
            </a:r>
            <a:r>
              <a:rPr dirty="0"/>
              <a:t> au montage.</a:t>
            </a:r>
          </a:p>
          <a:p>
            <a:pPr marL="0" indent="0">
              <a:spcBef>
                <a:spcPts val="600"/>
              </a:spcBef>
              <a:buClr>
                <a:schemeClr val="accent3"/>
              </a:buClr>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25" name="Grafik 24">
            <a:extLst>
              <a:ext uri="{FF2B5EF4-FFF2-40B4-BE49-F238E27FC236}">
                <a16:creationId xmlns:a16="http://schemas.microsoft.com/office/drawing/2014/main" id="{87582C7B-B5DE-49EF-B995-E14C2F23BF82}"/>
              </a:ext>
            </a:extLst>
          </p:cNvPr>
          <p:cNvPicPr>
            <a:picLocks noChangeAspect="1"/>
          </p:cNvPicPr>
          <p:nvPr/>
        </p:nvPicPr>
        <p:blipFill>
          <a:blip r:embed="rId4"/>
          <a:srcRect/>
          <a:stretch/>
        </p:blipFill>
        <p:spPr>
          <a:xfrm>
            <a:off x="3547898" y="1773411"/>
            <a:ext cx="1832815" cy="1728354"/>
          </a:xfrm>
          <a:prstGeom prst="rect">
            <a:avLst/>
          </a:prstGeom>
        </p:spPr>
      </p:pic>
      <p:pic>
        <p:nvPicPr>
          <p:cNvPr id="24" name="Grafik 23">
            <a:extLst>
              <a:ext uri="{FF2B5EF4-FFF2-40B4-BE49-F238E27FC236}">
                <a16:creationId xmlns:a16="http://schemas.microsoft.com/office/drawing/2014/main" id="{72DD6A68-3D37-4755-9F7A-66A96A885198}"/>
              </a:ext>
            </a:extLst>
          </p:cNvPr>
          <p:cNvPicPr>
            <a:picLocks noChangeAspect="1"/>
          </p:cNvPicPr>
          <p:nvPr/>
        </p:nvPicPr>
        <p:blipFill>
          <a:blip r:embed="rId5"/>
          <a:srcRect/>
          <a:stretch/>
        </p:blipFill>
        <p:spPr>
          <a:xfrm>
            <a:off x="5394538" y="1286275"/>
            <a:ext cx="2049677" cy="1727042"/>
          </a:xfrm>
          <a:prstGeom prst="rect">
            <a:avLst/>
          </a:prstGeom>
        </p:spPr>
      </p:pic>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p:txBody>
          <a:bodyPr/>
          <a:lstStyle/>
          <a:p>
            <a:r>
              <a:t>Meilleure PERFORMANCE pour votre machine !</a:t>
            </a:r>
          </a:p>
        </p:txBody>
      </p:sp>
      <p:pic>
        <p:nvPicPr>
          <p:cNvPr id="18" name="Grafik 17">
            <a:extLst>
              <a:ext uri="{FF2B5EF4-FFF2-40B4-BE49-F238E27FC236}">
                <a16:creationId xmlns:a16="http://schemas.microsoft.com/office/drawing/2014/main" id="{2B402B33-FB2D-42B0-94BF-9BE74C0B0042}"/>
              </a:ext>
            </a:extLst>
          </p:cNvPr>
          <p:cNvPicPr>
            <a:picLocks noChangeAspect="1"/>
          </p:cNvPicPr>
          <p:nvPr/>
        </p:nvPicPr>
        <p:blipFill>
          <a:blip r:embed="rId6"/>
          <a:srcRect/>
          <a:stretch/>
        </p:blipFill>
        <p:spPr>
          <a:xfrm>
            <a:off x="6538427" y="2679954"/>
            <a:ext cx="5005685" cy="3330778"/>
          </a:xfrm>
          <a:prstGeom prst="rect">
            <a:avLst/>
          </a:prstGeom>
        </p:spPr>
      </p:pic>
      <p:cxnSp>
        <p:nvCxnSpPr>
          <p:cNvPr id="27" name="Gerade Verbindung mit Pfeil 26">
            <a:extLst>
              <a:ext uri="{FF2B5EF4-FFF2-40B4-BE49-F238E27FC236}">
                <a16:creationId xmlns:a16="http://schemas.microsoft.com/office/drawing/2014/main" id="{650C756D-71E1-4FF6-8290-5CE7A531A405}"/>
              </a:ext>
            </a:extLst>
          </p:cNvPr>
          <p:cNvCxnSpPr>
            <a:cxnSpLocks/>
          </p:cNvCxnSpPr>
          <p:nvPr/>
        </p:nvCxnSpPr>
        <p:spPr>
          <a:xfrm flipV="1">
            <a:off x="4645334" y="2976312"/>
            <a:ext cx="1027713" cy="607579"/>
          </a:xfrm>
          <a:prstGeom prst="straightConnector1">
            <a:avLst/>
          </a:prstGeom>
          <a:ln w="222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3CA26171-2716-433D-997B-8EEFBE125078}"/>
              </a:ext>
            </a:extLst>
          </p:cNvPr>
          <p:cNvCxnSpPr>
            <a:cxnSpLocks/>
          </p:cNvCxnSpPr>
          <p:nvPr/>
        </p:nvCxnSpPr>
        <p:spPr>
          <a:xfrm flipV="1">
            <a:off x="6554452" y="2661626"/>
            <a:ext cx="1070318" cy="632765"/>
          </a:xfrm>
          <a:prstGeom prst="straightConnector1">
            <a:avLst/>
          </a:prstGeom>
          <a:ln w="222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A94459B5-B295-45CF-A835-C068CD0C2251}"/>
              </a:ext>
            </a:extLst>
          </p:cNvPr>
          <p:cNvSpPr txBox="1"/>
          <p:nvPr/>
        </p:nvSpPr>
        <p:spPr>
          <a:xfrm>
            <a:off x="6962951" y="3048196"/>
            <a:ext cx="481264" cy="369332"/>
          </a:xfrm>
          <a:prstGeom prst="rect">
            <a:avLst/>
          </a:prstGeom>
          <a:noFill/>
        </p:spPr>
        <p:txBody>
          <a:bodyPr wrap="square" rtlCol="0">
            <a:spAutoFit/>
          </a:bodyPr>
          <a:lstStyle/>
          <a:p>
            <a:r>
              <a:rPr b="1">
                <a:solidFill>
                  <a:schemeClr val="accent3"/>
                </a:solidFill>
              </a:rPr>
              <a:t>L</a:t>
            </a:r>
          </a:p>
        </p:txBody>
      </p:sp>
      <p:sp>
        <p:nvSpPr>
          <p:cNvPr id="30" name="Textfeld 29">
            <a:extLst>
              <a:ext uri="{FF2B5EF4-FFF2-40B4-BE49-F238E27FC236}">
                <a16:creationId xmlns:a16="http://schemas.microsoft.com/office/drawing/2014/main" id="{35687FD5-8E36-470E-B742-E57F4055E9DC}"/>
              </a:ext>
            </a:extLst>
          </p:cNvPr>
          <p:cNvSpPr txBox="1"/>
          <p:nvPr/>
        </p:nvSpPr>
        <p:spPr>
          <a:xfrm>
            <a:off x="5024352" y="3329012"/>
            <a:ext cx="481264" cy="369332"/>
          </a:xfrm>
          <a:prstGeom prst="rect">
            <a:avLst/>
          </a:prstGeom>
          <a:noFill/>
        </p:spPr>
        <p:txBody>
          <a:bodyPr wrap="square" rtlCol="0">
            <a:spAutoFit/>
          </a:bodyPr>
          <a:lstStyle/>
          <a:p>
            <a:r>
              <a:rPr b="1">
                <a:solidFill>
                  <a:schemeClr val="accent3"/>
                </a:solidFill>
              </a:rPr>
              <a:t>L</a:t>
            </a:r>
          </a:p>
        </p:txBody>
      </p:sp>
      <p:sp>
        <p:nvSpPr>
          <p:cNvPr id="31" name="Rechteck 30">
            <a:extLst>
              <a:ext uri="{FF2B5EF4-FFF2-40B4-BE49-F238E27FC236}">
                <a16:creationId xmlns:a16="http://schemas.microsoft.com/office/drawing/2014/main" id="{1FB17353-00D5-4DD7-8F2B-0713096A83F1}"/>
              </a:ext>
            </a:extLst>
          </p:cNvPr>
          <p:cNvSpPr/>
          <p:nvPr/>
        </p:nvSpPr>
        <p:spPr>
          <a:xfrm>
            <a:off x="6989378" y="5476650"/>
            <a:ext cx="5104899" cy="1231106"/>
          </a:xfrm>
          <a:prstGeom prst="rect">
            <a:avLst/>
          </a:prstGeom>
        </p:spPr>
        <p:txBody>
          <a:bodyPr wrap="square">
            <a:spAutoFit/>
          </a:bodyPr>
          <a:lstStyle/>
          <a:p>
            <a:pPr algn="r">
              <a:spcBef>
                <a:spcPts val="600"/>
              </a:spcBef>
              <a:buClr>
                <a:schemeClr val="accent4"/>
              </a:buClr>
            </a:pPr>
            <a:r>
              <a:rPr sz="2800" b="1" dirty="0">
                <a:solidFill>
                  <a:schemeClr val="bg1"/>
                </a:solidFill>
              </a:rPr>
              <a:t>Les</a:t>
            </a:r>
            <a:r>
              <a:rPr lang="de-DE" sz="2800" b="1" dirty="0">
                <a:solidFill>
                  <a:schemeClr val="bg1"/>
                </a:solidFill>
              </a:rPr>
              <a:t> m</a:t>
            </a:r>
            <a:r>
              <a:rPr sz="2800" b="1" dirty="0" err="1">
                <a:solidFill>
                  <a:schemeClr val="bg1"/>
                </a:solidFill>
              </a:rPr>
              <a:t>otoréducteurs</a:t>
            </a:r>
            <a:r>
              <a:rPr sz="2800" b="1" dirty="0">
                <a:solidFill>
                  <a:schemeClr val="bg1"/>
                </a:solidFill>
              </a:rPr>
              <a:t> </a:t>
            </a:r>
            <a:br>
              <a:rPr lang="de-DE" sz="2800" b="1" dirty="0">
                <a:solidFill>
                  <a:schemeClr val="bg1"/>
                </a:solidFill>
              </a:rPr>
            </a:br>
            <a:r>
              <a:rPr sz="2800" b="1" dirty="0" err="1">
                <a:solidFill>
                  <a:schemeClr val="bg1"/>
                </a:solidFill>
              </a:rPr>
              <a:t>planétaires</a:t>
            </a:r>
            <a:br>
              <a:rPr b="1" dirty="0">
                <a:solidFill>
                  <a:schemeClr val="bg1"/>
                </a:solidFill>
              </a:rPr>
            </a:br>
            <a:r>
              <a:rPr b="1" dirty="0">
                <a:solidFill>
                  <a:schemeClr val="bg1"/>
                </a:solidFill>
              </a:rPr>
              <a:t>les plus compacts</a:t>
            </a:r>
            <a:r>
              <a:rPr lang="de-DE" b="1" dirty="0">
                <a:solidFill>
                  <a:schemeClr val="bg1"/>
                </a:solidFill>
              </a:rPr>
              <a:t> </a:t>
            </a:r>
            <a:r>
              <a:rPr b="1" dirty="0">
                <a:solidFill>
                  <a:schemeClr val="bg1"/>
                </a:solidFill>
              </a:rPr>
              <a:t>du </a:t>
            </a:r>
            <a:r>
              <a:rPr b="1" dirty="0" err="1">
                <a:solidFill>
                  <a:schemeClr val="bg1"/>
                </a:solidFill>
              </a:rPr>
              <a:t>marché</a:t>
            </a:r>
            <a:endParaRPr b="1" dirty="0">
              <a:solidFill>
                <a:schemeClr val="bg1"/>
              </a:solidFill>
            </a:endParaRPr>
          </a:p>
        </p:txBody>
      </p:sp>
      <p:sp>
        <p:nvSpPr>
          <p:cNvPr id="6" name="Textfeld 5">
            <a:extLst>
              <a:ext uri="{FF2B5EF4-FFF2-40B4-BE49-F238E27FC236}">
                <a16:creationId xmlns:a16="http://schemas.microsoft.com/office/drawing/2014/main" id="{A2493CFD-DDA9-483E-99D5-50259D508F6A}"/>
              </a:ext>
            </a:extLst>
          </p:cNvPr>
          <p:cNvSpPr txBox="1"/>
          <p:nvPr/>
        </p:nvSpPr>
        <p:spPr>
          <a:xfrm>
            <a:off x="3807862" y="1558521"/>
            <a:ext cx="1047819" cy="369332"/>
          </a:xfrm>
          <a:prstGeom prst="rect">
            <a:avLst/>
          </a:prstGeom>
          <a:noFill/>
        </p:spPr>
        <p:txBody>
          <a:bodyPr wrap="square" rtlCol="0">
            <a:spAutoFit/>
          </a:bodyPr>
          <a:lstStyle/>
          <a:p>
            <a:r>
              <a:t>PH</a:t>
            </a:r>
          </a:p>
        </p:txBody>
      </p:sp>
      <p:sp>
        <p:nvSpPr>
          <p:cNvPr id="19" name="Textfeld 18">
            <a:extLst>
              <a:ext uri="{FF2B5EF4-FFF2-40B4-BE49-F238E27FC236}">
                <a16:creationId xmlns:a16="http://schemas.microsoft.com/office/drawing/2014/main" id="{64B6C2D9-A06E-419C-89CD-41FB0DB3C49C}"/>
              </a:ext>
            </a:extLst>
          </p:cNvPr>
          <p:cNvSpPr txBox="1"/>
          <p:nvPr/>
        </p:nvSpPr>
        <p:spPr>
          <a:xfrm>
            <a:off x="5875864" y="1373855"/>
            <a:ext cx="1047819" cy="369332"/>
          </a:xfrm>
          <a:prstGeom prst="rect">
            <a:avLst/>
          </a:prstGeom>
          <a:noFill/>
        </p:spPr>
        <p:txBody>
          <a:bodyPr wrap="square" rtlCol="0">
            <a:spAutoFit/>
          </a:bodyPr>
          <a:lstStyle/>
          <a:p>
            <a:r>
              <a:t>P</a:t>
            </a:r>
          </a:p>
        </p:txBody>
      </p:sp>
    </p:spTree>
    <p:extLst>
      <p:ext uri="{BB962C8B-B14F-4D97-AF65-F5344CB8AC3E}">
        <p14:creationId xmlns:p14="http://schemas.microsoft.com/office/powerpoint/2010/main" val="368342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nhaltsplatzhalter 2">
            <a:extLst>
              <a:ext uri="{FF2B5EF4-FFF2-40B4-BE49-F238E27FC236}">
                <a16:creationId xmlns:a16="http://schemas.microsoft.com/office/drawing/2014/main" id="{AC43708D-4337-4051-8E6B-EFB80F8B0D03}"/>
              </a:ext>
            </a:extLst>
          </p:cNvPr>
          <p:cNvSpPr txBox="1">
            <a:spLocks/>
          </p:cNvSpPr>
          <p:nvPr/>
        </p:nvSpPr>
        <p:spPr>
          <a:xfrm>
            <a:off x="563830" y="1446037"/>
            <a:ext cx="11161800" cy="553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de-DE" sz="2400" b="1" dirty="0" err="1">
                <a:solidFill>
                  <a:schemeClr val="accent3"/>
                </a:solidFill>
              </a:rPr>
              <a:t>Couple</a:t>
            </a:r>
            <a:r>
              <a:rPr lang="de-DE" sz="2400" b="1" dirty="0">
                <a:solidFill>
                  <a:schemeClr val="accent3"/>
                </a:solidFill>
              </a:rPr>
              <a:t> </a:t>
            </a:r>
            <a:r>
              <a:rPr lang="de-DE" sz="2400" b="1" dirty="0" err="1">
                <a:solidFill>
                  <a:schemeClr val="accent3"/>
                </a:solidFill>
              </a:rPr>
              <a:t>accru</a:t>
            </a:r>
            <a:r>
              <a:rPr lang="de-DE" sz="2400" b="1" dirty="0">
                <a:solidFill>
                  <a:schemeClr val="accent3"/>
                </a:solidFill>
              </a:rPr>
              <a:t> !</a:t>
            </a:r>
          </a:p>
          <a:p>
            <a:pPr marL="285750" indent="-285750">
              <a:spcBef>
                <a:spcPts val="600"/>
              </a:spcBef>
              <a:buClr>
                <a:schemeClr val="accent3"/>
              </a:buClr>
              <a:buFont typeface="Wingdings" panose="05000000000000000000" pitchFamily="2" charset="2"/>
              <a:buChar char="Ø"/>
            </a:pPr>
            <a:r>
              <a:rPr lang="fr-FR" dirty="0"/>
              <a:t>Couples supérieurs grâce à la </a:t>
            </a:r>
            <a:r>
              <a:rPr lang="fr-FR" dirty="0" err="1"/>
              <a:t>la</a:t>
            </a:r>
            <a:r>
              <a:rPr lang="fr-FR" dirty="0"/>
              <a:t> denture plus large. </a:t>
            </a: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0" indent="0">
              <a:spcBef>
                <a:spcPts val="600"/>
              </a:spcBef>
              <a:buClr>
                <a:schemeClr val="accent3"/>
              </a:buClr>
              <a:buNone/>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r>
              <a:rPr lang="fr-FR" dirty="0"/>
              <a:t>Couples accrus grâce à la nitruration de la denture </a:t>
            </a:r>
            <a:br>
              <a:rPr lang="fr-FR" dirty="0"/>
            </a:br>
            <a:r>
              <a:rPr lang="fr-FR" dirty="0"/>
              <a:t>du carter (à jeu réduit).</a:t>
            </a: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a:xfrm>
            <a:off x="540000" y="360055"/>
            <a:ext cx="7987800" cy="460800"/>
          </a:xfrm>
        </p:spPr>
        <p:txBody>
          <a:bodyPr/>
          <a:lstStyle/>
          <a:p>
            <a:r>
              <a:rPr lang="fr-FR" dirty="0"/>
              <a:t>Meilleure PERFORMANCE pour votre machine !</a:t>
            </a:r>
            <a:endParaRPr lang="de-DE" dirty="0"/>
          </a:p>
        </p:txBody>
      </p:sp>
      <p:pic>
        <p:nvPicPr>
          <p:cNvPr id="5" name="Grafik 4">
            <a:extLst>
              <a:ext uri="{FF2B5EF4-FFF2-40B4-BE49-F238E27FC236}">
                <a16:creationId xmlns:a16="http://schemas.microsoft.com/office/drawing/2014/main" id="{CC774E9B-6935-4A37-BC0E-3C92A2273819}"/>
              </a:ext>
            </a:extLst>
          </p:cNvPr>
          <p:cNvPicPr>
            <a:picLocks noChangeAspect="1"/>
          </p:cNvPicPr>
          <p:nvPr/>
        </p:nvPicPr>
        <p:blipFill>
          <a:blip r:embed="rId3"/>
          <a:srcRect/>
          <a:stretch/>
        </p:blipFill>
        <p:spPr>
          <a:xfrm>
            <a:off x="173548" y="4537986"/>
            <a:ext cx="3527844" cy="2647456"/>
          </a:xfrm>
          <a:prstGeom prst="rect">
            <a:avLst/>
          </a:prstGeom>
        </p:spPr>
      </p:pic>
      <p:grpSp>
        <p:nvGrpSpPr>
          <p:cNvPr id="8" name="Gruppieren 7">
            <a:extLst>
              <a:ext uri="{FF2B5EF4-FFF2-40B4-BE49-F238E27FC236}">
                <a16:creationId xmlns:a16="http://schemas.microsoft.com/office/drawing/2014/main" id="{A2915BEF-6EE7-4A8A-99C7-6B0E5FB1B7F2}"/>
              </a:ext>
            </a:extLst>
          </p:cNvPr>
          <p:cNvGrpSpPr>
            <a:grpSpLocks noChangeAspect="1"/>
          </p:cNvGrpSpPr>
          <p:nvPr/>
        </p:nvGrpSpPr>
        <p:grpSpPr>
          <a:xfrm>
            <a:off x="759268" y="2498107"/>
            <a:ext cx="2046562" cy="1454664"/>
            <a:chOff x="916177" y="3223371"/>
            <a:chExt cx="3922951" cy="2788371"/>
          </a:xfrm>
        </p:grpSpPr>
        <p:pic>
          <p:nvPicPr>
            <p:cNvPr id="9" name="Grafik 8" descr="Ein Bild, das Maschine enthält.&#10;&#10;Automatisch generierte Beschreibung">
              <a:extLst>
                <a:ext uri="{FF2B5EF4-FFF2-40B4-BE49-F238E27FC236}">
                  <a16:creationId xmlns:a16="http://schemas.microsoft.com/office/drawing/2014/main" id="{C51E8144-44EC-4BA6-9842-97746C1C96E4}"/>
                </a:ext>
              </a:extLst>
            </p:cNvPr>
            <p:cNvPicPr>
              <a:picLocks noChangeAspect="1"/>
            </p:cNvPicPr>
            <p:nvPr/>
          </p:nvPicPr>
          <p:blipFill>
            <a:blip r:embed="rId4">
              <a:alphaModFix amt="35000"/>
            </a:blip>
            <a:stretch>
              <a:fillRect/>
            </a:stretch>
          </p:blipFill>
          <p:spPr>
            <a:xfrm>
              <a:off x="916177" y="3223371"/>
              <a:ext cx="1533963" cy="2002805"/>
            </a:xfrm>
            <a:prstGeom prst="rect">
              <a:avLst/>
            </a:prstGeom>
          </p:spPr>
        </p:pic>
        <p:pic>
          <p:nvPicPr>
            <p:cNvPr id="10" name="Grafik 9" descr="Ein Bild, das Gebäude enthält.&#10;&#10;Automatisch generierte Beschreibung">
              <a:extLst>
                <a:ext uri="{FF2B5EF4-FFF2-40B4-BE49-F238E27FC236}">
                  <a16:creationId xmlns:a16="http://schemas.microsoft.com/office/drawing/2014/main" id="{F27849A4-DD54-4556-B630-22A0BAC4A999}"/>
                </a:ext>
              </a:extLst>
            </p:cNvPr>
            <p:cNvPicPr>
              <a:picLocks noChangeAspect="1"/>
            </p:cNvPicPr>
            <p:nvPr/>
          </p:nvPicPr>
          <p:blipFill>
            <a:blip r:embed="rId5"/>
            <a:stretch>
              <a:fillRect/>
            </a:stretch>
          </p:blipFill>
          <p:spPr>
            <a:xfrm>
              <a:off x="2755699" y="3310687"/>
              <a:ext cx="2083429" cy="2701055"/>
            </a:xfrm>
            <a:prstGeom prst="rect">
              <a:avLst/>
            </a:prstGeom>
          </p:spPr>
        </p:pic>
      </p:grpSp>
      <p:grpSp>
        <p:nvGrpSpPr>
          <p:cNvPr id="15" name="Gruppieren 14">
            <a:extLst>
              <a:ext uri="{FF2B5EF4-FFF2-40B4-BE49-F238E27FC236}">
                <a16:creationId xmlns:a16="http://schemas.microsoft.com/office/drawing/2014/main" id="{04A951D2-C383-4F5B-BA49-824E127684C2}"/>
              </a:ext>
            </a:extLst>
          </p:cNvPr>
          <p:cNvGrpSpPr/>
          <p:nvPr/>
        </p:nvGrpSpPr>
        <p:grpSpPr>
          <a:xfrm>
            <a:off x="6072764" y="1010886"/>
            <a:ext cx="5982357" cy="5662201"/>
            <a:chOff x="6072764" y="1010886"/>
            <a:chExt cx="5982357" cy="5662201"/>
          </a:xfrm>
        </p:grpSpPr>
        <p:grpSp>
          <p:nvGrpSpPr>
            <p:cNvPr id="3" name="Gruppieren 2">
              <a:extLst>
                <a:ext uri="{FF2B5EF4-FFF2-40B4-BE49-F238E27FC236}">
                  <a16:creationId xmlns:a16="http://schemas.microsoft.com/office/drawing/2014/main" id="{32CCB5D0-7E3B-4395-BC07-73E719E81658}"/>
                </a:ext>
              </a:extLst>
            </p:cNvPr>
            <p:cNvGrpSpPr/>
            <p:nvPr/>
          </p:nvGrpSpPr>
          <p:grpSpPr>
            <a:xfrm>
              <a:off x="6072764" y="1010886"/>
              <a:ext cx="5982357" cy="5662201"/>
              <a:chOff x="5754270" y="1010886"/>
              <a:chExt cx="5982357" cy="5662201"/>
            </a:xfrm>
          </p:grpSpPr>
          <p:pic>
            <p:nvPicPr>
              <p:cNvPr id="18" name="Grafik 17">
                <a:extLst>
                  <a:ext uri="{FF2B5EF4-FFF2-40B4-BE49-F238E27FC236}">
                    <a16:creationId xmlns:a16="http://schemas.microsoft.com/office/drawing/2014/main" id="{201391BA-C30E-4438-B2EE-65A70BFA3DD3}"/>
                  </a:ext>
                </a:extLst>
              </p:cNvPr>
              <p:cNvPicPr>
                <a:picLocks noChangeAspect="1"/>
              </p:cNvPicPr>
              <p:nvPr/>
            </p:nvPicPr>
            <p:blipFill>
              <a:blip r:embed="rId6"/>
              <a:srcRect/>
              <a:stretch/>
            </p:blipFill>
            <p:spPr>
              <a:xfrm>
                <a:off x="5754270" y="1010886"/>
                <a:ext cx="5982357" cy="5662201"/>
              </a:xfrm>
              <a:prstGeom prst="rect">
                <a:avLst/>
              </a:prstGeom>
              <a:ln>
                <a:noFill/>
              </a:ln>
              <a:effectLst>
                <a:outerShdw blurRad="292100" dist="139700" dir="2700000" algn="tl" rotWithShape="0">
                  <a:srgbClr val="333333">
                    <a:alpha val="65000"/>
                  </a:srgbClr>
                </a:outerShdw>
              </a:effectLst>
            </p:spPr>
          </p:pic>
          <p:pic>
            <p:nvPicPr>
              <p:cNvPr id="11" name="Grafik 10">
                <a:extLst>
                  <a:ext uri="{FF2B5EF4-FFF2-40B4-BE49-F238E27FC236}">
                    <a16:creationId xmlns:a16="http://schemas.microsoft.com/office/drawing/2014/main" id="{85568015-3C07-4A6D-8782-ABBE2D94F619}"/>
                  </a:ext>
                </a:extLst>
              </p:cNvPr>
              <p:cNvPicPr>
                <a:picLocks noChangeAspect="1"/>
              </p:cNvPicPr>
              <p:nvPr/>
            </p:nvPicPr>
            <p:blipFill>
              <a:blip r:embed="rId7"/>
              <a:srcRect/>
              <a:stretch/>
            </p:blipFill>
            <p:spPr>
              <a:xfrm>
                <a:off x="7540273" y="1732513"/>
                <a:ext cx="1003942" cy="4536000"/>
              </a:xfrm>
              <a:prstGeom prst="rect">
                <a:avLst/>
              </a:prstGeom>
              <a:ln w="28575">
                <a:solidFill>
                  <a:schemeClr val="accent4"/>
                </a:solidFill>
              </a:ln>
            </p:spPr>
          </p:pic>
        </p:grpSp>
        <p:grpSp>
          <p:nvGrpSpPr>
            <p:cNvPr id="14" name="Gruppieren 13">
              <a:extLst>
                <a:ext uri="{FF2B5EF4-FFF2-40B4-BE49-F238E27FC236}">
                  <a16:creationId xmlns:a16="http://schemas.microsoft.com/office/drawing/2014/main" id="{9EA4DAD4-8B84-41F0-8CD8-4FF044800FC4}"/>
                </a:ext>
              </a:extLst>
            </p:cNvPr>
            <p:cNvGrpSpPr/>
            <p:nvPr/>
          </p:nvGrpSpPr>
          <p:grpSpPr>
            <a:xfrm>
              <a:off x="6420781" y="1285970"/>
              <a:ext cx="525673" cy="271636"/>
              <a:chOff x="4640623" y="1164375"/>
              <a:chExt cx="525673" cy="271636"/>
            </a:xfrm>
          </p:grpSpPr>
          <p:sp>
            <p:nvSpPr>
              <p:cNvPr id="12" name="Textfeld 11">
                <a:extLst>
                  <a:ext uri="{FF2B5EF4-FFF2-40B4-BE49-F238E27FC236}">
                    <a16:creationId xmlns:a16="http://schemas.microsoft.com/office/drawing/2014/main" id="{64271C23-4B28-41C9-A615-BD49FC2EC379}"/>
                  </a:ext>
                </a:extLst>
              </p:cNvPr>
              <p:cNvSpPr txBox="1"/>
              <p:nvPr/>
            </p:nvSpPr>
            <p:spPr>
              <a:xfrm>
                <a:off x="4640623" y="1174401"/>
                <a:ext cx="461345" cy="261610"/>
              </a:xfrm>
              <a:prstGeom prst="rect">
                <a:avLst/>
              </a:prstGeom>
              <a:solidFill>
                <a:srgbClr val="D3DDF2"/>
              </a:solidFill>
            </p:spPr>
            <p:txBody>
              <a:bodyPr wrap="square" rtlCol="0">
                <a:spAutoFit/>
              </a:bodyPr>
              <a:lstStyle/>
              <a:p>
                <a:endParaRPr lang="de-DE" dirty="0"/>
              </a:p>
            </p:txBody>
          </p:sp>
          <p:sp>
            <p:nvSpPr>
              <p:cNvPr id="6" name="Textfeld 5">
                <a:extLst>
                  <a:ext uri="{FF2B5EF4-FFF2-40B4-BE49-F238E27FC236}">
                    <a16:creationId xmlns:a16="http://schemas.microsoft.com/office/drawing/2014/main" id="{DDB58FF0-038F-4907-9C37-5AE47566770E}"/>
                  </a:ext>
                </a:extLst>
              </p:cNvPr>
              <p:cNvSpPr txBox="1"/>
              <p:nvPr/>
            </p:nvSpPr>
            <p:spPr>
              <a:xfrm>
                <a:off x="4640623" y="1164375"/>
                <a:ext cx="525673" cy="261610"/>
              </a:xfrm>
              <a:prstGeom prst="rect">
                <a:avLst/>
              </a:prstGeom>
              <a:noFill/>
            </p:spPr>
            <p:txBody>
              <a:bodyPr wrap="square" rtlCol="0">
                <a:spAutoFit/>
              </a:bodyPr>
              <a:lstStyle/>
              <a:p>
                <a:r>
                  <a:rPr lang="de-DE" sz="1100" b="1" dirty="0"/>
                  <a:t>Type</a:t>
                </a:r>
                <a:endParaRPr lang="de-DE" sz="1100" dirty="0"/>
              </a:p>
            </p:txBody>
          </p:sp>
        </p:grpSp>
      </p:grpSp>
    </p:spTree>
    <p:extLst>
      <p:ext uri="{BB962C8B-B14F-4D97-AF65-F5344CB8AC3E}">
        <p14:creationId xmlns:p14="http://schemas.microsoft.com/office/powerpoint/2010/main" val="38362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nhaltsplatzhalter 2">
            <a:extLst>
              <a:ext uri="{FF2B5EF4-FFF2-40B4-BE49-F238E27FC236}">
                <a16:creationId xmlns:a16="http://schemas.microsoft.com/office/drawing/2014/main" id="{7F8F8FA7-6F5A-4B05-8CA0-D2AA0CCD93AF}"/>
              </a:ext>
            </a:extLst>
          </p:cNvPr>
          <p:cNvSpPr txBox="1">
            <a:spLocks/>
          </p:cNvSpPr>
          <p:nvPr/>
        </p:nvSpPr>
        <p:spPr>
          <a:xfrm>
            <a:off x="537906" y="1463737"/>
            <a:ext cx="11161800" cy="2624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err="1">
                <a:solidFill>
                  <a:schemeClr val="accent3"/>
                </a:solidFill>
              </a:rPr>
              <a:t>Meilleure</a:t>
            </a:r>
            <a:r>
              <a:rPr sz="2400" b="1" dirty="0">
                <a:solidFill>
                  <a:schemeClr val="accent3"/>
                </a:solidFill>
              </a:rPr>
              <a:t> </a:t>
            </a:r>
            <a:r>
              <a:rPr sz="2400" b="1" dirty="0" err="1">
                <a:solidFill>
                  <a:schemeClr val="accent3"/>
                </a:solidFill>
              </a:rPr>
              <a:t>qualité</a:t>
            </a:r>
            <a:r>
              <a:rPr sz="2400" b="1" dirty="0">
                <a:solidFill>
                  <a:schemeClr val="accent3"/>
                </a:solidFill>
              </a:rPr>
              <a:t>, plus </a:t>
            </a:r>
            <a:r>
              <a:rPr sz="2400" b="1" dirty="0" err="1">
                <a:solidFill>
                  <a:schemeClr val="accent3"/>
                </a:solidFill>
              </a:rPr>
              <a:t>grande</a:t>
            </a:r>
            <a:r>
              <a:rPr sz="2400" b="1" dirty="0">
                <a:solidFill>
                  <a:schemeClr val="accent3"/>
                </a:solidFill>
              </a:rPr>
              <a:t> </a:t>
            </a:r>
            <a:r>
              <a:rPr sz="2400" b="1" dirty="0" err="1">
                <a:solidFill>
                  <a:schemeClr val="accent3"/>
                </a:solidFill>
              </a:rPr>
              <a:t>précision</a:t>
            </a:r>
            <a:r>
              <a:rPr sz="2400" b="1" dirty="0">
                <a:solidFill>
                  <a:schemeClr val="accent3"/>
                </a:solidFill>
              </a:rPr>
              <a:t> !</a:t>
            </a:r>
          </a:p>
          <a:p>
            <a:pPr marL="285750" indent="-285750">
              <a:spcBef>
                <a:spcPts val="1200"/>
              </a:spcBef>
              <a:buClr>
                <a:schemeClr val="accent3"/>
              </a:buClr>
              <a:buFont typeface="Wingdings" panose="05000000000000000000" pitchFamily="2" charset="2"/>
              <a:buChar char="Ø"/>
            </a:pPr>
            <a:r>
              <a:rPr dirty="0" err="1"/>
              <a:t>Précision</a:t>
            </a:r>
            <a:r>
              <a:rPr dirty="0"/>
              <a:t> de </a:t>
            </a:r>
            <a:r>
              <a:rPr dirty="0" err="1"/>
              <a:t>positionnement</a:t>
            </a:r>
            <a:r>
              <a:rPr dirty="0"/>
              <a:t> </a:t>
            </a:r>
            <a:r>
              <a:rPr dirty="0" err="1"/>
              <a:t>maximale</a:t>
            </a:r>
            <a:r>
              <a:rPr dirty="0"/>
              <a:t> : </a:t>
            </a:r>
            <a:r>
              <a:rPr dirty="0" err="1"/>
              <a:t>jeu</a:t>
            </a:r>
            <a:r>
              <a:rPr dirty="0"/>
              <a:t> </a:t>
            </a:r>
            <a:r>
              <a:rPr dirty="0" err="1"/>
              <a:t>rotatif</a:t>
            </a:r>
            <a:r>
              <a:rPr dirty="0"/>
              <a:t> </a:t>
            </a:r>
            <a:r>
              <a:rPr dirty="0" err="1"/>
              <a:t>réduit</a:t>
            </a:r>
            <a:r>
              <a:rPr dirty="0"/>
              <a:t> </a:t>
            </a:r>
            <a:r>
              <a:rPr dirty="0" err="1"/>
              <a:t>pouvant</a:t>
            </a:r>
            <a:r>
              <a:rPr dirty="0"/>
              <a:t> </a:t>
            </a:r>
            <a:r>
              <a:rPr dirty="0" err="1"/>
              <a:t>être</a:t>
            </a:r>
            <a:r>
              <a:rPr dirty="0"/>
              <a:t> ≤ 1 arcmin.</a:t>
            </a:r>
          </a:p>
          <a:p>
            <a:pPr marL="285750" indent="-285750">
              <a:spcBef>
                <a:spcPts val="1200"/>
              </a:spcBef>
              <a:buClr>
                <a:schemeClr val="accent3"/>
              </a:buClr>
              <a:buFont typeface="Wingdings" panose="05000000000000000000" pitchFamily="2" charset="2"/>
              <a:buChar char="Ø"/>
            </a:pPr>
            <a:r>
              <a:rPr dirty="0"/>
              <a:t>Carter et denture </a:t>
            </a:r>
            <a:r>
              <a:rPr dirty="0" err="1"/>
              <a:t>haut</a:t>
            </a:r>
            <a:r>
              <a:rPr dirty="0"/>
              <a:t> de </a:t>
            </a:r>
            <a:r>
              <a:rPr dirty="0" err="1"/>
              <a:t>gamme</a:t>
            </a:r>
            <a:r>
              <a:rPr dirty="0"/>
              <a:t>.</a:t>
            </a:r>
          </a:p>
          <a:p>
            <a:pPr marL="285750" indent="-285750">
              <a:spcBef>
                <a:spcPts val="1200"/>
              </a:spcBef>
              <a:buClr>
                <a:schemeClr val="accent3"/>
              </a:buClr>
              <a:buFont typeface="Wingdings" panose="05000000000000000000" pitchFamily="2" charset="2"/>
              <a:buChar char="Ø"/>
            </a:pPr>
            <a:r>
              <a:rPr dirty="0"/>
              <a:t>Couples </a:t>
            </a:r>
            <a:r>
              <a:rPr dirty="0" err="1"/>
              <a:t>d'accélération</a:t>
            </a:r>
            <a:r>
              <a:rPr dirty="0"/>
              <a:t> </a:t>
            </a:r>
            <a:r>
              <a:rPr dirty="0" err="1"/>
              <a:t>élevés</a:t>
            </a:r>
            <a:r>
              <a:rPr dirty="0"/>
              <a:t> avec </a:t>
            </a:r>
            <a:r>
              <a:rPr dirty="0" err="1"/>
              <a:t>une</a:t>
            </a:r>
            <a:r>
              <a:rPr dirty="0"/>
              <a:t> </a:t>
            </a:r>
            <a:r>
              <a:rPr dirty="0" err="1"/>
              <a:t>précision</a:t>
            </a:r>
            <a:r>
              <a:rPr dirty="0"/>
              <a:t> de </a:t>
            </a:r>
            <a:br>
              <a:rPr lang="de-DE" dirty="0"/>
            </a:br>
            <a:r>
              <a:rPr dirty="0" err="1"/>
              <a:t>fonctionnement</a:t>
            </a:r>
            <a:r>
              <a:rPr dirty="0"/>
              <a:t> </a:t>
            </a:r>
            <a:r>
              <a:rPr dirty="0" err="1"/>
              <a:t>maximale</a:t>
            </a:r>
            <a:r>
              <a:rPr dirty="0"/>
              <a:t>.</a:t>
            </a:r>
          </a:p>
          <a:p>
            <a:pPr marL="285750" indent="-285750">
              <a:spcBef>
                <a:spcPts val="1200"/>
              </a:spcBef>
              <a:buClr>
                <a:schemeClr val="accent3"/>
              </a:buClr>
              <a:buFont typeface="Wingdings" panose="05000000000000000000" pitchFamily="2" charset="2"/>
              <a:buChar char="Ø"/>
            </a:pPr>
            <a:endParaRPr lang="de-DE" b="1" dirty="0">
              <a:solidFill>
                <a:schemeClr val="accent3">
                  <a:lumMod val="75000"/>
                </a:schemeClr>
              </a:solidFill>
            </a:endParaRP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2" name="Titel 1">
            <a:extLst>
              <a:ext uri="{FF2B5EF4-FFF2-40B4-BE49-F238E27FC236}">
                <a16:creationId xmlns:a16="http://schemas.microsoft.com/office/drawing/2014/main" id="{3716512D-74F5-4BC5-8A6B-3C8380E3910B}"/>
              </a:ext>
            </a:extLst>
          </p:cNvPr>
          <p:cNvSpPr>
            <a:spLocks noGrp="1"/>
          </p:cNvSpPr>
          <p:nvPr>
            <p:ph type="title"/>
          </p:nvPr>
        </p:nvSpPr>
        <p:spPr>
          <a:xfrm>
            <a:off x="540000" y="360055"/>
            <a:ext cx="9455338" cy="460800"/>
          </a:xfrm>
        </p:spPr>
        <p:txBody>
          <a:bodyPr>
            <a:normAutofit/>
          </a:bodyPr>
          <a:lstStyle/>
          <a:p>
            <a:r>
              <a:rPr dirty="0"/>
              <a:t>Les </a:t>
            </a:r>
            <a:r>
              <a:rPr dirty="0" err="1"/>
              <a:t>réducteurs</a:t>
            </a:r>
            <a:r>
              <a:rPr dirty="0"/>
              <a:t> </a:t>
            </a:r>
            <a:r>
              <a:rPr dirty="0" err="1"/>
              <a:t>planétaires</a:t>
            </a:r>
            <a:r>
              <a:rPr dirty="0"/>
              <a:t> STOBER </a:t>
            </a:r>
            <a:r>
              <a:rPr dirty="0" err="1"/>
              <a:t>renforcent</a:t>
            </a:r>
            <a:r>
              <a:rPr dirty="0"/>
              <a:t> le </a:t>
            </a:r>
            <a:r>
              <a:rPr dirty="0" err="1"/>
              <a:t>degré</a:t>
            </a:r>
            <a:r>
              <a:rPr dirty="0"/>
              <a:t> de PRÉCISION</a:t>
            </a:r>
          </a:p>
        </p:txBody>
      </p:sp>
      <p:grpSp>
        <p:nvGrpSpPr>
          <p:cNvPr id="9" name="Gruppieren 8">
            <a:extLst>
              <a:ext uri="{FF2B5EF4-FFF2-40B4-BE49-F238E27FC236}">
                <a16:creationId xmlns:a16="http://schemas.microsoft.com/office/drawing/2014/main" id="{66ABD150-767C-48CF-AE13-518C7704F4B2}"/>
              </a:ext>
            </a:extLst>
          </p:cNvPr>
          <p:cNvGrpSpPr/>
          <p:nvPr/>
        </p:nvGrpSpPr>
        <p:grpSpPr>
          <a:xfrm flipH="1" flipV="1">
            <a:off x="10602933" y="4820761"/>
            <a:ext cx="1589067" cy="2035833"/>
            <a:chOff x="-1" y="2079114"/>
            <a:chExt cx="3017183" cy="3364751"/>
          </a:xfrm>
        </p:grpSpPr>
        <p:sp>
          <p:nvSpPr>
            <p:cNvPr id="10" name="Rechtwinkliges Dreieck 9">
              <a:extLst>
                <a:ext uri="{FF2B5EF4-FFF2-40B4-BE49-F238E27FC236}">
                  <a16:creationId xmlns:a16="http://schemas.microsoft.com/office/drawing/2014/main" id="{8B2F7CA5-48F1-4F62-BB65-E8E8B754BB9E}"/>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winkliges Dreieck 10">
              <a:extLst>
                <a:ext uri="{FF2B5EF4-FFF2-40B4-BE49-F238E27FC236}">
                  <a16:creationId xmlns:a16="http://schemas.microsoft.com/office/drawing/2014/main" id="{745F6DF4-EB3A-4E4A-BFB8-E71F6EFA8E61}"/>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Rechteck 11">
            <a:extLst>
              <a:ext uri="{FF2B5EF4-FFF2-40B4-BE49-F238E27FC236}">
                <a16:creationId xmlns:a16="http://schemas.microsoft.com/office/drawing/2014/main" id="{945B15CA-62DA-4CE2-9908-B98AE75A18ED}"/>
              </a:ext>
            </a:extLst>
          </p:cNvPr>
          <p:cNvSpPr/>
          <p:nvPr/>
        </p:nvSpPr>
        <p:spPr>
          <a:xfrm>
            <a:off x="7363545" y="5632449"/>
            <a:ext cx="3011530" cy="400110"/>
          </a:xfrm>
          <a:prstGeom prst="rect">
            <a:avLst/>
          </a:prstGeom>
        </p:spPr>
        <p:txBody>
          <a:bodyPr wrap="none">
            <a:spAutoFit/>
          </a:bodyPr>
          <a:lstStyle/>
          <a:p>
            <a:r>
              <a:rPr sz="2000" b="1" dirty="0">
                <a:solidFill>
                  <a:schemeClr val="accent3"/>
                </a:solidFill>
              </a:rPr>
              <a:t>Haute </a:t>
            </a:r>
            <a:r>
              <a:rPr sz="2000" b="1" dirty="0" err="1">
                <a:solidFill>
                  <a:schemeClr val="accent3"/>
                </a:solidFill>
              </a:rPr>
              <a:t>précision</a:t>
            </a:r>
            <a:r>
              <a:rPr sz="2000" b="1" dirty="0">
                <a:solidFill>
                  <a:schemeClr val="accent3"/>
                </a:solidFill>
              </a:rPr>
              <a:t> et </a:t>
            </a:r>
            <a:r>
              <a:rPr sz="2000" b="1" dirty="0" err="1">
                <a:solidFill>
                  <a:schemeClr val="accent3"/>
                </a:solidFill>
              </a:rPr>
              <a:t>faible</a:t>
            </a:r>
            <a:r>
              <a:rPr sz="2000" b="1" dirty="0">
                <a:solidFill>
                  <a:schemeClr val="accent3"/>
                </a:solidFill>
              </a:rPr>
              <a:t> </a:t>
            </a:r>
            <a:r>
              <a:rPr sz="2000" b="1" dirty="0" err="1">
                <a:solidFill>
                  <a:schemeClr val="accent3"/>
                </a:solidFill>
              </a:rPr>
              <a:t>jeu</a:t>
            </a:r>
            <a:r>
              <a:rPr sz="2000" b="1" dirty="0">
                <a:solidFill>
                  <a:schemeClr val="accent3"/>
                </a:solidFill>
              </a:rPr>
              <a:t> !</a:t>
            </a:r>
          </a:p>
        </p:txBody>
      </p:sp>
      <p:sp>
        <p:nvSpPr>
          <p:cNvPr id="21" name="Rechtwinkliges Dreieck 20">
            <a:extLst>
              <a:ext uri="{FF2B5EF4-FFF2-40B4-BE49-F238E27FC236}">
                <a16:creationId xmlns:a16="http://schemas.microsoft.com/office/drawing/2014/main" id="{0EB27928-F5E0-4E2F-A63B-5B1C215D0D0C}"/>
              </a:ext>
            </a:extLst>
          </p:cNvPr>
          <p:cNvSpPr>
            <a:spLocks noChangeAspect="1"/>
          </p:cNvSpPr>
          <p:nvPr/>
        </p:nvSpPr>
        <p:spPr>
          <a:xfrm>
            <a:off x="0" y="3375852"/>
            <a:ext cx="5627686" cy="3585667"/>
          </a:xfrm>
          <a:prstGeom prst="rtTriangle">
            <a:avLst/>
          </a:prstGeom>
          <a:gradFill flip="none" rotWithShape="1">
            <a:gsLst>
              <a:gs pos="25000">
                <a:schemeClr val="accent4">
                  <a:alpha val="94000"/>
                </a:schemeClr>
              </a:gs>
              <a:gs pos="100000">
                <a:schemeClr val="accent4">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29FB32C7-5AE5-4642-8D89-2EC5E7BE00FE}"/>
              </a:ext>
            </a:extLst>
          </p:cNvPr>
          <p:cNvPicPr>
            <a:picLocks noChangeAspect="1"/>
          </p:cNvPicPr>
          <p:nvPr/>
        </p:nvPicPr>
        <p:blipFill>
          <a:blip r:embed="rId3"/>
          <a:srcRect/>
          <a:stretch/>
        </p:blipFill>
        <p:spPr>
          <a:xfrm>
            <a:off x="1341537" y="2703444"/>
            <a:ext cx="6384726" cy="4793310"/>
          </a:xfrm>
          <a:prstGeom prst="rect">
            <a:avLst/>
          </a:prstGeom>
        </p:spPr>
      </p:pic>
      <p:sp>
        <p:nvSpPr>
          <p:cNvPr id="16" name="Rechteck 15">
            <a:extLst>
              <a:ext uri="{FF2B5EF4-FFF2-40B4-BE49-F238E27FC236}">
                <a16:creationId xmlns:a16="http://schemas.microsoft.com/office/drawing/2014/main" id="{5611412E-932C-4680-A852-BCCE808A0FAE}"/>
              </a:ext>
            </a:extLst>
          </p:cNvPr>
          <p:cNvSpPr/>
          <p:nvPr/>
        </p:nvSpPr>
        <p:spPr>
          <a:xfrm>
            <a:off x="-354261" y="5387896"/>
            <a:ext cx="3391596" cy="1354217"/>
          </a:xfrm>
          <a:prstGeom prst="rect">
            <a:avLst/>
          </a:prstGeom>
        </p:spPr>
        <p:txBody>
          <a:bodyPr wrap="square">
            <a:spAutoFit/>
          </a:bodyPr>
          <a:lstStyle/>
          <a:p>
            <a:pPr lvl="1"/>
            <a:r>
              <a:rPr b="1" dirty="0" err="1">
                <a:solidFill>
                  <a:schemeClr val="bg1"/>
                </a:solidFill>
              </a:rPr>
              <a:t>Entraînements</a:t>
            </a:r>
            <a:r>
              <a:rPr b="1" dirty="0">
                <a:solidFill>
                  <a:schemeClr val="bg1"/>
                </a:solidFill>
              </a:rPr>
              <a:t> à </a:t>
            </a:r>
            <a:r>
              <a:rPr b="1" dirty="0" err="1">
                <a:solidFill>
                  <a:schemeClr val="bg1"/>
                </a:solidFill>
              </a:rPr>
              <a:t>crémaillère</a:t>
            </a:r>
            <a:r>
              <a:rPr b="1" dirty="0">
                <a:solidFill>
                  <a:schemeClr val="bg1"/>
                </a:solidFill>
              </a:rPr>
              <a:t> </a:t>
            </a:r>
            <a:br>
              <a:rPr b="1" dirty="0">
                <a:solidFill>
                  <a:schemeClr val="bg1"/>
                </a:solidFill>
              </a:rPr>
            </a:br>
            <a:r>
              <a:rPr b="1" dirty="0">
                <a:solidFill>
                  <a:schemeClr val="bg1"/>
                </a:solidFill>
              </a:rPr>
              <a:t>STOBER </a:t>
            </a:r>
            <a:r>
              <a:rPr b="1" dirty="0" err="1">
                <a:solidFill>
                  <a:schemeClr val="bg1"/>
                </a:solidFill>
              </a:rPr>
              <a:t>d'une</a:t>
            </a:r>
            <a:r>
              <a:rPr b="1" dirty="0">
                <a:solidFill>
                  <a:schemeClr val="bg1"/>
                </a:solidFill>
              </a:rPr>
              <a:t> </a:t>
            </a:r>
            <a:r>
              <a:rPr b="1" dirty="0" err="1">
                <a:solidFill>
                  <a:schemeClr val="bg1"/>
                </a:solidFill>
              </a:rPr>
              <a:t>concentricité</a:t>
            </a:r>
            <a:r>
              <a:rPr b="1" dirty="0">
                <a:solidFill>
                  <a:schemeClr val="bg1"/>
                </a:solidFill>
              </a:rPr>
              <a:t> </a:t>
            </a:r>
            <a:r>
              <a:rPr b="1" dirty="0" err="1">
                <a:solidFill>
                  <a:schemeClr val="bg1"/>
                </a:solidFill>
              </a:rPr>
              <a:t>réduite</a:t>
            </a:r>
            <a:r>
              <a:rPr b="1" dirty="0">
                <a:solidFill>
                  <a:schemeClr val="bg1"/>
                </a:solidFill>
              </a:rPr>
              <a:t> </a:t>
            </a:r>
            <a:r>
              <a:rPr b="1" dirty="0" err="1">
                <a:solidFill>
                  <a:schemeClr val="bg1"/>
                </a:solidFill>
              </a:rPr>
              <a:t>pouvant</a:t>
            </a:r>
            <a:r>
              <a:rPr b="1" dirty="0">
                <a:solidFill>
                  <a:schemeClr val="bg1"/>
                </a:solidFill>
              </a:rPr>
              <a:t> </a:t>
            </a:r>
            <a:r>
              <a:rPr b="1" dirty="0" err="1">
                <a:solidFill>
                  <a:schemeClr val="bg1"/>
                </a:solidFill>
              </a:rPr>
              <a:t>être</a:t>
            </a:r>
            <a:r>
              <a:rPr b="1" dirty="0">
                <a:solidFill>
                  <a:schemeClr val="bg1"/>
                </a:solidFill>
              </a:rPr>
              <a:t> </a:t>
            </a:r>
            <a:br>
              <a:rPr b="1" dirty="0">
                <a:solidFill>
                  <a:schemeClr val="bg1"/>
                </a:solidFill>
              </a:rPr>
            </a:br>
            <a:r>
              <a:rPr sz="2800" b="1" dirty="0">
                <a:solidFill>
                  <a:schemeClr val="bg1"/>
                </a:solidFill>
              </a:rPr>
              <a:t>≤ 10 </a:t>
            </a:r>
            <a:r>
              <a:rPr sz="2800" b="1" dirty="0" err="1">
                <a:solidFill>
                  <a:schemeClr val="bg1"/>
                </a:solidFill>
              </a:rPr>
              <a:t>μm</a:t>
            </a:r>
            <a:r>
              <a:rPr sz="2800" dirty="0">
                <a:solidFill>
                  <a:schemeClr val="bg1"/>
                </a:solidFill>
              </a:rPr>
              <a:t>.</a:t>
            </a:r>
            <a:endParaRPr lang="de-DE" dirty="0">
              <a:solidFill>
                <a:schemeClr val="bg1"/>
              </a:solidFill>
            </a:endParaRPr>
          </a:p>
        </p:txBody>
      </p:sp>
      <p:pic>
        <p:nvPicPr>
          <p:cNvPr id="24" name="Grafik 23">
            <a:extLst>
              <a:ext uri="{FF2B5EF4-FFF2-40B4-BE49-F238E27FC236}">
                <a16:creationId xmlns:a16="http://schemas.microsoft.com/office/drawing/2014/main" id="{AEB8B15A-FFA3-4D73-B629-40B50942B8CA}"/>
              </a:ext>
            </a:extLst>
          </p:cNvPr>
          <p:cNvPicPr>
            <a:picLocks noChangeAspect="1"/>
          </p:cNvPicPr>
          <p:nvPr/>
        </p:nvPicPr>
        <p:blipFill>
          <a:blip r:embed="rId4"/>
          <a:srcRect/>
          <a:stretch/>
        </p:blipFill>
        <p:spPr>
          <a:xfrm>
            <a:off x="6976473" y="2379407"/>
            <a:ext cx="4281474" cy="3213511"/>
          </a:xfrm>
          <a:prstGeom prst="rect">
            <a:avLst/>
          </a:prstGeom>
        </p:spPr>
      </p:pic>
      <p:pic>
        <p:nvPicPr>
          <p:cNvPr id="13" name="Grafik 12">
            <a:extLst>
              <a:ext uri="{FF2B5EF4-FFF2-40B4-BE49-F238E27FC236}">
                <a16:creationId xmlns:a16="http://schemas.microsoft.com/office/drawing/2014/main" id="{211BB0E1-225E-4F47-AC9C-F2A8295715C1}"/>
              </a:ext>
            </a:extLst>
          </p:cNvPr>
          <p:cNvPicPr>
            <a:picLocks noChangeAspect="1"/>
          </p:cNvPicPr>
          <p:nvPr/>
        </p:nvPicPr>
        <p:blipFill rotWithShape="1">
          <a:blip r:embed="rId5"/>
          <a:srcRect r="44589"/>
          <a:stretch/>
        </p:blipFill>
        <p:spPr>
          <a:xfrm>
            <a:off x="7910525" y="360055"/>
            <a:ext cx="4281474" cy="5795112"/>
          </a:xfrm>
          <a:prstGeom prst="rect">
            <a:avLst/>
          </a:prstGeom>
        </p:spPr>
      </p:pic>
    </p:spTree>
    <p:extLst>
      <p:ext uri="{BB962C8B-B14F-4D97-AF65-F5344CB8AC3E}">
        <p14:creationId xmlns:p14="http://schemas.microsoft.com/office/powerpoint/2010/main" val="36216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BE662B32-CFBF-4FC0-817C-473A06011217}"/>
              </a:ext>
            </a:extLst>
          </p:cNvPr>
          <p:cNvPicPr>
            <a:picLocks noChangeAspect="1"/>
          </p:cNvPicPr>
          <p:nvPr/>
        </p:nvPicPr>
        <p:blipFill>
          <a:blip r:embed="rId3"/>
          <a:srcRect/>
          <a:stretch/>
        </p:blipFill>
        <p:spPr>
          <a:xfrm>
            <a:off x="9087527" y="3666418"/>
            <a:ext cx="3105838" cy="3191582"/>
          </a:xfrm>
          <a:prstGeom prst="rect">
            <a:avLst/>
          </a:prstGeom>
        </p:spPr>
      </p:pic>
      <p:pic>
        <p:nvPicPr>
          <p:cNvPr id="13" name="Grafik 12">
            <a:extLst>
              <a:ext uri="{FF2B5EF4-FFF2-40B4-BE49-F238E27FC236}">
                <a16:creationId xmlns:a16="http://schemas.microsoft.com/office/drawing/2014/main" id="{65C8F52B-27E7-4866-A8A3-0A36D6F80BDB}"/>
              </a:ext>
            </a:extLst>
          </p:cNvPr>
          <p:cNvPicPr>
            <a:picLocks noChangeAspect="1"/>
          </p:cNvPicPr>
          <p:nvPr/>
        </p:nvPicPr>
        <p:blipFill>
          <a:blip r:embed="rId4"/>
          <a:srcRect/>
          <a:stretch/>
        </p:blipFill>
        <p:spPr>
          <a:xfrm>
            <a:off x="3557242" y="3665312"/>
            <a:ext cx="5723236" cy="3218725"/>
          </a:xfrm>
          <a:prstGeom prst="rect">
            <a:avLst/>
          </a:prstGeom>
        </p:spPr>
      </p:pic>
      <p:pic>
        <p:nvPicPr>
          <p:cNvPr id="11" name="Grafik 10">
            <a:extLst>
              <a:ext uri="{FF2B5EF4-FFF2-40B4-BE49-F238E27FC236}">
                <a16:creationId xmlns:a16="http://schemas.microsoft.com/office/drawing/2014/main" id="{8B85860D-EF9C-4C10-AB07-E030B37482DF}"/>
              </a:ext>
            </a:extLst>
          </p:cNvPr>
          <p:cNvPicPr>
            <a:picLocks noChangeAspect="1"/>
          </p:cNvPicPr>
          <p:nvPr/>
        </p:nvPicPr>
        <p:blipFill>
          <a:blip r:embed="rId5"/>
          <a:srcRect/>
          <a:stretch/>
        </p:blipFill>
        <p:spPr>
          <a:xfrm>
            <a:off x="0" y="4933094"/>
            <a:ext cx="3578485" cy="1976322"/>
          </a:xfrm>
          <a:prstGeom prst="rect">
            <a:avLst/>
          </a:prstGeom>
        </p:spPr>
      </p:pic>
      <p:sp>
        <p:nvSpPr>
          <p:cNvPr id="2" name="Titel 1">
            <a:extLst>
              <a:ext uri="{FF2B5EF4-FFF2-40B4-BE49-F238E27FC236}">
                <a16:creationId xmlns:a16="http://schemas.microsoft.com/office/drawing/2014/main" id="{2FD4840C-E7B2-49F6-BE9A-79A6279CDF49}"/>
              </a:ext>
            </a:extLst>
          </p:cNvPr>
          <p:cNvSpPr>
            <a:spLocks noGrp="1"/>
          </p:cNvSpPr>
          <p:nvPr>
            <p:ph type="title"/>
          </p:nvPr>
        </p:nvSpPr>
        <p:spPr/>
        <p:txBody>
          <a:bodyPr/>
          <a:lstStyle/>
          <a:p>
            <a:r>
              <a:t>Qualité garantie ! </a:t>
            </a:r>
          </a:p>
        </p:txBody>
      </p:sp>
      <p:grpSp>
        <p:nvGrpSpPr>
          <p:cNvPr id="5" name="Gruppieren 4">
            <a:extLst>
              <a:ext uri="{FF2B5EF4-FFF2-40B4-BE49-F238E27FC236}">
                <a16:creationId xmlns:a16="http://schemas.microsoft.com/office/drawing/2014/main" id="{4A360BDC-A080-4EA4-A136-02F871544E05}"/>
              </a:ext>
            </a:extLst>
          </p:cNvPr>
          <p:cNvGrpSpPr/>
          <p:nvPr/>
        </p:nvGrpSpPr>
        <p:grpSpPr>
          <a:xfrm rot="5400000" flipH="1">
            <a:off x="2594788" y="2820565"/>
            <a:ext cx="1962342" cy="6171516"/>
            <a:chOff x="-1" y="2079114"/>
            <a:chExt cx="3017183" cy="3364751"/>
          </a:xfrm>
        </p:grpSpPr>
        <p:sp>
          <p:nvSpPr>
            <p:cNvPr id="6" name="Rechtwinkliges Dreieck 5">
              <a:extLst>
                <a:ext uri="{FF2B5EF4-FFF2-40B4-BE49-F238E27FC236}">
                  <a16:creationId xmlns:a16="http://schemas.microsoft.com/office/drawing/2014/main" id="{9E47250B-DC4E-473A-8BD8-B78B298B3EBD}"/>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37769793-F801-4AB9-B9AF-21F13E483185}"/>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5" name="Rechtwinkliges Dreieck 14">
            <a:extLst>
              <a:ext uri="{FF2B5EF4-FFF2-40B4-BE49-F238E27FC236}">
                <a16:creationId xmlns:a16="http://schemas.microsoft.com/office/drawing/2014/main" id="{D2ACDEA5-DF6B-416C-B383-158288EB9772}"/>
              </a:ext>
            </a:extLst>
          </p:cNvPr>
          <p:cNvSpPr>
            <a:spLocks noChangeAspect="1"/>
          </p:cNvSpPr>
          <p:nvPr/>
        </p:nvSpPr>
        <p:spPr>
          <a:xfrm rot="16200000" flipH="1" flipV="1">
            <a:off x="4016287" y="2843220"/>
            <a:ext cx="1620663" cy="25387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Inhaltsplatzhalter 2">
            <a:extLst>
              <a:ext uri="{FF2B5EF4-FFF2-40B4-BE49-F238E27FC236}">
                <a16:creationId xmlns:a16="http://schemas.microsoft.com/office/drawing/2014/main" id="{4CF83163-7FA5-498A-86E0-2CD8FE944E2A}"/>
              </a:ext>
            </a:extLst>
          </p:cNvPr>
          <p:cNvSpPr txBox="1">
            <a:spLocks/>
          </p:cNvSpPr>
          <p:nvPr/>
        </p:nvSpPr>
        <p:spPr>
          <a:xfrm>
            <a:off x="537906" y="1463738"/>
            <a:ext cx="9044505" cy="22012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a:solidFill>
                  <a:schemeClr val="accent3"/>
                </a:solidFill>
              </a:rPr>
              <a:t>Nous </a:t>
            </a:r>
            <a:r>
              <a:rPr sz="2400" b="1" dirty="0" err="1">
                <a:solidFill>
                  <a:schemeClr val="accent3"/>
                </a:solidFill>
              </a:rPr>
              <a:t>examinons</a:t>
            </a:r>
            <a:r>
              <a:rPr sz="2400" b="1" dirty="0">
                <a:solidFill>
                  <a:schemeClr val="accent3"/>
                </a:solidFill>
              </a:rPr>
              <a:t> </a:t>
            </a:r>
            <a:r>
              <a:rPr sz="2400" b="1" dirty="0" err="1">
                <a:solidFill>
                  <a:schemeClr val="accent3"/>
                </a:solidFill>
              </a:rPr>
              <a:t>nos</a:t>
            </a:r>
            <a:r>
              <a:rPr sz="2400" b="1" dirty="0">
                <a:solidFill>
                  <a:schemeClr val="accent3"/>
                </a:solidFill>
              </a:rPr>
              <a:t> </a:t>
            </a:r>
            <a:r>
              <a:rPr sz="2400" b="1" dirty="0" err="1">
                <a:solidFill>
                  <a:schemeClr val="accent3"/>
                </a:solidFill>
              </a:rPr>
              <a:t>réducteurs</a:t>
            </a:r>
            <a:r>
              <a:rPr sz="2400" b="1" dirty="0">
                <a:solidFill>
                  <a:schemeClr val="accent3"/>
                </a:solidFill>
              </a:rPr>
              <a:t> </a:t>
            </a:r>
            <a:r>
              <a:rPr sz="2400" b="1" dirty="0" err="1">
                <a:solidFill>
                  <a:schemeClr val="accent3"/>
                </a:solidFill>
              </a:rPr>
              <a:t>planétaires</a:t>
            </a:r>
            <a:r>
              <a:rPr sz="2400" b="1" dirty="0">
                <a:solidFill>
                  <a:schemeClr val="accent3"/>
                </a:solidFill>
              </a:rPr>
              <a:t> sur </a:t>
            </a:r>
            <a:r>
              <a:rPr sz="2400" b="1" dirty="0" err="1">
                <a:solidFill>
                  <a:schemeClr val="accent3"/>
                </a:solidFill>
              </a:rPr>
              <a:t>toutes</a:t>
            </a:r>
            <a:r>
              <a:rPr sz="2400" b="1" dirty="0">
                <a:solidFill>
                  <a:schemeClr val="accent3"/>
                </a:solidFill>
              </a:rPr>
              <a:t> les </a:t>
            </a:r>
            <a:r>
              <a:rPr sz="2400" b="1" dirty="0" err="1">
                <a:solidFill>
                  <a:schemeClr val="accent3"/>
                </a:solidFill>
              </a:rPr>
              <a:t>coutures</a:t>
            </a:r>
            <a:r>
              <a:rPr sz="2400" b="1" dirty="0">
                <a:solidFill>
                  <a:schemeClr val="accent3"/>
                </a:solidFill>
              </a:rPr>
              <a:t> !</a:t>
            </a:r>
          </a:p>
          <a:p>
            <a:pPr marL="285750" indent="-285750">
              <a:spcBef>
                <a:spcPts val="1200"/>
              </a:spcBef>
              <a:buClr>
                <a:schemeClr val="accent3"/>
              </a:buClr>
              <a:buFont typeface="Wingdings" panose="05000000000000000000" pitchFamily="2" charset="2"/>
              <a:buChar char="Ø"/>
            </a:pPr>
            <a:r>
              <a:rPr dirty="0"/>
              <a:t>Bancs </a:t>
            </a:r>
            <a:r>
              <a:rPr dirty="0" err="1"/>
              <a:t>d'essai</a:t>
            </a:r>
            <a:r>
              <a:rPr dirty="0"/>
              <a:t> </a:t>
            </a:r>
            <a:r>
              <a:rPr dirty="0" err="1"/>
              <a:t>développés</a:t>
            </a:r>
            <a:r>
              <a:rPr dirty="0"/>
              <a:t> et </a:t>
            </a:r>
            <a:r>
              <a:rPr dirty="0" err="1"/>
              <a:t>fabriqués</a:t>
            </a:r>
            <a:r>
              <a:rPr dirty="0"/>
              <a:t> </a:t>
            </a:r>
            <a:r>
              <a:rPr dirty="0" err="1"/>
              <a:t>en</a:t>
            </a:r>
            <a:r>
              <a:rPr dirty="0"/>
              <a:t> interne avec des </a:t>
            </a:r>
            <a:r>
              <a:rPr dirty="0" err="1"/>
              <a:t>composants</a:t>
            </a:r>
            <a:r>
              <a:rPr dirty="0"/>
              <a:t> STOBER.</a:t>
            </a:r>
          </a:p>
          <a:p>
            <a:pPr marL="285750" indent="-285750">
              <a:spcBef>
                <a:spcPts val="1200"/>
              </a:spcBef>
              <a:buClr>
                <a:schemeClr val="accent3"/>
              </a:buClr>
              <a:buFont typeface="Wingdings" panose="05000000000000000000" pitchFamily="2" charset="2"/>
              <a:buChar char="Ø"/>
            </a:pPr>
            <a:r>
              <a:rPr dirty="0" err="1"/>
              <a:t>Contrôle</a:t>
            </a:r>
            <a:r>
              <a:rPr dirty="0"/>
              <a:t> </a:t>
            </a:r>
            <a:r>
              <a:rPr lang="de-DE" dirty="0"/>
              <a:t>et </a:t>
            </a:r>
            <a:r>
              <a:rPr lang="de-DE" dirty="0" err="1"/>
              <a:t>documentation</a:t>
            </a:r>
            <a:r>
              <a:rPr lang="de-DE" dirty="0"/>
              <a:t> </a:t>
            </a:r>
            <a:r>
              <a:rPr dirty="0"/>
              <a:t>de </a:t>
            </a:r>
            <a:r>
              <a:rPr dirty="0" err="1"/>
              <a:t>tous</a:t>
            </a:r>
            <a:r>
              <a:rPr dirty="0"/>
              <a:t> les</a:t>
            </a:r>
            <a:r>
              <a:rPr lang="de-DE" dirty="0"/>
              <a:t> </a:t>
            </a:r>
            <a:r>
              <a:rPr lang="de-DE" dirty="0" err="1"/>
              <a:t>caractéristiques</a:t>
            </a:r>
            <a:r>
              <a:rPr lang="de-DE" dirty="0"/>
              <a:t> et </a:t>
            </a:r>
            <a:r>
              <a:rPr lang="de-DE" dirty="0" err="1"/>
              <a:t>valeurs</a:t>
            </a:r>
            <a:r>
              <a:rPr lang="de-DE" dirty="0"/>
              <a:t> de </a:t>
            </a:r>
            <a:r>
              <a:rPr lang="de-DE" dirty="0" err="1"/>
              <a:t>réglage</a:t>
            </a:r>
            <a:r>
              <a:rPr lang="de-DE" dirty="0"/>
              <a:t>, par exemple </a:t>
            </a:r>
            <a:r>
              <a:rPr lang="de-DE" dirty="0" err="1"/>
              <a:t>les</a:t>
            </a:r>
            <a:r>
              <a:rPr dirty="0"/>
              <a:t> </a:t>
            </a:r>
            <a:r>
              <a:rPr lang="de-DE" dirty="0" err="1"/>
              <a:t>bruits</a:t>
            </a:r>
            <a:r>
              <a:rPr lang="de-DE" dirty="0"/>
              <a:t> </a:t>
            </a:r>
            <a:r>
              <a:rPr lang="de-DE" dirty="0" err="1"/>
              <a:t>pendant</a:t>
            </a:r>
            <a:r>
              <a:rPr lang="de-DE" dirty="0"/>
              <a:t> le </a:t>
            </a:r>
            <a:r>
              <a:rPr lang="de-DE" dirty="0" err="1"/>
              <a:t>fonctionnement</a:t>
            </a:r>
            <a:r>
              <a:rPr lang="de-DE" dirty="0"/>
              <a:t> </a:t>
            </a:r>
            <a:r>
              <a:rPr lang="de-DE" dirty="0" err="1"/>
              <a:t>ou</a:t>
            </a:r>
            <a:r>
              <a:rPr lang="de-DE" dirty="0"/>
              <a:t> la </a:t>
            </a:r>
            <a:r>
              <a:rPr lang="de-DE" dirty="0" err="1"/>
              <a:t>précontrainte</a:t>
            </a:r>
            <a:r>
              <a:rPr lang="de-DE" dirty="0"/>
              <a:t> du </a:t>
            </a:r>
            <a:r>
              <a:rPr lang="de-DE" dirty="0" err="1"/>
              <a:t>roulement</a:t>
            </a:r>
            <a:r>
              <a:rPr dirty="0"/>
              <a:t>.</a:t>
            </a:r>
          </a:p>
          <a:p>
            <a:pPr marL="285750" indent="-285750">
              <a:spcBef>
                <a:spcPts val="1200"/>
              </a:spcBef>
              <a:buClr>
                <a:schemeClr val="accent3"/>
              </a:buClr>
              <a:buFont typeface="Wingdings" panose="05000000000000000000" pitchFamily="2" charset="2"/>
              <a:buChar char="Ø"/>
            </a:pPr>
            <a:r>
              <a:rPr dirty="0"/>
              <a:t>Banc </a:t>
            </a:r>
            <a:r>
              <a:rPr dirty="0" err="1"/>
              <a:t>d'essai</a:t>
            </a:r>
            <a:r>
              <a:rPr dirty="0"/>
              <a:t> </a:t>
            </a:r>
            <a:r>
              <a:rPr dirty="0" err="1"/>
              <a:t>séparé</a:t>
            </a:r>
            <a:r>
              <a:rPr dirty="0"/>
              <a:t> pour la </a:t>
            </a:r>
            <a:r>
              <a:rPr dirty="0" err="1"/>
              <a:t>vérification</a:t>
            </a:r>
            <a:r>
              <a:rPr dirty="0"/>
              <a:t> du </a:t>
            </a:r>
            <a:r>
              <a:rPr dirty="0" err="1"/>
              <a:t>jeu</a:t>
            </a:r>
            <a:r>
              <a:rPr dirty="0"/>
              <a:t> </a:t>
            </a:r>
            <a:r>
              <a:rPr dirty="0" err="1"/>
              <a:t>rotatif</a:t>
            </a:r>
            <a:r>
              <a:rPr dirty="0"/>
              <a:t> </a:t>
            </a:r>
            <a:r>
              <a:rPr dirty="0" err="1"/>
              <a:t>afin</a:t>
            </a:r>
            <a:r>
              <a:rPr dirty="0"/>
              <a:t> de </a:t>
            </a:r>
            <a:r>
              <a:rPr dirty="0" err="1"/>
              <a:t>garantir</a:t>
            </a:r>
            <a:r>
              <a:rPr dirty="0"/>
              <a:t> </a:t>
            </a:r>
            <a:r>
              <a:rPr dirty="0" err="1"/>
              <a:t>une</a:t>
            </a:r>
            <a:r>
              <a:rPr dirty="0"/>
              <a:t> </a:t>
            </a:r>
            <a:r>
              <a:rPr dirty="0" err="1"/>
              <a:t>précision</a:t>
            </a:r>
            <a:r>
              <a:rPr dirty="0"/>
              <a:t> de </a:t>
            </a:r>
            <a:r>
              <a:rPr dirty="0" err="1"/>
              <a:t>positionnement</a:t>
            </a:r>
            <a:r>
              <a:rPr dirty="0"/>
              <a:t> </a:t>
            </a:r>
            <a:r>
              <a:rPr dirty="0" err="1"/>
              <a:t>maximale</a:t>
            </a:r>
            <a:r>
              <a:rPr dirty="0"/>
              <a:t>.</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335682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Metallwaren, Kuchen, Tasse, drinnen enthält.&#10;&#10;Automatisch generierte Beschreibung">
            <a:extLst>
              <a:ext uri="{FF2B5EF4-FFF2-40B4-BE49-F238E27FC236}">
                <a16:creationId xmlns:a16="http://schemas.microsoft.com/office/drawing/2014/main" id="{A59C9FC4-04BE-4162-A3E9-D80C12442089}"/>
              </a:ext>
            </a:extLst>
          </p:cNvPr>
          <p:cNvPicPr>
            <a:picLocks noChangeAspect="1"/>
          </p:cNvPicPr>
          <p:nvPr/>
        </p:nvPicPr>
        <p:blipFill rotWithShape="1">
          <a:blip r:embed="rId3"/>
          <a:srcRect r="1408" b="2828"/>
          <a:stretch/>
        </p:blipFill>
        <p:spPr>
          <a:xfrm>
            <a:off x="0" y="849837"/>
            <a:ext cx="12192000" cy="6008164"/>
          </a:xfrm>
          <a:prstGeom prst="rect">
            <a:avLst/>
          </a:prstGeom>
        </p:spPr>
      </p:pic>
      <p:sp>
        <p:nvSpPr>
          <p:cNvPr id="22" name="Inhaltsplatzhalter 2">
            <a:extLst>
              <a:ext uri="{FF2B5EF4-FFF2-40B4-BE49-F238E27FC236}">
                <a16:creationId xmlns:a16="http://schemas.microsoft.com/office/drawing/2014/main" id="{FB918BD7-89EB-4E53-9909-E8D3AA5104CA}"/>
              </a:ext>
            </a:extLst>
          </p:cNvPr>
          <p:cNvSpPr>
            <a:spLocks noGrp="1"/>
          </p:cNvSpPr>
          <p:nvPr>
            <p:ph idx="1"/>
          </p:nvPr>
        </p:nvSpPr>
        <p:spPr>
          <a:xfrm>
            <a:off x="540000" y="1463737"/>
            <a:ext cx="11161800" cy="4861225"/>
          </a:xfrm>
        </p:spPr>
        <p:txBody>
          <a:bodyPr>
            <a:normAutofit/>
          </a:bodyPr>
          <a:lstStyle/>
          <a:p>
            <a:pPr marL="0" indent="0">
              <a:spcAft>
                <a:spcPts val="600"/>
              </a:spcAft>
              <a:buNone/>
            </a:pPr>
            <a:r>
              <a:rPr sz="2400" b="1">
                <a:solidFill>
                  <a:schemeClr val="accent3"/>
                </a:solidFill>
              </a:rPr>
              <a:t>Denture hélicoïdale de qualité supérieure ! </a:t>
            </a:r>
          </a:p>
          <a:p>
            <a:pPr marL="285750" indent="-285750">
              <a:spcBef>
                <a:spcPts val="600"/>
              </a:spcBef>
              <a:buClr>
                <a:schemeClr val="accent3"/>
              </a:buClr>
              <a:buFont typeface="Wingdings" panose="05000000000000000000" pitchFamily="2" charset="2"/>
              <a:buChar char="Ø"/>
            </a:pPr>
            <a:r>
              <a:t>Unique dans le segment Economy.</a:t>
            </a:r>
          </a:p>
          <a:p>
            <a:pPr marL="285750" indent="-285750">
              <a:spcBef>
                <a:spcPts val="600"/>
              </a:spcBef>
              <a:buClr>
                <a:schemeClr val="accent3"/>
              </a:buClr>
              <a:buFont typeface="Wingdings" panose="05000000000000000000" pitchFamily="2" charset="2"/>
              <a:buChar char="Ø"/>
            </a:pPr>
            <a:r>
              <a:t>Fonctionnement extrêmement silencieux.</a:t>
            </a:r>
          </a:p>
          <a:p>
            <a:pPr marL="285750" indent="-285750">
              <a:spcBef>
                <a:spcPts val="600"/>
              </a:spcBef>
              <a:buClr>
                <a:schemeClr val="accent3"/>
              </a:buClr>
              <a:buFont typeface="Wingdings" panose="05000000000000000000" pitchFamily="2" charset="2"/>
              <a:buChar char="Ø"/>
            </a:pPr>
            <a:r>
              <a:t>Faible émission sonore.</a:t>
            </a:r>
          </a:p>
          <a:p>
            <a:pPr marL="0" indent="0">
              <a:buNone/>
            </a:pPr>
            <a:endParaRPr lang="de-DE" dirty="0"/>
          </a:p>
          <a:p>
            <a:pPr marL="0" indent="0">
              <a:buNone/>
            </a:pPr>
            <a:endParaRPr lang="de-DE" dirty="0"/>
          </a:p>
          <a:p>
            <a:pPr marL="0" indent="0">
              <a:spcAft>
                <a:spcPts val="600"/>
              </a:spcAft>
              <a:buNone/>
            </a:pPr>
            <a:br>
              <a:rPr lang="de-DE" sz="2400" b="1" dirty="0">
                <a:solidFill>
                  <a:schemeClr val="accent4"/>
                </a:solidFill>
              </a:rPr>
            </a:b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p:txBody>
          <a:bodyPr/>
          <a:lstStyle/>
          <a:p>
            <a:r>
              <a:t>E comme Economy : les réducteurs PE STOBER</a:t>
            </a:r>
          </a:p>
        </p:txBody>
      </p:sp>
      <p:sp>
        <p:nvSpPr>
          <p:cNvPr id="31" name="Rechteck 30">
            <a:extLst>
              <a:ext uri="{FF2B5EF4-FFF2-40B4-BE49-F238E27FC236}">
                <a16:creationId xmlns:a16="http://schemas.microsoft.com/office/drawing/2014/main" id="{1FB17353-00D5-4DD7-8F2B-0713096A83F1}"/>
              </a:ext>
            </a:extLst>
          </p:cNvPr>
          <p:cNvSpPr/>
          <p:nvPr/>
        </p:nvSpPr>
        <p:spPr>
          <a:xfrm>
            <a:off x="9166281" y="5476650"/>
            <a:ext cx="2707280" cy="1077218"/>
          </a:xfrm>
          <a:prstGeom prst="rect">
            <a:avLst/>
          </a:prstGeom>
        </p:spPr>
        <p:txBody>
          <a:bodyPr wrap="none">
            <a:spAutoFit/>
          </a:bodyPr>
          <a:lstStyle/>
          <a:p>
            <a:pPr marL="0" marR="0" lvl="0" indent="0" algn="r" defTabSz="914400" rtl="0" eaLnBrk="1" fontAlgn="auto" latinLnBrk="0" hangingPunct="1">
              <a:lnSpc>
                <a:spcPct val="100000"/>
              </a:lnSpc>
              <a:spcBef>
                <a:spcPts val="600"/>
              </a:spcBef>
              <a:spcAft>
                <a:spcPts val="0"/>
              </a:spcAft>
              <a:buClr>
                <a:srgbClr val="98669F"/>
              </a:buClr>
              <a:buSzTx/>
              <a:buFontTx/>
              <a:buNone/>
              <a:tabLst/>
              <a:defRPr/>
            </a:pPr>
            <a:r>
              <a:rPr kumimoji="0" sz="2800" b="1" i="0" u="none" strike="noStrike" kern="1200" cap="none" spc="0" normalizeH="0" baseline="0">
                <a:ln>
                  <a:noFill/>
                </a:ln>
                <a:solidFill>
                  <a:prstClr val="white"/>
                </a:solidFill>
                <a:effectLst/>
                <a:uLnTx/>
                <a:uFillTx/>
                <a:latin typeface="Calibri"/>
                <a:ea typeface="+mn-ea"/>
                <a:cs typeface="+mn-cs"/>
              </a:rPr>
              <a:t>Les motoréducteurs planétaires</a:t>
            </a:r>
            <a:br>
              <a:rPr kumimoji="0" sz="1800" b="1" i="0" u="none" strike="noStrike" kern="1200" cap="none" spc="0" normalizeH="0" baseline="0">
                <a:ln>
                  <a:noFill/>
                </a:ln>
                <a:solidFill>
                  <a:prstClr val="white"/>
                </a:solidFill>
                <a:effectLst/>
                <a:uLnTx/>
                <a:uFillTx/>
                <a:latin typeface="Calibri"/>
                <a:ea typeface="+mn-ea"/>
                <a:cs typeface="+mn-cs"/>
              </a:rPr>
            </a:br>
            <a:r>
              <a:rPr kumimoji="0" sz="1800" b="1" i="0" u="none" strike="noStrike" kern="1200" cap="none" spc="0" normalizeH="0" baseline="0">
                <a:ln>
                  <a:noFill/>
                </a:ln>
                <a:solidFill>
                  <a:prstClr val="white"/>
                </a:solidFill>
                <a:effectLst/>
                <a:uLnTx/>
                <a:uFillTx/>
                <a:latin typeface="Calibri"/>
                <a:ea typeface="+mn-ea"/>
                <a:cs typeface="+mn-cs"/>
              </a:rPr>
              <a:t>les plus compacts</a:t>
            </a:r>
            <a:br>
              <a:rPr kumimoji="0" sz="1800" b="1" i="0" u="none" strike="noStrike" kern="1200" cap="none" spc="0" normalizeH="0" baseline="0">
                <a:ln>
                  <a:noFill/>
                </a:ln>
                <a:solidFill>
                  <a:prstClr val="white"/>
                </a:solidFill>
                <a:effectLst/>
                <a:uLnTx/>
                <a:uFillTx/>
                <a:latin typeface="Calibri"/>
                <a:ea typeface="+mn-ea"/>
                <a:cs typeface="+mn-cs"/>
              </a:rPr>
            </a:br>
            <a:r>
              <a:rPr kumimoji="0" sz="1800" b="1" i="0" u="none" strike="noStrike" kern="1200" cap="none" spc="0" normalizeH="0" baseline="0">
                <a:ln>
                  <a:noFill/>
                </a:ln>
                <a:solidFill>
                  <a:prstClr val="white"/>
                </a:solidFill>
                <a:effectLst/>
                <a:uLnTx/>
                <a:uFillTx/>
                <a:latin typeface="Calibri"/>
                <a:ea typeface="+mn-ea"/>
                <a:cs typeface="+mn-cs"/>
              </a:rPr>
              <a:t>du marché</a:t>
            </a:r>
          </a:p>
        </p:txBody>
      </p:sp>
      <p:pic>
        <p:nvPicPr>
          <p:cNvPr id="9" name="Grafik 8" descr="Ein Bild, das Gebäude enthält.&#10;&#10;Automatisch generierte Beschreibung">
            <a:extLst>
              <a:ext uri="{FF2B5EF4-FFF2-40B4-BE49-F238E27FC236}">
                <a16:creationId xmlns:a16="http://schemas.microsoft.com/office/drawing/2014/main" id="{DAAB1C75-D032-4FC2-800B-2C6E86BC0729}"/>
              </a:ext>
            </a:extLst>
          </p:cNvPr>
          <p:cNvPicPr>
            <a:picLocks noChangeAspect="1"/>
          </p:cNvPicPr>
          <p:nvPr/>
        </p:nvPicPr>
        <p:blipFill>
          <a:blip r:embed="rId4"/>
          <a:stretch>
            <a:fillRect/>
          </a:stretch>
        </p:blipFill>
        <p:spPr>
          <a:xfrm>
            <a:off x="1011448" y="3429000"/>
            <a:ext cx="1336160" cy="1732261"/>
          </a:xfrm>
          <a:prstGeom prst="rect">
            <a:avLst/>
          </a:prstGeom>
        </p:spPr>
      </p:pic>
      <p:sp>
        <p:nvSpPr>
          <p:cNvPr id="10" name="Rechtwinkliges Dreieck 9">
            <a:extLst>
              <a:ext uri="{FF2B5EF4-FFF2-40B4-BE49-F238E27FC236}">
                <a16:creationId xmlns:a16="http://schemas.microsoft.com/office/drawing/2014/main" id="{BEC0169F-C2E9-48F0-8156-0DC7F959E4F6}"/>
              </a:ext>
            </a:extLst>
          </p:cNvPr>
          <p:cNvSpPr>
            <a:spLocks noChangeAspect="1"/>
          </p:cNvSpPr>
          <p:nvPr/>
        </p:nvSpPr>
        <p:spPr>
          <a:xfrm flipH="1">
            <a:off x="3813243" y="1505441"/>
            <a:ext cx="8400814" cy="5352559"/>
          </a:xfrm>
          <a:prstGeom prst="rtTriangle">
            <a:avLst/>
          </a:prstGeom>
          <a:gradFill flip="none" rotWithShape="1">
            <a:gsLst>
              <a:gs pos="0">
                <a:schemeClr val="accent3"/>
              </a:gs>
              <a:gs pos="7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descr="Ein Bild, das schwarz, Licht enthält.&#10;&#10;Automatisch generierte Beschreibung">
            <a:extLst>
              <a:ext uri="{FF2B5EF4-FFF2-40B4-BE49-F238E27FC236}">
                <a16:creationId xmlns:a16="http://schemas.microsoft.com/office/drawing/2014/main" id="{649EF3DD-0F68-40F6-96C8-42585589C676}"/>
              </a:ext>
            </a:extLst>
          </p:cNvPr>
          <p:cNvPicPr>
            <a:picLocks noChangeAspect="1"/>
          </p:cNvPicPr>
          <p:nvPr/>
        </p:nvPicPr>
        <p:blipFill>
          <a:blip r:embed="rId5"/>
          <a:stretch>
            <a:fillRect/>
          </a:stretch>
        </p:blipFill>
        <p:spPr>
          <a:xfrm>
            <a:off x="6705406" y="2873237"/>
            <a:ext cx="4240758" cy="2827172"/>
          </a:xfrm>
          <a:prstGeom prst="rect">
            <a:avLst/>
          </a:prstGeom>
        </p:spPr>
      </p:pic>
    </p:spTree>
    <p:extLst>
      <p:ext uri="{BB962C8B-B14F-4D97-AF65-F5344CB8AC3E}">
        <p14:creationId xmlns:p14="http://schemas.microsoft.com/office/powerpoint/2010/main" val="28875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winkliges Dreieck 16">
            <a:extLst>
              <a:ext uri="{FF2B5EF4-FFF2-40B4-BE49-F238E27FC236}">
                <a16:creationId xmlns:a16="http://schemas.microsoft.com/office/drawing/2014/main" id="{73053C9D-C977-4AC5-BCC6-132085442803}"/>
              </a:ext>
            </a:extLst>
          </p:cNvPr>
          <p:cNvSpPr>
            <a:spLocks noChangeAspect="1"/>
          </p:cNvSpPr>
          <p:nvPr/>
        </p:nvSpPr>
        <p:spPr>
          <a:xfrm flipH="1">
            <a:off x="2724196" y="3553972"/>
            <a:ext cx="5177636" cy="3304028"/>
          </a:xfrm>
          <a:prstGeom prst="rtTriangle">
            <a:avLst/>
          </a:prstGeom>
          <a:gradFill>
            <a:gsLst>
              <a:gs pos="0">
                <a:schemeClr val="accent4"/>
              </a:gs>
              <a:gs pos="100000">
                <a:schemeClr val="accent4">
                  <a:alpha val="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15" name="Rechtwinkliges Dreieck 14">
            <a:extLst>
              <a:ext uri="{FF2B5EF4-FFF2-40B4-BE49-F238E27FC236}">
                <a16:creationId xmlns:a16="http://schemas.microsoft.com/office/drawing/2014/main" id="{D23C7070-92F3-45A2-B05E-F6BDA75A1D00}"/>
              </a:ext>
            </a:extLst>
          </p:cNvPr>
          <p:cNvSpPr>
            <a:spLocks noChangeAspect="1"/>
          </p:cNvSpPr>
          <p:nvPr/>
        </p:nvSpPr>
        <p:spPr>
          <a:xfrm flipH="1">
            <a:off x="7901832" y="802542"/>
            <a:ext cx="4290165" cy="2737702"/>
          </a:xfrm>
          <a:prstGeom prst="rtTriangle">
            <a:avLst/>
          </a:prstGeom>
          <a:gradFill>
            <a:gsLst>
              <a:gs pos="0">
                <a:schemeClr val="accent4"/>
              </a:gs>
              <a:gs pos="100000">
                <a:schemeClr val="accent4">
                  <a:alpha val="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22" name="Inhaltsplatzhalter 2">
            <a:extLst>
              <a:ext uri="{FF2B5EF4-FFF2-40B4-BE49-F238E27FC236}">
                <a16:creationId xmlns:a16="http://schemas.microsoft.com/office/drawing/2014/main" id="{FB918BD7-89EB-4E53-9909-E8D3AA5104CA}"/>
              </a:ext>
            </a:extLst>
          </p:cNvPr>
          <p:cNvSpPr>
            <a:spLocks noGrp="1"/>
          </p:cNvSpPr>
          <p:nvPr>
            <p:ph idx="1"/>
          </p:nvPr>
        </p:nvSpPr>
        <p:spPr>
          <a:xfrm>
            <a:off x="540000" y="1463737"/>
            <a:ext cx="11161800" cy="4861225"/>
          </a:xfrm>
        </p:spPr>
        <p:txBody>
          <a:bodyPr>
            <a:normAutofit/>
          </a:bodyPr>
          <a:lstStyle/>
          <a:p>
            <a:pPr marL="0" indent="0">
              <a:spcAft>
                <a:spcPts val="600"/>
              </a:spcAft>
              <a:buNone/>
            </a:pPr>
            <a:r>
              <a:rPr sz="2400" b="1">
                <a:solidFill>
                  <a:schemeClr val="accent4"/>
                </a:solidFill>
              </a:rPr>
              <a:t>Efficacité optimale en montage direct ! </a:t>
            </a:r>
          </a:p>
          <a:p>
            <a:pPr marL="285750" indent="-285750">
              <a:spcBef>
                <a:spcPts val="600"/>
              </a:spcBef>
              <a:buClr>
                <a:schemeClr val="accent4"/>
              </a:buClr>
              <a:buFont typeface="Wingdings" panose="05000000000000000000" pitchFamily="2" charset="2"/>
              <a:buChar char="Ø"/>
            </a:pPr>
            <a:r>
              <a:t>Pas d'adaptateur moteur.</a:t>
            </a:r>
          </a:p>
          <a:p>
            <a:pPr marL="285750" indent="-285750">
              <a:spcBef>
                <a:spcPts val="600"/>
              </a:spcBef>
              <a:buClr>
                <a:schemeClr val="accent4"/>
              </a:buClr>
              <a:buFont typeface="Wingdings" panose="05000000000000000000" pitchFamily="2" charset="2"/>
              <a:buChar char="Ø"/>
            </a:pPr>
            <a:r>
              <a:t>Faible poids.</a:t>
            </a:r>
          </a:p>
          <a:p>
            <a:pPr marL="285750" indent="-285750">
              <a:spcBef>
                <a:spcPts val="600"/>
              </a:spcBef>
              <a:buClr>
                <a:schemeClr val="accent4"/>
              </a:buClr>
              <a:buFont typeface="Wingdings" panose="05000000000000000000" pitchFamily="2" charset="2"/>
              <a:buChar char="Ø"/>
            </a:pPr>
            <a:r>
              <a:t>Ultracompacts.</a:t>
            </a:r>
          </a:p>
          <a:p>
            <a:pPr marL="285750" indent="-285750">
              <a:spcBef>
                <a:spcPts val="600"/>
              </a:spcBef>
              <a:buClr>
                <a:schemeClr val="accent4"/>
              </a:buClr>
              <a:buFont typeface="Wingdings" panose="05000000000000000000" pitchFamily="2" charset="2"/>
              <a:buChar char="Ø"/>
            </a:pPr>
            <a:r>
              <a:t>Rentabilité inégalée avec le moteur Lean de la </a:t>
            </a:r>
            <a:br/>
            <a:r>
              <a:t>classe d'efficacité énergétique IE5 (rendements pouvant atteindre 96 %).</a:t>
            </a:r>
          </a:p>
          <a:p>
            <a:pPr marL="285750" indent="-285750">
              <a:spcBef>
                <a:spcPts val="600"/>
              </a:spcBef>
              <a:buClr>
                <a:schemeClr val="accent4"/>
              </a:buClr>
              <a:buFont typeface="Wingdings" panose="05000000000000000000" pitchFamily="2" charset="2"/>
              <a:buChar char="Ø"/>
            </a:pPr>
            <a:r>
              <a:t>Également disponibles comme entraînements à crémaillère </a:t>
            </a:r>
            <a:br/>
            <a:r>
              <a:t>en combinaison avec un moteur brushless synchrone </a:t>
            </a:r>
            <a:br/>
            <a:r>
              <a:t>de la gamme EZ.</a:t>
            </a:r>
          </a:p>
          <a:p>
            <a:pPr marL="0" indent="0">
              <a:spcBef>
                <a:spcPts val="600"/>
              </a:spcBef>
              <a:buClr>
                <a:schemeClr val="accent3"/>
              </a:buClr>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p:txBody>
          <a:bodyPr/>
          <a:lstStyle/>
          <a:p>
            <a:r>
              <a:t>Efficacité inégalée !</a:t>
            </a:r>
          </a:p>
        </p:txBody>
      </p:sp>
      <p:pic>
        <p:nvPicPr>
          <p:cNvPr id="7" name="Grafik 6" descr="Ein Bild, das Projektor, Licht enthält.&#10;&#10;Automatisch generierte Beschreibung">
            <a:extLst>
              <a:ext uri="{FF2B5EF4-FFF2-40B4-BE49-F238E27FC236}">
                <a16:creationId xmlns:a16="http://schemas.microsoft.com/office/drawing/2014/main" id="{59041C3A-C1BE-407C-A524-E2D2D9961554}"/>
              </a:ext>
            </a:extLst>
          </p:cNvPr>
          <p:cNvPicPr>
            <a:picLocks noChangeAspect="1"/>
          </p:cNvPicPr>
          <p:nvPr/>
        </p:nvPicPr>
        <p:blipFill>
          <a:blip r:embed="rId3"/>
          <a:stretch>
            <a:fillRect/>
          </a:stretch>
        </p:blipFill>
        <p:spPr>
          <a:xfrm>
            <a:off x="7901832" y="1479667"/>
            <a:ext cx="3409859" cy="2273239"/>
          </a:xfrm>
          <a:prstGeom prst="rect">
            <a:avLst/>
          </a:prstGeom>
        </p:spPr>
      </p:pic>
      <p:pic>
        <p:nvPicPr>
          <p:cNvPr id="9" name="Grafik 8">
            <a:extLst>
              <a:ext uri="{FF2B5EF4-FFF2-40B4-BE49-F238E27FC236}">
                <a16:creationId xmlns:a16="http://schemas.microsoft.com/office/drawing/2014/main" id="{86B6F6D1-C24B-4906-8E90-5C118F6B94E6}"/>
              </a:ext>
            </a:extLst>
          </p:cNvPr>
          <p:cNvPicPr>
            <a:picLocks noChangeAspect="1"/>
          </p:cNvPicPr>
          <p:nvPr/>
        </p:nvPicPr>
        <p:blipFill>
          <a:blip r:embed="rId4"/>
          <a:stretch>
            <a:fillRect/>
          </a:stretch>
        </p:blipFill>
        <p:spPr>
          <a:xfrm>
            <a:off x="8347408" y="4313164"/>
            <a:ext cx="1947269" cy="1742294"/>
          </a:xfrm>
          <a:prstGeom prst="rect">
            <a:avLst/>
          </a:prstGeom>
        </p:spPr>
      </p:pic>
      <p:pic>
        <p:nvPicPr>
          <p:cNvPr id="11" name="Grafik 10" descr="Ein Bild, das Text, Elektronik, Kamera enthält.&#10;&#10;Automatisch generierte Beschreibung">
            <a:extLst>
              <a:ext uri="{FF2B5EF4-FFF2-40B4-BE49-F238E27FC236}">
                <a16:creationId xmlns:a16="http://schemas.microsoft.com/office/drawing/2014/main" id="{2C06BC52-3A00-42E5-B6A8-ADD230DB11A9}"/>
              </a:ext>
            </a:extLst>
          </p:cNvPr>
          <p:cNvPicPr>
            <a:picLocks noChangeAspect="1"/>
          </p:cNvPicPr>
          <p:nvPr/>
        </p:nvPicPr>
        <p:blipFill>
          <a:blip r:embed="rId5"/>
          <a:stretch>
            <a:fillRect/>
          </a:stretch>
        </p:blipFill>
        <p:spPr>
          <a:xfrm>
            <a:off x="3419017" y="4068305"/>
            <a:ext cx="3657600" cy="2438400"/>
          </a:xfrm>
          <a:prstGeom prst="rect">
            <a:avLst/>
          </a:prstGeom>
        </p:spPr>
      </p:pic>
    </p:spTree>
    <p:extLst>
      <p:ext uri="{BB962C8B-B14F-4D97-AF65-F5344CB8AC3E}">
        <p14:creationId xmlns:p14="http://schemas.microsoft.com/office/powerpoint/2010/main" val="307765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winkliges Dreieck 8">
            <a:extLst>
              <a:ext uri="{FF2B5EF4-FFF2-40B4-BE49-F238E27FC236}">
                <a16:creationId xmlns:a16="http://schemas.microsoft.com/office/drawing/2014/main" id="{8E5BD5F8-D943-4F4C-909F-B92B89B81451}"/>
              </a:ext>
            </a:extLst>
          </p:cNvPr>
          <p:cNvSpPr>
            <a:spLocks noChangeAspect="1"/>
          </p:cNvSpPr>
          <p:nvPr/>
        </p:nvSpPr>
        <p:spPr>
          <a:xfrm flipH="1">
            <a:off x="4511841" y="1964607"/>
            <a:ext cx="7680157" cy="4893394"/>
          </a:xfrm>
          <a:prstGeom prst="rtTriangle">
            <a:avLst/>
          </a:prstGeom>
          <a:gradFill flip="none" rotWithShape="1">
            <a:gsLst>
              <a:gs pos="0">
                <a:schemeClr val="accent3"/>
              </a:gs>
              <a:gs pos="7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haltsplatzhalter 2">
            <a:extLst>
              <a:ext uri="{FF2B5EF4-FFF2-40B4-BE49-F238E27FC236}">
                <a16:creationId xmlns:a16="http://schemas.microsoft.com/office/drawing/2014/main" id="{FB918BD7-89EB-4E53-9909-E8D3AA5104CA}"/>
              </a:ext>
            </a:extLst>
          </p:cNvPr>
          <p:cNvSpPr>
            <a:spLocks noGrp="1"/>
          </p:cNvSpPr>
          <p:nvPr>
            <p:ph idx="1"/>
          </p:nvPr>
        </p:nvSpPr>
        <p:spPr>
          <a:xfrm>
            <a:off x="540000" y="1463737"/>
            <a:ext cx="11161800" cy="4861225"/>
          </a:xfrm>
        </p:spPr>
        <p:txBody>
          <a:bodyPr>
            <a:normAutofit/>
          </a:bodyPr>
          <a:lstStyle/>
          <a:p>
            <a:pPr marL="0" indent="0">
              <a:spcAft>
                <a:spcPts val="600"/>
              </a:spcAft>
              <a:buNone/>
            </a:pPr>
            <a:r>
              <a:rPr sz="2400" b="1">
                <a:solidFill>
                  <a:schemeClr val="accent4"/>
                </a:solidFill>
              </a:rPr>
              <a:t>Performance accrue ! </a:t>
            </a:r>
          </a:p>
          <a:p>
            <a:pPr marL="285750" indent="-285750">
              <a:spcBef>
                <a:spcPts val="600"/>
              </a:spcBef>
              <a:buClr>
                <a:schemeClr val="accent4"/>
              </a:buClr>
              <a:buFont typeface="Wingdings" panose="05000000000000000000" pitchFamily="2" charset="2"/>
              <a:buChar char="Ø"/>
            </a:pPr>
            <a:r>
              <a:t>Augmentation jusqu'à 45 % du couple d'accélération.</a:t>
            </a:r>
          </a:p>
          <a:p>
            <a:pPr marL="285750" indent="-285750">
              <a:spcBef>
                <a:spcPts val="600"/>
              </a:spcBef>
              <a:buClr>
                <a:schemeClr val="accent4"/>
              </a:buClr>
              <a:buFont typeface="Wingdings" panose="05000000000000000000" pitchFamily="2" charset="2"/>
              <a:buChar char="Ø"/>
            </a:pPr>
            <a:r>
              <a:t>Augmentation jusqu'à 50 % du couple nominal.</a:t>
            </a:r>
          </a:p>
          <a:p>
            <a:pPr marL="285750" indent="-285750">
              <a:spcBef>
                <a:spcPts val="600"/>
              </a:spcBef>
              <a:buClr>
                <a:schemeClr val="accent4"/>
              </a:buClr>
              <a:buFont typeface="Wingdings" panose="05000000000000000000" pitchFamily="2" charset="2"/>
              <a:buChar char="Ø"/>
            </a:pPr>
            <a:r>
              <a:t>Réducteurs à deux rapports encore plus courts et plus légers – donc plus compacts.</a:t>
            </a:r>
          </a:p>
          <a:p>
            <a:pPr marL="0" indent="0">
              <a:spcBef>
                <a:spcPts val="600"/>
              </a:spcBef>
              <a:buClr>
                <a:schemeClr val="accent3"/>
              </a:buClr>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p:txBody>
          <a:bodyPr/>
          <a:lstStyle/>
          <a:p>
            <a:r>
              <a:t>Optez pour la performance</a:t>
            </a:r>
          </a:p>
        </p:txBody>
      </p:sp>
      <p:pic>
        <p:nvPicPr>
          <p:cNvPr id="1026" name="Grafik 1">
            <a:extLst>
              <a:ext uri="{FF2B5EF4-FFF2-40B4-BE49-F238E27FC236}">
                <a16:creationId xmlns:a16="http://schemas.microsoft.com/office/drawing/2014/main" id="{4BF5BE34-F076-4767-8D50-A1E84CAB3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11" y="3277829"/>
            <a:ext cx="4434502" cy="278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2">
            <a:extLst>
              <a:ext uri="{FF2B5EF4-FFF2-40B4-BE49-F238E27FC236}">
                <a16:creationId xmlns:a16="http://schemas.microsoft.com/office/drawing/2014/main" id="{C75B3BD4-DD1A-41EE-92D5-EAAAE4363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932" y="3277829"/>
            <a:ext cx="4434502" cy="278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7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9AC9D39-8F5B-4A87-AA61-83CCF564779B}"/>
              </a:ext>
            </a:extLst>
          </p:cNvPr>
          <p:cNvPicPr>
            <a:picLocks noChangeAspect="1"/>
          </p:cNvPicPr>
          <p:nvPr/>
        </p:nvPicPr>
        <p:blipFill rotWithShape="1">
          <a:blip r:embed="rId3">
            <a:alphaModFix amt="35000"/>
          </a:blip>
          <a:srcRect l="10379" t="26620" r="25320" b="30297"/>
          <a:stretch/>
        </p:blipFill>
        <p:spPr>
          <a:xfrm>
            <a:off x="5638800" y="2930679"/>
            <a:ext cx="6553199" cy="3169386"/>
          </a:xfrm>
          <a:prstGeom prst="rect">
            <a:avLst/>
          </a:prstGeom>
        </p:spPr>
      </p:pic>
      <p:sp>
        <p:nvSpPr>
          <p:cNvPr id="22" name="Inhaltsplatzhalter 2">
            <a:extLst>
              <a:ext uri="{FF2B5EF4-FFF2-40B4-BE49-F238E27FC236}">
                <a16:creationId xmlns:a16="http://schemas.microsoft.com/office/drawing/2014/main" id="{FB918BD7-89EB-4E53-9909-E8D3AA5104CA}"/>
              </a:ext>
            </a:extLst>
          </p:cNvPr>
          <p:cNvSpPr>
            <a:spLocks noGrp="1"/>
          </p:cNvSpPr>
          <p:nvPr>
            <p:ph idx="1"/>
          </p:nvPr>
        </p:nvSpPr>
        <p:spPr>
          <a:xfrm>
            <a:off x="540000" y="1463737"/>
            <a:ext cx="11161800" cy="4861225"/>
          </a:xfrm>
        </p:spPr>
        <p:txBody>
          <a:bodyPr>
            <a:normAutofit/>
          </a:bodyPr>
          <a:lstStyle/>
          <a:p>
            <a:pPr marL="0" indent="0">
              <a:spcAft>
                <a:spcPts val="600"/>
              </a:spcAft>
              <a:buNone/>
            </a:pPr>
            <a:r>
              <a:rPr sz="2400" b="1">
                <a:solidFill>
                  <a:schemeClr val="accent4"/>
                </a:solidFill>
              </a:rPr>
              <a:t>Conformité sans compromis.</a:t>
            </a:r>
            <a:endParaRPr lang="de-DE" sz="2400" b="1" dirty="0">
              <a:solidFill>
                <a:schemeClr val="accent4"/>
              </a:solidFill>
            </a:endParaRPr>
          </a:p>
          <a:p>
            <a:pPr marL="285750" indent="-285750">
              <a:spcBef>
                <a:spcPts val="600"/>
              </a:spcBef>
              <a:buClr>
                <a:schemeClr val="accent4"/>
              </a:buClr>
              <a:buFont typeface="Wingdings" panose="05000000000000000000" pitchFamily="2" charset="2"/>
              <a:buChar char="Ø"/>
            </a:pPr>
            <a:r>
              <a:t>Interfaces compatibles avec tous les réducteurs planétaires de</a:t>
            </a:r>
            <a:br/>
            <a:r>
              <a:t>la troisième génération.</a:t>
            </a:r>
          </a:p>
          <a:p>
            <a:pPr marL="285750" indent="-285750">
              <a:spcBef>
                <a:spcPts val="600"/>
              </a:spcBef>
              <a:buClr>
                <a:schemeClr val="accent4"/>
              </a:buClr>
              <a:buFont typeface="Wingdings" panose="05000000000000000000" pitchFamily="2" charset="2"/>
              <a:buChar char="Ø"/>
            </a:pPr>
            <a:r>
              <a:t>Peuvent être montés rapidement et aisément sur des moteurs tiers </a:t>
            </a:r>
            <a:br/>
            <a:r>
              <a:t>à l'aide d'adaptateurs moteur haut de gamme.</a:t>
            </a:r>
          </a:p>
          <a:p>
            <a:pPr marL="285750" indent="-285750">
              <a:spcBef>
                <a:spcPts val="600"/>
              </a:spcBef>
              <a:buClr>
                <a:schemeClr val="accent4"/>
              </a:buClr>
              <a:buFont typeface="Wingdings" panose="05000000000000000000" pitchFamily="2" charset="2"/>
              <a:buChar char="Ø"/>
            </a:pPr>
            <a:r>
              <a:t>Possibilité de montage sur des moteurs plus petits. </a:t>
            </a:r>
          </a:p>
          <a:p>
            <a:pPr marL="285750" indent="-285750">
              <a:spcBef>
                <a:spcPts val="600"/>
              </a:spcBef>
              <a:buClr>
                <a:schemeClr val="accent4"/>
              </a:buClr>
              <a:buFont typeface="Wingdings" panose="05000000000000000000" pitchFamily="2" charset="2"/>
              <a:buChar char="Ø"/>
            </a:pPr>
            <a:endParaRPr lang="de-DE" dirty="0"/>
          </a:p>
          <a:p>
            <a:pPr marL="0" indent="0">
              <a:buNone/>
            </a:pPr>
            <a:endParaRPr lang="de-DE" dirty="0"/>
          </a:p>
          <a:p>
            <a:pPr marL="0" indent="0">
              <a:spcBef>
                <a:spcPts val="600"/>
              </a:spcBef>
              <a:buClr>
                <a:schemeClr val="accent3"/>
              </a:buClr>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p:txBody>
          <a:bodyPr/>
          <a:lstStyle/>
          <a:p>
            <a:r>
              <a:t>Uniformité dans toutes les gammes.</a:t>
            </a:r>
          </a:p>
        </p:txBody>
      </p:sp>
      <p:pic>
        <p:nvPicPr>
          <p:cNvPr id="8" name="Grafik 7" descr="Ein Bild, das schwarz, Projektor enthält.&#10;&#10;Automatisch generierte Beschreibung">
            <a:extLst>
              <a:ext uri="{FF2B5EF4-FFF2-40B4-BE49-F238E27FC236}">
                <a16:creationId xmlns:a16="http://schemas.microsoft.com/office/drawing/2014/main" id="{B50EF208-367E-43D0-AE25-3A4098145221}"/>
              </a:ext>
            </a:extLst>
          </p:cNvPr>
          <p:cNvPicPr>
            <a:picLocks noChangeAspect="1"/>
          </p:cNvPicPr>
          <p:nvPr/>
        </p:nvPicPr>
        <p:blipFill>
          <a:blip r:embed="rId4"/>
          <a:stretch>
            <a:fillRect/>
          </a:stretch>
        </p:blipFill>
        <p:spPr>
          <a:xfrm flipH="1">
            <a:off x="1585471" y="4232576"/>
            <a:ext cx="3241929" cy="2161286"/>
          </a:xfrm>
          <a:prstGeom prst="rect">
            <a:avLst/>
          </a:prstGeom>
        </p:spPr>
      </p:pic>
      <p:grpSp>
        <p:nvGrpSpPr>
          <p:cNvPr id="10" name="Gruppieren 9">
            <a:extLst>
              <a:ext uri="{FF2B5EF4-FFF2-40B4-BE49-F238E27FC236}">
                <a16:creationId xmlns:a16="http://schemas.microsoft.com/office/drawing/2014/main" id="{3FD6F304-BB9D-4341-962D-4CCD65202E0E}"/>
              </a:ext>
            </a:extLst>
          </p:cNvPr>
          <p:cNvGrpSpPr/>
          <p:nvPr/>
        </p:nvGrpSpPr>
        <p:grpSpPr>
          <a:xfrm rot="10800000" flipH="1" flipV="1">
            <a:off x="0" y="4289129"/>
            <a:ext cx="1589067" cy="2035833"/>
            <a:chOff x="-1" y="2079114"/>
            <a:chExt cx="3017183" cy="3364751"/>
          </a:xfrm>
        </p:grpSpPr>
        <p:sp>
          <p:nvSpPr>
            <p:cNvPr id="11" name="Rechtwinkliges Dreieck 10">
              <a:extLst>
                <a:ext uri="{FF2B5EF4-FFF2-40B4-BE49-F238E27FC236}">
                  <a16:creationId xmlns:a16="http://schemas.microsoft.com/office/drawing/2014/main" id="{01988C9D-7D31-47EE-B98E-EA6EFD3E3B48}"/>
                </a:ext>
              </a:extLst>
            </p:cNvPr>
            <p:cNvSpPr>
              <a:spLocks noChangeAspect="1"/>
            </p:cNvSpPr>
            <p:nvPr/>
          </p:nvSpPr>
          <p:spPr>
            <a:xfrm>
              <a:off x="-1" y="2079114"/>
              <a:ext cx="3017183" cy="1692579"/>
            </a:xfrm>
            <a:prstGeom prst="rtTriangl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winkliges Dreieck 11">
              <a:extLst>
                <a:ext uri="{FF2B5EF4-FFF2-40B4-BE49-F238E27FC236}">
                  <a16:creationId xmlns:a16="http://schemas.microsoft.com/office/drawing/2014/main" id="{7E26E54D-A007-4544-9DA2-86876190D0F4}"/>
                </a:ext>
              </a:extLst>
            </p:cNvPr>
            <p:cNvSpPr>
              <a:spLocks noChangeAspect="1"/>
            </p:cNvSpPr>
            <p:nvPr/>
          </p:nvSpPr>
          <p:spPr>
            <a:xfrm flipV="1">
              <a:off x="0" y="3771693"/>
              <a:ext cx="3010354" cy="1672172"/>
            </a:xfrm>
            <a:prstGeom prst="rtTriangle">
              <a:avLst/>
            </a:prstGeom>
            <a:solidFill>
              <a:schemeClr val="accent4">
                <a:alpha val="4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31204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STÖBER_Farben">
      <a:dk1>
        <a:sysClr val="windowText" lastClr="000000"/>
      </a:dk1>
      <a:lt1>
        <a:sysClr val="window" lastClr="FFFFFF"/>
      </a:lt1>
      <a:dk2>
        <a:srgbClr val="2F3965"/>
      </a:dk2>
      <a:lt2>
        <a:srgbClr val="E7E6E6"/>
      </a:lt2>
      <a:accent1>
        <a:srgbClr val="E19A32"/>
      </a:accent1>
      <a:accent2>
        <a:srgbClr val="3C77BA"/>
      </a:accent2>
      <a:accent3>
        <a:srgbClr val="A3A62C"/>
      </a:accent3>
      <a:accent4>
        <a:srgbClr val="98669F"/>
      </a:accent4>
      <a:accent5>
        <a:srgbClr val="83AFD6"/>
      </a:accent5>
      <a:accent6>
        <a:srgbClr val="1CA19C"/>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107_STOBER PowerPoint MASTER.potx" id="{79069752-FF27-410C-858C-29C91EFCE081}" vid="{E279E2F9-0BC4-4E86-A8C5-45BE164A9A2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STOBER PowerPoint MASTER 2019-0107</Template>
  <TotalTime>0</TotalTime>
  <Words>1014</Words>
  <Application>Microsoft Office PowerPoint</Application>
  <PresentationFormat>Breitbild</PresentationFormat>
  <Paragraphs>191</Paragraphs>
  <Slides>14</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Exo 2</vt:lpstr>
      <vt:lpstr>Wingdings</vt:lpstr>
      <vt:lpstr>Office</vt:lpstr>
      <vt:lpstr>Les réducteurs planétaires  STOBER.</vt:lpstr>
      <vt:lpstr>Meilleure PERFORMANCE pour votre machine !</vt:lpstr>
      <vt:lpstr>Meilleure PERFORMANCE pour votre machine !</vt:lpstr>
      <vt:lpstr>Les réducteurs planétaires STOBER renforcent le degré de PRÉCISION</vt:lpstr>
      <vt:lpstr>Qualité garantie ! </vt:lpstr>
      <vt:lpstr>E comme Economy : les réducteurs PE STOBER</vt:lpstr>
      <vt:lpstr>Efficacité inégalée !</vt:lpstr>
      <vt:lpstr>Optez pour la performance</vt:lpstr>
      <vt:lpstr>Uniformité dans toutes les gammes.</vt:lpstr>
      <vt:lpstr>PARFAITEMENT ADAPTÉS à vos exigences</vt:lpstr>
      <vt:lpstr>Les réducteurs planétaires STOBER</vt:lpstr>
      <vt:lpstr>Make it yours! Le STOBER Configurator</vt:lpstr>
      <vt:lpstr>MORE THAN JUST A GEARBOX</vt:lpstr>
      <vt:lpstr>Le CERTIFICAT PRODUIT STOBER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Planetengetriebe  von STÖBER.</dc:title>
  <dc:creator>Göransson, Ulla</dc:creator>
  <cp:lastModifiedBy>Grotzfeld, Claudia</cp:lastModifiedBy>
  <cp:revision>84</cp:revision>
  <dcterms:created xsi:type="dcterms:W3CDTF">2019-11-05T09:41:04Z</dcterms:created>
  <dcterms:modified xsi:type="dcterms:W3CDTF">2021-04-08T11:34:20Z</dcterms:modified>
</cp:coreProperties>
</file>