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12"/>
  </p:notesMasterIdLst>
  <p:sldIdLst>
    <p:sldId id="256" r:id="rId2"/>
    <p:sldId id="307" r:id="rId3"/>
    <p:sldId id="334" r:id="rId4"/>
    <p:sldId id="335" r:id="rId5"/>
    <p:sldId id="302" r:id="rId6"/>
    <p:sldId id="327" r:id="rId7"/>
    <p:sldId id="319" r:id="rId8"/>
    <p:sldId id="333" r:id="rId9"/>
    <p:sldId id="263" r:id="rId10"/>
    <p:sldId id="303" r:id="rId11"/>
  </p:sldIdLst>
  <p:sldSz cx="12192000" cy="6858000"/>
  <p:notesSz cx="6858000" cy="9144000"/>
  <p:defaultTextStyle>
    <a:defPPr>
      <a:defRPr sz="1800" kern="1200">
        <a:solidFill>
          <a:schemeClr val="tx1"/>
        </a:solidFill>
        <a:latin typeface="+mn-lt"/>
        <a:ea typeface="+mn-ea"/>
        <a:cs typeface="+mn-cs"/>
      </a:defRPr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62C"/>
    <a:srgbClr val="003E74"/>
    <a:srgbClr val="004B88"/>
    <a:srgbClr val="006EB6"/>
    <a:srgbClr val="007FC4"/>
    <a:srgbClr val="6A9DD3"/>
    <a:srgbClr val="00386B"/>
    <a:srgbClr val="0071BC"/>
    <a:srgbClr val="E94994"/>
    <a:srgbClr val="E6A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81963" autoAdjust="0"/>
  </p:normalViewPr>
  <p:slideViewPr>
    <p:cSldViewPr snapToGrid="0" snapToObjects="1">
      <p:cViewPr varScale="1">
        <p:scale>
          <a:sx n="46" d="100"/>
          <a:sy n="46" d="100"/>
        </p:scale>
        <p:origin x="924" y="36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tzfeld, Claudia" userId="e45a4c30-6f52-4960-b995-3eb4b79be813" providerId="ADAL" clId="{BB6A2ACA-B119-4212-A463-FE7C2DDE0A26}"/>
    <pc:docChg chg="mod">
      <pc:chgData name="Grotzfeld, Claudia" userId="e45a4c30-6f52-4960-b995-3eb4b79be813" providerId="ADAL" clId="{BB6A2ACA-B119-4212-A463-FE7C2DDE0A26}" dt="2020-01-15T11:55:52.520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Sistema di macchina e montaggio salvaspazio grazie a una struttura estremamente corta e compatta.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Massima dinamica di trasmissione grazie a momenti d'inerzia di massa minimi nel montaggio diretto. Poiché l'adattatore motore non è più necessario,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è possibile sfruttare</a:t>
            </a:r>
            <a:r>
              <a:t> l'intera dinamica di trasmissione.</a:t>
            </a:r>
            <a:br/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dirty="0"/>
              <a:t>L'aumento del diametro del perno del pignone e una dentatura più larga nello stadio di uscita comportano anche l'aumento della coppia di disattivazione di emergenza e una portata complessiva maggiore.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77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2200"/>
              <a:t>Scatola e dentatura di alta qualità </a:t>
            </a:r>
            <a:r>
              <a:rPr sz="2000"/>
              <a:t>grazie a tecnologie di produzione innovative </a:t>
            </a:r>
            <a:br>
              <a:rPr sz="2000"/>
            </a:br>
            <a:r>
              <a:rPr sz="2000"/>
              <a:t>P</a:t>
            </a:r>
            <a:r>
              <a:t>romessa di massima precisione di posizionamento con gioco torsionale minimo fino a ≤ 1 arcmin</a:t>
            </a:r>
            <a:r>
              <a:rPr sz="200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t>Ne derivano coppie di accelerazione elevate e contemporaneamente massima accuratezza di funzionamento e precisione,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come ad esempio</a:t>
            </a:r>
            <a:r>
              <a:t> gli azionamenti a cremagliera STOBER con una concentricità fino a ≤ 10 μm.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42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Tecnologia delle interfacce unica per il collegamento di motori di grandezze diverse.</a:t>
            </a:r>
            <a:br/>
            <a:r>
              <a:rPr sz="1600"/>
              <a:t>Gli adattatori motore STOBER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sono disponibili in tantissime versioni diverse e nella variante ServoStop con un freno integrato,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possono essere combinati con riduttori standard o a gioco ridotto,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nella variante "large" dotata di una piastra motore estremamente grande, consentono il collegamento dei riduttori STOBER più compatti a motori di dimensioni consistenti – una caratteristica unica!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39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51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42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3067969"/>
            <a:ext cx="6788400" cy="1476000"/>
          </a:xfrm>
        </p:spPr>
        <p:txBody>
          <a:bodyPr/>
          <a:lstStyle/>
          <a:p>
            <a:r>
              <a:rPr dirty="0"/>
              <a:t>I </a:t>
            </a:r>
            <a:r>
              <a:rPr dirty="0" err="1"/>
              <a:t>riduttori</a:t>
            </a:r>
            <a:r>
              <a:rPr dirty="0"/>
              <a:t> </a:t>
            </a:r>
            <a:r>
              <a:rPr dirty="0" err="1"/>
              <a:t>planetari</a:t>
            </a:r>
            <a:r>
              <a:rPr dirty="0"/>
              <a:t> </a:t>
            </a:r>
            <a:br>
              <a:rPr dirty="0"/>
            </a:br>
            <a:r>
              <a:rPr dirty="0"/>
              <a:t>di STOBER.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627343"/>
            <a:ext cx="6534000" cy="645454"/>
          </a:xfrm>
        </p:spPr>
        <p:txBody>
          <a:bodyPr/>
          <a:lstStyle/>
          <a:p>
            <a:r>
              <a:rPr dirty="0" err="1"/>
              <a:t>Potenti</a:t>
            </a:r>
            <a:r>
              <a:rPr dirty="0"/>
              <a:t>. </a:t>
            </a:r>
            <a:r>
              <a:rPr dirty="0" err="1"/>
              <a:t>Precisi</a:t>
            </a:r>
            <a:r>
              <a:rPr dirty="0"/>
              <a:t>.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EE4C99-B5EC-4AF9-821C-34D8940EDB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22802" y="1312225"/>
            <a:ext cx="8694058" cy="627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24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D953D-8318-4896-BDFD-83E4BA0DC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CARTA D'IDENTITÀ DEL PRODOTTO DI STOBER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4E5187D-BE33-495E-84C4-F7E5D62E81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8597" y="3586798"/>
            <a:ext cx="5166533" cy="103574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A791F57-DD90-45BA-A73A-98CE9F80FA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36186" y="1070388"/>
            <a:ext cx="4112598" cy="54275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A537CE0-BD52-44BD-A960-7E61C5E181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0840" y="5059633"/>
            <a:ext cx="5901943" cy="1153161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E603157-52B7-40FB-A83D-7EF308041CB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5559600" cy="2096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sz="2400" b="1">
                <a:solidFill>
                  <a:schemeClr val="accent3"/>
                </a:solidFill>
              </a:rPr>
              <a:t>Tutte le informazioni a portata di mano. Sempre disponibili!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Istruzioni per l'uso e il montaggio.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Listini ricambi.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Avvertenze sulle caratteristiche tecniche.</a:t>
            </a: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56A58719-0218-4576-86EC-670B1A44ABB1}"/>
              </a:ext>
            </a:extLst>
          </p:cNvPr>
          <p:cNvSpPr/>
          <p:nvPr/>
        </p:nvSpPr>
        <p:spPr>
          <a:xfrm>
            <a:off x="540000" y="3784445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0EA0ACF1-955F-4A94-ACF3-818A16D33B65}"/>
              </a:ext>
            </a:extLst>
          </p:cNvPr>
          <p:cNvSpPr/>
          <p:nvPr/>
        </p:nvSpPr>
        <p:spPr>
          <a:xfrm>
            <a:off x="540000" y="5046666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E4254278-7F09-438A-AB78-73A9DA81A0E8}"/>
              </a:ext>
            </a:extLst>
          </p:cNvPr>
          <p:cNvSpPr/>
          <p:nvPr/>
        </p:nvSpPr>
        <p:spPr>
          <a:xfrm>
            <a:off x="5199729" y="3480727"/>
            <a:ext cx="1229311" cy="1231200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E4EB1B23-D815-4806-ABE5-12F6FDE4713C}"/>
              </a:ext>
            </a:extLst>
          </p:cNvPr>
          <p:cNvSpPr/>
          <p:nvPr/>
        </p:nvSpPr>
        <p:spPr>
          <a:xfrm>
            <a:off x="1666666" y="5532696"/>
            <a:ext cx="1762333" cy="512643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AAFB69B3-4FCB-4ACE-98F4-306E17B382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36186" y="1134357"/>
            <a:ext cx="4343980" cy="27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4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3"/>
                </a:solidFill>
              </a:rPr>
              <a:t>Risparmiate spazio!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Compatti.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Peso ridotto.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Coppia elevata.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br>
              <a:rPr sz="2400" b="1">
                <a:solidFill>
                  <a:schemeClr val="accent4"/>
                </a:solidFill>
              </a:rPr>
            </a:br>
            <a:r>
              <a:rPr sz="2400" b="1">
                <a:solidFill>
                  <a:schemeClr val="accent4"/>
                </a:solidFill>
              </a:rPr>
              <a:t>Approfittate dei vantaggi del montaggio diretto!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Nessun adattatore motore.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Peso ridotto.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Massima dinamica di trasmissione.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Aumento del 65% della densità di potenza.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Soluzione di trasmissione pronta al montaggio.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7582C7B-B5DE-49EF-B995-E14C2F23BF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47898" y="1773411"/>
            <a:ext cx="1832815" cy="172835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72DD6A68-3D37-4755-9F7A-66A96A8851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4538" y="1286275"/>
            <a:ext cx="2049677" cy="172704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PRESTAZIONI migliorate per la vostra macchina!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36103" y="3021235"/>
            <a:ext cx="5005685" cy="3330778"/>
          </a:xfrm>
          <a:prstGeom prst="rect">
            <a:avLst/>
          </a:prstGeom>
        </p:spPr>
      </p:pic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650C756D-71E1-4FF6-8290-5CE7A531A405}"/>
              </a:ext>
            </a:extLst>
          </p:cNvPr>
          <p:cNvCxnSpPr>
            <a:cxnSpLocks/>
          </p:cNvCxnSpPr>
          <p:nvPr/>
        </p:nvCxnSpPr>
        <p:spPr>
          <a:xfrm flipV="1">
            <a:off x="4645334" y="2976312"/>
            <a:ext cx="1027713" cy="607579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3CA26171-2716-433D-997B-8EEFBE125078}"/>
              </a:ext>
            </a:extLst>
          </p:cNvPr>
          <p:cNvCxnSpPr>
            <a:cxnSpLocks/>
          </p:cNvCxnSpPr>
          <p:nvPr/>
        </p:nvCxnSpPr>
        <p:spPr>
          <a:xfrm flipV="1">
            <a:off x="6554452" y="2661626"/>
            <a:ext cx="1070318" cy="632765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A94459B5-B295-45CF-A835-C068CD0C2251}"/>
              </a:ext>
            </a:extLst>
          </p:cNvPr>
          <p:cNvSpPr txBox="1"/>
          <p:nvPr/>
        </p:nvSpPr>
        <p:spPr>
          <a:xfrm>
            <a:off x="6962951" y="3048196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5687FD5-8E36-470E-B742-E57F4055E9DC}"/>
              </a:ext>
            </a:extLst>
          </p:cNvPr>
          <p:cNvSpPr txBox="1"/>
          <p:nvPr/>
        </p:nvSpPr>
        <p:spPr>
          <a:xfrm>
            <a:off x="5024352" y="3329012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sz="2800" b="1">
                <a:solidFill>
                  <a:schemeClr val="bg1"/>
                </a:solidFill>
              </a:rPr>
              <a:t>I motoriduttori planetari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più compatti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sul mercato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3807862" y="155852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5875864" y="1373855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14874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AC43708D-4337-4051-8E6B-EFB80F8B0D03}"/>
              </a:ext>
            </a:extLst>
          </p:cNvPr>
          <p:cNvSpPr txBox="1">
            <a:spLocks/>
          </p:cNvSpPr>
          <p:nvPr/>
        </p:nvSpPr>
        <p:spPr>
          <a:xfrm>
            <a:off x="578392" y="1424299"/>
            <a:ext cx="11161800" cy="553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DE" sz="2400" b="1" dirty="0" err="1">
                <a:solidFill>
                  <a:schemeClr val="accent3"/>
                </a:solidFill>
              </a:rPr>
              <a:t>Coppia</a:t>
            </a:r>
            <a:r>
              <a:rPr lang="de-DE" sz="2400" b="1" dirty="0">
                <a:solidFill>
                  <a:schemeClr val="accent3"/>
                </a:solidFill>
              </a:rPr>
              <a:t> più </a:t>
            </a:r>
            <a:r>
              <a:rPr lang="de-DE" sz="2400" b="1" dirty="0" err="1">
                <a:solidFill>
                  <a:schemeClr val="accent3"/>
                </a:solidFill>
              </a:rPr>
              <a:t>elevata</a:t>
            </a:r>
            <a:r>
              <a:rPr lang="de-DE"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it-IT" dirty="0"/>
              <a:t>Coppie maggiori grazie a una dentatura </a:t>
            </a:r>
            <a:br>
              <a:rPr lang="it-IT" dirty="0"/>
            </a:br>
            <a:r>
              <a:rPr lang="it-IT" dirty="0"/>
              <a:t>più larga.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it-IT" dirty="0"/>
              <a:t>Coppie maggiori grazie alla dentatura della </a:t>
            </a:r>
            <a:br>
              <a:rPr lang="it-IT" dirty="0"/>
            </a:br>
            <a:r>
              <a:rPr lang="it-IT" dirty="0"/>
              <a:t>scatola temprata a nitrazione (a gioco ridotto).</a:t>
            </a: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PRESTAZIONI migliorate per la vostra macchina!</a:t>
            </a:r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01391BA-C30E-4438-B2EE-65A70BFA3D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54270" y="1010886"/>
            <a:ext cx="5982357" cy="566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C774E9B-6935-4A37-BC0E-3C92A22738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69016" y="4295510"/>
            <a:ext cx="3740990" cy="280741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5568015-3C07-4A6D-8782-ABBE2D94F6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59728" y="1727975"/>
            <a:ext cx="1003942" cy="4536000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2915BEF-6EE7-4A8A-99C7-6B0E5FB1B7F2}"/>
              </a:ext>
            </a:extLst>
          </p:cNvPr>
          <p:cNvGrpSpPr>
            <a:grpSpLocks noChangeAspect="1"/>
          </p:cNvGrpSpPr>
          <p:nvPr/>
        </p:nvGrpSpPr>
        <p:grpSpPr>
          <a:xfrm>
            <a:off x="904517" y="2594174"/>
            <a:ext cx="1681508" cy="1195189"/>
            <a:chOff x="916177" y="3223371"/>
            <a:chExt cx="3922951" cy="2788371"/>
          </a:xfrm>
        </p:grpSpPr>
        <p:pic>
          <p:nvPicPr>
            <p:cNvPr id="9" name="Grafik 8" descr="Ein Bild, das Maschine enthält.&#10;&#10;Automatisch generierte Beschreibung">
              <a:extLst>
                <a:ext uri="{FF2B5EF4-FFF2-40B4-BE49-F238E27FC236}">
                  <a16:creationId xmlns:a16="http://schemas.microsoft.com/office/drawing/2014/main" id="{C51E8144-44EC-4BA6-9842-97746C1C9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35000"/>
            </a:blip>
            <a:stretch>
              <a:fillRect/>
            </a:stretch>
          </p:blipFill>
          <p:spPr>
            <a:xfrm>
              <a:off x="916177" y="3223371"/>
              <a:ext cx="1533963" cy="2002805"/>
            </a:xfrm>
            <a:prstGeom prst="rect">
              <a:avLst/>
            </a:prstGeom>
          </p:spPr>
        </p:pic>
        <p:pic>
          <p:nvPicPr>
            <p:cNvPr id="10" name="Grafik 9" descr="Ein Bild, das Gebäude enthält.&#10;&#10;Automatisch generierte Beschreibung">
              <a:extLst>
                <a:ext uri="{FF2B5EF4-FFF2-40B4-BE49-F238E27FC236}">
                  <a16:creationId xmlns:a16="http://schemas.microsoft.com/office/drawing/2014/main" id="{F27849A4-DD54-4556-B630-22A0BAC4A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55699" y="3310687"/>
              <a:ext cx="2083429" cy="2701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742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40000" y="1507688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accent3"/>
                </a:solidFill>
              </a:rPr>
              <a:t>Maggiore </a:t>
            </a:r>
            <a:r>
              <a:rPr sz="2400" b="1" dirty="0" err="1">
                <a:solidFill>
                  <a:schemeClr val="accent3"/>
                </a:solidFill>
              </a:rPr>
              <a:t>qualità</a:t>
            </a:r>
            <a:r>
              <a:rPr sz="2400" b="1" dirty="0">
                <a:solidFill>
                  <a:schemeClr val="accent3"/>
                </a:solidFill>
              </a:rPr>
              <a:t>, </a:t>
            </a:r>
            <a:r>
              <a:rPr sz="2400" b="1" dirty="0" err="1">
                <a:solidFill>
                  <a:schemeClr val="accent3"/>
                </a:solidFill>
              </a:rPr>
              <a:t>più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precisione</a:t>
            </a:r>
            <a:r>
              <a:rPr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Massima</a:t>
            </a:r>
            <a:r>
              <a:rPr dirty="0"/>
              <a:t> </a:t>
            </a:r>
            <a:r>
              <a:rPr dirty="0" err="1"/>
              <a:t>precisione</a:t>
            </a:r>
            <a:r>
              <a:rPr dirty="0"/>
              <a:t> di </a:t>
            </a:r>
            <a:r>
              <a:rPr dirty="0" err="1"/>
              <a:t>posizionamento</a:t>
            </a:r>
            <a:r>
              <a:rPr dirty="0"/>
              <a:t>: </a:t>
            </a:r>
            <a:r>
              <a:rPr dirty="0" err="1"/>
              <a:t>gioco</a:t>
            </a:r>
            <a:r>
              <a:rPr dirty="0"/>
              <a:t> </a:t>
            </a:r>
            <a:r>
              <a:rPr dirty="0" err="1"/>
              <a:t>torsionale</a:t>
            </a:r>
            <a:r>
              <a:rPr dirty="0"/>
              <a:t> </a:t>
            </a:r>
            <a:r>
              <a:rPr dirty="0" err="1"/>
              <a:t>ridotto</a:t>
            </a:r>
            <a:r>
              <a:rPr dirty="0"/>
              <a:t> ≤ 1 arcmin.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Scatola</a:t>
            </a:r>
            <a:r>
              <a:rPr dirty="0"/>
              <a:t> e </a:t>
            </a:r>
            <a:r>
              <a:rPr dirty="0" err="1"/>
              <a:t>dentatura</a:t>
            </a:r>
            <a:r>
              <a:rPr dirty="0"/>
              <a:t> di </a:t>
            </a:r>
            <a:r>
              <a:rPr dirty="0" err="1"/>
              <a:t>alta</a:t>
            </a:r>
            <a:r>
              <a:rPr dirty="0"/>
              <a:t> </a:t>
            </a:r>
            <a:r>
              <a:rPr dirty="0" err="1"/>
              <a:t>qualità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Coppie</a:t>
            </a:r>
            <a:r>
              <a:rPr dirty="0"/>
              <a:t> di </a:t>
            </a:r>
            <a:r>
              <a:rPr dirty="0" err="1"/>
              <a:t>accelerazione</a:t>
            </a:r>
            <a:r>
              <a:rPr dirty="0"/>
              <a:t> elevate e </a:t>
            </a:r>
            <a:r>
              <a:rPr dirty="0" err="1"/>
              <a:t>contemporaneamente</a:t>
            </a:r>
            <a:r>
              <a:rPr dirty="0"/>
              <a:t> </a:t>
            </a:r>
            <a:r>
              <a:rPr dirty="0" err="1"/>
              <a:t>massima</a:t>
            </a:r>
            <a:r>
              <a:rPr dirty="0"/>
              <a:t> </a:t>
            </a:r>
            <a:br>
              <a:rPr lang="de-DE" dirty="0"/>
            </a:br>
            <a:r>
              <a:rPr dirty="0" err="1"/>
              <a:t>accuratezza</a:t>
            </a:r>
            <a:r>
              <a:rPr dirty="0"/>
              <a:t> di </a:t>
            </a:r>
            <a:r>
              <a:rPr dirty="0" err="1"/>
              <a:t>funzionamento</a:t>
            </a:r>
            <a:r>
              <a:rPr lang="de-DE" dirty="0"/>
              <a:t> </a:t>
            </a:r>
            <a:r>
              <a:rPr dirty="0"/>
              <a:t>e </a:t>
            </a:r>
            <a:r>
              <a:rPr dirty="0" err="1"/>
              <a:t>precisione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Più PRECISIONE con i riduttori planetari di STOBER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6ABD150-767C-48CF-AE13-518C7704F4B2}"/>
              </a:ext>
            </a:extLst>
          </p:cNvPr>
          <p:cNvGrpSpPr/>
          <p:nvPr/>
        </p:nvGrpSpPr>
        <p:grpSpPr>
          <a:xfrm flipH="1" flipV="1">
            <a:off x="10602933" y="4820761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8B2F7CA5-48F1-4F62-BB65-E8E8B754BB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745F6DF4-EB3A-4E4A-BFB8-E71F6EFA8E6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945B15CA-62DA-4CE2-9908-B98AE75A18ED}"/>
              </a:ext>
            </a:extLst>
          </p:cNvPr>
          <p:cNvSpPr/>
          <p:nvPr/>
        </p:nvSpPr>
        <p:spPr>
          <a:xfrm>
            <a:off x="8043907" y="5483007"/>
            <a:ext cx="2336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sz="2000" b="1" dirty="0">
                <a:solidFill>
                  <a:schemeClr val="accent3"/>
                </a:solidFill>
              </a:rPr>
              <a:t>Ad </a:t>
            </a:r>
            <a:r>
              <a:rPr sz="2000" b="1" dirty="0" err="1">
                <a:solidFill>
                  <a:schemeClr val="accent3"/>
                </a:solidFill>
              </a:rPr>
              <a:t>alta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precisione</a:t>
            </a:r>
            <a:r>
              <a:rPr sz="2000" b="1" dirty="0">
                <a:solidFill>
                  <a:schemeClr val="accent3"/>
                </a:solidFill>
              </a:rPr>
              <a:t> e </a:t>
            </a:r>
            <a:br>
              <a:rPr lang="de-DE" sz="2000" b="1" dirty="0">
                <a:solidFill>
                  <a:schemeClr val="accent3"/>
                </a:solidFill>
              </a:rPr>
            </a:br>
            <a:r>
              <a:rPr sz="2000" b="1" dirty="0">
                <a:solidFill>
                  <a:schemeClr val="accent3"/>
                </a:solidFill>
              </a:rPr>
              <a:t>con </a:t>
            </a:r>
            <a:r>
              <a:rPr sz="2000" b="1" dirty="0" err="1">
                <a:solidFill>
                  <a:schemeClr val="accent3"/>
                </a:solidFill>
              </a:rPr>
              <a:t>gioco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ridotto</a:t>
            </a:r>
            <a:r>
              <a:rPr sz="2000" b="1" dirty="0">
                <a:solidFill>
                  <a:schemeClr val="accent3"/>
                </a:solidFill>
              </a:rPr>
              <a:t>!</a:t>
            </a:r>
          </a:p>
        </p:txBody>
      </p:sp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9FB32C7-5AE5-4642-8D89-2EC5E7BE00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41537" y="2703444"/>
            <a:ext cx="6384726" cy="4793310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5611412E-932C-4680-A852-BCCE808A0FAE}"/>
              </a:ext>
            </a:extLst>
          </p:cNvPr>
          <p:cNvSpPr/>
          <p:nvPr/>
        </p:nvSpPr>
        <p:spPr>
          <a:xfrm>
            <a:off x="-354261" y="5757828"/>
            <a:ext cx="33915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b="1" dirty="0" err="1">
                <a:solidFill>
                  <a:schemeClr val="bg1"/>
                </a:solidFill>
              </a:rPr>
              <a:t>Azionamento</a:t>
            </a:r>
            <a:r>
              <a:rPr b="1" dirty="0">
                <a:solidFill>
                  <a:schemeClr val="bg1"/>
                </a:solidFill>
              </a:rPr>
              <a:t> a </a:t>
            </a:r>
            <a:r>
              <a:rPr b="1" dirty="0" err="1">
                <a:solidFill>
                  <a:schemeClr val="bg1"/>
                </a:solidFill>
              </a:rPr>
              <a:t>cremagliera</a:t>
            </a:r>
            <a:r>
              <a:rPr b="1" dirty="0">
                <a:solidFill>
                  <a:schemeClr val="bg1"/>
                </a:solidFill>
              </a:rPr>
              <a:t> STOBER con </a:t>
            </a:r>
            <a:r>
              <a:rPr b="1" dirty="0" err="1">
                <a:solidFill>
                  <a:schemeClr val="bg1"/>
                </a:solidFill>
              </a:rPr>
              <a:t>concentricità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ridotta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sz="2800" b="1" dirty="0">
                <a:solidFill>
                  <a:schemeClr val="bg1"/>
                </a:solidFill>
              </a:rPr>
              <a:t>≤ 10 </a:t>
            </a:r>
            <a:r>
              <a:rPr sz="2800" b="1" dirty="0" err="1">
                <a:solidFill>
                  <a:schemeClr val="bg1"/>
                </a:solidFill>
              </a:rPr>
              <a:t>μm</a:t>
            </a:r>
            <a:r>
              <a:rPr sz="2800" dirty="0">
                <a:solidFill>
                  <a:schemeClr val="bg1"/>
                </a:solidFill>
              </a:rPr>
              <a:t>.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AEB8B15A-FFA3-4D73-B629-40B50942B8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76473" y="2379407"/>
            <a:ext cx="4281474" cy="32135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F96900A-E6F3-4127-B190-9C3D8CC0F1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4589"/>
          <a:stretch/>
        </p:blipFill>
        <p:spPr>
          <a:xfrm>
            <a:off x="7825398" y="189763"/>
            <a:ext cx="4281474" cy="579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8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BE662B32-CFBF-4FC0-817C-473A060112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87527" y="3666418"/>
            <a:ext cx="3105838" cy="319158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5C8F52B-27E7-4866-A8A3-0A36D6F80B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57242" y="3665312"/>
            <a:ext cx="5723236" cy="321872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B85860D-EF9C-4C10-AB07-E030B37482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4933094"/>
            <a:ext cx="3578485" cy="197632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FD4840C-E7B2-49F6-BE9A-79A6279C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Garanzia di qualità! 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A360BDC-A080-4EA4-A136-02F871544E05}"/>
              </a:ext>
            </a:extLst>
          </p:cNvPr>
          <p:cNvGrpSpPr/>
          <p:nvPr/>
        </p:nvGrpSpPr>
        <p:grpSpPr>
          <a:xfrm rot="5400000" flipH="1">
            <a:off x="2594788" y="2820565"/>
            <a:ext cx="1962342" cy="6171516"/>
            <a:chOff x="-1" y="2079114"/>
            <a:chExt cx="3017183" cy="3364751"/>
          </a:xfrm>
        </p:grpSpPr>
        <p:sp>
          <p:nvSpPr>
            <p:cNvPr id="6" name="Rechtwinkliges Dreieck 5">
              <a:extLst>
                <a:ext uri="{FF2B5EF4-FFF2-40B4-BE49-F238E27FC236}">
                  <a16:creationId xmlns:a16="http://schemas.microsoft.com/office/drawing/2014/main" id="{9E47250B-DC4E-473A-8BD8-B78B298B3E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winkliges Dreieck 6">
              <a:extLst>
                <a:ext uri="{FF2B5EF4-FFF2-40B4-BE49-F238E27FC236}">
                  <a16:creationId xmlns:a16="http://schemas.microsoft.com/office/drawing/2014/main" id="{37769793-F801-4AB9-B9AF-21F13E483185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5" name="Rechtwinkliges Dreieck 14">
            <a:extLst>
              <a:ext uri="{FF2B5EF4-FFF2-40B4-BE49-F238E27FC236}">
                <a16:creationId xmlns:a16="http://schemas.microsoft.com/office/drawing/2014/main" id="{D2ACDEA5-DF6B-416C-B383-158288EB9772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4016287" y="2843220"/>
            <a:ext cx="1620663" cy="253876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4CF83163-7FA5-498A-86E0-2CD8FE944E2A}"/>
              </a:ext>
            </a:extLst>
          </p:cNvPr>
          <p:cNvSpPr txBox="1">
            <a:spLocks/>
          </p:cNvSpPr>
          <p:nvPr/>
        </p:nvSpPr>
        <p:spPr>
          <a:xfrm>
            <a:off x="537906" y="1463738"/>
            <a:ext cx="9044505" cy="22012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 err="1">
                <a:solidFill>
                  <a:schemeClr val="accent3"/>
                </a:solidFill>
              </a:rPr>
              <a:t>Controlliamo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i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nostri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riduttori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planetari</a:t>
            </a:r>
            <a:r>
              <a:rPr sz="2400" b="1" dirty="0">
                <a:solidFill>
                  <a:schemeClr val="accent3"/>
                </a:solidFill>
              </a:rPr>
              <a:t> fin </a:t>
            </a:r>
            <a:r>
              <a:rPr sz="2400" b="1" dirty="0" err="1">
                <a:solidFill>
                  <a:schemeClr val="accent3"/>
                </a:solidFill>
              </a:rPr>
              <a:t>nel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minimo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dettaglio</a:t>
            </a:r>
            <a:r>
              <a:rPr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Banchi</a:t>
            </a:r>
            <a:r>
              <a:rPr dirty="0"/>
              <a:t> di </a:t>
            </a:r>
            <a:r>
              <a:rPr dirty="0" err="1"/>
              <a:t>prova</a:t>
            </a:r>
            <a:r>
              <a:rPr dirty="0"/>
              <a:t> </a:t>
            </a:r>
            <a:r>
              <a:rPr dirty="0" err="1"/>
              <a:t>ideati</a:t>
            </a:r>
            <a:r>
              <a:rPr dirty="0"/>
              <a:t> e </a:t>
            </a:r>
            <a:r>
              <a:rPr dirty="0" err="1"/>
              <a:t>prodotti</a:t>
            </a:r>
            <a:r>
              <a:rPr dirty="0"/>
              <a:t> da </a:t>
            </a:r>
            <a:r>
              <a:rPr dirty="0" err="1"/>
              <a:t>noi</a:t>
            </a:r>
            <a:r>
              <a:rPr dirty="0"/>
              <a:t> con </a:t>
            </a:r>
            <a:r>
              <a:rPr dirty="0" err="1"/>
              <a:t>componenti</a:t>
            </a:r>
            <a:r>
              <a:rPr dirty="0"/>
              <a:t> STOBER.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it-IT" dirty="0"/>
              <a:t>Test e documentazione di tutte le caratteristiche tecniche e dei valori come ad es. : rumorosità, precarico cuscinetti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/>
              <a:t>Banco di </a:t>
            </a:r>
            <a:r>
              <a:rPr dirty="0" err="1"/>
              <a:t>prova</a:t>
            </a:r>
            <a:r>
              <a:rPr dirty="0"/>
              <a:t> </a:t>
            </a:r>
            <a:r>
              <a:rPr dirty="0" err="1"/>
              <a:t>separato</a:t>
            </a:r>
            <a:r>
              <a:rPr dirty="0"/>
              <a:t> per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controllo</a:t>
            </a:r>
            <a:r>
              <a:rPr dirty="0"/>
              <a:t> del </a:t>
            </a:r>
            <a:r>
              <a:rPr dirty="0" err="1"/>
              <a:t>gioco</a:t>
            </a:r>
            <a:r>
              <a:rPr dirty="0"/>
              <a:t> </a:t>
            </a:r>
            <a:r>
              <a:rPr dirty="0" err="1"/>
              <a:t>torsionale</a:t>
            </a:r>
            <a:r>
              <a:rPr dirty="0"/>
              <a:t> per una </a:t>
            </a:r>
            <a:r>
              <a:rPr dirty="0" err="1"/>
              <a:t>massima</a:t>
            </a:r>
            <a:r>
              <a:rPr dirty="0"/>
              <a:t> </a:t>
            </a:r>
            <a:r>
              <a:rPr dirty="0" err="1"/>
              <a:t>precisione</a:t>
            </a:r>
            <a:r>
              <a:rPr dirty="0"/>
              <a:t> di </a:t>
            </a:r>
            <a:r>
              <a:rPr dirty="0" err="1"/>
              <a:t>posizionamento</a:t>
            </a:r>
            <a:r>
              <a:rPr dirty="0"/>
              <a:t>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82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 err="1">
                <a:solidFill>
                  <a:schemeClr val="accent3"/>
                </a:solidFill>
              </a:rPr>
              <a:t>Approfittate</a:t>
            </a:r>
            <a:r>
              <a:rPr sz="2400" b="1" dirty="0">
                <a:solidFill>
                  <a:schemeClr val="accent3"/>
                </a:solidFill>
              </a:rPr>
              <a:t> di </a:t>
            </a:r>
            <a:r>
              <a:rPr sz="2400" b="1" dirty="0" err="1">
                <a:solidFill>
                  <a:schemeClr val="accent3"/>
                </a:solidFill>
              </a:rPr>
              <a:t>possibilità</a:t>
            </a:r>
            <a:r>
              <a:rPr sz="2400" b="1" dirty="0">
                <a:solidFill>
                  <a:schemeClr val="accent3"/>
                </a:solidFill>
              </a:rPr>
              <a:t> infinite!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Configurazione</a:t>
            </a:r>
            <a:r>
              <a:rPr dirty="0"/>
              <a:t> </a:t>
            </a:r>
            <a:r>
              <a:rPr dirty="0" err="1"/>
              <a:t>macchina</a:t>
            </a:r>
            <a:r>
              <a:rPr dirty="0"/>
              <a:t> </a:t>
            </a:r>
            <a:r>
              <a:rPr dirty="0" err="1"/>
              <a:t>flessibile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Vastissima</a:t>
            </a:r>
            <a:r>
              <a:rPr dirty="0"/>
              <a:t> gamma di </a:t>
            </a:r>
            <a:r>
              <a:rPr dirty="0" err="1"/>
              <a:t>opzioni</a:t>
            </a:r>
            <a:r>
              <a:rPr dirty="0"/>
              <a:t> e </a:t>
            </a:r>
            <a:br>
              <a:rPr lang="de-DE" dirty="0"/>
            </a:br>
            <a:r>
              <a:rPr dirty="0" err="1"/>
              <a:t>abbinamenti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/>
              <a:t>Infinite </a:t>
            </a:r>
            <a:r>
              <a:rPr dirty="0" err="1"/>
              <a:t>possibilità</a:t>
            </a:r>
            <a:r>
              <a:rPr dirty="0"/>
              <a:t> di </a:t>
            </a:r>
            <a:r>
              <a:rPr dirty="0" err="1"/>
              <a:t>combinazione</a:t>
            </a:r>
            <a:r>
              <a:rPr dirty="0"/>
              <a:t> di</a:t>
            </a:r>
            <a:br>
              <a:rPr dirty="0"/>
            </a:br>
            <a:r>
              <a:rPr dirty="0" err="1"/>
              <a:t>riduttori</a:t>
            </a:r>
            <a:r>
              <a:rPr dirty="0"/>
              <a:t> e </a:t>
            </a:r>
            <a:r>
              <a:rPr dirty="0" err="1"/>
              <a:t>motori</a:t>
            </a:r>
            <a:r>
              <a:rPr lang="de-DE" dirty="0"/>
              <a:t> </a:t>
            </a:r>
            <a:r>
              <a:rPr dirty="0"/>
              <a:t>in </a:t>
            </a:r>
            <a:r>
              <a:rPr dirty="0" err="1"/>
              <a:t>montaggio</a:t>
            </a:r>
            <a:r>
              <a:rPr dirty="0"/>
              <a:t> </a:t>
            </a:r>
            <a:r>
              <a:rPr dirty="0" err="1"/>
              <a:t>diretto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Versioni</a:t>
            </a:r>
            <a:r>
              <a:rPr dirty="0"/>
              <a:t> </a:t>
            </a:r>
            <a:r>
              <a:rPr dirty="0" err="1"/>
              <a:t>variabili</a:t>
            </a:r>
            <a:r>
              <a:rPr dirty="0"/>
              <a:t> </a:t>
            </a:r>
            <a:r>
              <a:rPr dirty="0" err="1"/>
              <a:t>dell'adattatore</a:t>
            </a:r>
            <a:r>
              <a:rPr dirty="0"/>
              <a:t>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 MISURA per i vostri requisiti specifici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>
                <a:solidFill>
                  <a:schemeClr val="accent3"/>
                </a:solidFill>
              </a:rPr>
              <a:t>La soluzione giusta</a:t>
            </a:r>
            <a:br>
              <a:rPr sz="2000" b="1">
                <a:solidFill>
                  <a:schemeClr val="accent3"/>
                </a:solidFill>
              </a:rPr>
            </a:br>
            <a:r>
              <a:rPr sz="2000" b="1">
                <a:solidFill>
                  <a:schemeClr val="accent3"/>
                </a:solidFill>
              </a:rPr>
              <a:t>per ogni esigenza!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0D79AF8-BF9C-4593-871E-56D424734556}"/>
              </a:ext>
            </a:extLst>
          </p:cNvPr>
          <p:cNvGrpSpPr/>
          <p:nvPr/>
        </p:nvGrpSpPr>
        <p:grpSpPr>
          <a:xfrm rot="5400000" flipH="1">
            <a:off x="8057377" y="3830044"/>
            <a:ext cx="1466892" cy="4613337"/>
            <a:chOff x="0" y="2079114"/>
            <a:chExt cx="3017183" cy="3364751"/>
          </a:xfrm>
        </p:grpSpPr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5B30B3-FEFD-441C-8309-1234BC31F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079114"/>
              <a:ext cx="3017183" cy="1692579"/>
            </a:xfrm>
            <a:prstGeom prst="rtTriangle">
              <a:avLst/>
            </a:prstGeom>
            <a:solidFill>
              <a:schemeClr val="accent2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winkliges Dreieck 19">
              <a:extLst>
                <a:ext uri="{FF2B5EF4-FFF2-40B4-BE49-F238E27FC236}">
                  <a16:creationId xmlns:a16="http://schemas.microsoft.com/office/drawing/2014/main" id="{CB3492AB-C850-47C4-ACD9-8F24430F4B0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2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21" name="Grafik 20">
            <a:extLst>
              <a:ext uri="{FF2B5EF4-FFF2-40B4-BE49-F238E27FC236}">
                <a16:creationId xmlns:a16="http://schemas.microsoft.com/office/drawing/2014/main" id="{44513872-351B-4408-9E85-60B7DDB56B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42458" y="828698"/>
            <a:ext cx="7705549" cy="5629146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96E787D-6B22-404F-B5E0-CD4389544537}"/>
              </a:ext>
            </a:extLst>
          </p:cNvPr>
          <p:cNvSpPr txBox="1"/>
          <p:nvPr/>
        </p:nvSpPr>
        <p:spPr>
          <a:xfrm>
            <a:off x="4920916" y="2779295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F</a:t>
            </a:r>
            <a:endParaRPr lang="de-DE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D693689-02C8-4C18-B79E-25AD0ED5792C}"/>
              </a:ext>
            </a:extLst>
          </p:cNvPr>
          <p:cNvSpPr txBox="1"/>
          <p:nvPr/>
        </p:nvSpPr>
        <p:spPr>
          <a:xfrm>
            <a:off x="5650832" y="323740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C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F15E152-4691-4DA0-8884-B18946CB8AAA}"/>
              </a:ext>
            </a:extLst>
          </p:cNvPr>
          <p:cNvSpPr txBox="1"/>
          <p:nvPr/>
        </p:nvSpPr>
        <p:spPr>
          <a:xfrm>
            <a:off x="6548811" y="3785088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74F9C6A-27F0-468C-8A3B-677279208E34}"/>
              </a:ext>
            </a:extLst>
          </p:cNvPr>
          <p:cNvSpPr txBox="1"/>
          <p:nvPr/>
        </p:nvSpPr>
        <p:spPr>
          <a:xfrm>
            <a:off x="7826423" y="3845250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KL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48F0068-7430-46EF-907A-B32C0ABBAB97}"/>
              </a:ext>
            </a:extLst>
          </p:cNvPr>
          <p:cNvSpPr txBox="1"/>
          <p:nvPr/>
        </p:nvSpPr>
        <p:spPr>
          <a:xfrm>
            <a:off x="6899991" y="546605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PH(Q)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64D382C-4E32-4D06-A46A-90679F7613AC}"/>
              </a:ext>
            </a:extLst>
          </p:cNvPr>
          <p:cNvSpPr txBox="1"/>
          <p:nvPr/>
        </p:nvSpPr>
        <p:spPr>
          <a:xfrm>
            <a:off x="7806905" y="4692284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EE97AF0-2828-4B5C-8D14-179C50FCA494}"/>
              </a:ext>
            </a:extLst>
          </p:cNvPr>
          <p:cNvSpPr txBox="1"/>
          <p:nvPr/>
        </p:nvSpPr>
        <p:spPr>
          <a:xfrm>
            <a:off x="8825543" y="383321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KX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27A6A8A-6537-47E2-9D91-2DEA7F7D9058}"/>
              </a:ext>
            </a:extLst>
          </p:cNvPr>
          <p:cNvSpPr txBox="1"/>
          <p:nvPr/>
        </p:nvSpPr>
        <p:spPr>
          <a:xfrm>
            <a:off x="8758914" y="4738338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AB6E0C9-37D7-4BED-B776-9A6BDBAABF9A}"/>
              </a:ext>
            </a:extLst>
          </p:cNvPr>
          <p:cNvSpPr txBox="1"/>
          <p:nvPr/>
        </p:nvSpPr>
        <p:spPr>
          <a:xfrm>
            <a:off x="9272846" y="508648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KS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8DB17D4-E09A-4562-BD3F-FD9DDF4453BD}"/>
              </a:ext>
            </a:extLst>
          </p:cNvPr>
          <p:cNvSpPr txBox="1"/>
          <p:nvPr/>
        </p:nvSpPr>
        <p:spPr>
          <a:xfrm>
            <a:off x="9889035" y="540219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13D0134-4885-45A8-B518-617B65F2546B}"/>
              </a:ext>
            </a:extLst>
          </p:cNvPr>
          <p:cNvSpPr txBox="1"/>
          <p:nvPr/>
        </p:nvSpPr>
        <p:spPr>
          <a:xfrm>
            <a:off x="10335126" y="588007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PH/PHV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E37B033-C861-42FE-B4E3-7AC41C821E32}"/>
              </a:ext>
            </a:extLst>
          </p:cNvPr>
          <p:cNvSpPr txBox="1"/>
          <p:nvPr/>
        </p:nvSpPr>
        <p:spPr>
          <a:xfrm>
            <a:off x="11279415" y="628643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PHQ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0C0DE0C-867B-4DC4-A57B-6E4A366BB0FC}"/>
              </a:ext>
            </a:extLst>
          </p:cNvPr>
          <p:cNvSpPr txBox="1"/>
          <p:nvPr/>
        </p:nvSpPr>
        <p:spPr>
          <a:xfrm>
            <a:off x="6771395" y="217064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3590FE6-5394-4C4E-B12C-FB2D9E0CF338}"/>
              </a:ext>
            </a:extLst>
          </p:cNvPr>
          <p:cNvSpPr txBox="1"/>
          <p:nvPr/>
        </p:nvSpPr>
        <p:spPr>
          <a:xfrm>
            <a:off x="8825294" y="3129162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MB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1883D25-CAB4-44EE-B0F3-917A1327FD05}"/>
              </a:ext>
            </a:extLst>
          </p:cNvPr>
          <p:cNvSpPr txBox="1"/>
          <p:nvPr/>
        </p:nvSpPr>
        <p:spPr>
          <a:xfrm>
            <a:off x="10905519" y="4359001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ME/MF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979C9C8-F35C-4265-B3C8-84B20A6B2989}"/>
              </a:ext>
            </a:extLst>
          </p:cNvPr>
          <p:cNvSpPr txBox="1"/>
          <p:nvPr/>
        </p:nvSpPr>
        <p:spPr>
          <a:xfrm>
            <a:off x="9620519" y="24715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EZ/LM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67AD5CD6-89F2-427B-A476-333451F74B4A}"/>
              </a:ext>
            </a:extLst>
          </p:cNvPr>
          <p:cNvSpPr txBox="1"/>
          <p:nvPr/>
        </p:nvSpPr>
        <p:spPr>
          <a:xfrm>
            <a:off x="7171807" y="16393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SC6/SI6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A5F78F0-1BA7-477C-A507-2536D6D31F49}"/>
              </a:ext>
            </a:extLst>
          </p:cNvPr>
          <p:cNvSpPr txBox="1"/>
          <p:nvPr/>
        </p:nvSpPr>
        <p:spPr>
          <a:xfrm>
            <a:off x="8743319" y="1961320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SD6</a:t>
            </a:r>
          </a:p>
        </p:txBody>
      </p:sp>
    </p:spTree>
    <p:extLst>
      <p:ext uri="{BB962C8B-B14F-4D97-AF65-F5344CB8AC3E}">
        <p14:creationId xmlns:p14="http://schemas.microsoft.com/office/powerpoint/2010/main" val="234543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 riduttori planetari di STOBER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709D0B0-224E-4803-B952-587664BD52D1}"/>
              </a:ext>
            </a:extLst>
          </p:cNvPr>
          <p:cNvSpPr txBox="1">
            <a:spLocks/>
          </p:cNvSpPr>
          <p:nvPr/>
        </p:nvSpPr>
        <p:spPr>
          <a:xfrm>
            <a:off x="5400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sz="2400" b="1" dirty="0" err="1">
                <a:solidFill>
                  <a:schemeClr val="accent3"/>
                </a:solidFill>
              </a:rPr>
              <a:t>Potenti</a:t>
            </a:r>
            <a:r>
              <a:rPr sz="2400" b="1" dirty="0">
                <a:solidFill>
                  <a:schemeClr val="accent3"/>
                </a:solidFill>
              </a:rPr>
              <a:t>. </a:t>
            </a:r>
            <a:r>
              <a:rPr sz="2400" b="1" dirty="0" err="1">
                <a:solidFill>
                  <a:schemeClr val="accent3"/>
                </a:solidFill>
              </a:rPr>
              <a:t>Precisi</a:t>
            </a:r>
            <a:r>
              <a:rPr sz="2400" b="1" dirty="0">
                <a:solidFill>
                  <a:schemeClr val="accent3"/>
                </a:solidFill>
              </a:rPr>
              <a:t>. </a:t>
            </a:r>
            <a:r>
              <a:rPr sz="2400" b="1" dirty="0" err="1">
                <a:solidFill>
                  <a:schemeClr val="accent3"/>
                </a:solidFill>
              </a:rPr>
              <a:t>Su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misura</a:t>
            </a:r>
            <a:r>
              <a:rPr sz="2400" b="1" dirty="0">
                <a:solidFill>
                  <a:schemeClr val="accent3"/>
                </a:solidFill>
              </a:rPr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/>
              <a:t>I </a:t>
            </a:r>
            <a:r>
              <a:rPr dirty="0" err="1"/>
              <a:t>motoriduttori</a:t>
            </a:r>
            <a:r>
              <a:rPr dirty="0"/>
              <a:t> </a:t>
            </a:r>
            <a:r>
              <a:rPr dirty="0" err="1"/>
              <a:t>planetari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compatti</a:t>
            </a:r>
            <a:r>
              <a:rPr dirty="0"/>
              <a:t> </a:t>
            </a:r>
            <a:r>
              <a:rPr dirty="0" err="1"/>
              <a:t>sul</a:t>
            </a:r>
            <a:r>
              <a:rPr dirty="0"/>
              <a:t> </a:t>
            </a:r>
            <a:r>
              <a:rPr dirty="0" err="1"/>
              <a:t>mercato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Precisione</a:t>
            </a:r>
            <a:r>
              <a:rPr dirty="0"/>
              <a:t> e </a:t>
            </a:r>
            <a:r>
              <a:rPr dirty="0" err="1"/>
              <a:t>prestazioni</a:t>
            </a:r>
            <a:r>
              <a:rPr dirty="0"/>
              <a:t> </a:t>
            </a:r>
            <a:r>
              <a:rPr dirty="0" err="1"/>
              <a:t>eccellenti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Possibilità</a:t>
            </a:r>
            <a:r>
              <a:rPr dirty="0"/>
              <a:t> di </a:t>
            </a:r>
            <a:r>
              <a:rPr dirty="0" err="1"/>
              <a:t>combinazione</a:t>
            </a:r>
            <a:r>
              <a:rPr dirty="0"/>
              <a:t> e </a:t>
            </a:r>
            <a:r>
              <a:rPr dirty="0" err="1"/>
              <a:t>opzioni</a:t>
            </a:r>
            <a:r>
              <a:rPr dirty="0"/>
              <a:t> </a:t>
            </a:r>
            <a:r>
              <a:rPr dirty="0" err="1"/>
              <a:t>impareggiabili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Robustezza</a:t>
            </a:r>
            <a:r>
              <a:rPr dirty="0"/>
              <a:t> </a:t>
            </a:r>
            <a:r>
              <a:rPr dirty="0" err="1"/>
              <a:t>straordinaria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Soluzioni</a:t>
            </a:r>
            <a:r>
              <a:rPr dirty="0"/>
              <a:t> di </a:t>
            </a:r>
            <a:r>
              <a:rPr dirty="0" err="1"/>
              <a:t>trasmissione</a:t>
            </a:r>
            <a:r>
              <a:rPr dirty="0"/>
              <a:t> </a:t>
            </a:r>
            <a:r>
              <a:rPr dirty="0" err="1"/>
              <a:t>pronte</a:t>
            </a:r>
            <a:r>
              <a:rPr dirty="0"/>
              <a:t> al </a:t>
            </a:r>
            <a:r>
              <a:rPr dirty="0" err="1"/>
              <a:t>montaggio</a:t>
            </a:r>
            <a:r>
              <a:rPr dirty="0"/>
              <a:t> per </a:t>
            </a:r>
            <a:br>
              <a:rPr lang="de-DE" dirty="0"/>
            </a:br>
            <a:r>
              <a:rPr dirty="0" err="1"/>
              <a:t>macchine</a:t>
            </a:r>
            <a:r>
              <a:rPr dirty="0"/>
              <a:t> </a:t>
            </a:r>
            <a:r>
              <a:rPr dirty="0" err="1"/>
              <a:t>utensili</a:t>
            </a:r>
            <a:r>
              <a:rPr lang="de-DE" dirty="0"/>
              <a:t> </a:t>
            </a:r>
            <a:r>
              <a:rPr dirty="0"/>
              <a:t>e di </a:t>
            </a:r>
            <a:r>
              <a:rPr dirty="0" err="1"/>
              <a:t>imballaggio</a:t>
            </a:r>
            <a:r>
              <a:rPr dirty="0"/>
              <a:t>, </a:t>
            </a:r>
            <a:r>
              <a:rPr dirty="0" err="1"/>
              <a:t>nonché</a:t>
            </a:r>
            <a:r>
              <a:rPr dirty="0"/>
              <a:t> per </a:t>
            </a:r>
            <a:br>
              <a:rPr lang="de-DE" dirty="0"/>
            </a:br>
            <a:r>
              <a:rPr dirty="0" err="1"/>
              <a:t>applicazioni</a:t>
            </a:r>
            <a:r>
              <a:rPr dirty="0"/>
              <a:t> del </a:t>
            </a:r>
            <a:r>
              <a:rPr dirty="0" err="1"/>
              <a:t>settore</a:t>
            </a:r>
            <a:r>
              <a:rPr lang="de-DE" dirty="0"/>
              <a:t> </a:t>
            </a:r>
            <a:r>
              <a:rPr dirty="0" err="1"/>
              <a:t>dell'automazione</a:t>
            </a:r>
            <a:r>
              <a:rPr dirty="0"/>
              <a:t> e </a:t>
            </a:r>
            <a:r>
              <a:rPr dirty="0" err="1"/>
              <a:t>della</a:t>
            </a:r>
            <a:r>
              <a:rPr dirty="0"/>
              <a:t> </a:t>
            </a:r>
            <a:br>
              <a:rPr lang="de-DE" dirty="0"/>
            </a:br>
            <a:r>
              <a:rPr dirty="0" err="1"/>
              <a:t>robotica</a:t>
            </a:r>
            <a:r>
              <a:rPr dirty="0"/>
              <a:t>. </a:t>
            </a:r>
          </a:p>
        </p:txBody>
      </p:sp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00905D71-7159-42B0-9946-FB18EA5198B5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74013CB-0068-42AC-A2EA-E518D9FC46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75721" y="2308165"/>
            <a:ext cx="6995407" cy="50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43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155D5-8E3A-402B-A4B3-F9F3BE53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yours</a:t>
            </a:r>
            <a:r>
              <a:rPr lang="de-DE" dirty="0"/>
              <a:t>! STOBER </a:t>
            </a:r>
            <a:r>
              <a:rPr lang="de-DE" dirty="0" err="1"/>
              <a:t>Configurator</a:t>
            </a:r>
            <a:endParaRPr lang="de-DE" dirty="0"/>
          </a:p>
        </p:txBody>
      </p:sp>
      <p:pic>
        <p:nvPicPr>
          <p:cNvPr id="5" name="Inhaltsplatzhalter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14DDEC29-B602-43C5-95B8-380E0E9FD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932" b="16361"/>
          <a:stretch/>
        </p:blipFill>
        <p:spPr>
          <a:xfrm>
            <a:off x="-1" y="3218594"/>
            <a:ext cx="7894845" cy="3639406"/>
          </a:xfr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B2230EB-420A-48D3-8E98-2BEFC08354A3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it-IT" sz="2400" b="1" dirty="0">
                <a:solidFill>
                  <a:schemeClr val="accent3"/>
                </a:solidFill>
              </a:rPr>
              <a:t>La migliore soluzione per la trasmissione e l’automazione</a:t>
            </a:r>
            <a:endParaRPr lang="de-DE" sz="2400" b="1" dirty="0">
              <a:solidFill>
                <a:schemeClr val="accent3"/>
              </a:solidFill>
            </a:endParaRP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it-IT" dirty="0"/>
              <a:t>Trovare e configurare velocemente con pochi clic.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F</a:t>
            </a:r>
            <a:r>
              <a:rPr lang="it-IT" dirty="0" err="1"/>
              <a:t>iltrare</a:t>
            </a:r>
            <a:r>
              <a:rPr lang="it-IT" dirty="0"/>
              <a:t>, confrontare, salvare e condividere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Scaricare</a:t>
            </a:r>
            <a:r>
              <a:rPr lang="de-DE" dirty="0"/>
              <a:t>: </a:t>
            </a:r>
            <a:r>
              <a:rPr lang="it-IT" dirty="0"/>
              <a:t>modelli 3D, disegni quotati e schede tecniche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Richiedi</a:t>
            </a:r>
            <a:r>
              <a:rPr lang="de-DE" dirty="0"/>
              <a:t> </a:t>
            </a:r>
            <a:r>
              <a:rPr lang="de-DE" dirty="0" err="1"/>
              <a:t>direttamente</a:t>
            </a:r>
            <a:r>
              <a:rPr lang="de-DE" dirty="0"/>
              <a:t> </a:t>
            </a:r>
            <a:r>
              <a:rPr lang="de-DE" dirty="0" err="1"/>
              <a:t>un'offerta</a:t>
            </a:r>
            <a:r>
              <a:rPr lang="de-DE" dirty="0"/>
              <a:t>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2D9916D-2747-47B2-A31A-A2A86053B554}"/>
              </a:ext>
            </a:extLst>
          </p:cNvPr>
          <p:cNvSpPr txBox="1"/>
          <p:nvPr/>
        </p:nvSpPr>
        <p:spPr>
          <a:xfrm>
            <a:off x="6118806" y="4514714"/>
            <a:ext cx="5991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solidFill>
                  <a:schemeClr val="accent1"/>
                </a:solidFill>
              </a:rPr>
              <a:t>configurator.stober.com</a:t>
            </a:r>
          </a:p>
        </p:txBody>
      </p:sp>
    </p:spTree>
    <p:extLst>
      <p:ext uri="{BB962C8B-B14F-4D97-AF65-F5344CB8AC3E}">
        <p14:creationId xmlns:p14="http://schemas.microsoft.com/office/powerpoint/2010/main" val="145107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9F225E8E-9121-4B06-B037-BD167DF0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62801" y="836591"/>
            <a:ext cx="6325777" cy="65319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3493D8-63FD-4961-849C-5071320E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/>
          <a:p>
            <a:r>
              <a:t>MORE THAN JUST A GEARBOX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40B6F2A-CE57-4C93-8678-CF6BF7F54812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>
                <a:solidFill>
                  <a:schemeClr val="accent3"/>
                </a:solidFill>
              </a:rPr>
              <a:t>Per una marcia in più!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Una collaborazione alla pari.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Consulenza personale e competente.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Supporto a 360°:</a:t>
            </a:r>
            <a:br/>
            <a:r>
              <a:t>dalla progettazione alla messa in funzione </a:t>
            </a:r>
            <a:br/>
            <a:r>
              <a:t>e ovviamente anche oltre.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Soluzione ottimale per ogni</a:t>
            </a:r>
            <a:br/>
            <a:r>
              <a:t>campo applicativo specifico.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A6D240-3744-4298-A665-6BB42A7C6C96}"/>
              </a:ext>
            </a:extLst>
          </p:cNvPr>
          <p:cNvSpPr txBox="1"/>
          <p:nvPr/>
        </p:nvSpPr>
        <p:spPr>
          <a:xfrm>
            <a:off x="5205663" y="1781223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THAN JUST A GEARBOX</a:t>
            </a:r>
            <a:r>
              <a:rPr sz="28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D7848B5-1C8A-4AEB-8819-7B9ABEB442DB}"/>
              </a:ext>
            </a:extLst>
          </p:cNvPr>
          <p:cNvSpPr txBox="1"/>
          <p:nvPr/>
        </p:nvSpPr>
        <p:spPr>
          <a:xfrm>
            <a:off x="5205663" y="1061306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MORE</a:t>
            </a:r>
            <a:r>
              <a:rPr sz="40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1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750</Words>
  <Application>Microsoft Office PowerPoint</Application>
  <PresentationFormat>Breitbild</PresentationFormat>
  <Paragraphs>135</Paragraphs>
  <Slides>10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Exo 2</vt:lpstr>
      <vt:lpstr>Wingdings</vt:lpstr>
      <vt:lpstr>Office</vt:lpstr>
      <vt:lpstr>I riduttori planetari  di STOBER.</vt:lpstr>
      <vt:lpstr>PRESTAZIONI migliorate per la vostra macchina!</vt:lpstr>
      <vt:lpstr>PRESTAZIONI migliorate per la vostra macchina!</vt:lpstr>
      <vt:lpstr>Più PRECISIONE con i riduttori planetari di STOBER</vt:lpstr>
      <vt:lpstr>Garanzia di qualità! </vt:lpstr>
      <vt:lpstr>SU MISURA per i vostri requisiti specifici</vt:lpstr>
      <vt:lpstr>I riduttori planetari di STOBER</vt:lpstr>
      <vt:lpstr>Make it yours! STOBER Configurator</vt:lpstr>
      <vt:lpstr>MORE THAN JUST A GEARBOX</vt:lpstr>
      <vt:lpstr>La CARTA D'IDENTITÀ DEL PRODOTTO DI STOBER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Planetengetriebe  von STÖBER.</dc:title>
  <dc:creator>Göransson, Ulla</dc:creator>
  <cp:lastModifiedBy>Grotzfeld, Claudia</cp:lastModifiedBy>
  <cp:revision>85</cp:revision>
  <dcterms:created xsi:type="dcterms:W3CDTF">2019-11-05T09:41:04Z</dcterms:created>
  <dcterms:modified xsi:type="dcterms:W3CDTF">2020-01-15T11:56:03Z</dcterms:modified>
</cp:coreProperties>
</file>