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2"/>
  </p:notesMasterIdLst>
  <p:sldIdLst>
    <p:sldId id="314" r:id="rId2"/>
    <p:sldId id="324" r:id="rId3"/>
    <p:sldId id="292" r:id="rId4"/>
    <p:sldId id="320" r:id="rId5"/>
    <p:sldId id="321" r:id="rId6"/>
    <p:sldId id="322" r:id="rId7"/>
    <p:sldId id="323" r:id="rId8"/>
    <p:sldId id="333" r:id="rId9"/>
    <p:sldId id="318" r:id="rId10"/>
    <p:sldId id="257" r:id="rId11"/>
    <p:sldId id="325" r:id="rId12"/>
    <p:sldId id="326" r:id="rId13"/>
    <p:sldId id="331" r:id="rId14"/>
    <p:sldId id="328" r:id="rId15"/>
    <p:sldId id="260" r:id="rId16"/>
    <p:sldId id="327" r:id="rId17"/>
    <p:sldId id="269" r:id="rId18"/>
    <p:sldId id="319" r:id="rId19"/>
    <p:sldId id="334" r:id="rId20"/>
    <p:sldId id="329" r:id="rId21"/>
  </p:sldIdLst>
  <p:sldSz cx="12192000" cy="6858000"/>
  <p:notesSz cx="6858000" cy="9144000"/>
  <p:defaultTextStyle>
    <a:defPPr>
      <a:defRPr sz="1800" kern="1200">
        <a:solidFill>
          <a:schemeClr val="tx1"/>
        </a:solidFill>
        <a:latin typeface="+mn-lt"/>
        <a:ea typeface="+mn-ea"/>
        <a:cs typeface="+mn-cs"/>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3415732-3C62-46DB-B51A-ECEC5CBC70FB}">
          <p14:sldIdLst>
            <p14:sldId id="314"/>
            <p14:sldId id="324"/>
          </p14:sldIdLst>
        </p14:section>
        <p14:section name="Folien 3 – 7 sind optional (einblendbar)" id="{DAD2176B-255E-4B9F-AD92-13FE1BA652E3}">
          <p14:sldIdLst>
            <p14:sldId id="292"/>
            <p14:sldId id="320"/>
            <p14:sldId id="321"/>
            <p14:sldId id="322"/>
            <p14:sldId id="323"/>
            <p14:sldId id="333"/>
            <p14:sldId id="318"/>
            <p14:sldId id="257"/>
            <p14:sldId id="325"/>
            <p14:sldId id="326"/>
            <p14:sldId id="331"/>
            <p14:sldId id="328"/>
            <p14:sldId id="260"/>
            <p14:sldId id="327"/>
            <p14:sldId id="269"/>
            <p14:sldId id="319"/>
            <p14:sldId id="334"/>
            <p14:sldId id="329"/>
          </p14:sldIdLst>
        </p14:section>
      </p14:sectionLst>
    </p:ext>
    <p:ext uri="{EFAFB233-063F-42B5-8137-9DF3F51BA10A}">
      <p15:sldGuideLst xmlns:p15="http://schemas.microsoft.com/office/powerpoint/2012/main">
        <p15:guide id="1" pos="7" userDrawn="1">
          <p15:clr>
            <a:srgbClr val="A4A3A4"/>
          </p15:clr>
        </p15:guide>
        <p15:guide id="2" pos="415" userDrawn="1">
          <p15:clr>
            <a:srgbClr val="F26B43"/>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294" userDrawn="1">
          <p15:clr>
            <a:srgbClr val="A4A3A4"/>
          </p15:clr>
        </p15:guide>
        <p15:guide id="15" orient="horz" pos="2863" userDrawn="1">
          <p15:clr>
            <a:srgbClr val="A4A3A4"/>
          </p15:clr>
        </p15:guide>
        <p15:guide id="16" orient="horz" pos="2387" userDrawn="1">
          <p15:clr>
            <a:srgbClr val="A4A3A4"/>
          </p15:clr>
        </p15:guide>
        <p15:guide id="17" orient="horz" pos="1911" userDrawn="1">
          <p15:clr>
            <a:srgbClr val="A4A3A4"/>
          </p15:clr>
        </p15:guide>
        <p15:guide id="18" orient="horz" pos="1457" userDrawn="1">
          <p15:clr>
            <a:srgbClr val="A4A3A4"/>
          </p15:clr>
        </p15:guide>
        <p15:guide id="19" orient="horz" pos="1049" userDrawn="1">
          <p15:clr>
            <a:srgbClr val="F26B43"/>
          </p15:clr>
        </p15:guide>
        <p15:guide id="20"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2"/>
    <a:srgbClr val="003E74"/>
    <a:srgbClr val="004B88"/>
    <a:srgbClr val="006EB6"/>
    <a:srgbClr val="007FC4"/>
    <a:srgbClr val="6A9DD3"/>
    <a:srgbClr val="00386B"/>
    <a:srgbClr val="0071BC"/>
    <a:srgbClr val="E94994"/>
    <a:srgbClr val="E6A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0" autoAdjust="0"/>
    <p:restoredTop sz="83712" autoAdjust="0"/>
  </p:normalViewPr>
  <p:slideViewPr>
    <p:cSldViewPr snapToGrid="0" snapToObjects="1">
      <p:cViewPr varScale="1">
        <p:scale>
          <a:sx n="47" d="100"/>
          <a:sy n="47" d="100"/>
        </p:scale>
        <p:origin x="684" y="36"/>
      </p:cViewPr>
      <p:guideLst>
        <p:guide pos="7"/>
        <p:guide pos="415"/>
        <p:guide pos="824"/>
        <p:guide pos="1663"/>
        <p:guide pos="2479"/>
        <p:guide pos="3318"/>
        <p:guide pos="4135"/>
        <p:guide pos="4951"/>
        <p:guide pos="5790"/>
        <p:guide pos="6607"/>
        <p:guide pos="7446"/>
        <p:guide orient="horz" pos="4247"/>
        <p:guide orient="horz" pos="3770"/>
        <p:guide orient="horz" pos="3294"/>
        <p:guide orient="horz" pos="2863"/>
        <p:guide orient="horz" pos="2387"/>
        <p:guide orient="horz" pos="1911"/>
        <p:guide orient="horz" pos="1457"/>
        <p:guide orient="horz" pos="1049"/>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tzfeld, Claudia" userId="e45a4c30-6f52-4960-b995-3eb4b79be813" providerId="ADAL" clId="{3F6018AF-796D-41B0-8DF5-80A07C423F5E}"/>
    <pc:docChg chg="mod">
      <pc:chgData name="Grotzfeld, Claudia" userId="e45a4c30-6f52-4960-b995-3eb4b79be813" providerId="ADAL" clId="{3F6018AF-796D-41B0-8DF5-80A07C423F5E}" dt="2020-01-15T11:55:31.007"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1/15/2020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nfigurator.stoeber.de/de-DE/?shop=SA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a:t>
            </a:fld>
            <a:endParaRPr lang="en-US"/>
          </a:p>
        </p:txBody>
      </p:sp>
    </p:spTree>
    <p:extLst>
      <p:ext uri="{BB962C8B-B14F-4D97-AF65-F5344CB8AC3E}">
        <p14:creationId xmlns:p14="http://schemas.microsoft.com/office/powerpoint/2010/main" val="6151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Il n'existe pas d'adaptateur MEL pour P9 !</a:t>
            </a:r>
          </a:p>
        </p:txBody>
      </p:sp>
      <p:sp>
        <p:nvSpPr>
          <p:cNvPr id="4" name="Foliennummernplatzhalter 3"/>
          <p:cNvSpPr>
            <a:spLocks noGrp="1"/>
          </p:cNvSpPr>
          <p:nvPr>
            <p:ph type="sldNum" sz="quarter" idx="5"/>
          </p:nvPr>
        </p:nvSpPr>
        <p:spPr/>
        <p:txBody>
          <a:bodyPr/>
          <a:lstStyle/>
          <a:p>
            <a:fld id="{AF8A3DF1-23CF-5344-9949-DF1C92A429D0}" type="slidenum">
              <a:rPr lang="en-US" smtClean="0"/>
              <a:t>10</a:t>
            </a:fld>
            <a:endParaRPr lang="en-US"/>
          </a:p>
        </p:txBody>
      </p:sp>
    </p:spTree>
    <p:extLst>
      <p:ext uri="{BB962C8B-B14F-4D97-AF65-F5344CB8AC3E}">
        <p14:creationId xmlns:p14="http://schemas.microsoft.com/office/powerpoint/2010/main" val="282589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dirty="0"/>
              <a:t>Il </a:t>
            </a:r>
            <a:r>
              <a:rPr dirty="0" err="1"/>
              <a:t>n'existe</a:t>
            </a:r>
            <a:r>
              <a:rPr dirty="0"/>
              <a:t> pas </a:t>
            </a:r>
            <a:r>
              <a:rPr dirty="0" err="1"/>
              <a:t>d'adaptateur</a:t>
            </a:r>
            <a:r>
              <a:rPr dirty="0"/>
              <a:t> MEL pour P9 !</a:t>
            </a:r>
          </a:p>
        </p:txBody>
      </p:sp>
      <p:sp>
        <p:nvSpPr>
          <p:cNvPr id="4" name="Foliennummernplatzhalter 3"/>
          <p:cNvSpPr>
            <a:spLocks noGrp="1"/>
          </p:cNvSpPr>
          <p:nvPr>
            <p:ph type="sldNum" sz="quarter" idx="5"/>
          </p:nvPr>
        </p:nvSpPr>
        <p:spPr/>
        <p:txBody>
          <a:bodyPr/>
          <a:lstStyle/>
          <a:p>
            <a:fld id="{AF8A3DF1-23CF-5344-9949-DF1C92A429D0}" type="slidenum">
              <a:rPr lang="en-US" smtClean="0"/>
              <a:t>11</a:t>
            </a:fld>
            <a:endParaRPr lang="en-US"/>
          </a:p>
        </p:txBody>
      </p:sp>
    </p:spTree>
    <p:extLst>
      <p:ext uri="{BB962C8B-B14F-4D97-AF65-F5344CB8AC3E}">
        <p14:creationId xmlns:p14="http://schemas.microsoft.com/office/powerpoint/2010/main" val="197788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Concept machine et de montage </a:t>
            </a:r>
            <a:r>
              <a:rPr dirty="0" err="1"/>
              <a:t>peu</a:t>
            </a:r>
            <a:r>
              <a:rPr dirty="0"/>
              <a:t> </a:t>
            </a:r>
            <a:r>
              <a:rPr dirty="0" err="1"/>
              <a:t>encombrant</a:t>
            </a:r>
            <a:r>
              <a:rPr dirty="0"/>
              <a:t> grâce à </a:t>
            </a:r>
            <a:r>
              <a:rPr dirty="0" err="1"/>
              <a:t>une</a:t>
            </a:r>
            <a:r>
              <a:rPr dirty="0"/>
              <a:t> construction </a:t>
            </a:r>
            <a:r>
              <a:rPr dirty="0" err="1"/>
              <a:t>extrêmement</a:t>
            </a:r>
            <a:r>
              <a:rPr dirty="0"/>
              <a:t> </a:t>
            </a:r>
            <a:r>
              <a:rPr dirty="0" err="1"/>
              <a:t>compacte</a:t>
            </a:r>
            <a:r>
              <a:rPr dirty="0"/>
              <a:t>.</a:t>
            </a: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err="1"/>
              <a:t>Dynamique</a:t>
            </a:r>
            <a:r>
              <a:rPr dirty="0"/>
              <a:t> </a:t>
            </a:r>
            <a:r>
              <a:rPr dirty="0" err="1"/>
              <a:t>d'entraînement</a:t>
            </a:r>
            <a:r>
              <a:rPr dirty="0"/>
              <a:t> </a:t>
            </a:r>
            <a:r>
              <a:rPr dirty="0" err="1"/>
              <a:t>maximale</a:t>
            </a:r>
            <a:r>
              <a:rPr dirty="0"/>
              <a:t> </a:t>
            </a:r>
            <a:r>
              <a:rPr dirty="0" err="1"/>
              <a:t>assurée</a:t>
            </a:r>
            <a:r>
              <a:rPr dirty="0"/>
              <a:t> par des moments </a:t>
            </a:r>
            <a:r>
              <a:rPr dirty="0" err="1"/>
              <a:t>d'inertie</a:t>
            </a:r>
            <a:r>
              <a:rPr dirty="0"/>
              <a:t> de masse </a:t>
            </a:r>
            <a:r>
              <a:rPr dirty="0" err="1"/>
              <a:t>très</a:t>
            </a:r>
            <a:r>
              <a:rPr dirty="0"/>
              <a:t> </a:t>
            </a:r>
            <a:r>
              <a:rPr dirty="0" err="1"/>
              <a:t>faibles</a:t>
            </a:r>
            <a:r>
              <a:rPr dirty="0"/>
              <a:t> dans le cadre d'un montage direct. La suppression d'un </a:t>
            </a:r>
            <a:r>
              <a:rPr dirty="0" err="1"/>
              <a:t>adaptateur</a:t>
            </a:r>
            <a:r>
              <a:rPr dirty="0"/>
              <a:t> </a:t>
            </a:r>
            <a:r>
              <a:rPr dirty="0" err="1"/>
              <a:t>moteur</a:t>
            </a:r>
            <a:r>
              <a:rPr dirty="0"/>
              <a:t> </a:t>
            </a:r>
            <a:r>
              <a:rPr dirty="0" err="1">
                <a:solidFill>
                  <a:schemeClr val="accent1">
                    <a:lumMod val="75000"/>
                  </a:schemeClr>
                </a:solidFill>
              </a:rPr>
              <a:t>garantit</a:t>
            </a:r>
            <a:r>
              <a:rPr dirty="0">
                <a:solidFill>
                  <a:schemeClr val="accent1">
                    <a:lumMod val="75000"/>
                  </a:schemeClr>
                </a:solidFill>
              </a:rPr>
              <a:t> </a:t>
            </a:r>
            <a:r>
              <a:rPr dirty="0" err="1">
                <a:solidFill>
                  <a:schemeClr val="accent1">
                    <a:lumMod val="75000"/>
                  </a:schemeClr>
                </a:solidFill>
              </a:rPr>
              <a:t>l'exploitation</a:t>
            </a:r>
            <a:r>
              <a:rPr dirty="0"/>
              <a:t> à </a:t>
            </a:r>
            <a:r>
              <a:rPr dirty="0" err="1"/>
              <a:t>pleine</a:t>
            </a:r>
            <a:r>
              <a:rPr dirty="0"/>
              <a:t> </a:t>
            </a:r>
            <a:r>
              <a:rPr dirty="0" err="1"/>
              <a:t>capacité</a:t>
            </a:r>
            <a:r>
              <a:rPr dirty="0"/>
              <a:t> de la </a:t>
            </a:r>
            <a:r>
              <a:rPr dirty="0" err="1"/>
              <a:t>dynamique</a:t>
            </a:r>
            <a:r>
              <a:rPr dirty="0"/>
              <a:t> </a:t>
            </a:r>
            <a:r>
              <a:rPr dirty="0" err="1"/>
              <a:t>d'entraînement</a:t>
            </a:r>
            <a:r>
              <a:rPr dirty="0"/>
              <a:t>.</a:t>
            </a:r>
            <a:br>
              <a:rPr dirty="0"/>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12</a:t>
            </a:fld>
            <a:endParaRPr lang="en-US"/>
          </a:p>
        </p:txBody>
      </p:sp>
    </p:spTree>
    <p:extLst>
      <p:ext uri="{BB962C8B-B14F-4D97-AF65-F5344CB8AC3E}">
        <p14:creationId xmlns:p14="http://schemas.microsoft.com/office/powerpoint/2010/main" val="348960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Concept machine et de montage peu encombrant grâce à une construction extrêmement compacte.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Dynamique d'entraînement maximale assurée par des moments d'inertie de masse très faibles dans le cadre d'un montage direct. La suppression d'un adaptateur moteur </a:t>
            </a:r>
            <a:r>
              <a:rPr>
                <a:solidFill>
                  <a:schemeClr val="accent1">
                    <a:lumMod val="75000"/>
                  </a:schemeClr>
                </a:solidFill>
              </a:rPr>
              <a:t>garantit l'exploitation</a:t>
            </a:r>
            <a:r>
              <a:t> à pleine capacité de la dynamique d'entraînement.</a:t>
            </a:r>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13</a:t>
            </a:fld>
            <a:endParaRPr lang="en-US"/>
          </a:p>
        </p:txBody>
      </p:sp>
    </p:spTree>
    <p:extLst>
      <p:ext uri="{BB962C8B-B14F-4D97-AF65-F5344CB8AC3E}">
        <p14:creationId xmlns:p14="http://schemas.microsoft.com/office/powerpoint/2010/main" val="352287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L'uniformisation des interfaces moteur pour P et PH entraîne l'augmentation des dimensions carrées. </a:t>
            </a:r>
            <a:br/>
            <a:r>
              <a:t>Pour de plus amples informations, voir le billet Product Release Réducteurs planétaires 3e génération, SPG octobre 2019.</a:t>
            </a:r>
          </a:p>
          <a:p>
            <a:endParaRPr lang="de-DE" dirty="0"/>
          </a:p>
          <a:p>
            <a:r>
              <a:t>Il n'existe pas d'adaptateur MEL pour P9 !</a:t>
            </a:r>
          </a:p>
        </p:txBody>
      </p:sp>
      <p:sp>
        <p:nvSpPr>
          <p:cNvPr id="4" name="Foliennummernplatzhalter 3"/>
          <p:cNvSpPr>
            <a:spLocks noGrp="1"/>
          </p:cNvSpPr>
          <p:nvPr>
            <p:ph type="sldNum" sz="quarter" idx="5"/>
          </p:nvPr>
        </p:nvSpPr>
        <p:spPr/>
        <p:txBody>
          <a:bodyPr/>
          <a:lstStyle/>
          <a:p>
            <a:fld id="{AF8A3DF1-23CF-5344-9949-DF1C92A429D0}" type="slidenum">
              <a:rPr lang="en-US" smtClean="0"/>
              <a:t>14</a:t>
            </a:fld>
            <a:endParaRPr lang="en-US"/>
          </a:p>
        </p:txBody>
      </p:sp>
    </p:spTree>
    <p:extLst>
      <p:ext uri="{BB962C8B-B14F-4D97-AF65-F5344CB8AC3E}">
        <p14:creationId xmlns:p14="http://schemas.microsoft.com/office/powerpoint/2010/main" val="156357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nSpc>
                <a:spcPct val="150000"/>
              </a:lnSpc>
              <a:buFont typeface="Arial" panose="020B0604020202020204" pitchFamily="34" charset="0"/>
              <a:buChar char="•"/>
            </a:pPr>
            <a:r>
              <a:rPr sz="2200" dirty="0"/>
              <a:t>Le carter et la denture </a:t>
            </a:r>
            <a:r>
              <a:rPr sz="2200" dirty="0" err="1"/>
              <a:t>d'une</a:t>
            </a:r>
            <a:r>
              <a:rPr sz="2200" dirty="0"/>
              <a:t> </a:t>
            </a:r>
            <a:r>
              <a:rPr sz="2200" dirty="0" err="1"/>
              <a:t>qualité</a:t>
            </a:r>
            <a:r>
              <a:rPr sz="2200" dirty="0"/>
              <a:t> </a:t>
            </a:r>
            <a:r>
              <a:rPr sz="2200" dirty="0" err="1"/>
              <a:t>haut</a:t>
            </a:r>
            <a:r>
              <a:rPr sz="2200" dirty="0"/>
              <a:t> de </a:t>
            </a:r>
            <a:r>
              <a:rPr sz="2200" dirty="0" err="1"/>
              <a:t>gamme</a:t>
            </a:r>
            <a:r>
              <a:rPr sz="2200" dirty="0"/>
              <a:t> </a:t>
            </a:r>
            <a:r>
              <a:rPr sz="2000" dirty="0"/>
              <a:t>grâce à des technologies </a:t>
            </a:r>
            <a:r>
              <a:rPr sz="2000" dirty="0" err="1"/>
              <a:t>innovantes</a:t>
            </a:r>
            <a:r>
              <a:rPr sz="2000" dirty="0"/>
              <a:t> </a:t>
            </a:r>
            <a:r>
              <a:rPr sz="2000" dirty="0" err="1"/>
              <a:t>sont</a:t>
            </a:r>
            <a:r>
              <a:rPr sz="2000" dirty="0"/>
              <a:t> la </a:t>
            </a:r>
            <a:r>
              <a:rPr dirty="0" err="1"/>
              <a:t>promesse</a:t>
            </a:r>
            <a:r>
              <a:rPr dirty="0"/>
              <a:t> </a:t>
            </a:r>
            <a:r>
              <a:rPr dirty="0" err="1"/>
              <a:t>d'une</a:t>
            </a:r>
            <a:r>
              <a:rPr dirty="0"/>
              <a:t> </a:t>
            </a:r>
            <a:r>
              <a:rPr dirty="0" err="1"/>
              <a:t>précision</a:t>
            </a:r>
            <a:r>
              <a:rPr dirty="0"/>
              <a:t> de </a:t>
            </a:r>
            <a:r>
              <a:rPr dirty="0" err="1"/>
              <a:t>positionnement</a:t>
            </a:r>
            <a:r>
              <a:rPr dirty="0"/>
              <a:t> </a:t>
            </a:r>
            <a:r>
              <a:rPr dirty="0" err="1"/>
              <a:t>maximale</a:t>
            </a:r>
            <a:r>
              <a:rPr dirty="0"/>
              <a:t> pour un </a:t>
            </a:r>
            <a:r>
              <a:rPr dirty="0" err="1"/>
              <a:t>jeu</a:t>
            </a:r>
            <a:r>
              <a:rPr dirty="0"/>
              <a:t> </a:t>
            </a:r>
            <a:r>
              <a:rPr dirty="0" err="1"/>
              <a:t>rotatif</a:t>
            </a:r>
            <a:r>
              <a:rPr dirty="0"/>
              <a:t> </a:t>
            </a:r>
            <a:r>
              <a:rPr dirty="0" err="1"/>
              <a:t>très</a:t>
            </a:r>
            <a:r>
              <a:rPr dirty="0"/>
              <a:t> </a:t>
            </a:r>
            <a:r>
              <a:rPr dirty="0" err="1"/>
              <a:t>faible</a:t>
            </a:r>
            <a:r>
              <a:rPr dirty="0"/>
              <a:t> </a:t>
            </a:r>
            <a:r>
              <a:rPr dirty="0" err="1"/>
              <a:t>pouvant</a:t>
            </a:r>
            <a:r>
              <a:rPr dirty="0"/>
              <a:t> </a:t>
            </a:r>
            <a:r>
              <a:rPr dirty="0" err="1"/>
              <a:t>être</a:t>
            </a:r>
            <a:r>
              <a:rPr dirty="0"/>
              <a:t>  ≤ 1 arcmin.</a:t>
            </a:r>
          </a:p>
          <a:p>
            <a:pPr marL="342900" indent="-342900">
              <a:lnSpc>
                <a:spcPct val="150000"/>
              </a:lnSpc>
              <a:buFont typeface="Arial" panose="020B0604020202020204" pitchFamily="34" charset="0"/>
              <a:buChar char="•"/>
            </a:pPr>
            <a:r>
              <a:rPr dirty="0" err="1"/>
              <a:t>Résultent</a:t>
            </a:r>
            <a:r>
              <a:rPr dirty="0"/>
              <a:t> dans des couples </a:t>
            </a:r>
            <a:r>
              <a:rPr dirty="0" err="1"/>
              <a:t>d'accélération</a:t>
            </a:r>
            <a:r>
              <a:rPr dirty="0"/>
              <a:t> </a:t>
            </a:r>
            <a:r>
              <a:rPr dirty="0" err="1"/>
              <a:t>élevés</a:t>
            </a:r>
            <a:r>
              <a:rPr dirty="0"/>
              <a:t> et </a:t>
            </a:r>
            <a:r>
              <a:rPr dirty="0" err="1"/>
              <a:t>garantissent</a:t>
            </a:r>
            <a:r>
              <a:rPr dirty="0"/>
              <a:t> </a:t>
            </a:r>
            <a:r>
              <a:rPr dirty="0" err="1"/>
              <a:t>en</a:t>
            </a:r>
            <a:r>
              <a:rPr dirty="0"/>
              <a:t> </a:t>
            </a:r>
            <a:r>
              <a:rPr dirty="0" err="1"/>
              <a:t>même</a:t>
            </a:r>
            <a:r>
              <a:rPr dirty="0"/>
              <a:t> temps un </a:t>
            </a:r>
            <a:r>
              <a:rPr dirty="0" err="1"/>
              <a:t>fonctionnement</a:t>
            </a:r>
            <a:r>
              <a:rPr dirty="0"/>
              <a:t> </a:t>
            </a:r>
            <a:r>
              <a:rPr dirty="0" err="1"/>
              <a:t>d'une</a:t>
            </a:r>
            <a:r>
              <a:rPr dirty="0"/>
              <a:t> </a:t>
            </a:r>
            <a:r>
              <a:rPr dirty="0" err="1"/>
              <a:t>extrême</a:t>
            </a:r>
            <a:r>
              <a:rPr dirty="0"/>
              <a:t> </a:t>
            </a:r>
            <a:r>
              <a:rPr dirty="0" err="1"/>
              <a:t>précision</a:t>
            </a:r>
            <a:r>
              <a:rPr dirty="0"/>
              <a:t>, </a:t>
            </a:r>
            <a:r>
              <a:rPr dirty="0" err="1"/>
              <a:t>comme</a:t>
            </a:r>
            <a:r>
              <a:rPr dirty="0"/>
              <a:t> les </a:t>
            </a:r>
            <a:r>
              <a:rPr dirty="0" err="1"/>
              <a:t>entraînements</a:t>
            </a:r>
            <a:r>
              <a:rPr dirty="0"/>
              <a:t> à </a:t>
            </a:r>
            <a:r>
              <a:rPr dirty="0" err="1"/>
              <a:t>crémaillère</a:t>
            </a:r>
            <a:r>
              <a:rPr dirty="0"/>
              <a:t> STOBER </a:t>
            </a:r>
            <a:r>
              <a:rPr dirty="0" err="1"/>
              <a:t>d'une</a:t>
            </a:r>
            <a:r>
              <a:rPr dirty="0"/>
              <a:t> </a:t>
            </a:r>
            <a:r>
              <a:rPr dirty="0" err="1"/>
              <a:t>concentricité</a:t>
            </a:r>
            <a:r>
              <a:rPr dirty="0"/>
              <a:t> </a:t>
            </a:r>
            <a:r>
              <a:rPr dirty="0" err="1"/>
              <a:t>pouvant</a:t>
            </a:r>
            <a:r>
              <a:rPr dirty="0"/>
              <a:t> </a:t>
            </a:r>
            <a:r>
              <a:rPr dirty="0" err="1"/>
              <a:t>être</a:t>
            </a:r>
            <a:r>
              <a:rPr dirty="0"/>
              <a:t> ≤ 10 </a:t>
            </a:r>
            <a:r>
              <a:rPr dirty="0" err="1"/>
              <a:t>μm</a:t>
            </a:r>
            <a:r>
              <a:rPr dirty="0"/>
              <a: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15</a:t>
            </a:fld>
            <a:endParaRPr lang="en-US"/>
          </a:p>
        </p:txBody>
      </p:sp>
    </p:spTree>
    <p:extLst>
      <p:ext uri="{BB962C8B-B14F-4D97-AF65-F5344CB8AC3E}">
        <p14:creationId xmlns:p14="http://schemas.microsoft.com/office/powerpoint/2010/main" val="418634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dirty="0" err="1"/>
              <a:t>Technologie</a:t>
            </a:r>
            <a:r>
              <a:rPr dirty="0"/>
              <a:t> </a:t>
            </a:r>
            <a:r>
              <a:rPr dirty="0" err="1"/>
              <a:t>d'interface</a:t>
            </a:r>
            <a:r>
              <a:rPr dirty="0"/>
              <a:t> </a:t>
            </a:r>
            <a:r>
              <a:rPr dirty="0" err="1"/>
              <a:t>inégalée</a:t>
            </a:r>
            <a:r>
              <a:rPr dirty="0"/>
              <a:t> pour la </a:t>
            </a:r>
            <a:r>
              <a:rPr dirty="0" err="1"/>
              <a:t>connexion</a:t>
            </a:r>
            <a:r>
              <a:rPr dirty="0"/>
              <a:t> de </a:t>
            </a:r>
            <a:r>
              <a:rPr dirty="0" err="1"/>
              <a:t>moteurs</a:t>
            </a:r>
            <a:r>
              <a:rPr dirty="0"/>
              <a:t> de </a:t>
            </a:r>
            <a:r>
              <a:rPr dirty="0" err="1"/>
              <a:t>tailles</a:t>
            </a:r>
            <a:r>
              <a:rPr dirty="0"/>
              <a:t> les plus </a:t>
            </a:r>
            <a:r>
              <a:rPr dirty="0" err="1"/>
              <a:t>variées</a:t>
            </a:r>
            <a:r>
              <a:rPr dirty="0"/>
              <a:t>.</a:t>
            </a:r>
            <a:br>
              <a:rPr dirty="0"/>
            </a:br>
            <a:r>
              <a:rPr sz="1600" dirty="0"/>
              <a:t>Les </a:t>
            </a:r>
            <a:r>
              <a:rPr sz="1600" dirty="0" err="1"/>
              <a:t>adaptateurs</a:t>
            </a:r>
            <a:r>
              <a:rPr sz="1600" dirty="0"/>
              <a:t> </a:t>
            </a:r>
            <a:r>
              <a:rPr sz="1600" dirty="0" err="1"/>
              <a:t>moteur</a:t>
            </a:r>
            <a:r>
              <a:rPr sz="1600" dirty="0"/>
              <a:t> STOBER …</a:t>
            </a:r>
          </a:p>
          <a:p>
            <a:pPr marL="285750" indent="-285750">
              <a:buFont typeface="Arial" panose="020B0604020202020204" pitchFamily="34" charset="0"/>
              <a:buChar char="•"/>
            </a:pPr>
            <a:r>
              <a:rPr sz="1600" dirty="0" err="1"/>
              <a:t>sont</a:t>
            </a:r>
            <a:r>
              <a:rPr sz="1600" dirty="0"/>
              <a:t> </a:t>
            </a:r>
            <a:r>
              <a:rPr sz="1600" dirty="0" err="1"/>
              <a:t>disponibles</a:t>
            </a:r>
            <a:r>
              <a:rPr sz="1600" dirty="0"/>
              <a:t> dans les </a:t>
            </a:r>
            <a:r>
              <a:rPr sz="1600" dirty="0" err="1"/>
              <a:t>modèles</a:t>
            </a:r>
            <a:r>
              <a:rPr sz="1600" dirty="0"/>
              <a:t> les plus </a:t>
            </a:r>
            <a:r>
              <a:rPr sz="1600" dirty="0" err="1"/>
              <a:t>variés</a:t>
            </a:r>
            <a:r>
              <a:rPr sz="1600" dirty="0"/>
              <a:t> et dans la </a:t>
            </a:r>
            <a:r>
              <a:rPr sz="1600" dirty="0" err="1"/>
              <a:t>variante</a:t>
            </a:r>
            <a:r>
              <a:rPr sz="1600" dirty="0"/>
              <a:t> ServoStop avec un </a:t>
            </a:r>
            <a:r>
              <a:rPr sz="1600" dirty="0" err="1"/>
              <a:t>frein</a:t>
            </a:r>
            <a:r>
              <a:rPr sz="1600" dirty="0"/>
              <a:t> </a:t>
            </a:r>
            <a:r>
              <a:rPr sz="1600" dirty="0" err="1"/>
              <a:t>intégré</a:t>
            </a:r>
            <a:r>
              <a:rPr sz="1600" dirty="0"/>
              <a:t>,</a:t>
            </a:r>
          </a:p>
          <a:p>
            <a:pPr marL="285750" indent="-285750">
              <a:buFont typeface="Arial" panose="020B0604020202020204" pitchFamily="34" charset="0"/>
              <a:buChar char="•"/>
            </a:pPr>
            <a:r>
              <a:rPr sz="1600" dirty="0" err="1"/>
              <a:t>peuvent</a:t>
            </a:r>
            <a:r>
              <a:rPr sz="1600" dirty="0"/>
              <a:t> </a:t>
            </a:r>
            <a:r>
              <a:rPr sz="1600" dirty="0" err="1"/>
              <a:t>être</a:t>
            </a:r>
            <a:r>
              <a:rPr sz="1600" dirty="0"/>
              <a:t> </a:t>
            </a:r>
            <a:r>
              <a:rPr sz="1600" dirty="0" err="1"/>
              <a:t>combinés</a:t>
            </a:r>
            <a:r>
              <a:rPr sz="1600" dirty="0"/>
              <a:t> avec les </a:t>
            </a:r>
            <a:r>
              <a:rPr sz="1600" dirty="0" err="1"/>
              <a:t>réducteurs</a:t>
            </a:r>
            <a:r>
              <a:rPr sz="1600" dirty="0"/>
              <a:t> standard </a:t>
            </a:r>
            <a:r>
              <a:rPr sz="1600" dirty="0" err="1"/>
              <a:t>ou</a:t>
            </a:r>
            <a:r>
              <a:rPr sz="1600" dirty="0"/>
              <a:t> à </a:t>
            </a:r>
            <a:r>
              <a:rPr sz="1600" dirty="0" err="1"/>
              <a:t>jeu</a:t>
            </a:r>
            <a:r>
              <a:rPr sz="1600" dirty="0"/>
              <a:t> </a:t>
            </a:r>
            <a:r>
              <a:rPr sz="1600" dirty="0" err="1"/>
              <a:t>réduit</a:t>
            </a:r>
            <a:r>
              <a:rPr sz="1600" dirty="0"/>
              <a:t>,</a:t>
            </a:r>
          </a:p>
          <a:p>
            <a:pPr marL="285750" indent="-285750">
              <a:buFont typeface="Arial" panose="020B0604020202020204" pitchFamily="34" charset="0"/>
              <a:buChar char="•"/>
            </a:pPr>
            <a:r>
              <a:rPr sz="1600" dirty="0" err="1"/>
              <a:t>permettent</a:t>
            </a:r>
            <a:r>
              <a:rPr sz="1600" dirty="0"/>
              <a:t>, dans la </a:t>
            </a:r>
            <a:r>
              <a:rPr sz="1600" dirty="0" err="1"/>
              <a:t>variante</a:t>
            </a:r>
            <a:r>
              <a:rPr sz="1600" dirty="0"/>
              <a:t> Large avec plaque de </a:t>
            </a:r>
            <a:r>
              <a:rPr sz="1600" dirty="0" err="1"/>
              <a:t>moteur</a:t>
            </a:r>
            <a:r>
              <a:rPr sz="1600" dirty="0"/>
              <a:t> XL, la </a:t>
            </a:r>
            <a:r>
              <a:rPr sz="1600" dirty="0" err="1"/>
              <a:t>connexion</a:t>
            </a:r>
            <a:r>
              <a:rPr sz="1600" dirty="0"/>
              <a:t> des </a:t>
            </a:r>
            <a:r>
              <a:rPr sz="1600" dirty="0" err="1"/>
              <a:t>réducteurs</a:t>
            </a:r>
            <a:r>
              <a:rPr sz="1600" dirty="0"/>
              <a:t> STOBER les plus compacts aux </a:t>
            </a:r>
            <a:r>
              <a:rPr sz="1600" dirty="0" err="1"/>
              <a:t>moteurs</a:t>
            </a:r>
            <a:r>
              <a:rPr sz="1600" dirty="0"/>
              <a:t> </a:t>
            </a:r>
            <a:r>
              <a:rPr sz="1600" dirty="0" err="1"/>
              <a:t>surdimensionnés</a:t>
            </a:r>
            <a:r>
              <a:rPr sz="1600" dirty="0"/>
              <a:t> – un argument </a:t>
            </a:r>
            <a:r>
              <a:rPr sz="1600" dirty="0" err="1"/>
              <a:t>clé</a:t>
            </a:r>
            <a:r>
              <a:rPr sz="1600" dirty="0"/>
              <a:t> de vente !</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16</a:t>
            </a:fld>
            <a:endParaRPr lang="en-US"/>
          </a:p>
        </p:txBody>
      </p:sp>
    </p:spTree>
    <p:extLst>
      <p:ext uri="{BB962C8B-B14F-4D97-AF65-F5344CB8AC3E}">
        <p14:creationId xmlns:p14="http://schemas.microsoft.com/office/powerpoint/2010/main" val="59083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err="1"/>
              <a:t>Optimisation</a:t>
            </a:r>
            <a:r>
              <a:rPr dirty="0"/>
              <a:t> du design et </a:t>
            </a:r>
            <a:r>
              <a:rPr dirty="0" err="1"/>
              <a:t>normalisation</a:t>
            </a:r>
            <a:r>
              <a:rPr dirty="0"/>
              <a:t>, c.-à-d. interface </a:t>
            </a:r>
            <a:r>
              <a:rPr dirty="0" err="1"/>
              <a:t>identique</a:t>
            </a:r>
            <a:r>
              <a:rPr dirty="0"/>
              <a:t> </a:t>
            </a:r>
            <a:r>
              <a:rPr dirty="0" err="1"/>
              <a:t>côté</a:t>
            </a:r>
            <a:r>
              <a:rPr dirty="0"/>
              <a:t> entrée pour P et PH.</a:t>
            </a:r>
            <a:br>
              <a:rPr dirty="0"/>
            </a:br>
            <a:r>
              <a:rPr dirty="0" err="1"/>
              <a:t>Résultat</a:t>
            </a:r>
            <a:r>
              <a:rP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err="1"/>
              <a:t>utilisation</a:t>
            </a:r>
            <a:r>
              <a:rPr dirty="0"/>
              <a:t> </a:t>
            </a:r>
            <a:r>
              <a:rPr dirty="0" err="1"/>
              <a:t>d'adaptateurs</a:t>
            </a:r>
            <a:r>
              <a:rPr dirty="0"/>
              <a:t> </a:t>
            </a:r>
            <a:r>
              <a:rPr dirty="0" err="1"/>
              <a:t>moteur</a:t>
            </a:r>
            <a:r>
              <a:rPr dirty="0"/>
              <a:t> </a:t>
            </a:r>
            <a:r>
              <a:rPr dirty="0" err="1"/>
              <a:t>identiques</a:t>
            </a:r>
            <a:r>
              <a:rPr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err="1"/>
              <a:t>utilisation</a:t>
            </a:r>
            <a:r>
              <a:rPr dirty="0"/>
              <a:t> de brides de </a:t>
            </a:r>
            <a:r>
              <a:rPr dirty="0" err="1"/>
              <a:t>moteur</a:t>
            </a:r>
            <a:r>
              <a:rPr dirty="0"/>
              <a:t> </a:t>
            </a:r>
            <a:r>
              <a:rPr dirty="0" err="1"/>
              <a:t>identiques</a:t>
            </a:r>
            <a:r>
              <a:rPr dirty="0"/>
              <a:t> </a:t>
            </a:r>
            <a:r>
              <a:rPr dirty="0" err="1"/>
              <a:t>lors</a:t>
            </a:r>
            <a:r>
              <a:rPr dirty="0"/>
              <a:t> du montage direct.</a:t>
            </a: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17</a:t>
            </a:fld>
            <a:endParaRPr lang="en-US"/>
          </a:p>
        </p:txBody>
      </p:sp>
    </p:spTree>
    <p:extLst>
      <p:ext uri="{BB962C8B-B14F-4D97-AF65-F5344CB8AC3E}">
        <p14:creationId xmlns:p14="http://schemas.microsoft.com/office/powerpoint/2010/main" val="21702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18</a:t>
            </a:fld>
            <a:endParaRPr lang="en-US"/>
          </a:p>
        </p:txBody>
      </p:sp>
    </p:spTree>
    <p:extLst>
      <p:ext uri="{BB962C8B-B14F-4D97-AF65-F5344CB8AC3E}">
        <p14:creationId xmlns:p14="http://schemas.microsoft.com/office/powerpoint/2010/main" val="3744451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19</a:t>
            </a:fld>
            <a:endParaRPr lang="en-US"/>
          </a:p>
        </p:txBody>
      </p:sp>
    </p:spTree>
    <p:extLst>
      <p:ext uri="{BB962C8B-B14F-4D97-AF65-F5344CB8AC3E}">
        <p14:creationId xmlns:p14="http://schemas.microsoft.com/office/powerpoint/2010/main" val="286424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Compatibilité d'interface : </a:t>
            </a:r>
            <a:br/>
            <a:r>
              <a:rPr b="0"/>
              <a:t>les interfaces mécaniques à la sortie sont compatibles à pratiquement 100 % avec G2. </a:t>
            </a:r>
            <a:r>
              <a:t>Tous les réducteurs de la 3e génération sont nettement plus compacts, hormis le P2. </a:t>
            </a:r>
            <a:br/>
            <a:r>
              <a:t>La longueur totale de la taille P2 n'a pas pu être réduite. On ne peut par conséquent pas s'attendre à des collisions avec le contour de la machine. </a:t>
            </a:r>
          </a:p>
          <a:p>
            <a:endParaRPr lang="de-DE" dirty="0"/>
          </a:p>
          <a:p>
            <a:r>
              <a:t>Néanmoins, nous recommandons généralement d'effectuer un contrôle de contours perturbateurs sur la base des nouveaux modèles volumiques 3D (Step-Files). Ces derniers sont soit compris dans l'offre de notre centre de traitement des commandes, soit disponibles après configuration de votre produit avec le STOBER Configurator </a:t>
            </a:r>
            <a:r>
              <a:rPr u="sng">
                <a:hlinkClick r:id="rId3"/>
              </a:rPr>
              <a:t>https://configurator.stoeber.de/de-DE/?shop=SAT</a:t>
            </a:r>
            <a:r>
              <a:t> </a:t>
            </a:r>
          </a:p>
          <a:p>
            <a:endParaRPr lang="de-DE" dirty="0"/>
          </a:p>
          <a:p>
            <a:r>
              <a:t>Pour de plus amples informations, voir le billet Product Release Réducteurs planétaires 3e génération, SPG octobre 2019.</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175542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20</a:t>
            </a:fld>
            <a:endParaRPr lang="en-US"/>
          </a:p>
        </p:txBody>
      </p:sp>
    </p:spTree>
    <p:extLst>
      <p:ext uri="{BB962C8B-B14F-4D97-AF65-F5344CB8AC3E}">
        <p14:creationId xmlns:p14="http://schemas.microsoft.com/office/powerpoint/2010/main" val="363522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Augmentation des couples d'accélération grâce à</a:t>
            </a:r>
          </a:p>
          <a:p>
            <a:pPr marL="171450" indent="-171450">
              <a:buFont typeface="Arial" panose="020B0604020202020204" pitchFamily="34" charset="0"/>
              <a:buChar char="•"/>
            </a:pPr>
            <a:r>
              <a:t>une meilleure qualité de la denture,</a:t>
            </a:r>
          </a:p>
          <a:p>
            <a:pPr marL="171450" indent="-171450">
              <a:buFont typeface="Arial" panose="020B0604020202020204" pitchFamily="34" charset="0"/>
              <a:buChar char="•"/>
            </a:pPr>
            <a:r>
              <a:t>des matériaux ultramodernes et au procédé de durcissement, </a:t>
            </a:r>
          </a:p>
          <a:p>
            <a:pPr marL="171450" indent="-171450">
              <a:buFont typeface="Arial" panose="020B0604020202020204" pitchFamily="34" charset="0"/>
              <a:buChar char="•"/>
            </a:pPr>
            <a:r>
              <a:t>des machines haute précision ultramodernes,</a:t>
            </a:r>
          </a:p>
          <a:p>
            <a:pPr marL="171450" indent="-171450">
              <a:buFont typeface="Arial" panose="020B0604020202020204" pitchFamily="34" charset="0"/>
              <a:buChar char="•"/>
            </a:pPr>
            <a:r>
              <a:t>un procédé de fabrication innovant de la denture de roue creuse (Power Skiving/décolletage en développante) en une seule prise (donc : pas d'erreur de changement d'outil),</a:t>
            </a:r>
          </a:p>
          <a:p>
            <a:pPr marL="171450" indent="-171450">
              <a:buFont typeface="Arial" panose="020B0604020202020204" pitchFamily="34" charset="0"/>
              <a:buChar char="•"/>
            </a:pPr>
            <a:r>
              <a:t>des largeurs de denture optimisées.</a:t>
            </a:r>
          </a:p>
          <a:p>
            <a:endParaRPr lang="de-DE" dirty="0"/>
          </a:p>
          <a:p>
            <a:r>
              <a:t>Un jeu rotatif réduit est synonyme de meilleure qualité de la denture et de couples d'accélération supérieurs.</a:t>
            </a:r>
          </a:p>
          <a:p>
            <a:r>
              <a:t>M</a:t>
            </a:r>
            <a:r>
              <a:rPr baseline="-25000"/>
              <a:t>2acc</a:t>
            </a:r>
            <a:r>
              <a:t> désigne la valeur du jeu rotatif standard et M</a:t>
            </a:r>
            <a:r>
              <a:rPr baseline="-25000"/>
              <a:t>2accHT</a:t>
            </a:r>
            <a:r>
              <a:t> la valeur du jeu rotatif réduit.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143902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Augmentation des couples nominaux grâce à de nouvelles bases de calcul à la lumière des connaissances les plus récentes et de l'état actuel de la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54225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Augmentation des couples d'arrêt d'urgence contrôlé grâce à</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une meilleure qualité de la denture,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des matériaux ultramodernes et au procédé de durcissement,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des machines haute précision ultramodernes,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un procédé de fabrication innovant de la denture de roue creuse (Power Skiving/décolletage en développante) en une seule prise (donc : pas d'erreur de changement d'outil),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des largeurs de denture optimisées,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des liaisons arbre-moyeu optimisées.</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87525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Augmentation de la vitesse à l'entrée grâce à</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la modification du palier des réducteurs à 2 rapports à jeu réduit,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une denture plus mince à l'entrée des réducteurs à 2 rapports,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des essais approfondis sur le terrain.</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6</a:t>
            </a:fld>
            <a:endParaRPr lang="en-US"/>
          </a:p>
        </p:txBody>
      </p:sp>
    </p:spTree>
    <p:extLst>
      <p:ext uri="{BB962C8B-B14F-4D97-AF65-F5344CB8AC3E}">
        <p14:creationId xmlns:p14="http://schemas.microsoft.com/office/powerpoint/2010/main" val="243407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Renforcement de la rigidité en torsion grâce à</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une longueur réduite,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la modification des largeurs de denture à l'étage de sortie.</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7</a:t>
            </a:fld>
            <a:endParaRPr lang="en-US"/>
          </a:p>
        </p:txBody>
      </p:sp>
    </p:spTree>
    <p:extLst>
      <p:ext uri="{BB962C8B-B14F-4D97-AF65-F5344CB8AC3E}">
        <p14:creationId xmlns:p14="http://schemas.microsoft.com/office/powerpoint/2010/main" val="52985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L'augmentation du diamètre du bossage du pignon ainsi que l'élargissement de la denture dans l'étage de sortie ont pour effet d'augmenter le couple d'arrêt d'urgence contrôlé et, de manière générale, la force portante.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8</a:t>
            </a:fld>
            <a:endParaRPr lang="en-US"/>
          </a:p>
        </p:txBody>
      </p:sp>
    </p:spTree>
    <p:extLst>
      <p:ext uri="{BB962C8B-B14F-4D97-AF65-F5344CB8AC3E}">
        <p14:creationId xmlns:p14="http://schemas.microsoft.com/office/powerpoint/2010/main" val="104836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Concept machine et de montage peu encombrant grâce à une construction extrêmement compacte.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Dynamique d'entraînement maximale assurée par des moments d'inertie de masse très faibles dans le cadre d'un montage direct. La suppression d'un adaptateur moteur </a:t>
            </a:r>
            <a:r>
              <a:rPr>
                <a:solidFill>
                  <a:schemeClr val="accent1">
                    <a:lumMod val="75000"/>
                  </a:schemeClr>
                </a:solidFill>
              </a:rPr>
              <a:t>garantit l'exploitation</a:t>
            </a:r>
            <a:r>
              <a:t> à pleine capacité de la dynamique d'entraînement.</a:t>
            </a:r>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9</a:t>
            </a:fld>
            <a:endParaRPr lang="en-US"/>
          </a:p>
        </p:txBody>
      </p:sp>
    </p:spTree>
    <p:extLst>
      <p:ext uri="{BB962C8B-B14F-4D97-AF65-F5344CB8AC3E}">
        <p14:creationId xmlns:p14="http://schemas.microsoft.com/office/powerpoint/2010/main" val="232933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dirty="0"/>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endParaRPr lang="de-DE" dirty="0"/>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dirty="0"/>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dirty="0"/>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dirty="0"/>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endParaRPr lang="de-DE" dirty="0"/>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dirty="0"/>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6729" y="3067969"/>
            <a:ext cx="6788400" cy="1476000"/>
          </a:xfrm>
        </p:spPr>
        <p:txBody>
          <a:bodyPr/>
          <a:lstStyle/>
          <a:p>
            <a:r>
              <a:rPr dirty="0"/>
              <a:t>Les </a:t>
            </a:r>
            <a:r>
              <a:rPr dirty="0" err="1"/>
              <a:t>réducteurs</a:t>
            </a:r>
            <a:r>
              <a:rPr dirty="0"/>
              <a:t> </a:t>
            </a:r>
            <a:r>
              <a:rPr dirty="0" err="1"/>
              <a:t>planétaires</a:t>
            </a:r>
            <a:r>
              <a:rPr dirty="0"/>
              <a:t> </a:t>
            </a:r>
            <a:br>
              <a:rPr dirty="0"/>
            </a:br>
            <a:r>
              <a:rPr dirty="0"/>
              <a:t>STOBER.</a:t>
            </a:r>
          </a:p>
        </p:txBody>
      </p:sp>
      <p:sp>
        <p:nvSpPr>
          <p:cNvPr id="3" name="Untertitel 2"/>
          <p:cNvSpPr>
            <a:spLocks noGrp="1"/>
          </p:cNvSpPr>
          <p:nvPr>
            <p:ph type="subTitle" idx="1"/>
          </p:nvPr>
        </p:nvSpPr>
        <p:spPr>
          <a:xfrm>
            <a:off x="1006729" y="4627343"/>
            <a:ext cx="6534000" cy="645454"/>
          </a:xfrm>
        </p:spPr>
        <p:txBody>
          <a:bodyPr>
            <a:normAutofit/>
          </a:bodyPr>
          <a:lstStyle/>
          <a:p>
            <a:r>
              <a:t>Votre mise à niveau à la 3e génération. </a:t>
            </a:r>
          </a:p>
        </p:txBody>
      </p:sp>
      <p:pic>
        <p:nvPicPr>
          <p:cNvPr id="7" name="Grafik 6">
            <a:extLst>
              <a:ext uri="{FF2B5EF4-FFF2-40B4-BE49-F238E27FC236}">
                <a16:creationId xmlns:a16="http://schemas.microsoft.com/office/drawing/2014/main" id="{5BEE4C99-B5EC-4AF9-821C-34D8940EDB3A}"/>
              </a:ext>
            </a:extLst>
          </p:cNvPr>
          <p:cNvPicPr>
            <a:picLocks noChangeAspect="1"/>
          </p:cNvPicPr>
          <p:nvPr/>
        </p:nvPicPr>
        <p:blipFill>
          <a:blip r:embed="rId3"/>
          <a:srcRect/>
          <a:stretch/>
        </p:blipFill>
        <p:spPr>
          <a:xfrm>
            <a:off x="4864102" y="1585203"/>
            <a:ext cx="8694058" cy="6275318"/>
          </a:xfrm>
          <a:prstGeom prst="rect">
            <a:avLst/>
          </a:prstGeom>
        </p:spPr>
      </p:pic>
    </p:spTree>
    <p:extLst>
      <p:ext uri="{BB962C8B-B14F-4D97-AF65-F5344CB8AC3E}">
        <p14:creationId xmlns:p14="http://schemas.microsoft.com/office/powerpoint/2010/main" val="357247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010384BC-0359-4989-B122-49178E6AF85D}"/>
              </a:ext>
            </a:extLst>
          </p:cNvPr>
          <p:cNvPicPr>
            <a:picLocks noChangeAspect="1"/>
          </p:cNvPicPr>
          <p:nvPr/>
        </p:nvPicPr>
        <p:blipFill>
          <a:blip r:embed="rId3"/>
          <a:srcRect/>
          <a:stretch/>
        </p:blipFill>
        <p:spPr>
          <a:xfrm>
            <a:off x="8765594" y="1376349"/>
            <a:ext cx="2628198" cy="1954545"/>
          </a:xfrm>
          <a:prstGeom prst="rect">
            <a:avLst/>
          </a:prstGeom>
        </p:spPr>
      </p:pic>
      <p:graphicFrame>
        <p:nvGraphicFramePr>
          <p:cNvPr id="9" name="Tabelle 8">
            <a:extLst>
              <a:ext uri="{FF2B5EF4-FFF2-40B4-BE49-F238E27FC236}">
                <a16:creationId xmlns:a16="http://schemas.microsoft.com/office/drawing/2014/main" id="{D195A714-C8E9-4387-9DDE-651BADB69D90}"/>
              </a:ext>
            </a:extLst>
          </p:cNvPr>
          <p:cNvGraphicFramePr>
            <a:graphicFrameLocks noGrp="1"/>
          </p:cNvGraphicFramePr>
          <p:nvPr>
            <p:extLst>
              <p:ext uri="{D42A27DB-BD31-4B8C-83A1-F6EECF244321}">
                <p14:modId xmlns:p14="http://schemas.microsoft.com/office/powerpoint/2010/main" val="1487378107"/>
              </p:ext>
            </p:extLst>
          </p:nvPr>
        </p:nvGraphicFramePr>
        <p:xfrm>
          <a:off x="662051" y="1665288"/>
          <a:ext cx="6843396" cy="3647673"/>
        </p:xfrm>
        <a:graphic>
          <a:graphicData uri="http://schemas.openxmlformats.org/drawingml/2006/table">
            <a:tbl>
              <a:tblPr/>
              <a:tblGrid>
                <a:gridCol w="977628">
                  <a:extLst>
                    <a:ext uri="{9D8B030D-6E8A-4147-A177-3AD203B41FA5}">
                      <a16:colId xmlns:a16="http://schemas.microsoft.com/office/drawing/2014/main" val="749353182"/>
                    </a:ext>
                  </a:extLst>
                </a:gridCol>
                <a:gridCol w="977628">
                  <a:extLst>
                    <a:ext uri="{9D8B030D-6E8A-4147-A177-3AD203B41FA5}">
                      <a16:colId xmlns:a16="http://schemas.microsoft.com/office/drawing/2014/main" val="3562043577"/>
                    </a:ext>
                  </a:extLst>
                </a:gridCol>
                <a:gridCol w="977628">
                  <a:extLst>
                    <a:ext uri="{9D8B030D-6E8A-4147-A177-3AD203B41FA5}">
                      <a16:colId xmlns:a16="http://schemas.microsoft.com/office/drawing/2014/main" val="3573277800"/>
                    </a:ext>
                  </a:extLst>
                </a:gridCol>
                <a:gridCol w="977628">
                  <a:extLst>
                    <a:ext uri="{9D8B030D-6E8A-4147-A177-3AD203B41FA5}">
                      <a16:colId xmlns:a16="http://schemas.microsoft.com/office/drawing/2014/main" val="433848913"/>
                    </a:ext>
                  </a:extLst>
                </a:gridCol>
                <a:gridCol w="977628">
                  <a:extLst>
                    <a:ext uri="{9D8B030D-6E8A-4147-A177-3AD203B41FA5}">
                      <a16:colId xmlns:a16="http://schemas.microsoft.com/office/drawing/2014/main" val="1471659388"/>
                    </a:ext>
                  </a:extLst>
                </a:gridCol>
                <a:gridCol w="977628">
                  <a:extLst>
                    <a:ext uri="{9D8B030D-6E8A-4147-A177-3AD203B41FA5}">
                      <a16:colId xmlns:a16="http://schemas.microsoft.com/office/drawing/2014/main" val="2940237828"/>
                    </a:ext>
                  </a:extLst>
                </a:gridCol>
                <a:gridCol w="977628">
                  <a:extLst>
                    <a:ext uri="{9D8B030D-6E8A-4147-A177-3AD203B41FA5}">
                      <a16:colId xmlns:a16="http://schemas.microsoft.com/office/drawing/2014/main" val="1941737840"/>
                    </a:ext>
                  </a:extLst>
                </a:gridCol>
              </a:tblGrid>
              <a:tr h="227062">
                <a:tc>
                  <a:txBody>
                    <a:bodyPr/>
                    <a:lstStyle/>
                    <a:p>
                      <a:pPr algn="l"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0000"/>
                          </a:solidFill>
                          <a:effectLst/>
                          <a:latin typeface="Calibri"/>
                        </a:rPr>
                        <a:t>G2 ME</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sz="1400" b="0" i="0" u="none" strike="noStrike" dirty="0">
                          <a:solidFill>
                            <a:srgbClr val="0036A2"/>
                          </a:solidFill>
                          <a:effectLst/>
                          <a:latin typeface="Calibri"/>
                        </a:rPr>
                        <a:t>G3 ME</a:t>
                      </a:r>
                    </a:p>
                  </a:txBody>
                  <a:tcPr marL="9461" marR="9461" marT="9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dirty="0" err="1">
                          <a:solidFill>
                            <a:srgbClr val="000000"/>
                          </a:solidFill>
                          <a:effectLst/>
                          <a:latin typeface="Calibri"/>
                        </a:rPr>
                        <a:t>Réduction</a:t>
                      </a:r>
                      <a:endParaRPr sz="1400" b="0" i="0" u="none" strike="noStrike" dirty="0">
                        <a:solidFill>
                          <a:srgbClr val="000000"/>
                        </a:solidFill>
                        <a:effectLst/>
                        <a:latin typeface="Calibri"/>
                      </a:endParaRP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0000"/>
                          </a:solidFill>
                          <a:effectLst/>
                          <a:latin typeface="Calibri"/>
                        </a:rPr>
                        <a:t>G2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36A2"/>
                          </a:solidFill>
                          <a:effectLst/>
                          <a:latin typeface="Calibri"/>
                        </a:rPr>
                        <a:t>G3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0000"/>
                          </a:solidFill>
                          <a:effectLst/>
                          <a:latin typeface="Calibri"/>
                        </a:rPr>
                        <a:t>Réduction</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2649363"/>
                  </a:ext>
                </a:extLst>
              </a:tr>
              <a:tr h="236523">
                <a:tc>
                  <a:txBody>
                    <a:bodyPr/>
                    <a:lstStyle/>
                    <a:p>
                      <a:pPr algn="l"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sz="1400" b="0" i="0" u="none" strike="noStrike" kern="1200" dirty="0">
                          <a:solidFill>
                            <a:srgbClr val="0036A2"/>
                          </a:solidFill>
                          <a:effectLst/>
                          <a:latin typeface="Calibri"/>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sz="1400" b="0" i="0" u="none" strike="noStrike" kern="1200" dirty="0">
                          <a:solidFill>
                            <a:srgbClr val="0036A2"/>
                          </a:solidFill>
                          <a:effectLst/>
                          <a:latin typeface="Calibri"/>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[mm]</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690889"/>
                  </a:ext>
                </a:extLst>
              </a:tr>
              <a:tr h="227062">
                <a:tc>
                  <a:txBody>
                    <a:bodyPr/>
                    <a:lstStyle/>
                    <a:p>
                      <a:pPr algn="l" fontAlgn="b"/>
                      <a:r>
                        <a:rPr sz="1400" b="0" i="0" u="none" strike="noStrike">
                          <a:solidFill>
                            <a:srgbClr val="000000"/>
                          </a:solidFill>
                          <a:effectLst/>
                          <a:latin typeface="Calibri"/>
                        </a:rPr>
                        <a:t>P221 – P231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109,5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109,5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129,0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129,0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276438"/>
                  </a:ext>
                </a:extLst>
              </a:tr>
              <a:tr h="227062">
                <a:tc>
                  <a:txBody>
                    <a:bodyPr/>
                    <a:lstStyle/>
                    <a:p>
                      <a:pPr algn="l" fontAlgn="b"/>
                      <a:r>
                        <a:rPr sz="1400" b="0" i="0" u="none" strike="noStrike">
                          <a:solidFill>
                            <a:srgbClr val="000000"/>
                          </a:solidFill>
                          <a:effectLst/>
                          <a:latin typeface="Calibri"/>
                        </a:rPr>
                        <a:t>P222 – P232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141,5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141,5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161,0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161,0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84659"/>
                  </a:ext>
                </a:extLst>
              </a:tr>
              <a:tr h="227062">
                <a:tc>
                  <a:txBody>
                    <a:bodyPr/>
                    <a:lstStyle/>
                    <a:p>
                      <a:pPr algn="l" fontAlgn="b"/>
                      <a:r>
                        <a:rPr sz="1400" b="0" i="0" u="none" strike="noStrike">
                          <a:solidFill>
                            <a:srgbClr val="000000"/>
                          </a:solidFill>
                          <a:effectLst/>
                          <a:latin typeface="Calibri"/>
                        </a:rPr>
                        <a:t>P321 – P331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153,0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145,5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7,5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159,3</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147,0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12,3</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811084"/>
                  </a:ext>
                </a:extLst>
              </a:tr>
              <a:tr h="0">
                <a:tc>
                  <a:txBody>
                    <a:bodyPr/>
                    <a:lstStyle/>
                    <a:p>
                      <a:pPr algn="l" fontAlgn="b"/>
                      <a:r>
                        <a:rPr sz="1400" b="0" i="0" u="none" strike="noStrike">
                          <a:solidFill>
                            <a:srgbClr val="000000"/>
                          </a:solidFill>
                          <a:effectLst/>
                          <a:latin typeface="Calibri"/>
                        </a:rPr>
                        <a:t>P322 – P332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173,5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193,0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182,5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10,5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893218"/>
                  </a:ext>
                </a:extLst>
              </a:tr>
              <a:tr h="227062">
                <a:tc>
                  <a:txBody>
                    <a:bodyPr/>
                    <a:lstStyle/>
                    <a:p>
                      <a:pPr algn="l" fontAlgn="b"/>
                      <a:r>
                        <a:rPr sz="1400" b="0" i="0" u="none" strike="noStrike">
                          <a:solidFill>
                            <a:srgbClr val="000000"/>
                          </a:solidFill>
                          <a:effectLst/>
                          <a:latin typeface="Calibri"/>
                        </a:rPr>
                        <a:t>P421 – P431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174,0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185,5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178,5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7,0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44105"/>
                  </a:ext>
                </a:extLst>
              </a:tr>
              <a:tr h="227062">
                <a:tc>
                  <a:txBody>
                    <a:bodyPr/>
                    <a:lstStyle/>
                    <a:p>
                      <a:pPr algn="l" fontAlgn="b"/>
                      <a:r>
                        <a:rPr sz="1400" b="0" i="0" u="none" strike="noStrike">
                          <a:solidFill>
                            <a:srgbClr val="000000"/>
                          </a:solidFill>
                          <a:effectLst/>
                          <a:latin typeface="Calibri"/>
                        </a:rPr>
                        <a:t>P422 – P432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224,8</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204,0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20,8</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08480"/>
                  </a:ext>
                </a:extLst>
              </a:tr>
              <a:tr h="227062">
                <a:tc>
                  <a:txBody>
                    <a:bodyPr/>
                    <a:lstStyle/>
                    <a:p>
                      <a:pPr algn="l" fontAlgn="b"/>
                      <a:r>
                        <a:rPr sz="1400" b="0" i="0" u="none" strike="noStrike">
                          <a:solidFill>
                            <a:srgbClr val="000000"/>
                          </a:solidFill>
                          <a:effectLst/>
                          <a:latin typeface="Calibri"/>
                        </a:rPr>
                        <a:t>P521 – P531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210,5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233,0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223,0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61167"/>
                  </a:ext>
                </a:extLst>
              </a:tr>
              <a:tr h="227062">
                <a:tc>
                  <a:txBody>
                    <a:bodyPr/>
                    <a:lstStyle/>
                    <a:p>
                      <a:pPr algn="l" fontAlgn="b"/>
                      <a:r>
                        <a:rPr sz="1400" b="0" i="0" u="none" strike="noStrike">
                          <a:solidFill>
                            <a:srgbClr val="000000"/>
                          </a:solidFill>
                          <a:effectLst/>
                          <a:latin typeface="Calibri"/>
                        </a:rPr>
                        <a:t>P522 – P532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263,5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239,5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275,0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252,5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22,5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56956"/>
                  </a:ext>
                </a:extLst>
              </a:tr>
              <a:tr h="227062">
                <a:tc>
                  <a:txBody>
                    <a:bodyPr/>
                    <a:lstStyle/>
                    <a:p>
                      <a:pPr algn="l" fontAlgn="b"/>
                      <a:r>
                        <a:rPr sz="1400" b="0" i="0" u="none" strike="noStrike">
                          <a:solidFill>
                            <a:srgbClr val="000000"/>
                          </a:solidFill>
                          <a:effectLst/>
                          <a:latin typeface="Calibri"/>
                        </a:rPr>
                        <a:t>P721 – P731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268,0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264,5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293,0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287,5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92059"/>
                  </a:ext>
                </a:extLst>
              </a:tr>
              <a:tr h="227062">
                <a:tc>
                  <a:txBody>
                    <a:bodyPr/>
                    <a:lstStyle/>
                    <a:p>
                      <a:pPr algn="l" fontAlgn="b"/>
                      <a:r>
                        <a:rPr sz="1400" b="0" i="0" u="none" strike="noStrike">
                          <a:solidFill>
                            <a:srgbClr val="000000"/>
                          </a:solidFill>
                          <a:effectLst/>
                          <a:latin typeface="Calibri"/>
                        </a:rPr>
                        <a:t>P722 – P732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315,0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19,0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129088"/>
                  </a:ext>
                </a:extLst>
              </a:tr>
              <a:tr h="227062">
                <a:tc>
                  <a:txBody>
                    <a:bodyPr/>
                    <a:lstStyle/>
                    <a:p>
                      <a:pPr algn="l" fontAlgn="b"/>
                      <a:r>
                        <a:rPr sz="1400" b="0" i="0" u="none" strike="noStrike">
                          <a:solidFill>
                            <a:srgbClr val="000000"/>
                          </a:solidFill>
                          <a:effectLst/>
                          <a:latin typeface="Calibri"/>
                        </a:rPr>
                        <a:t>P821 – P831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311,5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320,5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13,5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923296"/>
                  </a:ext>
                </a:extLst>
              </a:tr>
              <a:tr h="227062">
                <a:tc>
                  <a:txBody>
                    <a:bodyPr/>
                    <a:lstStyle/>
                    <a:p>
                      <a:pPr algn="l" fontAlgn="b"/>
                      <a:r>
                        <a:rPr sz="1400" b="0" i="0" u="none" strike="noStrike">
                          <a:solidFill>
                            <a:srgbClr val="000000"/>
                          </a:solidFill>
                          <a:effectLst/>
                          <a:latin typeface="Calibri"/>
                        </a:rPr>
                        <a:t>P822 – P832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376,5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356,5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401,5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379,5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22,0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6898"/>
                  </a:ext>
                </a:extLst>
              </a:tr>
              <a:tr h="227062">
                <a:tc>
                  <a:txBody>
                    <a:bodyPr/>
                    <a:lstStyle/>
                    <a:p>
                      <a:pPr algn="l" fontAlgn="b"/>
                      <a:r>
                        <a:rPr sz="1400" b="0" i="0" u="none" strike="noStrike">
                          <a:solidFill>
                            <a:srgbClr val="000000"/>
                          </a:solidFill>
                          <a:effectLst/>
                          <a:latin typeface="Calibri"/>
                        </a:rPr>
                        <a:t>P921 – P931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396,0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380,5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tx1"/>
                          </a:solidFill>
                          <a:effectLst/>
                          <a:latin typeface="Calibri" panose="020F0502020204030204" pitchFamily="34" charset="0"/>
                        </a:rPr>
                        <a:t>-</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848589"/>
                  </a:ext>
                </a:extLst>
              </a:tr>
              <a:tr h="236523">
                <a:tc>
                  <a:txBody>
                    <a:bodyPr/>
                    <a:lstStyle/>
                    <a:p>
                      <a:pPr algn="l" fontAlgn="b"/>
                      <a:r>
                        <a:rPr sz="1400" b="0" i="0" u="none" strike="noStrike">
                          <a:solidFill>
                            <a:srgbClr val="000000"/>
                          </a:solidFill>
                          <a:effectLst/>
                          <a:latin typeface="Calibri"/>
                        </a:rPr>
                        <a:t>P922 – P932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476,0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463,5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492,0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472,5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19,5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00236"/>
                  </a:ext>
                </a:extLst>
              </a:tr>
            </a:tbl>
          </a:graphicData>
        </a:graphic>
      </p:graphicFrame>
      <p:pic>
        <p:nvPicPr>
          <p:cNvPr id="8" name="Grafik 7">
            <a:extLst>
              <a:ext uri="{FF2B5EF4-FFF2-40B4-BE49-F238E27FC236}">
                <a16:creationId xmlns:a16="http://schemas.microsoft.com/office/drawing/2014/main" id="{3953E57A-B4F6-4D43-B8C2-9539695C1B03}"/>
              </a:ext>
            </a:extLst>
          </p:cNvPr>
          <p:cNvPicPr>
            <a:picLocks noChangeAspect="1"/>
          </p:cNvPicPr>
          <p:nvPr/>
        </p:nvPicPr>
        <p:blipFill>
          <a:blip r:embed="rId4"/>
          <a:srcRect/>
          <a:stretch/>
        </p:blipFill>
        <p:spPr>
          <a:xfrm>
            <a:off x="8758677" y="3772077"/>
            <a:ext cx="2686057" cy="2269907"/>
          </a:xfrm>
          <a:prstGeom prst="rect">
            <a:avLst/>
          </a:prstGeom>
        </p:spPr>
      </p:pic>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P : comparaison des modifications des longueurs totales</a:t>
            </a:r>
          </a:p>
        </p:txBody>
      </p:sp>
    </p:spTree>
    <p:extLst>
      <p:ext uri="{BB962C8B-B14F-4D97-AF65-F5344CB8AC3E}">
        <p14:creationId xmlns:p14="http://schemas.microsoft.com/office/powerpoint/2010/main" val="103254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PH(Q) : comparaison des modifications des longueurs totales</a:t>
            </a:r>
          </a:p>
        </p:txBody>
      </p:sp>
      <p:pic>
        <p:nvPicPr>
          <p:cNvPr id="14" name="Grafik 13">
            <a:extLst>
              <a:ext uri="{FF2B5EF4-FFF2-40B4-BE49-F238E27FC236}">
                <a16:creationId xmlns:a16="http://schemas.microsoft.com/office/drawing/2014/main" id="{7AF4865B-00BB-43D0-960B-871A5721F85A}"/>
              </a:ext>
            </a:extLst>
          </p:cNvPr>
          <p:cNvPicPr>
            <a:picLocks noChangeAspect="1"/>
          </p:cNvPicPr>
          <p:nvPr/>
        </p:nvPicPr>
        <p:blipFill>
          <a:blip r:embed="rId3"/>
          <a:srcRect/>
          <a:stretch/>
        </p:blipFill>
        <p:spPr>
          <a:xfrm>
            <a:off x="9013494" y="3784310"/>
            <a:ext cx="2331957" cy="2189003"/>
          </a:xfrm>
          <a:prstGeom prst="rect">
            <a:avLst/>
          </a:prstGeom>
        </p:spPr>
      </p:pic>
      <p:pic>
        <p:nvPicPr>
          <p:cNvPr id="15" name="Grafik 14">
            <a:extLst>
              <a:ext uri="{FF2B5EF4-FFF2-40B4-BE49-F238E27FC236}">
                <a16:creationId xmlns:a16="http://schemas.microsoft.com/office/drawing/2014/main" id="{94FCB4C1-66A6-40C1-901E-57CF008C0FEA}"/>
              </a:ext>
            </a:extLst>
          </p:cNvPr>
          <p:cNvPicPr>
            <a:picLocks noChangeAspect="1"/>
          </p:cNvPicPr>
          <p:nvPr/>
        </p:nvPicPr>
        <p:blipFill>
          <a:blip r:embed="rId4"/>
          <a:srcRect/>
          <a:stretch/>
        </p:blipFill>
        <p:spPr>
          <a:xfrm>
            <a:off x="9258846" y="1371526"/>
            <a:ext cx="1979533" cy="1912914"/>
          </a:xfrm>
          <a:prstGeom prst="rect">
            <a:avLst/>
          </a:prstGeom>
        </p:spPr>
      </p:pic>
      <p:graphicFrame>
        <p:nvGraphicFramePr>
          <p:cNvPr id="9" name="Tabelle 8">
            <a:extLst>
              <a:ext uri="{FF2B5EF4-FFF2-40B4-BE49-F238E27FC236}">
                <a16:creationId xmlns:a16="http://schemas.microsoft.com/office/drawing/2014/main" id="{042F8C80-E768-4C30-BACE-073943D9B1F0}"/>
              </a:ext>
            </a:extLst>
          </p:cNvPr>
          <p:cNvGraphicFramePr>
            <a:graphicFrameLocks noGrp="1"/>
          </p:cNvGraphicFramePr>
          <p:nvPr>
            <p:extLst>
              <p:ext uri="{D42A27DB-BD31-4B8C-83A1-F6EECF244321}">
                <p14:modId xmlns:p14="http://schemas.microsoft.com/office/powerpoint/2010/main" val="2103980193"/>
              </p:ext>
            </p:extLst>
          </p:nvPr>
        </p:nvGraphicFramePr>
        <p:xfrm>
          <a:off x="650579" y="1665288"/>
          <a:ext cx="7089768" cy="2761968"/>
        </p:xfrm>
        <a:graphic>
          <a:graphicData uri="http://schemas.openxmlformats.org/drawingml/2006/table">
            <a:tbl>
              <a:tblPr/>
              <a:tblGrid>
                <a:gridCol w="1224000">
                  <a:extLst>
                    <a:ext uri="{9D8B030D-6E8A-4147-A177-3AD203B41FA5}">
                      <a16:colId xmlns:a16="http://schemas.microsoft.com/office/drawing/2014/main" val="2619506228"/>
                    </a:ext>
                  </a:extLst>
                </a:gridCol>
                <a:gridCol w="977628">
                  <a:extLst>
                    <a:ext uri="{9D8B030D-6E8A-4147-A177-3AD203B41FA5}">
                      <a16:colId xmlns:a16="http://schemas.microsoft.com/office/drawing/2014/main" val="4240339368"/>
                    </a:ext>
                  </a:extLst>
                </a:gridCol>
                <a:gridCol w="977628">
                  <a:extLst>
                    <a:ext uri="{9D8B030D-6E8A-4147-A177-3AD203B41FA5}">
                      <a16:colId xmlns:a16="http://schemas.microsoft.com/office/drawing/2014/main" val="3577529920"/>
                    </a:ext>
                  </a:extLst>
                </a:gridCol>
                <a:gridCol w="977628">
                  <a:extLst>
                    <a:ext uri="{9D8B030D-6E8A-4147-A177-3AD203B41FA5}">
                      <a16:colId xmlns:a16="http://schemas.microsoft.com/office/drawing/2014/main" val="3276983731"/>
                    </a:ext>
                  </a:extLst>
                </a:gridCol>
                <a:gridCol w="977628">
                  <a:extLst>
                    <a:ext uri="{9D8B030D-6E8A-4147-A177-3AD203B41FA5}">
                      <a16:colId xmlns:a16="http://schemas.microsoft.com/office/drawing/2014/main" val="1933646240"/>
                    </a:ext>
                  </a:extLst>
                </a:gridCol>
                <a:gridCol w="977628">
                  <a:extLst>
                    <a:ext uri="{9D8B030D-6E8A-4147-A177-3AD203B41FA5}">
                      <a16:colId xmlns:a16="http://schemas.microsoft.com/office/drawing/2014/main" val="1314951647"/>
                    </a:ext>
                  </a:extLst>
                </a:gridCol>
                <a:gridCol w="977628">
                  <a:extLst>
                    <a:ext uri="{9D8B030D-6E8A-4147-A177-3AD203B41FA5}">
                      <a16:colId xmlns:a16="http://schemas.microsoft.com/office/drawing/2014/main" val="2351917985"/>
                    </a:ext>
                  </a:extLst>
                </a:gridCol>
              </a:tblGrid>
              <a:tr h="227062">
                <a:tc>
                  <a:txBody>
                    <a:bodyPr/>
                    <a:lstStyle/>
                    <a:p>
                      <a:pPr algn="ctr"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G2 ME</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400" b="0" i="0" u="none" strike="noStrike" dirty="0">
                          <a:solidFill>
                            <a:srgbClr val="0036A2"/>
                          </a:solidFill>
                          <a:effectLst/>
                          <a:latin typeface="Calibri" panose="020F0502020204030204" pitchFamily="34" charset="0"/>
                        </a:rPr>
                        <a:t>G3 ME</a:t>
                      </a:r>
                    </a:p>
                  </a:txBody>
                  <a:tcPr marL="9461" marR="9461" marT="9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err="1">
                          <a:solidFill>
                            <a:srgbClr val="000000"/>
                          </a:solidFill>
                          <a:effectLst/>
                          <a:latin typeface="+mn-lt"/>
                        </a:rPr>
                        <a:t>Réduction</a:t>
                      </a:r>
                      <a:endParaRPr lang="de-DE" sz="1400" b="0" i="0" u="none" strike="noStrike" dirty="0">
                        <a:solidFill>
                          <a:srgbClr val="000000"/>
                        </a:solidFill>
                        <a:effectLst/>
                        <a:latin typeface="+mn-lt"/>
                      </a:endParaRP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G2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rgbClr val="0036A2"/>
                          </a:solidFill>
                          <a:effectLst/>
                          <a:latin typeface="Calibri" panose="020F0502020204030204" pitchFamily="34" charset="0"/>
                        </a:rPr>
                        <a:t>G3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err="1">
                          <a:solidFill>
                            <a:srgbClr val="000000"/>
                          </a:solidFill>
                          <a:effectLst/>
                          <a:latin typeface="+mn-lt"/>
                        </a:rPr>
                        <a:t>Réduction</a:t>
                      </a:r>
                      <a:endParaRPr lang="de-DE" sz="1400" b="0" i="0" u="none" strike="noStrike" dirty="0">
                        <a:solidFill>
                          <a:srgbClr val="000000"/>
                        </a:solidFill>
                        <a:effectLst/>
                        <a:latin typeface="+mn-lt"/>
                      </a:endParaRP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5409124"/>
                  </a:ext>
                </a:extLst>
              </a:tr>
              <a:tr h="268527">
                <a:tc>
                  <a:txBody>
                    <a:bodyPr/>
                    <a:lstStyle/>
                    <a:p>
                      <a:pPr algn="ctr"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1400" b="0" i="0" u="none" strike="noStrike" kern="1200" dirty="0">
                          <a:solidFill>
                            <a:srgbClr val="0036A2"/>
                          </a:solidFill>
                          <a:effectLst/>
                          <a:latin typeface="Calibri" panose="020F0502020204030204" pitchFamily="34" charset="0"/>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1400" b="0" i="0" u="none" strike="noStrike" kern="1200" dirty="0">
                          <a:solidFill>
                            <a:srgbClr val="0036A2"/>
                          </a:solidFill>
                          <a:effectLst/>
                          <a:latin typeface="Calibri" panose="020F0502020204030204" pitchFamily="34" charset="0"/>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[mm]</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957730"/>
                  </a:ext>
                </a:extLst>
              </a:tr>
              <a:tr h="227062">
                <a:tc>
                  <a:txBody>
                    <a:bodyPr/>
                    <a:lstStyle/>
                    <a:p>
                      <a:pPr algn="ctr" fontAlgn="b"/>
                      <a:r>
                        <a:rPr lang="de-DE" sz="1400" b="0" i="0" u="none" strike="noStrike" dirty="0">
                          <a:solidFill>
                            <a:srgbClr val="000000"/>
                          </a:solidFill>
                          <a:effectLst/>
                          <a:latin typeface="Calibri" panose="020F0502020204030204" pitchFamily="34" charset="0"/>
                        </a:rPr>
                        <a:t>PH321 – PH331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98,5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108,8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206687"/>
                  </a:ext>
                </a:extLst>
              </a:tr>
              <a:tr h="227062">
                <a:tc>
                  <a:txBody>
                    <a:bodyPr/>
                    <a:lstStyle/>
                    <a:p>
                      <a:pPr algn="ctr" fontAlgn="b"/>
                      <a:r>
                        <a:rPr lang="de-DE" sz="1400" b="0" i="0" u="none" strike="noStrike" dirty="0">
                          <a:solidFill>
                            <a:srgbClr val="000000"/>
                          </a:solidFill>
                          <a:effectLst/>
                          <a:latin typeface="Calibri" panose="020F0502020204030204" pitchFamily="34" charset="0"/>
                        </a:rPr>
                        <a:t>PH322 – PH332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119,0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116,0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135,5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465817"/>
                  </a:ext>
                </a:extLst>
              </a:tr>
              <a:tr h="227062">
                <a:tc>
                  <a:txBody>
                    <a:bodyPr/>
                    <a:lstStyle/>
                    <a:p>
                      <a:pPr algn="ctr" fontAlgn="b"/>
                      <a:r>
                        <a:rPr lang="de-DE" sz="1400" b="0" i="0" u="none" strike="noStrike" dirty="0">
                          <a:solidFill>
                            <a:srgbClr val="000000"/>
                          </a:solidFill>
                          <a:effectLst/>
                          <a:latin typeface="Calibri" panose="020F0502020204030204" pitchFamily="34" charset="0"/>
                        </a:rPr>
                        <a:t>PH421 – PH431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120,0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113,5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126,5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264342"/>
                  </a:ext>
                </a:extLst>
              </a:tr>
              <a:tr h="0">
                <a:tc>
                  <a:txBody>
                    <a:bodyPr/>
                    <a:lstStyle/>
                    <a:p>
                      <a:pPr algn="ctr" fontAlgn="b"/>
                      <a:r>
                        <a:rPr lang="de-DE" sz="1400" b="0" i="0" u="none" strike="noStrike" dirty="0">
                          <a:solidFill>
                            <a:srgbClr val="000000"/>
                          </a:solidFill>
                          <a:effectLst/>
                          <a:latin typeface="Calibri" panose="020F0502020204030204" pitchFamily="34" charset="0"/>
                        </a:rPr>
                        <a:t>PH422 – PH432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164,5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150,5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170,8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968645"/>
                  </a:ext>
                </a:extLst>
              </a:tr>
              <a:tr h="227062">
                <a:tc>
                  <a:txBody>
                    <a:bodyPr/>
                    <a:lstStyle/>
                    <a:p>
                      <a:pPr algn="ctr" fontAlgn="b"/>
                      <a:r>
                        <a:rPr lang="de-DE" sz="1400" b="0" i="0" u="none" strike="noStrike" dirty="0">
                          <a:solidFill>
                            <a:srgbClr val="000000"/>
                          </a:solidFill>
                          <a:effectLst/>
                          <a:latin typeface="Calibri" panose="020F0502020204030204" pitchFamily="34" charset="0"/>
                        </a:rPr>
                        <a:t>PH521 – PH531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132,0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144,5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787012"/>
                  </a:ext>
                </a:extLst>
              </a:tr>
              <a:tr h="227062">
                <a:tc>
                  <a:txBody>
                    <a:bodyPr/>
                    <a:lstStyle/>
                    <a:p>
                      <a:pPr algn="ctr" fontAlgn="b"/>
                      <a:r>
                        <a:rPr lang="de-DE" sz="1400" b="0" i="0" u="none" strike="noStrike" dirty="0">
                          <a:solidFill>
                            <a:srgbClr val="000000"/>
                          </a:solidFill>
                          <a:effectLst/>
                          <a:latin typeface="Calibri" panose="020F0502020204030204" pitchFamily="34" charset="0"/>
                        </a:rPr>
                        <a:t>PH522 – PH532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180,5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192,0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174,0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46229"/>
                  </a:ext>
                </a:extLst>
              </a:tr>
              <a:tr h="227062">
                <a:tc>
                  <a:txBody>
                    <a:bodyPr/>
                    <a:lstStyle/>
                    <a:p>
                      <a:pPr algn="ctr" fontAlgn="b"/>
                      <a:r>
                        <a:rPr lang="de-DE" sz="1400" b="0" i="0" u="none" strike="noStrike" dirty="0">
                          <a:solidFill>
                            <a:srgbClr val="000000"/>
                          </a:solidFill>
                          <a:effectLst/>
                          <a:latin typeface="Calibri" panose="020F0502020204030204" pitchFamily="34" charset="0"/>
                        </a:rPr>
                        <a:t>PH721 – PH731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164,0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189,5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184,0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00297"/>
                  </a:ext>
                </a:extLst>
              </a:tr>
              <a:tr h="227062">
                <a:tc>
                  <a:txBody>
                    <a:bodyPr/>
                    <a:lstStyle/>
                    <a:p>
                      <a:pPr algn="ctr" fontAlgn="b"/>
                      <a:r>
                        <a:rPr lang="de-DE" sz="1400" b="0" i="0" u="none" strike="noStrike" dirty="0">
                          <a:solidFill>
                            <a:srgbClr val="000000"/>
                          </a:solidFill>
                          <a:effectLst/>
                          <a:latin typeface="Calibri" panose="020F0502020204030204" pitchFamily="34" charset="0"/>
                        </a:rPr>
                        <a:t>PH722 – PH732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199,0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211,5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99656"/>
                  </a:ext>
                </a:extLst>
              </a:tr>
              <a:tr h="227062">
                <a:tc>
                  <a:txBody>
                    <a:bodyPr/>
                    <a:lstStyle/>
                    <a:p>
                      <a:pPr algn="ctr" fontAlgn="b"/>
                      <a:r>
                        <a:rPr lang="de-DE" sz="1400" b="0" i="0" u="none" strike="noStrike" dirty="0">
                          <a:solidFill>
                            <a:srgbClr val="000000"/>
                          </a:solidFill>
                          <a:effectLst/>
                          <a:latin typeface="Calibri" panose="020F0502020204030204" pitchFamily="34" charset="0"/>
                        </a:rPr>
                        <a:t>PH821 – PH831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236,0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tx1"/>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16447"/>
                  </a:ext>
                </a:extLst>
              </a:tr>
              <a:tr h="227062">
                <a:tc>
                  <a:txBody>
                    <a:bodyPr/>
                    <a:lstStyle/>
                    <a:p>
                      <a:pPr algn="ctr" fontAlgn="b"/>
                      <a:r>
                        <a:rPr lang="de-DE" sz="1400" b="0" i="0" u="none" strike="noStrike" dirty="0">
                          <a:solidFill>
                            <a:srgbClr val="000000"/>
                          </a:solidFill>
                          <a:effectLst/>
                          <a:latin typeface="Calibri" panose="020F0502020204030204" pitchFamily="34" charset="0"/>
                        </a:rPr>
                        <a:t>PH822 – PH832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277,0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263,0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303,0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286,0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216055"/>
                  </a:ext>
                </a:extLst>
              </a:tr>
            </a:tbl>
          </a:graphicData>
        </a:graphic>
      </p:graphicFrame>
    </p:spTree>
    <p:extLst>
      <p:ext uri="{BB962C8B-B14F-4D97-AF65-F5344CB8AC3E}">
        <p14:creationId xmlns:p14="http://schemas.microsoft.com/office/powerpoint/2010/main" val="154733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979112" y="847118"/>
            <a:ext cx="6494397" cy="358127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39999" y="360055"/>
            <a:ext cx="9020689" cy="460800"/>
          </a:xfrm>
        </p:spPr>
        <p:txBody>
          <a:bodyPr>
            <a:normAutofit fontScale="90000"/>
          </a:bodyPr>
          <a:lstStyle/>
          <a:p>
            <a:r>
              <a:rPr dirty="0"/>
              <a:t>P : modification des longueurs </a:t>
            </a:r>
            <a:r>
              <a:rPr dirty="0" err="1"/>
              <a:t>totales</a:t>
            </a:r>
            <a:r>
              <a:rPr dirty="0"/>
              <a:t> dans le cadre du montage direct</a:t>
            </a:r>
          </a:p>
        </p:txBody>
      </p:sp>
      <p:pic>
        <p:nvPicPr>
          <p:cNvPr id="7" name="Grafik 6">
            <a:extLst>
              <a:ext uri="{FF2B5EF4-FFF2-40B4-BE49-F238E27FC236}">
                <a16:creationId xmlns:a16="http://schemas.microsoft.com/office/drawing/2014/main" id="{EB24A53D-9EAD-4BD6-AF9B-43D6895C048B}"/>
              </a:ext>
            </a:extLst>
          </p:cNvPr>
          <p:cNvPicPr>
            <a:picLocks noChangeAspect="1"/>
          </p:cNvPicPr>
          <p:nvPr/>
        </p:nvPicPr>
        <p:blipFill>
          <a:blip r:embed="rId4"/>
          <a:srcRect/>
          <a:stretch/>
        </p:blipFill>
        <p:spPr>
          <a:xfrm>
            <a:off x="6893357" y="2423243"/>
            <a:ext cx="4704457" cy="3145809"/>
          </a:xfrm>
          <a:prstGeom prst="rect">
            <a:avLst/>
          </a:prstGeom>
        </p:spPr>
      </p:pic>
      <p:sp>
        <p:nvSpPr>
          <p:cNvPr id="8" name="Rechteck 7">
            <a:extLst>
              <a:ext uri="{FF2B5EF4-FFF2-40B4-BE49-F238E27FC236}">
                <a16:creationId xmlns:a16="http://schemas.microsoft.com/office/drawing/2014/main" id="{2C49DAE2-38B0-49FE-8FDF-E81465D9884B}"/>
              </a:ext>
            </a:extLst>
          </p:cNvPr>
          <p:cNvSpPr/>
          <p:nvPr/>
        </p:nvSpPr>
        <p:spPr>
          <a:xfrm>
            <a:off x="6989378" y="5476650"/>
            <a:ext cx="5104899" cy="1231106"/>
          </a:xfrm>
          <a:prstGeom prst="rect">
            <a:avLst/>
          </a:prstGeom>
        </p:spPr>
        <p:txBody>
          <a:bodyPr wrap="square">
            <a:spAutoFit/>
          </a:bodyPr>
          <a:lstStyle/>
          <a:p>
            <a:pPr algn="r">
              <a:spcBef>
                <a:spcPts val="600"/>
              </a:spcBef>
              <a:buClr>
                <a:schemeClr val="accent4"/>
              </a:buClr>
            </a:pPr>
            <a:r>
              <a:rPr sz="2800" b="1" dirty="0">
                <a:solidFill>
                  <a:schemeClr val="bg1"/>
                </a:solidFill>
              </a:rPr>
              <a:t>Les</a:t>
            </a:r>
            <a:r>
              <a:rPr lang="de-DE" sz="2800" b="1" dirty="0">
                <a:solidFill>
                  <a:schemeClr val="bg1"/>
                </a:solidFill>
              </a:rPr>
              <a:t> m</a:t>
            </a:r>
            <a:r>
              <a:rPr sz="2800" b="1" dirty="0" err="1">
                <a:solidFill>
                  <a:schemeClr val="bg1"/>
                </a:solidFill>
              </a:rPr>
              <a:t>otoréducteurs</a:t>
            </a:r>
            <a:r>
              <a:rPr sz="2800" b="1" dirty="0">
                <a:solidFill>
                  <a:schemeClr val="bg1"/>
                </a:solidFill>
              </a:rPr>
              <a:t> </a:t>
            </a:r>
            <a:br>
              <a:rPr lang="de-DE" sz="2800" b="1" dirty="0">
                <a:solidFill>
                  <a:schemeClr val="bg1"/>
                </a:solidFill>
              </a:rPr>
            </a:br>
            <a:r>
              <a:rPr sz="2800" b="1" dirty="0" err="1">
                <a:solidFill>
                  <a:schemeClr val="bg1"/>
                </a:solidFill>
              </a:rPr>
              <a:t>planétaires</a:t>
            </a:r>
            <a:br>
              <a:rPr b="1" dirty="0">
                <a:solidFill>
                  <a:schemeClr val="bg1"/>
                </a:solidFill>
              </a:rPr>
            </a:br>
            <a:r>
              <a:rPr b="1" dirty="0">
                <a:solidFill>
                  <a:schemeClr val="bg1"/>
                </a:solidFill>
              </a:rPr>
              <a:t>les plus compacts</a:t>
            </a:r>
            <a:r>
              <a:rPr lang="de-DE" b="1" dirty="0">
                <a:solidFill>
                  <a:schemeClr val="bg1"/>
                </a:solidFill>
              </a:rPr>
              <a:t> </a:t>
            </a:r>
            <a:r>
              <a:rPr b="1" dirty="0">
                <a:solidFill>
                  <a:schemeClr val="bg1"/>
                </a:solidFill>
              </a:rPr>
              <a:t>du </a:t>
            </a:r>
            <a:r>
              <a:rPr b="1" dirty="0" err="1">
                <a:solidFill>
                  <a:schemeClr val="bg1"/>
                </a:solidFill>
              </a:rPr>
              <a:t>marché</a:t>
            </a:r>
            <a:endParaRPr b="1" dirty="0">
              <a:solidFill>
                <a:schemeClr val="bg1"/>
              </a:solidFill>
            </a:endParaRPr>
          </a:p>
        </p:txBody>
      </p:sp>
      <p:graphicFrame>
        <p:nvGraphicFramePr>
          <p:cNvPr id="11" name="Tabelle 10">
            <a:extLst>
              <a:ext uri="{FF2B5EF4-FFF2-40B4-BE49-F238E27FC236}">
                <a16:creationId xmlns:a16="http://schemas.microsoft.com/office/drawing/2014/main" id="{21520AE6-AC5E-44A9-9D00-B9477D2CC096}"/>
              </a:ext>
            </a:extLst>
          </p:cNvPr>
          <p:cNvGraphicFramePr>
            <a:graphicFrameLocks noGrp="1"/>
          </p:cNvGraphicFramePr>
          <p:nvPr>
            <p:extLst>
              <p:ext uri="{D42A27DB-BD31-4B8C-83A1-F6EECF244321}">
                <p14:modId xmlns:p14="http://schemas.microsoft.com/office/powerpoint/2010/main" val="142329422"/>
              </p:ext>
            </p:extLst>
          </p:nvPr>
        </p:nvGraphicFramePr>
        <p:xfrm>
          <a:off x="591567" y="832562"/>
          <a:ext cx="5426097" cy="5877153"/>
        </p:xfrm>
        <a:graphic>
          <a:graphicData uri="http://schemas.openxmlformats.org/drawingml/2006/table">
            <a:tbl>
              <a:tblPr firstRow="1" firstCol="1" bandRow="1">
                <a:tableStyleId>{D27102A9-8310-4765-A935-A1911B00CA55}</a:tableStyleId>
              </a:tblPr>
              <a:tblGrid>
                <a:gridCol w="1690063">
                  <a:extLst>
                    <a:ext uri="{9D8B030D-6E8A-4147-A177-3AD203B41FA5}">
                      <a16:colId xmlns:a16="http://schemas.microsoft.com/office/drawing/2014/main" val="200633535"/>
                    </a:ext>
                  </a:extLst>
                </a:gridCol>
                <a:gridCol w="1232752">
                  <a:extLst>
                    <a:ext uri="{9D8B030D-6E8A-4147-A177-3AD203B41FA5}">
                      <a16:colId xmlns:a16="http://schemas.microsoft.com/office/drawing/2014/main" val="3308918958"/>
                    </a:ext>
                  </a:extLst>
                </a:gridCol>
                <a:gridCol w="1251641">
                  <a:extLst>
                    <a:ext uri="{9D8B030D-6E8A-4147-A177-3AD203B41FA5}">
                      <a16:colId xmlns:a16="http://schemas.microsoft.com/office/drawing/2014/main" val="1826631639"/>
                    </a:ext>
                  </a:extLst>
                </a:gridCol>
                <a:gridCol w="1251641">
                  <a:extLst>
                    <a:ext uri="{9D8B030D-6E8A-4147-A177-3AD203B41FA5}">
                      <a16:colId xmlns:a16="http://schemas.microsoft.com/office/drawing/2014/main" val="1339617617"/>
                    </a:ext>
                  </a:extLst>
                </a:gridCol>
              </a:tblGrid>
              <a:tr h="278812">
                <a:tc rowSpan="2">
                  <a:txBody>
                    <a:bodyPr/>
                    <a:lstStyle/>
                    <a:p>
                      <a:pPr algn="ctr">
                        <a:lnSpc>
                          <a:spcPct val="107000"/>
                        </a:lnSpc>
                        <a:spcAft>
                          <a:spcPts val="0"/>
                        </a:spcAft>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de-DE" sz="1400" dirty="0">
                          <a:effectLst/>
                        </a:rPr>
                        <a:t>i2+mp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de-DE"/>
                    </a:p>
                  </a:txBody>
                  <a:tcPr/>
                </a:tc>
                <a:tc>
                  <a:txBody>
                    <a:bodyPr/>
                    <a:lstStyle/>
                    <a:p>
                      <a:pPr marL="0" algn="ctr" defTabSz="914400" rtl="0" eaLnBrk="1" fontAlgn="b" latinLnBrk="0" hangingPunct="1">
                        <a:lnSpc>
                          <a:spcPct val="107000"/>
                        </a:lnSpc>
                        <a:spcAft>
                          <a:spcPts val="0"/>
                        </a:spcAft>
                      </a:pPr>
                      <a:r>
                        <a:rPr lang="de-DE" sz="1400" b="1" kern="1200" dirty="0" err="1">
                          <a:solidFill>
                            <a:schemeClr val="tx1"/>
                          </a:solidFill>
                          <a:effectLst/>
                          <a:latin typeface="+mn-lt"/>
                          <a:ea typeface="+mn-ea"/>
                          <a:cs typeface="+mn-cs"/>
                        </a:rPr>
                        <a:t>Réduction</a:t>
                      </a:r>
                      <a:endParaRPr lang="de-DE" sz="1400" b="1" kern="1200" dirty="0">
                        <a:solidFill>
                          <a:schemeClr val="tx1"/>
                        </a:solidFill>
                        <a:effectLst/>
                        <a:latin typeface="+mn-lt"/>
                        <a:ea typeface="+mn-ea"/>
                        <a:cs typeface="+mn-cs"/>
                      </a:endParaRPr>
                    </a:p>
                  </a:txBody>
                  <a:tcPr marL="44450" marR="44450" marT="0" marB="0" anchor="b"/>
                </a:tc>
                <a:extLst>
                  <a:ext uri="{0D108BD9-81ED-4DB2-BD59-A6C34878D82A}">
                    <a16:rowId xmlns:a16="http://schemas.microsoft.com/office/drawing/2014/main" val="1367989284"/>
                  </a:ext>
                </a:extLst>
              </a:tr>
              <a:tr h="262586">
                <a:tc vMerge="1">
                  <a:txBody>
                    <a:bodyPr/>
                    <a:lstStyle/>
                    <a:p>
                      <a:endParaRPr lang="de-DE"/>
                    </a:p>
                  </a:txBody>
                  <a:tcPr/>
                </a:tc>
                <a:tc>
                  <a:txBody>
                    <a:bodyPr/>
                    <a:lstStyle/>
                    <a:p>
                      <a:pPr algn="ctr">
                        <a:lnSpc>
                          <a:spcPct val="107000"/>
                        </a:lnSpc>
                        <a:spcAft>
                          <a:spcPts val="0"/>
                        </a:spcAft>
                      </a:pPr>
                      <a:r>
                        <a:rPr lang="de-DE" sz="1400" dirty="0">
                          <a:effectLst/>
                        </a:rPr>
                        <a:t>G2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G3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[mm]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1272100"/>
                  </a:ext>
                </a:extLst>
              </a:tr>
              <a:tr h="252083">
                <a:tc>
                  <a:txBody>
                    <a:bodyPr/>
                    <a:lstStyle/>
                    <a:p>
                      <a:pPr algn="ctr">
                        <a:lnSpc>
                          <a:spcPct val="107000"/>
                        </a:lnSpc>
                        <a:spcAft>
                          <a:spcPts val="0"/>
                        </a:spcAft>
                      </a:pPr>
                      <a:r>
                        <a:rPr lang="de-DE" sz="1400" dirty="0">
                          <a:effectLst/>
                        </a:rPr>
                        <a:t>P221 – P231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0548813"/>
                  </a:ext>
                </a:extLst>
              </a:tr>
              <a:tr h="252083">
                <a:tc>
                  <a:txBody>
                    <a:bodyPr/>
                    <a:lstStyle/>
                    <a:p>
                      <a:pPr algn="ctr">
                        <a:lnSpc>
                          <a:spcPct val="107000"/>
                        </a:lnSpc>
                        <a:spcAft>
                          <a:spcPts val="0"/>
                        </a:spcAft>
                      </a:pPr>
                      <a:r>
                        <a:rPr lang="de-DE" sz="1400" dirty="0">
                          <a:effectLst/>
                        </a:rPr>
                        <a:t>P222 – P232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129,5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3704552"/>
                  </a:ext>
                </a:extLst>
              </a:tr>
              <a:tr h="252083">
                <a:tc>
                  <a:txBody>
                    <a:bodyPr/>
                    <a:lstStyle/>
                    <a:p>
                      <a:pPr algn="ctr">
                        <a:lnSpc>
                          <a:spcPct val="107000"/>
                        </a:lnSpc>
                        <a:spcAft>
                          <a:spcPts val="0"/>
                        </a:spcAft>
                      </a:pPr>
                      <a:r>
                        <a:rPr lang="de-DE" sz="1400" dirty="0">
                          <a:effectLst/>
                        </a:rPr>
                        <a:t>P321 – P331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116,5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5,0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984695"/>
                  </a:ext>
                </a:extLst>
              </a:tr>
              <a:tr h="252083">
                <a:tc>
                  <a:txBody>
                    <a:bodyPr/>
                    <a:lstStyle/>
                    <a:p>
                      <a:pPr algn="ctr">
                        <a:lnSpc>
                          <a:spcPct val="107000"/>
                        </a:lnSpc>
                        <a:spcAft>
                          <a:spcPts val="0"/>
                        </a:spcAft>
                      </a:pPr>
                      <a:r>
                        <a:rPr lang="de-DE" sz="1400" dirty="0">
                          <a:effectLst/>
                        </a:rPr>
                        <a:t>P321 – P331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118,0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5,0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7943367"/>
                  </a:ext>
                </a:extLst>
              </a:tr>
              <a:tr h="252083">
                <a:tc>
                  <a:txBody>
                    <a:bodyPr/>
                    <a:lstStyle/>
                    <a:p>
                      <a:pPr algn="ctr">
                        <a:lnSpc>
                          <a:spcPct val="107000"/>
                        </a:lnSpc>
                        <a:spcAft>
                          <a:spcPts val="0"/>
                        </a:spcAft>
                      </a:pPr>
                      <a:r>
                        <a:rPr lang="de-DE" sz="1400" dirty="0">
                          <a:effectLst/>
                        </a:rPr>
                        <a:t>P322 – P332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151,0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10,5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4981026"/>
                  </a:ext>
                </a:extLst>
              </a:tr>
              <a:tr h="252083">
                <a:tc>
                  <a:txBody>
                    <a:bodyPr/>
                    <a:lstStyle/>
                    <a:p>
                      <a:pPr algn="ctr">
                        <a:lnSpc>
                          <a:spcPct val="107000"/>
                        </a:lnSpc>
                        <a:spcAft>
                          <a:spcPts val="0"/>
                        </a:spcAft>
                      </a:pPr>
                      <a:r>
                        <a:rPr lang="de-DE" sz="1400" dirty="0">
                          <a:effectLst/>
                        </a:rPr>
                        <a:t>P421 – P431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136,5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669081"/>
                  </a:ext>
                </a:extLst>
              </a:tr>
              <a:tr h="252083">
                <a:tc>
                  <a:txBody>
                    <a:bodyPr/>
                    <a:lstStyle/>
                    <a:p>
                      <a:pPr algn="ctr">
                        <a:lnSpc>
                          <a:spcPct val="107000"/>
                        </a:lnSpc>
                        <a:spcAft>
                          <a:spcPts val="0"/>
                        </a:spcAft>
                      </a:pPr>
                      <a:r>
                        <a:rPr lang="de-DE" sz="1400" dirty="0">
                          <a:effectLst/>
                        </a:rPr>
                        <a:t>P421 – P431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137,5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3479095"/>
                  </a:ext>
                </a:extLst>
              </a:tr>
              <a:tr h="262586">
                <a:tc>
                  <a:txBody>
                    <a:bodyPr/>
                    <a:lstStyle/>
                    <a:p>
                      <a:pPr algn="ctr">
                        <a:lnSpc>
                          <a:spcPct val="107000"/>
                        </a:lnSpc>
                        <a:spcAft>
                          <a:spcPts val="0"/>
                        </a:spcAft>
                      </a:pPr>
                      <a:r>
                        <a:rPr lang="de-DE" sz="1400" dirty="0">
                          <a:effectLst/>
                        </a:rPr>
                        <a:t>P422 – P432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187,0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1346667"/>
                  </a:ext>
                </a:extLst>
              </a:tr>
              <a:tr h="262586">
                <a:tc>
                  <a:txBody>
                    <a:bodyPr/>
                    <a:lstStyle/>
                    <a:p>
                      <a:pPr algn="ctr">
                        <a:lnSpc>
                          <a:spcPct val="107000"/>
                        </a:lnSpc>
                        <a:spcAft>
                          <a:spcPts val="0"/>
                        </a:spcAft>
                      </a:pPr>
                      <a:r>
                        <a:rPr lang="de-DE" sz="1400" dirty="0">
                          <a:effectLst/>
                        </a:rPr>
                        <a:t>P422 – P432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183,5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292261"/>
                  </a:ext>
                </a:extLst>
              </a:tr>
              <a:tr h="252083">
                <a:tc>
                  <a:txBody>
                    <a:bodyPr/>
                    <a:lstStyle/>
                    <a:p>
                      <a:pPr algn="ctr">
                        <a:lnSpc>
                          <a:spcPct val="107000"/>
                        </a:lnSpc>
                        <a:spcAft>
                          <a:spcPts val="0"/>
                        </a:spcAft>
                      </a:pPr>
                      <a:r>
                        <a:rPr lang="de-DE" sz="1400" dirty="0">
                          <a:effectLst/>
                        </a:rPr>
                        <a:t>P521 – P531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169,0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168,5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0,5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3838911"/>
                  </a:ext>
                </a:extLst>
              </a:tr>
              <a:tr h="252083">
                <a:tc>
                  <a:txBody>
                    <a:bodyPr/>
                    <a:lstStyle/>
                    <a:p>
                      <a:pPr algn="ctr">
                        <a:lnSpc>
                          <a:spcPct val="107000"/>
                        </a:lnSpc>
                        <a:spcAft>
                          <a:spcPts val="0"/>
                        </a:spcAft>
                      </a:pPr>
                      <a:r>
                        <a:rPr lang="de-DE" sz="1400" dirty="0">
                          <a:effectLst/>
                        </a:rPr>
                        <a:t>P521 – P531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0071679"/>
                  </a:ext>
                </a:extLst>
              </a:tr>
              <a:tr h="252083">
                <a:tc>
                  <a:txBody>
                    <a:bodyPr/>
                    <a:lstStyle/>
                    <a:p>
                      <a:pPr algn="ctr">
                        <a:lnSpc>
                          <a:spcPct val="107000"/>
                        </a:lnSpc>
                        <a:spcAft>
                          <a:spcPts val="0"/>
                        </a:spcAft>
                      </a:pPr>
                      <a:r>
                        <a:rPr lang="de-DE" sz="1400" dirty="0">
                          <a:effectLst/>
                        </a:rPr>
                        <a:t>P522 – P532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224,5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210,5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27409006"/>
                  </a:ext>
                </a:extLst>
              </a:tr>
              <a:tr h="252083">
                <a:tc>
                  <a:txBody>
                    <a:bodyPr/>
                    <a:lstStyle/>
                    <a:p>
                      <a:pPr algn="ctr">
                        <a:lnSpc>
                          <a:spcPct val="107000"/>
                        </a:lnSpc>
                        <a:spcAft>
                          <a:spcPts val="0"/>
                        </a:spcAft>
                      </a:pPr>
                      <a:r>
                        <a:rPr lang="de-DE" sz="1400" dirty="0">
                          <a:effectLst/>
                        </a:rPr>
                        <a:t>P522 – P532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227,0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17,0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25604673"/>
                  </a:ext>
                </a:extLst>
              </a:tr>
              <a:tr h="252083">
                <a:tc>
                  <a:txBody>
                    <a:bodyPr/>
                    <a:lstStyle/>
                    <a:p>
                      <a:pPr algn="ctr">
                        <a:lnSpc>
                          <a:spcPct val="107000"/>
                        </a:lnSpc>
                        <a:spcAft>
                          <a:spcPts val="0"/>
                        </a:spcAft>
                      </a:pPr>
                      <a:r>
                        <a:rPr lang="de-DE" sz="1400" dirty="0">
                          <a:effectLst/>
                        </a:rPr>
                        <a:t>P721 – P731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210,0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91399506"/>
                  </a:ext>
                </a:extLst>
              </a:tr>
              <a:tr h="252083">
                <a:tc>
                  <a:txBody>
                    <a:bodyPr/>
                    <a:lstStyle/>
                    <a:p>
                      <a:pPr algn="ctr">
                        <a:lnSpc>
                          <a:spcPct val="107000"/>
                        </a:lnSpc>
                        <a:spcAft>
                          <a:spcPts val="0"/>
                        </a:spcAft>
                      </a:pPr>
                      <a:r>
                        <a:rPr lang="de-DE" sz="1400" dirty="0">
                          <a:effectLst/>
                        </a:rPr>
                        <a:t>P721 – P731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225,0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222,5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2,5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5966074"/>
                  </a:ext>
                </a:extLst>
              </a:tr>
              <a:tr h="262586">
                <a:tc>
                  <a:txBody>
                    <a:bodyPr/>
                    <a:lstStyle/>
                    <a:p>
                      <a:pPr algn="ctr">
                        <a:lnSpc>
                          <a:spcPct val="107000"/>
                        </a:lnSpc>
                        <a:spcAft>
                          <a:spcPts val="0"/>
                        </a:spcAft>
                      </a:pPr>
                      <a:r>
                        <a:rPr lang="de-DE" sz="1400" dirty="0">
                          <a:effectLst/>
                        </a:rPr>
                        <a:t>P722 – P732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270,0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260,5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9,5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5160080"/>
                  </a:ext>
                </a:extLst>
              </a:tr>
              <a:tr h="252083">
                <a:tc>
                  <a:txBody>
                    <a:bodyPr/>
                    <a:lstStyle/>
                    <a:p>
                      <a:pPr algn="ctr">
                        <a:lnSpc>
                          <a:spcPct val="107000"/>
                        </a:lnSpc>
                        <a:spcAft>
                          <a:spcPts val="0"/>
                        </a:spcAft>
                      </a:pPr>
                      <a:r>
                        <a:rPr lang="de-DE" sz="1400" dirty="0">
                          <a:effectLst/>
                        </a:rPr>
                        <a:t>P722 – P732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276,0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263,5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12,5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9670649"/>
                  </a:ext>
                </a:extLst>
              </a:tr>
              <a:tr h="252083">
                <a:tc>
                  <a:txBody>
                    <a:bodyPr/>
                    <a:lstStyle/>
                    <a:p>
                      <a:pPr algn="ctr">
                        <a:lnSpc>
                          <a:spcPct val="107000"/>
                        </a:lnSpc>
                        <a:spcAft>
                          <a:spcPts val="0"/>
                        </a:spcAft>
                      </a:pPr>
                      <a:r>
                        <a:rPr lang="de-DE" sz="1400" dirty="0">
                          <a:effectLst/>
                        </a:rPr>
                        <a:t>P821 – P831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249,0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253,5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3680954"/>
                  </a:ext>
                </a:extLst>
              </a:tr>
              <a:tr h="252083">
                <a:tc>
                  <a:txBody>
                    <a:bodyPr/>
                    <a:lstStyle/>
                    <a:p>
                      <a:pPr algn="ctr">
                        <a:lnSpc>
                          <a:spcPct val="107000"/>
                        </a:lnSpc>
                        <a:spcAft>
                          <a:spcPts val="0"/>
                        </a:spcAft>
                      </a:pPr>
                      <a:r>
                        <a:rPr lang="de-DE" sz="1400" dirty="0">
                          <a:effectLst/>
                        </a:rPr>
                        <a:t>P822 – P832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318,5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304,5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16806613"/>
                  </a:ext>
                </a:extLst>
              </a:tr>
              <a:tr h="252083">
                <a:tc>
                  <a:txBody>
                    <a:bodyPr/>
                    <a:lstStyle/>
                    <a:p>
                      <a:pPr algn="ctr">
                        <a:lnSpc>
                          <a:spcPct val="107000"/>
                        </a:lnSpc>
                        <a:spcAft>
                          <a:spcPts val="0"/>
                        </a:spcAft>
                      </a:pPr>
                      <a:r>
                        <a:rPr lang="de-DE" sz="1400" dirty="0">
                          <a:effectLst/>
                        </a:rPr>
                        <a:t>P822 – P832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333,5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314,5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19,0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2591113"/>
                  </a:ext>
                </a:extLst>
              </a:tr>
              <a:tr h="262586">
                <a:tc>
                  <a:txBody>
                    <a:bodyPr/>
                    <a:lstStyle/>
                    <a:p>
                      <a:pPr algn="ctr">
                        <a:lnSpc>
                          <a:spcPct val="107000"/>
                        </a:lnSpc>
                        <a:spcAft>
                          <a:spcPts val="0"/>
                        </a:spcAft>
                      </a:pPr>
                      <a:r>
                        <a:rPr lang="de-DE" sz="1400" dirty="0">
                          <a:effectLst/>
                        </a:rPr>
                        <a:t>P922 – P932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407,0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405,5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7963806"/>
                  </a:ext>
                </a:extLst>
              </a:tr>
            </a:tbl>
          </a:graphicData>
        </a:graphic>
      </p:graphicFrame>
    </p:spTree>
    <p:extLst>
      <p:ext uri="{BB962C8B-B14F-4D97-AF65-F5344CB8AC3E}">
        <p14:creationId xmlns:p14="http://schemas.microsoft.com/office/powerpoint/2010/main" val="1774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3401FC1-F1E0-45D4-8B87-7244EB07ACAE}"/>
              </a:ext>
            </a:extLst>
          </p:cNvPr>
          <p:cNvPicPr>
            <a:picLocks noChangeAspect="1"/>
          </p:cNvPicPr>
          <p:nvPr/>
        </p:nvPicPr>
        <p:blipFill>
          <a:blip r:embed="rId3"/>
          <a:srcRect/>
          <a:stretch/>
        </p:blipFill>
        <p:spPr>
          <a:xfrm>
            <a:off x="6160944" y="914547"/>
            <a:ext cx="4733712" cy="3428845"/>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39999" y="360055"/>
            <a:ext cx="8651625" cy="460800"/>
          </a:xfrm>
        </p:spPr>
        <p:txBody>
          <a:bodyPr>
            <a:normAutofit fontScale="90000"/>
          </a:bodyPr>
          <a:lstStyle/>
          <a:p>
            <a:r>
              <a:rPr dirty="0"/>
              <a:t>PH : modification des longueurs </a:t>
            </a:r>
            <a:r>
              <a:rPr dirty="0" err="1"/>
              <a:t>totales</a:t>
            </a:r>
            <a:r>
              <a:rPr dirty="0"/>
              <a:t> dans le cadre du montage direct</a:t>
            </a:r>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4"/>
          <a:srcRect/>
          <a:stretch/>
        </p:blipFill>
        <p:spPr>
          <a:xfrm>
            <a:off x="6679061" y="2622563"/>
            <a:ext cx="5005685" cy="3330778"/>
          </a:xfrm>
          <a:prstGeom prst="rect">
            <a:avLst/>
          </a:prstGeom>
        </p:spPr>
      </p:pic>
      <p:sp>
        <p:nvSpPr>
          <p:cNvPr id="8" name="Rechteck 7">
            <a:extLst>
              <a:ext uri="{FF2B5EF4-FFF2-40B4-BE49-F238E27FC236}">
                <a16:creationId xmlns:a16="http://schemas.microsoft.com/office/drawing/2014/main" id="{FC2C1995-BCED-4918-BF1C-B892B9DC8FB1}"/>
              </a:ext>
            </a:extLst>
          </p:cNvPr>
          <p:cNvSpPr/>
          <p:nvPr/>
        </p:nvSpPr>
        <p:spPr>
          <a:xfrm>
            <a:off x="6989378" y="5476650"/>
            <a:ext cx="5104899" cy="1231106"/>
          </a:xfrm>
          <a:prstGeom prst="rect">
            <a:avLst/>
          </a:prstGeom>
        </p:spPr>
        <p:txBody>
          <a:bodyPr wrap="square">
            <a:spAutoFit/>
          </a:bodyPr>
          <a:lstStyle/>
          <a:p>
            <a:pPr algn="r">
              <a:spcBef>
                <a:spcPts val="600"/>
              </a:spcBef>
              <a:buClr>
                <a:schemeClr val="accent4"/>
              </a:buClr>
            </a:pPr>
            <a:r>
              <a:rPr sz="2800" b="1" dirty="0">
                <a:solidFill>
                  <a:schemeClr val="bg1"/>
                </a:solidFill>
              </a:rPr>
              <a:t>Les</a:t>
            </a:r>
            <a:r>
              <a:rPr lang="de-DE" sz="2800" b="1" dirty="0">
                <a:solidFill>
                  <a:schemeClr val="bg1"/>
                </a:solidFill>
              </a:rPr>
              <a:t> m</a:t>
            </a:r>
            <a:r>
              <a:rPr sz="2800" b="1" dirty="0" err="1">
                <a:solidFill>
                  <a:schemeClr val="bg1"/>
                </a:solidFill>
              </a:rPr>
              <a:t>otoréducteurs</a:t>
            </a:r>
            <a:r>
              <a:rPr sz="2800" b="1" dirty="0">
                <a:solidFill>
                  <a:schemeClr val="bg1"/>
                </a:solidFill>
              </a:rPr>
              <a:t> </a:t>
            </a:r>
            <a:br>
              <a:rPr lang="de-DE" sz="2800" b="1" dirty="0">
                <a:solidFill>
                  <a:schemeClr val="bg1"/>
                </a:solidFill>
              </a:rPr>
            </a:br>
            <a:r>
              <a:rPr sz="2800" b="1" dirty="0" err="1">
                <a:solidFill>
                  <a:schemeClr val="bg1"/>
                </a:solidFill>
              </a:rPr>
              <a:t>planétaires</a:t>
            </a:r>
            <a:br>
              <a:rPr b="1" dirty="0">
                <a:solidFill>
                  <a:schemeClr val="bg1"/>
                </a:solidFill>
              </a:rPr>
            </a:br>
            <a:r>
              <a:rPr b="1" dirty="0">
                <a:solidFill>
                  <a:schemeClr val="bg1"/>
                </a:solidFill>
              </a:rPr>
              <a:t>les plus compacts</a:t>
            </a:r>
            <a:r>
              <a:rPr lang="de-DE" b="1" dirty="0">
                <a:solidFill>
                  <a:schemeClr val="bg1"/>
                </a:solidFill>
              </a:rPr>
              <a:t> </a:t>
            </a:r>
            <a:r>
              <a:rPr b="1" dirty="0">
                <a:solidFill>
                  <a:schemeClr val="bg1"/>
                </a:solidFill>
              </a:rPr>
              <a:t>du </a:t>
            </a:r>
            <a:r>
              <a:rPr b="1" dirty="0" err="1">
                <a:solidFill>
                  <a:schemeClr val="bg1"/>
                </a:solidFill>
              </a:rPr>
              <a:t>marché</a:t>
            </a:r>
            <a:endParaRPr b="1" dirty="0">
              <a:solidFill>
                <a:schemeClr val="bg1"/>
              </a:solidFill>
            </a:endParaRPr>
          </a:p>
        </p:txBody>
      </p:sp>
      <p:graphicFrame>
        <p:nvGraphicFramePr>
          <p:cNvPr id="10" name="Tabelle 9">
            <a:extLst>
              <a:ext uri="{FF2B5EF4-FFF2-40B4-BE49-F238E27FC236}">
                <a16:creationId xmlns:a16="http://schemas.microsoft.com/office/drawing/2014/main" id="{8309AAF2-A0BB-4112-B8EB-E4E375E45DDF}"/>
              </a:ext>
            </a:extLst>
          </p:cNvPr>
          <p:cNvGraphicFramePr>
            <a:graphicFrameLocks noGrp="1"/>
          </p:cNvGraphicFramePr>
          <p:nvPr>
            <p:extLst>
              <p:ext uri="{D42A27DB-BD31-4B8C-83A1-F6EECF244321}">
                <p14:modId xmlns:p14="http://schemas.microsoft.com/office/powerpoint/2010/main" val="2385369602"/>
              </p:ext>
            </p:extLst>
          </p:nvPr>
        </p:nvGraphicFramePr>
        <p:xfrm>
          <a:off x="591567" y="832562"/>
          <a:ext cx="5426097" cy="5614567"/>
        </p:xfrm>
        <a:graphic>
          <a:graphicData uri="http://schemas.openxmlformats.org/drawingml/2006/table">
            <a:tbl>
              <a:tblPr firstRow="1" firstCol="1" bandRow="1">
                <a:tableStyleId>{D27102A9-8310-4765-A935-A1911B00CA55}</a:tableStyleId>
              </a:tblPr>
              <a:tblGrid>
                <a:gridCol w="1779844">
                  <a:extLst>
                    <a:ext uri="{9D8B030D-6E8A-4147-A177-3AD203B41FA5}">
                      <a16:colId xmlns:a16="http://schemas.microsoft.com/office/drawing/2014/main" val="200633535"/>
                    </a:ext>
                  </a:extLst>
                </a:gridCol>
                <a:gridCol w="1142971">
                  <a:extLst>
                    <a:ext uri="{9D8B030D-6E8A-4147-A177-3AD203B41FA5}">
                      <a16:colId xmlns:a16="http://schemas.microsoft.com/office/drawing/2014/main" val="3308918958"/>
                    </a:ext>
                  </a:extLst>
                </a:gridCol>
                <a:gridCol w="1251641">
                  <a:extLst>
                    <a:ext uri="{9D8B030D-6E8A-4147-A177-3AD203B41FA5}">
                      <a16:colId xmlns:a16="http://schemas.microsoft.com/office/drawing/2014/main" val="1826631639"/>
                    </a:ext>
                  </a:extLst>
                </a:gridCol>
                <a:gridCol w="1251641">
                  <a:extLst>
                    <a:ext uri="{9D8B030D-6E8A-4147-A177-3AD203B41FA5}">
                      <a16:colId xmlns:a16="http://schemas.microsoft.com/office/drawing/2014/main" val="1339617617"/>
                    </a:ext>
                  </a:extLst>
                </a:gridCol>
              </a:tblGrid>
              <a:tr h="278812">
                <a:tc rowSpan="2">
                  <a:txBody>
                    <a:bodyPr/>
                    <a:lstStyle/>
                    <a:p>
                      <a:pPr algn="ctr">
                        <a:lnSpc>
                          <a:spcPct val="107000"/>
                        </a:lnSpc>
                        <a:spcAft>
                          <a:spcPts val="0"/>
                        </a:spcAft>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de-DE" sz="1400" dirty="0">
                          <a:effectLst/>
                        </a:rPr>
                        <a:t>i2+mp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de-DE"/>
                    </a:p>
                  </a:txBody>
                  <a:tcPr/>
                </a:tc>
                <a:tc>
                  <a:txBody>
                    <a:bodyPr/>
                    <a:lstStyle/>
                    <a:p>
                      <a:pPr marL="0" algn="ctr" defTabSz="914400" rtl="0" eaLnBrk="1" fontAlgn="b" latinLnBrk="0" hangingPunct="1">
                        <a:lnSpc>
                          <a:spcPct val="107000"/>
                        </a:lnSpc>
                        <a:spcAft>
                          <a:spcPts val="0"/>
                        </a:spcAft>
                      </a:pPr>
                      <a:r>
                        <a:rPr lang="de-DE" sz="1400" b="1" kern="1200" dirty="0" err="1">
                          <a:solidFill>
                            <a:schemeClr val="tx1"/>
                          </a:solidFill>
                          <a:effectLst/>
                          <a:latin typeface="+mn-lt"/>
                          <a:ea typeface="+mn-ea"/>
                          <a:cs typeface="+mn-cs"/>
                        </a:rPr>
                        <a:t>Réduction</a:t>
                      </a:r>
                      <a:endParaRPr lang="de-DE" sz="1400" b="1" kern="1200" dirty="0">
                        <a:solidFill>
                          <a:schemeClr val="tx1"/>
                        </a:solidFill>
                        <a:effectLst/>
                        <a:latin typeface="+mn-lt"/>
                        <a:ea typeface="+mn-ea"/>
                        <a:cs typeface="+mn-cs"/>
                      </a:endParaRPr>
                    </a:p>
                  </a:txBody>
                  <a:tcPr marL="44450" marR="44450" marT="0" marB="0" anchor="b"/>
                </a:tc>
                <a:extLst>
                  <a:ext uri="{0D108BD9-81ED-4DB2-BD59-A6C34878D82A}">
                    <a16:rowId xmlns:a16="http://schemas.microsoft.com/office/drawing/2014/main" val="1367989284"/>
                  </a:ext>
                </a:extLst>
              </a:tr>
              <a:tr h="262586">
                <a:tc vMerge="1">
                  <a:txBody>
                    <a:bodyPr/>
                    <a:lstStyle/>
                    <a:p>
                      <a:endParaRPr lang="de-DE"/>
                    </a:p>
                  </a:txBody>
                  <a:tcPr/>
                </a:tc>
                <a:tc>
                  <a:txBody>
                    <a:bodyPr/>
                    <a:lstStyle/>
                    <a:p>
                      <a:pPr algn="ctr">
                        <a:lnSpc>
                          <a:spcPct val="107000"/>
                        </a:lnSpc>
                        <a:spcAft>
                          <a:spcPts val="0"/>
                        </a:spcAft>
                      </a:pPr>
                      <a:r>
                        <a:rPr lang="de-DE" sz="1400" dirty="0">
                          <a:effectLst/>
                        </a:rPr>
                        <a:t>G2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G3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[mm]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1272100"/>
                  </a:ext>
                </a:extLst>
              </a:tr>
              <a:tr h="252083">
                <a:tc>
                  <a:txBody>
                    <a:bodyPr/>
                    <a:lstStyle/>
                    <a:p>
                      <a:pPr algn="ctr">
                        <a:lnSpc>
                          <a:spcPct val="107000"/>
                        </a:lnSpc>
                        <a:spcAft>
                          <a:spcPts val="0"/>
                        </a:spcAft>
                      </a:pPr>
                      <a:r>
                        <a:rPr lang="de-DE" sz="1400" dirty="0">
                          <a:effectLst/>
                        </a:rPr>
                        <a:t>PH321 – PH331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70,5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70,5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0548813"/>
                  </a:ext>
                </a:extLst>
              </a:tr>
              <a:tr h="252083">
                <a:tc>
                  <a:txBody>
                    <a:bodyPr/>
                    <a:lstStyle/>
                    <a:p>
                      <a:pPr algn="ctr">
                        <a:lnSpc>
                          <a:spcPct val="107000"/>
                        </a:lnSpc>
                        <a:spcAft>
                          <a:spcPts val="0"/>
                        </a:spcAft>
                      </a:pPr>
                      <a:r>
                        <a:rPr lang="de-DE" sz="1400" dirty="0">
                          <a:effectLst/>
                        </a:rPr>
                        <a:t>PH321 – PH331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67,5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67,0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0,5</a:t>
                      </a:r>
                    </a:p>
                  </a:txBody>
                  <a:tcPr marL="44450" marR="44450" marT="0" marB="0" anchor="b"/>
                </a:tc>
                <a:extLst>
                  <a:ext uri="{0D108BD9-81ED-4DB2-BD59-A6C34878D82A}">
                    <a16:rowId xmlns:a16="http://schemas.microsoft.com/office/drawing/2014/main" val="773704552"/>
                  </a:ext>
                </a:extLst>
              </a:tr>
              <a:tr h="252083">
                <a:tc>
                  <a:txBody>
                    <a:bodyPr/>
                    <a:lstStyle/>
                    <a:p>
                      <a:pPr algn="ctr">
                        <a:lnSpc>
                          <a:spcPct val="107000"/>
                        </a:lnSpc>
                        <a:spcAft>
                          <a:spcPts val="0"/>
                        </a:spcAft>
                      </a:pPr>
                      <a:r>
                        <a:rPr lang="de-DE" sz="1400" dirty="0">
                          <a:effectLst/>
                        </a:rPr>
                        <a:t>PH322 – PH332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104,0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3,0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984695"/>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PH421 – PH431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-3,5</a:t>
                      </a:r>
                    </a:p>
                  </a:txBody>
                  <a:tcPr marL="44450" marR="44450" marT="0" marB="0" anchor="b"/>
                </a:tc>
                <a:extLst>
                  <a:ext uri="{0D108BD9-81ED-4DB2-BD59-A6C34878D82A}">
                    <a16:rowId xmlns:a16="http://schemas.microsoft.com/office/drawing/2014/main" val="3877943367"/>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PH421 – PH431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84,0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-0,5</a:t>
                      </a:r>
                    </a:p>
                  </a:txBody>
                  <a:tcPr marL="44450" marR="44450" marT="0" marB="0" anchor="b"/>
                </a:tc>
                <a:extLst>
                  <a:ext uri="{0D108BD9-81ED-4DB2-BD59-A6C34878D82A}">
                    <a16:rowId xmlns:a16="http://schemas.microsoft.com/office/drawing/2014/main" val="834981026"/>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PH422 – PH432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4,0</a:t>
                      </a:r>
                    </a:p>
                  </a:txBody>
                  <a:tcPr marL="44450" marR="44450" marT="0" marB="0" anchor="b"/>
                </a:tc>
                <a:extLst>
                  <a:ext uri="{0D108BD9-81ED-4DB2-BD59-A6C34878D82A}">
                    <a16:rowId xmlns:a16="http://schemas.microsoft.com/office/drawing/2014/main" val="303669081"/>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PH422 – PH432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125,5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3479095"/>
                  </a:ext>
                </a:extLst>
              </a:tr>
              <a:tr h="262586">
                <a:tc>
                  <a:txBody>
                    <a:bodyPr/>
                    <a:lstStyle/>
                    <a:p>
                      <a:pPr algn="ctr">
                        <a:lnSpc>
                          <a:spcPct val="107000"/>
                        </a:lnSpc>
                        <a:spcAft>
                          <a:spcPts val="0"/>
                        </a:spcAft>
                      </a:pPr>
                      <a:r>
                        <a:rPr lang="de-DE" sz="1400" dirty="0">
                          <a:effectLst/>
                        </a:rPr>
                        <a:t>PH521 – PH531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-5,0</a:t>
                      </a:r>
                    </a:p>
                  </a:txBody>
                  <a:tcPr marL="44450" marR="44450" marT="0" marB="0" anchor="b"/>
                </a:tc>
                <a:extLst>
                  <a:ext uri="{0D108BD9-81ED-4DB2-BD59-A6C34878D82A}">
                    <a16:rowId xmlns:a16="http://schemas.microsoft.com/office/drawing/2014/main" val="3271346667"/>
                  </a:ext>
                </a:extLst>
              </a:tr>
              <a:tr h="262586">
                <a:tc>
                  <a:txBody>
                    <a:bodyPr/>
                    <a:lstStyle/>
                    <a:p>
                      <a:pPr algn="ctr">
                        <a:lnSpc>
                          <a:spcPct val="107000"/>
                        </a:lnSpc>
                        <a:spcAft>
                          <a:spcPts val="0"/>
                        </a:spcAft>
                      </a:pPr>
                      <a:r>
                        <a:rPr lang="de-DE" sz="1400" dirty="0">
                          <a:effectLst/>
                        </a:rPr>
                        <a:t>PH521 – PH531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92,0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-1,0</a:t>
                      </a:r>
                    </a:p>
                  </a:txBody>
                  <a:tcPr marL="44450" marR="44450" marT="0" marB="0" anchor="b"/>
                </a:tc>
                <a:extLst>
                  <a:ext uri="{0D108BD9-81ED-4DB2-BD59-A6C34878D82A}">
                    <a16:rowId xmlns:a16="http://schemas.microsoft.com/office/drawing/2014/main" val="318292261"/>
                  </a:ext>
                </a:extLst>
              </a:tr>
              <a:tr h="252083">
                <a:tc>
                  <a:txBody>
                    <a:bodyPr/>
                    <a:lstStyle/>
                    <a:p>
                      <a:pPr algn="ctr">
                        <a:lnSpc>
                          <a:spcPct val="107000"/>
                        </a:lnSpc>
                        <a:spcAft>
                          <a:spcPts val="0"/>
                        </a:spcAft>
                      </a:pPr>
                      <a:r>
                        <a:rPr lang="de-DE" sz="1400" dirty="0">
                          <a:effectLst/>
                        </a:rPr>
                        <a:t>PH522 – PH532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8,5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3838911"/>
                  </a:ext>
                </a:extLst>
              </a:tr>
              <a:tr h="252083">
                <a:tc>
                  <a:txBody>
                    <a:bodyPr/>
                    <a:lstStyle/>
                    <a:p>
                      <a:pPr algn="ctr">
                        <a:lnSpc>
                          <a:spcPct val="107000"/>
                        </a:lnSpc>
                        <a:spcAft>
                          <a:spcPts val="0"/>
                        </a:spcAft>
                      </a:pPr>
                      <a:r>
                        <a:rPr lang="de-DE" sz="1400" dirty="0">
                          <a:effectLst/>
                        </a:rPr>
                        <a:t>PH522 – PH532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144,0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0071679"/>
                  </a:ext>
                </a:extLst>
              </a:tr>
              <a:tr h="252083">
                <a:tc>
                  <a:txBody>
                    <a:bodyPr/>
                    <a:lstStyle/>
                    <a:p>
                      <a:pPr algn="ctr">
                        <a:lnSpc>
                          <a:spcPct val="107000"/>
                        </a:lnSpc>
                        <a:spcAft>
                          <a:spcPts val="0"/>
                        </a:spcAft>
                      </a:pPr>
                      <a:r>
                        <a:rPr lang="de-DE" sz="1400" dirty="0">
                          <a:effectLst/>
                        </a:rPr>
                        <a:t>PH721 – PH731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-3,0</a:t>
                      </a:r>
                    </a:p>
                  </a:txBody>
                  <a:tcPr marL="44450" marR="44450" marT="0" marB="0" anchor="b"/>
                </a:tc>
                <a:extLst>
                  <a:ext uri="{0D108BD9-81ED-4DB2-BD59-A6C34878D82A}">
                    <a16:rowId xmlns:a16="http://schemas.microsoft.com/office/drawing/2014/main" val="3827409006"/>
                  </a:ext>
                </a:extLst>
              </a:tr>
              <a:tr h="252083">
                <a:tc>
                  <a:txBody>
                    <a:bodyPr/>
                    <a:lstStyle/>
                    <a:p>
                      <a:pPr algn="ctr">
                        <a:lnSpc>
                          <a:spcPct val="107000"/>
                        </a:lnSpc>
                        <a:spcAft>
                          <a:spcPts val="0"/>
                        </a:spcAft>
                      </a:pPr>
                      <a:r>
                        <a:rPr lang="de-DE" sz="1400" dirty="0">
                          <a:effectLst/>
                        </a:rPr>
                        <a:t>PH721 – PH731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-4,0</a:t>
                      </a:r>
                    </a:p>
                  </a:txBody>
                  <a:tcPr marL="44450" marR="44450" marT="0" marB="0" anchor="b"/>
                </a:tc>
                <a:extLst>
                  <a:ext uri="{0D108BD9-81ED-4DB2-BD59-A6C34878D82A}">
                    <a16:rowId xmlns:a16="http://schemas.microsoft.com/office/drawing/2014/main" val="2925604673"/>
                  </a:ext>
                </a:extLst>
              </a:tr>
              <a:tr h="252083">
                <a:tc>
                  <a:txBody>
                    <a:bodyPr/>
                    <a:lstStyle/>
                    <a:p>
                      <a:pPr algn="ctr">
                        <a:lnSpc>
                          <a:spcPct val="107000"/>
                        </a:lnSpc>
                        <a:spcAft>
                          <a:spcPts val="0"/>
                        </a:spcAft>
                      </a:pPr>
                      <a:r>
                        <a:rPr lang="de-DE" sz="1400" dirty="0">
                          <a:effectLst/>
                        </a:rPr>
                        <a:t>PH722 – PH732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157,0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9,0</a:t>
                      </a:r>
                    </a:p>
                  </a:txBody>
                  <a:tcPr marL="44450" marR="44450" marT="0" marB="0" anchor="b"/>
                </a:tc>
                <a:extLst>
                  <a:ext uri="{0D108BD9-81ED-4DB2-BD59-A6C34878D82A}">
                    <a16:rowId xmlns:a16="http://schemas.microsoft.com/office/drawing/2014/main" val="1191399506"/>
                  </a:ext>
                </a:extLst>
              </a:tr>
              <a:tr h="252083">
                <a:tc>
                  <a:txBody>
                    <a:bodyPr/>
                    <a:lstStyle/>
                    <a:p>
                      <a:pPr algn="ctr">
                        <a:lnSpc>
                          <a:spcPct val="107000"/>
                        </a:lnSpc>
                        <a:spcAft>
                          <a:spcPts val="0"/>
                        </a:spcAft>
                      </a:pPr>
                      <a:r>
                        <a:rPr lang="de-DE" sz="1400" dirty="0">
                          <a:effectLst/>
                        </a:rPr>
                        <a:t>PH722 – PH732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172,0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12,0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5966074"/>
                  </a:ext>
                </a:extLst>
              </a:tr>
              <a:tr h="262586">
                <a:tc>
                  <a:txBody>
                    <a:bodyPr/>
                    <a:lstStyle/>
                    <a:p>
                      <a:pPr algn="ctr">
                        <a:lnSpc>
                          <a:spcPct val="107000"/>
                        </a:lnSpc>
                        <a:spcAft>
                          <a:spcPts val="0"/>
                        </a:spcAft>
                      </a:pPr>
                      <a:r>
                        <a:rPr lang="de-DE" sz="1400" dirty="0">
                          <a:effectLst/>
                        </a:rPr>
                        <a:t>PH821 – PH831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149,5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-10,5</a:t>
                      </a:r>
                    </a:p>
                  </a:txBody>
                  <a:tcPr marL="44450" marR="44450" marT="0" marB="0" anchor="b"/>
                </a:tc>
                <a:extLst>
                  <a:ext uri="{0D108BD9-81ED-4DB2-BD59-A6C34878D82A}">
                    <a16:rowId xmlns:a16="http://schemas.microsoft.com/office/drawing/2014/main" val="3495160080"/>
                  </a:ext>
                </a:extLst>
              </a:tr>
              <a:tr h="252083">
                <a:tc>
                  <a:txBody>
                    <a:bodyPr/>
                    <a:lstStyle/>
                    <a:p>
                      <a:pPr algn="ctr">
                        <a:lnSpc>
                          <a:spcPct val="107000"/>
                        </a:lnSpc>
                        <a:spcAft>
                          <a:spcPts val="0"/>
                        </a:spcAft>
                      </a:pPr>
                      <a:r>
                        <a:rPr lang="de-DE" sz="1400" dirty="0">
                          <a:effectLst/>
                        </a:rPr>
                        <a:t>PH822 – PH832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8,0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9670649"/>
                  </a:ext>
                </a:extLst>
              </a:tr>
              <a:tr h="252083">
                <a:tc>
                  <a:txBody>
                    <a:bodyPr/>
                    <a:lstStyle/>
                    <a:p>
                      <a:pPr algn="ctr">
                        <a:lnSpc>
                          <a:spcPct val="107000"/>
                        </a:lnSpc>
                        <a:spcAft>
                          <a:spcPts val="0"/>
                        </a:spcAft>
                      </a:pPr>
                      <a:r>
                        <a:rPr lang="de-DE" sz="1400" dirty="0">
                          <a:effectLst/>
                        </a:rPr>
                        <a:t>PH822 – PH832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234,0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13,0</a:t>
                      </a:r>
                    </a:p>
                  </a:txBody>
                  <a:tcPr marL="44450" marR="44450" marT="0" marB="0" anchor="b"/>
                </a:tc>
                <a:extLst>
                  <a:ext uri="{0D108BD9-81ED-4DB2-BD59-A6C34878D82A}">
                    <a16:rowId xmlns:a16="http://schemas.microsoft.com/office/drawing/2014/main" val="473680954"/>
                  </a:ext>
                </a:extLst>
              </a:tr>
              <a:tr h="252083">
                <a:tc>
                  <a:txBody>
                    <a:bodyPr/>
                    <a:lstStyle/>
                    <a:p>
                      <a:pPr algn="ctr">
                        <a:lnSpc>
                          <a:spcPct val="107000"/>
                        </a:lnSpc>
                        <a:spcAft>
                          <a:spcPts val="0"/>
                        </a:spcAft>
                      </a:pPr>
                      <a:r>
                        <a:rPr lang="de-DE" sz="1400" dirty="0">
                          <a:effectLst/>
                        </a:rPr>
                        <a:t>PH932 – PH932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315,5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315,5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0,0</a:t>
                      </a:r>
                    </a:p>
                  </a:txBody>
                  <a:tcPr marL="44450" marR="44450" marT="0" marB="0" anchor="b"/>
                </a:tc>
                <a:extLst>
                  <a:ext uri="{0D108BD9-81ED-4DB2-BD59-A6C34878D82A}">
                    <a16:rowId xmlns:a16="http://schemas.microsoft.com/office/drawing/2014/main" val="1416806613"/>
                  </a:ext>
                </a:extLst>
              </a:tr>
              <a:tr h="252083">
                <a:tc>
                  <a:txBody>
                    <a:bodyPr/>
                    <a:lstStyle/>
                    <a:p>
                      <a:pPr algn="ctr">
                        <a:lnSpc>
                          <a:spcPct val="107000"/>
                        </a:lnSpc>
                        <a:spcAft>
                          <a:spcPts val="0"/>
                        </a:spcAft>
                      </a:pPr>
                      <a:r>
                        <a:rPr lang="de-DE" sz="1400" dirty="0">
                          <a:effectLst/>
                        </a:rPr>
                        <a:t>PH1032 – PH1032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332,0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332,0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0,0</a:t>
                      </a:r>
                    </a:p>
                  </a:txBody>
                  <a:tcPr marL="44450" marR="44450" marT="0" marB="0" anchor="b"/>
                </a:tc>
                <a:extLst>
                  <a:ext uri="{0D108BD9-81ED-4DB2-BD59-A6C34878D82A}">
                    <a16:rowId xmlns:a16="http://schemas.microsoft.com/office/drawing/2014/main" val="712591113"/>
                  </a:ext>
                </a:extLst>
              </a:tr>
            </a:tbl>
          </a:graphicData>
        </a:graphic>
      </p:graphicFrame>
    </p:spTree>
    <p:extLst>
      <p:ext uri="{BB962C8B-B14F-4D97-AF65-F5344CB8AC3E}">
        <p14:creationId xmlns:p14="http://schemas.microsoft.com/office/powerpoint/2010/main" val="21665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Bride de raccordement du moteur : comparaison des dimensions carrées</a:t>
            </a:r>
          </a:p>
        </p:txBody>
      </p:sp>
      <p:sp>
        <p:nvSpPr>
          <p:cNvPr id="11" name="Inhaltsplatzhalter 2">
            <a:extLst>
              <a:ext uri="{FF2B5EF4-FFF2-40B4-BE49-F238E27FC236}">
                <a16:creationId xmlns:a16="http://schemas.microsoft.com/office/drawing/2014/main" id="{772C3596-5C64-4C8F-8BCC-0AD1D68C17C0}"/>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Dimensions carrées partiellement modifiées en raison de la normalisation.</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grpSp>
        <p:nvGrpSpPr>
          <p:cNvPr id="8" name="Gruppieren 7">
            <a:extLst>
              <a:ext uri="{FF2B5EF4-FFF2-40B4-BE49-F238E27FC236}">
                <a16:creationId xmlns:a16="http://schemas.microsoft.com/office/drawing/2014/main" id="{5D161E67-B27A-40B5-BF46-68ED97655A8E}"/>
              </a:ext>
            </a:extLst>
          </p:cNvPr>
          <p:cNvGrpSpPr/>
          <p:nvPr/>
        </p:nvGrpSpPr>
        <p:grpSpPr>
          <a:xfrm>
            <a:off x="8681964" y="1625216"/>
            <a:ext cx="2734928" cy="4673277"/>
            <a:chOff x="8681964" y="1625216"/>
            <a:chExt cx="2734928" cy="4673277"/>
          </a:xfrm>
        </p:grpSpPr>
        <p:pic>
          <p:nvPicPr>
            <p:cNvPr id="13" name="Grafik 12">
              <a:extLst>
                <a:ext uri="{FF2B5EF4-FFF2-40B4-BE49-F238E27FC236}">
                  <a16:creationId xmlns:a16="http://schemas.microsoft.com/office/drawing/2014/main" id="{D1426AE8-B842-4E59-8155-B91D2A6127A0}"/>
                </a:ext>
              </a:extLst>
            </p:cNvPr>
            <p:cNvPicPr>
              <a:picLocks noChangeAspect="1"/>
            </p:cNvPicPr>
            <p:nvPr/>
          </p:nvPicPr>
          <p:blipFill>
            <a:blip r:embed="rId3">
              <a:alphaModFix amt="85000"/>
            </a:blip>
            <a:srcRect/>
            <a:stretch/>
          </p:blipFill>
          <p:spPr>
            <a:xfrm>
              <a:off x="8681964" y="3987287"/>
              <a:ext cx="2734927" cy="2311206"/>
            </a:xfrm>
            <a:prstGeom prst="rect">
              <a:avLst/>
            </a:prstGeom>
          </p:spPr>
        </p:pic>
        <p:pic>
          <p:nvPicPr>
            <p:cNvPr id="14" name="Grafik 13">
              <a:extLst>
                <a:ext uri="{FF2B5EF4-FFF2-40B4-BE49-F238E27FC236}">
                  <a16:creationId xmlns:a16="http://schemas.microsoft.com/office/drawing/2014/main" id="{FF43B3E9-AFE4-4866-92D0-2BF8A9B1B39B}"/>
                </a:ext>
              </a:extLst>
            </p:cNvPr>
            <p:cNvPicPr>
              <a:picLocks noChangeAspect="1"/>
            </p:cNvPicPr>
            <p:nvPr/>
          </p:nvPicPr>
          <p:blipFill>
            <a:blip r:embed="rId4">
              <a:alphaModFix amt="86000"/>
            </a:blip>
            <a:srcRect/>
            <a:stretch/>
          </p:blipFill>
          <p:spPr>
            <a:xfrm>
              <a:off x="8904903" y="1625216"/>
              <a:ext cx="2511989" cy="2357997"/>
            </a:xfrm>
            <a:prstGeom prst="rect">
              <a:avLst/>
            </a:prstGeom>
          </p:spPr>
        </p:pic>
      </p:grpSp>
      <p:graphicFrame>
        <p:nvGraphicFramePr>
          <p:cNvPr id="15" name="Tabelle 14">
            <a:extLst>
              <a:ext uri="{FF2B5EF4-FFF2-40B4-BE49-F238E27FC236}">
                <a16:creationId xmlns:a16="http://schemas.microsoft.com/office/drawing/2014/main" id="{2C0A3FF0-056C-42E9-8573-BDDBCCBD57AA}"/>
              </a:ext>
            </a:extLst>
          </p:cNvPr>
          <p:cNvGraphicFramePr>
            <a:graphicFrameLocks noGrp="1"/>
          </p:cNvGraphicFramePr>
          <p:nvPr>
            <p:extLst>
              <p:ext uri="{D42A27DB-BD31-4B8C-83A1-F6EECF244321}">
                <p14:modId xmlns:p14="http://schemas.microsoft.com/office/powerpoint/2010/main" val="1968303125"/>
              </p:ext>
            </p:extLst>
          </p:nvPr>
        </p:nvGraphicFramePr>
        <p:xfrm>
          <a:off x="658813" y="2318572"/>
          <a:ext cx="7783608" cy="2683021"/>
        </p:xfrm>
        <a:graphic>
          <a:graphicData uri="http://schemas.openxmlformats.org/drawingml/2006/table">
            <a:tbl>
              <a:tblPr/>
              <a:tblGrid>
                <a:gridCol w="3522453">
                  <a:extLst>
                    <a:ext uri="{9D8B030D-6E8A-4147-A177-3AD203B41FA5}">
                      <a16:colId xmlns:a16="http://schemas.microsoft.com/office/drawing/2014/main" val="2082436759"/>
                    </a:ext>
                  </a:extLst>
                </a:gridCol>
                <a:gridCol w="1701029">
                  <a:extLst>
                    <a:ext uri="{9D8B030D-6E8A-4147-A177-3AD203B41FA5}">
                      <a16:colId xmlns:a16="http://schemas.microsoft.com/office/drawing/2014/main" val="3038820243"/>
                    </a:ext>
                  </a:extLst>
                </a:gridCol>
                <a:gridCol w="1280063">
                  <a:extLst>
                    <a:ext uri="{9D8B030D-6E8A-4147-A177-3AD203B41FA5}">
                      <a16:colId xmlns:a16="http://schemas.microsoft.com/office/drawing/2014/main" val="1292766289"/>
                    </a:ext>
                  </a:extLst>
                </a:gridCol>
                <a:gridCol w="1280063">
                  <a:extLst>
                    <a:ext uri="{9D8B030D-6E8A-4147-A177-3AD203B41FA5}">
                      <a16:colId xmlns:a16="http://schemas.microsoft.com/office/drawing/2014/main" val="1684861882"/>
                    </a:ext>
                  </a:extLst>
                </a:gridCol>
              </a:tblGrid>
              <a:tr h="277442">
                <a:tc>
                  <a:txBody>
                    <a:bodyPr/>
                    <a:lstStyle/>
                    <a:p>
                      <a:pPr algn="ctr" rtl="0" fontAlgn="ctr"/>
                      <a:r>
                        <a:rPr lang="de-DE" sz="1400" b="0" i="0" u="none" strike="noStrike" dirty="0">
                          <a:solidFill>
                            <a:srgbClr val="000000"/>
                          </a:solidFill>
                          <a:effectLst/>
                          <a:latin typeface="Calibri" panose="020F0502020204030204" pitchFamily="34" charset="0"/>
                        </a:rPr>
                        <a:t>Taille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Arbre</a:t>
                      </a:r>
                      <a:r>
                        <a:rPr lang="de-DE" sz="1400" b="0" i="0" u="none" strike="noStrike" dirty="0">
                          <a:solidFill>
                            <a:srgbClr val="000000"/>
                          </a:solidFill>
                          <a:effectLst/>
                          <a:latin typeface="Calibri" panose="020F0502020204030204" pitchFamily="34" charset="0"/>
                        </a:rPr>
                        <a:t> du </a:t>
                      </a:r>
                      <a:r>
                        <a:rPr lang="de-DE" sz="1400" b="0" i="0" u="none" strike="noStrike" dirty="0" err="1">
                          <a:solidFill>
                            <a:srgbClr val="000000"/>
                          </a:solidFill>
                          <a:effectLst/>
                          <a:latin typeface="Calibri" panose="020F0502020204030204" pitchFamily="34" charset="0"/>
                        </a:rPr>
                        <a:t>moteur</a:t>
                      </a:r>
                      <a:r>
                        <a:rPr lang="de-DE" sz="1400" b="0" i="0" u="none" strike="noStrike" dirty="0">
                          <a:solidFill>
                            <a:srgbClr val="000000"/>
                          </a:solidFill>
                          <a:effectLst/>
                          <a:latin typeface="Calibri" panose="020F0502020204030204" pitchFamily="34" charset="0"/>
                        </a:rPr>
                        <a:t> </a:t>
                      </a: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d</a:t>
                      </a:r>
                      <a:r>
                        <a:rPr lang="de-DE" sz="1400" b="0" i="0" u="none" strike="noStrike" baseline="-25000" dirty="0" err="1">
                          <a:solidFill>
                            <a:srgbClr val="000000"/>
                          </a:solidFill>
                          <a:effectLst/>
                          <a:latin typeface="Calibri" panose="020F0502020204030204" pitchFamily="34" charset="0"/>
                        </a:rPr>
                        <a:t>max</a:t>
                      </a:r>
                      <a:r>
                        <a:rPr lang="de-DE" sz="1400" b="0" i="0" u="none" strike="noStrike" baseline="-25000" dirty="0">
                          <a:solidFill>
                            <a:srgbClr val="000000"/>
                          </a:solidFill>
                          <a:effectLst/>
                          <a:latin typeface="Calibri" panose="020F0502020204030204" pitchFamily="34" charset="0"/>
                        </a:rPr>
                        <a:t> </a:t>
                      </a:r>
                      <a:r>
                        <a:rPr lang="de-DE" sz="1400" b="0" i="0" u="none" strike="noStrike" dirty="0">
                          <a:solidFill>
                            <a:srgbClr val="000000"/>
                          </a:solidFill>
                          <a:effectLst/>
                          <a:latin typeface="Calibri" panose="020F0502020204030204" pitchFamily="34" charset="0"/>
                        </a:rPr>
                        <a:t>x </a:t>
                      </a:r>
                      <a:r>
                        <a:rPr lang="de-DE" sz="1400" b="0" i="0" u="none" strike="noStrike" dirty="0" err="1">
                          <a:solidFill>
                            <a:srgbClr val="000000"/>
                          </a:solidFill>
                          <a:effectLst/>
                          <a:latin typeface="Calibri" panose="020F0502020204030204" pitchFamily="34" charset="0"/>
                        </a:rPr>
                        <a:t>l</a:t>
                      </a:r>
                      <a:r>
                        <a:rPr lang="de-DE" sz="1400" b="0" i="0" u="none" strike="noStrike" baseline="-25000" dirty="0" err="1">
                          <a:solidFill>
                            <a:srgbClr val="000000"/>
                          </a:solidFill>
                          <a:effectLst/>
                          <a:latin typeface="Calibri" panose="020F0502020204030204" pitchFamily="34" charset="0"/>
                        </a:rPr>
                        <a:t>max</a:t>
                      </a:r>
                      <a:r>
                        <a:rPr lang="de-DE" sz="1400" b="0" i="0" u="none" strike="noStrike" baseline="-25000" dirty="0">
                          <a:solidFill>
                            <a:srgbClr val="000000"/>
                          </a:solidFill>
                          <a:effectLst/>
                          <a:latin typeface="Calibri" panose="020F0502020204030204" pitchFamily="34" charset="0"/>
                        </a:rPr>
                        <a:t> </a:t>
                      </a:r>
                      <a:r>
                        <a:rPr lang="de-DE" sz="1400" b="0" i="0" u="none" strike="noStrike" dirty="0">
                          <a:solidFill>
                            <a:srgbClr val="000000"/>
                          </a:solidFill>
                          <a:effectLst/>
                          <a:latin typeface="Calibri" panose="020F0502020204030204" pitchFamily="34" charset="0"/>
                        </a:rPr>
                        <a:t>[mm]</a:t>
                      </a:r>
                    </a:p>
                    <a:p>
                      <a:pPr algn="ctr" rtl="0" fontAlgn="ct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Dimensions</a:t>
                      </a: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carrées</a:t>
                      </a:r>
                      <a:r>
                        <a:rPr lang="de-DE" sz="1400" b="0" i="0" u="none" strike="noStrike" dirty="0">
                          <a:solidFill>
                            <a:srgbClr val="000000"/>
                          </a:solidFill>
                          <a:effectLst/>
                          <a:latin typeface="Calibri" panose="020F0502020204030204" pitchFamily="34" charset="0"/>
                        </a:rPr>
                        <a:t> G2 [mm]</a:t>
                      </a:r>
                    </a:p>
                    <a:p>
                      <a:pPr algn="ctr" rtl="0" fontAlgn="ctr"/>
                      <a:endParaRPr lang="de-DE"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b="0" i="0" u="none" strike="noStrike" dirty="0" err="1">
                          <a:solidFill>
                            <a:srgbClr val="000000"/>
                          </a:solidFill>
                          <a:effectLst/>
                          <a:latin typeface="Calibri" panose="020F0502020204030204" pitchFamily="34" charset="0"/>
                        </a:rPr>
                        <a:t>Dimensions</a:t>
                      </a: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carrées</a:t>
                      </a:r>
                      <a:r>
                        <a:rPr lang="de-DE" sz="1400" b="0" i="0" u="none" strike="noStrike" dirty="0">
                          <a:solidFill>
                            <a:srgbClr val="000000"/>
                          </a:solidFill>
                          <a:effectLst/>
                          <a:latin typeface="Calibri" panose="020F0502020204030204" pitchFamily="34" charset="0"/>
                        </a:rPr>
                        <a:t> G3 [mm]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503"/>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P231, P232, P332, PH332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14 x 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435787"/>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P331, P432, PH331, PH432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19 x 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72/75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27309"/>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P431, P532, PH43, PH532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24 x 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98/100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914074"/>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P53, P732, PH531, PH732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32 x 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45240"/>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P731, P832, PH731, PH832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38 x 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144/145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5689"/>
                  </a:ext>
                </a:extLst>
              </a:tr>
              <a:tr h="258740">
                <a:tc>
                  <a:txBody>
                    <a:bodyPr/>
                    <a:lstStyle/>
                    <a:p>
                      <a:pPr algn="ctr" rtl="0" fontAlgn="b"/>
                      <a:r>
                        <a:rPr lang="en-US" sz="1400" b="0" i="0" u="none" strike="noStrike" dirty="0">
                          <a:solidFill>
                            <a:srgbClr val="000000"/>
                          </a:solidFill>
                          <a:effectLst/>
                          <a:latin typeface="Calibri" panose="020F0502020204030204" pitchFamily="34" charset="0"/>
                        </a:rPr>
                        <a:t>P831, P932, PH83, PH942, PH1042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48 x 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204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7097"/>
                  </a:ext>
                </a:extLst>
              </a:tr>
              <a:tr h="269521">
                <a:tc>
                  <a:txBody>
                    <a:bodyPr/>
                    <a:lstStyle/>
                    <a:p>
                      <a:pPr algn="ctr" rtl="0" fontAlgn="b"/>
                      <a:r>
                        <a:rPr lang="de-DE" sz="1400" b="0" i="0" u="none" strike="noStrike">
                          <a:solidFill>
                            <a:srgbClr val="000000"/>
                          </a:solidFill>
                          <a:effectLst/>
                          <a:latin typeface="Calibri" panose="020F0502020204030204" pitchFamily="34" charset="0"/>
                        </a:rPr>
                        <a:t>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60 x 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05922"/>
                  </a:ext>
                </a:extLst>
              </a:tr>
            </a:tbl>
          </a:graphicData>
        </a:graphic>
      </p:graphicFrame>
    </p:spTree>
    <p:extLst>
      <p:ext uri="{BB962C8B-B14F-4D97-AF65-F5344CB8AC3E}">
        <p14:creationId xmlns:p14="http://schemas.microsoft.com/office/powerpoint/2010/main" val="286746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a:extLst>
              <a:ext uri="{FF2B5EF4-FFF2-40B4-BE49-F238E27FC236}">
                <a16:creationId xmlns:a16="http://schemas.microsoft.com/office/drawing/2014/main" id="{7F8F8FA7-6F5A-4B05-8CA0-D2AA0CCD93AF}"/>
              </a:ext>
            </a:extLst>
          </p:cNvPr>
          <p:cNvSpPr txBox="1">
            <a:spLocks/>
          </p:cNvSpPr>
          <p:nvPr/>
        </p:nvSpPr>
        <p:spPr>
          <a:xfrm>
            <a:off x="537906" y="1463737"/>
            <a:ext cx="11161800" cy="2624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err="1">
                <a:solidFill>
                  <a:schemeClr val="accent3"/>
                </a:solidFill>
              </a:rPr>
              <a:t>Meilleure</a:t>
            </a:r>
            <a:r>
              <a:rPr sz="2400" b="1" dirty="0">
                <a:solidFill>
                  <a:schemeClr val="accent3"/>
                </a:solidFill>
              </a:rPr>
              <a:t> </a:t>
            </a:r>
            <a:r>
              <a:rPr sz="2400" b="1" dirty="0" err="1">
                <a:solidFill>
                  <a:schemeClr val="accent3"/>
                </a:solidFill>
              </a:rPr>
              <a:t>qualité</a:t>
            </a:r>
            <a:r>
              <a:rPr sz="2400" b="1" dirty="0">
                <a:solidFill>
                  <a:schemeClr val="accent3"/>
                </a:solidFill>
              </a:rPr>
              <a:t>, plus </a:t>
            </a:r>
            <a:r>
              <a:rPr sz="2400" b="1" dirty="0" err="1">
                <a:solidFill>
                  <a:schemeClr val="accent3"/>
                </a:solidFill>
              </a:rPr>
              <a:t>grande</a:t>
            </a:r>
            <a:r>
              <a:rPr sz="2400" b="1" dirty="0">
                <a:solidFill>
                  <a:schemeClr val="accent3"/>
                </a:solidFill>
              </a:rPr>
              <a:t> </a:t>
            </a:r>
            <a:r>
              <a:rPr sz="2400" b="1" dirty="0" err="1">
                <a:solidFill>
                  <a:schemeClr val="accent3"/>
                </a:solidFill>
              </a:rPr>
              <a:t>précision</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err="1"/>
              <a:t>Précision</a:t>
            </a:r>
            <a:r>
              <a:rPr dirty="0"/>
              <a:t> de </a:t>
            </a:r>
            <a:r>
              <a:rPr dirty="0" err="1"/>
              <a:t>positionnement</a:t>
            </a:r>
            <a:r>
              <a:rPr dirty="0"/>
              <a:t> </a:t>
            </a:r>
            <a:r>
              <a:rPr dirty="0" err="1"/>
              <a:t>maximale</a:t>
            </a:r>
            <a:r>
              <a:rPr dirty="0"/>
              <a:t> : </a:t>
            </a:r>
            <a:r>
              <a:rPr dirty="0" err="1"/>
              <a:t>jeu</a:t>
            </a:r>
            <a:r>
              <a:rPr dirty="0"/>
              <a:t> </a:t>
            </a:r>
            <a:r>
              <a:rPr dirty="0" err="1"/>
              <a:t>rotatif</a:t>
            </a:r>
            <a:r>
              <a:rPr dirty="0"/>
              <a:t> </a:t>
            </a:r>
            <a:r>
              <a:rPr dirty="0" err="1"/>
              <a:t>réduit</a:t>
            </a:r>
            <a:r>
              <a:rPr dirty="0"/>
              <a:t> </a:t>
            </a:r>
            <a:r>
              <a:rPr dirty="0" err="1"/>
              <a:t>pouvant</a:t>
            </a:r>
            <a:r>
              <a:rPr dirty="0"/>
              <a:t> </a:t>
            </a:r>
            <a:r>
              <a:rPr dirty="0" err="1"/>
              <a:t>être</a:t>
            </a:r>
            <a:r>
              <a:rPr dirty="0"/>
              <a:t> ≤ 1 arcmin.</a:t>
            </a:r>
          </a:p>
          <a:p>
            <a:pPr marL="285750" indent="-285750">
              <a:spcBef>
                <a:spcPts val="1200"/>
              </a:spcBef>
              <a:buClr>
                <a:schemeClr val="accent3"/>
              </a:buClr>
              <a:buFont typeface="Wingdings" panose="05000000000000000000" pitchFamily="2" charset="2"/>
              <a:buChar char="Ø"/>
            </a:pPr>
            <a:r>
              <a:rPr dirty="0"/>
              <a:t>Carter et denture </a:t>
            </a:r>
            <a:r>
              <a:rPr dirty="0" err="1"/>
              <a:t>haut</a:t>
            </a:r>
            <a:r>
              <a:rPr dirty="0"/>
              <a:t> de </a:t>
            </a:r>
            <a:r>
              <a:rPr dirty="0" err="1"/>
              <a:t>gamme</a:t>
            </a:r>
            <a:r>
              <a:rPr dirty="0"/>
              <a:t>.</a:t>
            </a:r>
          </a:p>
          <a:p>
            <a:pPr marL="285750" indent="-285750">
              <a:spcBef>
                <a:spcPts val="1200"/>
              </a:spcBef>
              <a:buClr>
                <a:schemeClr val="accent3"/>
              </a:buClr>
              <a:buFont typeface="Wingdings" panose="05000000000000000000" pitchFamily="2" charset="2"/>
              <a:buChar char="Ø"/>
            </a:pPr>
            <a:r>
              <a:rPr dirty="0"/>
              <a:t>Couples </a:t>
            </a:r>
            <a:r>
              <a:rPr dirty="0" err="1"/>
              <a:t>d'accélération</a:t>
            </a:r>
            <a:r>
              <a:rPr dirty="0"/>
              <a:t> </a:t>
            </a:r>
            <a:r>
              <a:rPr dirty="0" err="1"/>
              <a:t>élevés</a:t>
            </a:r>
            <a:r>
              <a:rPr dirty="0"/>
              <a:t> avec </a:t>
            </a:r>
            <a:r>
              <a:rPr dirty="0" err="1"/>
              <a:t>une</a:t>
            </a:r>
            <a:r>
              <a:rPr dirty="0"/>
              <a:t> </a:t>
            </a:r>
            <a:r>
              <a:rPr dirty="0" err="1"/>
              <a:t>précision</a:t>
            </a:r>
            <a:r>
              <a:rPr dirty="0"/>
              <a:t> de </a:t>
            </a:r>
            <a:br>
              <a:rPr lang="de-DE" dirty="0"/>
            </a:br>
            <a:r>
              <a:rPr dirty="0" err="1"/>
              <a:t>fonctionnement</a:t>
            </a:r>
            <a:r>
              <a:rPr dirty="0"/>
              <a:t> </a:t>
            </a:r>
            <a:r>
              <a:rPr dirty="0" err="1"/>
              <a:t>maximale</a:t>
            </a:r>
            <a:r>
              <a:rPr dirty="0"/>
              <a:t>.</a:t>
            </a:r>
          </a:p>
          <a:p>
            <a:pPr marL="285750" indent="-285750">
              <a:spcBef>
                <a:spcPts val="1200"/>
              </a:spcBef>
              <a:buClr>
                <a:schemeClr val="accent3"/>
              </a:buClr>
              <a:buFont typeface="Wingdings" panose="05000000000000000000" pitchFamily="2" charset="2"/>
              <a:buChar char="Ø"/>
            </a:pPr>
            <a:endParaRPr lang="de-DE" b="1" dirty="0">
              <a:solidFill>
                <a:schemeClr val="accent3">
                  <a:lumMod val="75000"/>
                </a:schemeClr>
              </a:solidFill>
            </a:endParaRP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3716512D-74F5-4BC5-8A6B-3C8380E3910B}"/>
              </a:ext>
            </a:extLst>
          </p:cNvPr>
          <p:cNvSpPr>
            <a:spLocks noGrp="1"/>
          </p:cNvSpPr>
          <p:nvPr>
            <p:ph type="title"/>
          </p:nvPr>
        </p:nvSpPr>
        <p:spPr>
          <a:xfrm>
            <a:off x="540000" y="360055"/>
            <a:ext cx="9455338" cy="460800"/>
          </a:xfrm>
        </p:spPr>
        <p:txBody>
          <a:bodyPr>
            <a:normAutofit/>
          </a:bodyPr>
          <a:lstStyle/>
          <a:p>
            <a:r>
              <a:rPr dirty="0"/>
              <a:t>Les </a:t>
            </a:r>
            <a:r>
              <a:rPr dirty="0" err="1"/>
              <a:t>réducteurs</a:t>
            </a:r>
            <a:r>
              <a:rPr dirty="0"/>
              <a:t> </a:t>
            </a:r>
            <a:r>
              <a:rPr dirty="0" err="1"/>
              <a:t>planétaires</a:t>
            </a:r>
            <a:r>
              <a:rPr dirty="0"/>
              <a:t> STOBER </a:t>
            </a:r>
            <a:r>
              <a:rPr dirty="0" err="1"/>
              <a:t>renforcent</a:t>
            </a:r>
            <a:r>
              <a:rPr dirty="0"/>
              <a:t> le </a:t>
            </a:r>
            <a:r>
              <a:rPr dirty="0" err="1"/>
              <a:t>degré</a:t>
            </a:r>
            <a:r>
              <a:rPr dirty="0"/>
              <a:t> de PRÉCISION</a:t>
            </a:r>
          </a:p>
        </p:txBody>
      </p:sp>
      <p:grpSp>
        <p:nvGrpSpPr>
          <p:cNvPr id="9" name="Gruppieren 8">
            <a:extLst>
              <a:ext uri="{FF2B5EF4-FFF2-40B4-BE49-F238E27FC236}">
                <a16:creationId xmlns:a16="http://schemas.microsoft.com/office/drawing/2014/main" id="{66ABD150-767C-48CF-AE13-518C7704F4B2}"/>
              </a:ext>
            </a:extLst>
          </p:cNvPr>
          <p:cNvGrpSpPr/>
          <p:nvPr/>
        </p:nvGrpSpPr>
        <p:grpSpPr>
          <a:xfrm flipH="1" flipV="1">
            <a:off x="10602933" y="4820761"/>
            <a:ext cx="1589067" cy="2035833"/>
            <a:chOff x="-1" y="2079114"/>
            <a:chExt cx="3017183" cy="3364751"/>
          </a:xfrm>
        </p:grpSpPr>
        <p:sp>
          <p:nvSpPr>
            <p:cNvPr id="10" name="Rechtwinkliges Dreieck 9">
              <a:extLst>
                <a:ext uri="{FF2B5EF4-FFF2-40B4-BE49-F238E27FC236}">
                  <a16:creationId xmlns:a16="http://schemas.microsoft.com/office/drawing/2014/main" id="{8B2F7CA5-48F1-4F62-BB65-E8E8B754BB9E}"/>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745F6DF4-EB3A-4E4A-BFB8-E71F6EFA8E61}"/>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945B15CA-62DA-4CE2-9908-B98AE75A18ED}"/>
              </a:ext>
            </a:extLst>
          </p:cNvPr>
          <p:cNvSpPr/>
          <p:nvPr/>
        </p:nvSpPr>
        <p:spPr>
          <a:xfrm>
            <a:off x="7363545" y="5632449"/>
            <a:ext cx="3011530" cy="400110"/>
          </a:xfrm>
          <a:prstGeom prst="rect">
            <a:avLst/>
          </a:prstGeom>
        </p:spPr>
        <p:txBody>
          <a:bodyPr wrap="none">
            <a:spAutoFit/>
          </a:bodyPr>
          <a:lstStyle/>
          <a:p>
            <a:r>
              <a:rPr sz="2000" b="1" dirty="0">
                <a:solidFill>
                  <a:schemeClr val="accent3"/>
                </a:solidFill>
              </a:rPr>
              <a:t>Haute </a:t>
            </a:r>
            <a:r>
              <a:rPr sz="2000" b="1" dirty="0" err="1">
                <a:solidFill>
                  <a:schemeClr val="accent3"/>
                </a:solidFill>
              </a:rPr>
              <a:t>précision</a:t>
            </a:r>
            <a:r>
              <a:rPr sz="2000" b="1" dirty="0">
                <a:solidFill>
                  <a:schemeClr val="accent3"/>
                </a:solidFill>
              </a:rPr>
              <a:t> et </a:t>
            </a:r>
            <a:r>
              <a:rPr sz="2000" b="1" dirty="0" err="1">
                <a:solidFill>
                  <a:schemeClr val="accent3"/>
                </a:solidFill>
              </a:rPr>
              <a:t>faible</a:t>
            </a:r>
            <a:r>
              <a:rPr sz="2000" b="1" dirty="0">
                <a:solidFill>
                  <a:schemeClr val="accent3"/>
                </a:solidFill>
              </a:rPr>
              <a:t> </a:t>
            </a:r>
            <a:r>
              <a:rPr sz="2000" b="1" dirty="0" err="1">
                <a:solidFill>
                  <a:schemeClr val="accent3"/>
                </a:solidFill>
              </a:rPr>
              <a:t>jeu</a:t>
            </a:r>
            <a:r>
              <a:rPr sz="2000" b="1" dirty="0">
                <a:solidFill>
                  <a:schemeClr val="accent3"/>
                </a:solidFill>
              </a:rPr>
              <a:t> !</a:t>
            </a:r>
          </a:p>
        </p:txBody>
      </p:sp>
      <p:sp>
        <p:nvSpPr>
          <p:cNvPr id="21" name="Rechtwinkliges Dreieck 20">
            <a:extLst>
              <a:ext uri="{FF2B5EF4-FFF2-40B4-BE49-F238E27FC236}">
                <a16:creationId xmlns:a16="http://schemas.microsoft.com/office/drawing/2014/main" id="{0EB27928-F5E0-4E2F-A63B-5B1C215D0D0C}"/>
              </a:ext>
            </a:extLst>
          </p:cNvPr>
          <p:cNvSpPr>
            <a:spLocks noChangeAspect="1"/>
          </p:cNvSpPr>
          <p:nvPr/>
        </p:nvSpPr>
        <p:spPr>
          <a:xfrm>
            <a:off x="0" y="3375852"/>
            <a:ext cx="5627686" cy="3585667"/>
          </a:xfrm>
          <a:prstGeom prst="rtTriangle">
            <a:avLst/>
          </a:prstGeom>
          <a:gradFill flip="none" rotWithShape="1">
            <a:gsLst>
              <a:gs pos="25000">
                <a:schemeClr val="accent4">
                  <a:alpha val="94000"/>
                </a:schemeClr>
              </a:gs>
              <a:gs pos="100000">
                <a:schemeClr val="accent4">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29FB32C7-5AE5-4642-8D89-2EC5E7BE00FE}"/>
              </a:ext>
            </a:extLst>
          </p:cNvPr>
          <p:cNvPicPr>
            <a:picLocks noChangeAspect="1"/>
          </p:cNvPicPr>
          <p:nvPr/>
        </p:nvPicPr>
        <p:blipFill>
          <a:blip r:embed="rId3"/>
          <a:srcRect/>
          <a:stretch/>
        </p:blipFill>
        <p:spPr>
          <a:xfrm>
            <a:off x="1341537" y="2703444"/>
            <a:ext cx="6384726" cy="4793310"/>
          </a:xfrm>
          <a:prstGeom prst="rect">
            <a:avLst/>
          </a:prstGeom>
        </p:spPr>
      </p:pic>
      <p:sp>
        <p:nvSpPr>
          <p:cNvPr id="16" name="Rechteck 15">
            <a:extLst>
              <a:ext uri="{FF2B5EF4-FFF2-40B4-BE49-F238E27FC236}">
                <a16:creationId xmlns:a16="http://schemas.microsoft.com/office/drawing/2014/main" id="{5611412E-932C-4680-A852-BCCE808A0FAE}"/>
              </a:ext>
            </a:extLst>
          </p:cNvPr>
          <p:cNvSpPr/>
          <p:nvPr/>
        </p:nvSpPr>
        <p:spPr>
          <a:xfrm>
            <a:off x="-354261" y="5387896"/>
            <a:ext cx="3391596" cy="1354217"/>
          </a:xfrm>
          <a:prstGeom prst="rect">
            <a:avLst/>
          </a:prstGeom>
        </p:spPr>
        <p:txBody>
          <a:bodyPr wrap="square">
            <a:spAutoFit/>
          </a:bodyPr>
          <a:lstStyle/>
          <a:p>
            <a:pPr lvl="1"/>
            <a:r>
              <a:rPr b="1" dirty="0" err="1">
                <a:solidFill>
                  <a:schemeClr val="bg1"/>
                </a:solidFill>
              </a:rPr>
              <a:t>Entraînements</a:t>
            </a:r>
            <a:r>
              <a:rPr b="1" dirty="0">
                <a:solidFill>
                  <a:schemeClr val="bg1"/>
                </a:solidFill>
              </a:rPr>
              <a:t> à </a:t>
            </a:r>
            <a:r>
              <a:rPr b="1" dirty="0" err="1">
                <a:solidFill>
                  <a:schemeClr val="bg1"/>
                </a:solidFill>
              </a:rPr>
              <a:t>crémaillère</a:t>
            </a:r>
            <a:r>
              <a:rPr b="1" dirty="0">
                <a:solidFill>
                  <a:schemeClr val="bg1"/>
                </a:solidFill>
              </a:rPr>
              <a:t> </a:t>
            </a:r>
            <a:br>
              <a:rPr b="1" dirty="0">
                <a:solidFill>
                  <a:schemeClr val="bg1"/>
                </a:solidFill>
              </a:rPr>
            </a:br>
            <a:r>
              <a:rPr b="1" dirty="0">
                <a:solidFill>
                  <a:schemeClr val="bg1"/>
                </a:solidFill>
              </a:rPr>
              <a:t>STOBER </a:t>
            </a:r>
            <a:r>
              <a:rPr b="1" dirty="0" err="1">
                <a:solidFill>
                  <a:schemeClr val="bg1"/>
                </a:solidFill>
              </a:rPr>
              <a:t>d'une</a:t>
            </a:r>
            <a:r>
              <a:rPr b="1" dirty="0">
                <a:solidFill>
                  <a:schemeClr val="bg1"/>
                </a:solidFill>
              </a:rPr>
              <a:t> </a:t>
            </a:r>
            <a:r>
              <a:rPr b="1" dirty="0" err="1">
                <a:solidFill>
                  <a:schemeClr val="bg1"/>
                </a:solidFill>
              </a:rPr>
              <a:t>concentricité</a:t>
            </a:r>
            <a:r>
              <a:rPr b="1" dirty="0">
                <a:solidFill>
                  <a:schemeClr val="bg1"/>
                </a:solidFill>
              </a:rPr>
              <a:t> </a:t>
            </a:r>
            <a:r>
              <a:rPr b="1" dirty="0" err="1">
                <a:solidFill>
                  <a:schemeClr val="bg1"/>
                </a:solidFill>
              </a:rPr>
              <a:t>réduite</a:t>
            </a:r>
            <a:r>
              <a:rPr b="1" dirty="0">
                <a:solidFill>
                  <a:schemeClr val="bg1"/>
                </a:solidFill>
              </a:rPr>
              <a:t> </a:t>
            </a:r>
            <a:r>
              <a:rPr b="1" dirty="0" err="1">
                <a:solidFill>
                  <a:schemeClr val="bg1"/>
                </a:solidFill>
              </a:rPr>
              <a:t>pouvant</a:t>
            </a:r>
            <a:r>
              <a:rPr b="1" dirty="0">
                <a:solidFill>
                  <a:schemeClr val="bg1"/>
                </a:solidFill>
              </a:rPr>
              <a:t> </a:t>
            </a:r>
            <a:r>
              <a:rPr b="1" dirty="0" err="1">
                <a:solidFill>
                  <a:schemeClr val="bg1"/>
                </a:solidFill>
              </a:rPr>
              <a:t>être</a:t>
            </a:r>
            <a:r>
              <a:rPr b="1" dirty="0">
                <a:solidFill>
                  <a:schemeClr val="bg1"/>
                </a:solidFill>
              </a:rPr>
              <a:t> </a:t>
            </a:r>
            <a:br>
              <a:rPr b="1" dirty="0">
                <a:solidFill>
                  <a:schemeClr val="bg1"/>
                </a:solidFill>
              </a:rPr>
            </a:br>
            <a:r>
              <a:rPr sz="2800" b="1" dirty="0">
                <a:solidFill>
                  <a:schemeClr val="bg1"/>
                </a:solidFill>
              </a:rPr>
              <a:t>≤ 10 </a:t>
            </a:r>
            <a:r>
              <a:rPr sz="2800" b="1" dirty="0" err="1">
                <a:solidFill>
                  <a:schemeClr val="bg1"/>
                </a:solidFill>
              </a:rPr>
              <a:t>μm</a:t>
            </a:r>
            <a:r>
              <a:rPr sz="2800" dirty="0">
                <a:solidFill>
                  <a:schemeClr val="bg1"/>
                </a:solidFill>
              </a:rPr>
              <a:t>.</a:t>
            </a:r>
            <a:endParaRPr lang="de-DE" dirty="0">
              <a:solidFill>
                <a:schemeClr val="bg1"/>
              </a:solidFill>
            </a:endParaRPr>
          </a:p>
        </p:txBody>
      </p:sp>
      <p:pic>
        <p:nvPicPr>
          <p:cNvPr id="24" name="Grafik 23">
            <a:extLst>
              <a:ext uri="{FF2B5EF4-FFF2-40B4-BE49-F238E27FC236}">
                <a16:creationId xmlns:a16="http://schemas.microsoft.com/office/drawing/2014/main" id="{AEB8B15A-FFA3-4D73-B629-40B50942B8CA}"/>
              </a:ext>
            </a:extLst>
          </p:cNvPr>
          <p:cNvPicPr>
            <a:picLocks noChangeAspect="1"/>
          </p:cNvPicPr>
          <p:nvPr/>
        </p:nvPicPr>
        <p:blipFill>
          <a:blip r:embed="rId4"/>
          <a:srcRect/>
          <a:stretch/>
        </p:blipFill>
        <p:spPr>
          <a:xfrm>
            <a:off x="6976473" y="2379407"/>
            <a:ext cx="4281474" cy="3213511"/>
          </a:xfrm>
          <a:prstGeom prst="rect">
            <a:avLst/>
          </a:prstGeom>
        </p:spPr>
      </p:pic>
      <p:pic>
        <p:nvPicPr>
          <p:cNvPr id="13" name="Grafik 12">
            <a:extLst>
              <a:ext uri="{FF2B5EF4-FFF2-40B4-BE49-F238E27FC236}">
                <a16:creationId xmlns:a16="http://schemas.microsoft.com/office/drawing/2014/main" id="{211BB0E1-225E-4F47-AC9C-F2A8295715C1}"/>
              </a:ext>
            </a:extLst>
          </p:cNvPr>
          <p:cNvPicPr>
            <a:picLocks noChangeAspect="1"/>
          </p:cNvPicPr>
          <p:nvPr/>
        </p:nvPicPr>
        <p:blipFill rotWithShape="1">
          <a:blip r:embed="rId5"/>
          <a:srcRect r="44589"/>
          <a:stretch/>
        </p:blipFill>
        <p:spPr>
          <a:xfrm>
            <a:off x="7910525" y="360055"/>
            <a:ext cx="4281474" cy="5795112"/>
          </a:xfrm>
          <a:prstGeom prst="rect">
            <a:avLst/>
          </a:prstGeom>
        </p:spPr>
      </p:pic>
    </p:spTree>
    <p:extLst>
      <p:ext uri="{BB962C8B-B14F-4D97-AF65-F5344CB8AC3E}">
        <p14:creationId xmlns:p14="http://schemas.microsoft.com/office/powerpoint/2010/main" val="3617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20EC2B2A-6288-4DDD-8EC0-508D24B7BCE5}"/>
              </a:ext>
            </a:extLst>
          </p:cNvPr>
          <p:cNvSpPr txBox="1">
            <a:spLocks/>
          </p:cNvSpPr>
          <p:nvPr/>
        </p:nvSpPr>
        <p:spPr>
          <a:xfrm>
            <a:off x="556215" y="1510802"/>
            <a:ext cx="11161800" cy="31775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err="1">
                <a:solidFill>
                  <a:schemeClr val="accent3"/>
                </a:solidFill>
              </a:rPr>
              <a:t>Toutes</a:t>
            </a:r>
            <a:r>
              <a:rPr sz="2400" b="1" dirty="0">
                <a:solidFill>
                  <a:schemeClr val="accent3"/>
                </a:solidFill>
              </a:rPr>
              <a:t> les </a:t>
            </a:r>
            <a:r>
              <a:rPr sz="2400" b="1" dirty="0" err="1">
                <a:solidFill>
                  <a:schemeClr val="accent3"/>
                </a:solidFill>
              </a:rPr>
              <a:t>possibilités</a:t>
            </a:r>
            <a:r>
              <a:rPr sz="2400" b="1" dirty="0">
                <a:solidFill>
                  <a:schemeClr val="accent3"/>
                </a:solidFill>
              </a:rPr>
              <a:t> </a:t>
            </a:r>
            <a:r>
              <a:rPr sz="2400" b="1" dirty="0" err="1">
                <a:solidFill>
                  <a:schemeClr val="accent3"/>
                </a:solidFill>
              </a:rPr>
              <a:t>s'offrent</a:t>
            </a:r>
            <a:r>
              <a:rPr sz="2400" b="1" dirty="0">
                <a:solidFill>
                  <a:schemeClr val="accent3"/>
                </a:solidFill>
              </a:rPr>
              <a:t> </a:t>
            </a:r>
            <a:br>
              <a:rPr lang="de-DE" sz="2400" b="1" dirty="0">
                <a:solidFill>
                  <a:schemeClr val="accent3"/>
                </a:solidFill>
              </a:rPr>
            </a:br>
            <a:r>
              <a:rPr sz="2400" b="1" dirty="0">
                <a:solidFill>
                  <a:schemeClr val="accent3"/>
                </a:solidFill>
              </a:rPr>
              <a:t>à </a:t>
            </a:r>
            <a:r>
              <a:rPr sz="2400" b="1" dirty="0" err="1">
                <a:solidFill>
                  <a:schemeClr val="accent3"/>
                </a:solidFill>
              </a:rPr>
              <a:t>vous</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a:t>Structure de machine flexible.</a:t>
            </a:r>
          </a:p>
          <a:p>
            <a:pPr marL="285750" indent="-285750">
              <a:spcBef>
                <a:spcPts val="1200"/>
              </a:spcBef>
              <a:buClr>
                <a:schemeClr val="accent3"/>
              </a:buClr>
              <a:buFont typeface="Wingdings" panose="05000000000000000000" pitchFamily="2" charset="2"/>
              <a:buChar char="Ø"/>
            </a:pPr>
            <a:r>
              <a:rPr dirty="0"/>
              <a:t>Immense </a:t>
            </a:r>
            <a:r>
              <a:rPr dirty="0" err="1"/>
              <a:t>diversité</a:t>
            </a:r>
            <a:r>
              <a:rPr dirty="0"/>
              <a:t> de </a:t>
            </a:r>
            <a:r>
              <a:rPr dirty="0" err="1"/>
              <a:t>combinaisons</a:t>
            </a:r>
            <a:r>
              <a:rPr dirty="0"/>
              <a:t> </a:t>
            </a:r>
            <a:br>
              <a:rPr dirty="0"/>
            </a:br>
            <a:r>
              <a:rPr dirty="0"/>
              <a:t>et </a:t>
            </a:r>
            <a:r>
              <a:rPr dirty="0" err="1"/>
              <a:t>d'options</a:t>
            </a:r>
            <a:r>
              <a:rPr dirty="0"/>
              <a:t>.</a:t>
            </a:r>
          </a:p>
          <a:p>
            <a:pPr marL="285750" indent="-285750">
              <a:spcBef>
                <a:spcPts val="1200"/>
              </a:spcBef>
              <a:buClr>
                <a:schemeClr val="accent3"/>
              </a:buClr>
              <a:buFont typeface="Wingdings" panose="05000000000000000000" pitchFamily="2" charset="2"/>
              <a:buChar char="Ø"/>
            </a:pPr>
            <a:r>
              <a:rPr dirty="0" err="1"/>
              <a:t>Combinaisons</a:t>
            </a:r>
            <a:r>
              <a:rPr dirty="0"/>
              <a:t> </a:t>
            </a:r>
            <a:r>
              <a:rPr dirty="0" err="1"/>
              <a:t>maximales</a:t>
            </a:r>
            <a:r>
              <a:rPr dirty="0"/>
              <a:t> </a:t>
            </a:r>
            <a:br>
              <a:rPr dirty="0"/>
            </a:br>
            <a:r>
              <a:rPr dirty="0"/>
              <a:t>de </a:t>
            </a:r>
            <a:r>
              <a:rPr dirty="0" err="1"/>
              <a:t>réducteurs</a:t>
            </a:r>
            <a:r>
              <a:rPr dirty="0"/>
              <a:t> et de </a:t>
            </a:r>
            <a:r>
              <a:rPr dirty="0" err="1"/>
              <a:t>moteurs</a:t>
            </a:r>
            <a:r>
              <a:rPr dirty="0"/>
              <a:t> </a:t>
            </a:r>
            <a:br>
              <a:rPr dirty="0"/>
            </a:br>
            <a:r>
              <a:rPr dirty="0"/>
              <a:t>dans le cadre d'un montage direct.</a:t>
            </a:r>
          </a:p>
          <a:p>
            <a:pPr marL="285750" indent="-285750">
              <a:spcBef>
                <a:spcPts val="1200"/>
              </a:spcBef>
              <a:buClr>
                <a:schemeClr val="accent3"/>
              </a:buClr>
              <a:buFont typeface="Wingdings" panose="05000000000000000000" pitchFamily="2" charset="2"/>
              <a:buChar char="Ø"/>
            </a:pPr>
            <a:r>
              <a:rPr dirty="0" err="1"/>
              <a:t>Modèles</a:t>
            </a:r>
            <a:r>
              <a:rPr dirty="0"/>
              <a:t> </a:t>
            </a:r>
            <a:r>
              <a:rPr dirty="0" err="1"/>
              <a:t>d'adaptateur</a:t>
            </a:r>
            <a:r>
              <a:rPr dirty="0"/>
              <a:t> variables.</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B4EAEECD-1A02-440F-8B71-95F1843A7B29}"/>
              </a:ext>
            </a:extLst>
          </p:cNvPr>
          <p:cNvSpPr>
            <a:spLocks noGrp="1"/>
          </p:cNvSpPr>
          <p:nvPr>
            <p:ph type="title"/>
          </p:nvPr>
        </p:nvSpPr>
        <p:spPr/>
        <p:txBody>
          <a:bodyPr/>
          <a:lstStyle/>
          <a:p>
            <a:r>
              <a:t>PARFAITEMENT ADAPTÉS à vos exigences</a:t>
            </a:r>
          </a:p>
        </p:txBody>
      </p:sp>
      <p:grpSp>
        <p:nvGrpSpPr>
          <p:cNvPr id="9" name="Gruppieren 8">
            <a:extLst>
              <a:ext uri="{FF2B5EF4-FFF2-40B4-BE49-F238E27FC236}">
                <a16:creationId xmlns:a16="http://schemas.microsoft.com/office/drawing/2014/main" id="{9C3DC135-AB09-41CC-8328-A87E856586D0}"/>
              </a:ext>
            </a:extLst>
          </p:cNvPr>
          <p:cNvGrpSpPr/>
          <p:nvPr/>
        </p:nvGrpSpPr>
        <p:grpSpPr>
          <a:xfrm flipV="1">
            <a:off x="0" y="4822167"/>
            <a:ext cx="1589067" cy="2035833"/>
            <a:chOff x="-1" y="2079114"/>
            <a:chExt cx="3017183" cy="3364751"/>
          </a:xfrm>
        </p:grpSpPr>
        <p:sp>
          <p:nvSpPr>
            <p:cNvPr id="10" name="Rechtwinkliges Dreieck 9">
              <a:extLst>
                <a:ext uri="{FF2B5EF4-FFF2-40B4-BE49-F238E27FC236}">
                  <a16:creationId xmlns:a16="http://schemas.microsoft.com/office/drawing/2014/main" id="{95858B7B-4B2F-4050-B1A9-10C91BDC2B6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4FD26AE5-ACA4-406D-B646-969FC9C6F32E}"/>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F7985DCB-B364-4FB8-8995-6A5CCA1A0DDF}"/>
              </a:ext>
            </a:extLst>
          </p:cNvPr>
          <p:cNvSpPr/>
          <p:nvPr/>
        </p:nvSpPr>
        <p:spPr>
          <a:xfrm>
            <a:off x="1684422" y="5479967"/>
            <a:ext cx="2466474" cy="707886"/>
          </a:xfrm>
          <a:prstGeom prst="rect">
            <a:avLst/>
          </a:prstGeom>
        </p:spPr>
        <p:txBody>
          <a:bodyPr wrap="square">
            <a:spAutoFit/>
          </a:bodyPr>
          <a:lstStyle/>
          <a:p>
            <a:r>
              <a:rPr sz="2000" b="1">
                <a:solidFill>
                  <a:schemeClr val="accent3"/>
                </a:solidFill>
              </a:rPr>
              <a:t>La solution adaptée </a:t>
            </a:r>
            <a:br>
              <a:rPr sz="2000" b="1">
                <a:solidFill>
                  <a:schemeClr val="accent3"/>
                </a:solidFill>
              </a:rPr>
            </a:br>
            <a:r>
              <a:rPr sz="2000" b="1">
                <a:solidFill>
                  <a:schemeClr val="accent3"/>
                </a:solidFill>
              </a:rPr>
              <a:t>à chaque exigence !</a:t>
            </a:r>
          </a:p>
        </p:txBody>
      </p:sp>
      <p:pic>
        <p:nvPicPr>
          <p:cNvPr id="21" name="Grafik 20">
            <a:extLst>
              <a:ext uri="{FF2B5EF4-FFF2-40B4-BE49-F238E27FC236}">
                <a16:creationId xmlns:a16="http://schemas.microsoft.com/office/drawing/2014/main" id="{44513872-351B-4408-9E85-60B7DDB56B12}"/>
              </a:ext>
            </a:extLst>
          </p:cNvPr>
          <p:cNvPicPr>
            <a:picLocks noChangeAspect="1"/>
          </p:cNvPicPr>
          <p:nvPr/>
        </p:nvPicPr>
        <p:blipFill>
          <a:blip r:embed="rId3"/>
          <a:srcRect/>
          <a:stretch/>
        </p:blipFill>
        <p:spPr>
          <a:xfrm>
            <a:off x="4742458" y="828698"/>
            <a:ext cx="7705549" cy="5629146"/>
          </a:xfrm>
          <a:prstGeom prst="rect">
            <a:avLst/>
          </a:prstGeom>
        </p:spPr>
      </p:pic>
      <p:grpSp>
        <p:nvGrpSpPr>
          <p:cNvPr id="3" name="Gruppieren 2">
            <a:extLst>
              <a:ext uri="{FF2B5EF4-FFF2-40B4-BE49-F238E27FC236}">
                <a16:creationId xmlns:a16="http://schemas.microsoft.com/office/drawing/2014/main" id="{EE547010-CD3D-4829-B7F8-D022AEBFF88F}"/>
              </a:ext>
            </a:extLst>
          </p:cNvPr>
          <p:cNvGrpSpPr/>
          <p:nvPr/>
        </p:nvGrpSpPr>
        <p:grpSpPr>
          <a:xfrm>
            <a:off x="4920916" y="1639318"/>
            <a:ext cx="7235700" cy="5230841"/>
            <a:chOff x="4920916" y="1639318"/>
            <a:chExt cx="7235700" cy="5230841"/>
          </a:xfrm>
        </p:grpSpPr>
        <p:grpSp>
          <p:nvGrpSpPr>
            <p:cNvPr id="18" name="Gruppieren 17">
              <a:extLst>
                <a:ext uri="{FF2B5EF4-FFF2-40B4-BE49-F238E27FC236}">
                  <a16:creationId xmlns:a16="http://schemas.microsoft.com/office/drawing/2014/main" id="{90D79AF8-BF9C-4593-871E-56D424734556}"/>
                </a:ext>
              </a:extLst>
            </p:cNvPr>
            <p:cNvGrpSpPr/>
            <p:nvPr/>
          </p:nvGrpSpPr>
          <p:grpSpPr>
            <a:xfrm rot="5400000" flipH="1">
              <a:off x="8057377" y="3830044"/>
              <a:ext cx="1466892" cy="4613337"/>
              <a:chOff x="0" y="2079114"/>
              <a:chExt cx="3017183" cy="3364751"/>
            </a:xfrm>
          </p:grpSpPr>
          <p:sp>
            <p:nvSpPr>
              <p:cNvPr id="19" name="Rechtwinkliges Dreieck 18">
                <a:extLst>
                  <a:ext uri="{FF2B5EF4-FFF2-40B4-BE49-F238E27FC236}">
                    <a16:creationId xmlns:a16="http://schemas.microsoft.com/office/drawing/2014/main" id="{4D5B30B3-FEFD-441C-8309-1234BC31F11E}"/>
                  </a:ext>
                </a:extLst>
              </p:cNvPr>
              <p:cNvSpPr>
                <a:spLocks noChangeAspect="1"/>
              </p:cNvSpPr>
              <p:nvPr/>
            </p:nvSpPr>
            <p:spPr>
              <a:xfrm>
                <a:off x="0" y="2079114"/>
                <a:ext cx="3017183" cy="1692579"/>
              </a:xfrm>
              <a:prstGeom prst="rtTriangl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winkliges Dreieck 19">
                <a:extLst>
                  <a:ext uri="{FF2B5EF4-FFF2-40B4-BE49-F238E27FC236}">
                    <a16:creationId xmlns:a16="http://schemas.microsoft.com/office/drawing/2014/main" id="{CB3492AB-C850-47C4-ACD9-8F24430F4B03}"/>
                  </a:ext>
                </a:extLst>
              </p:cNvPr>
              <p:cNvSpPr>
                <a:spLocks noChangeAspect="1"/>
              </p:cNvSpPr>
              <p:nvPr/>
            </p:nvSpPr>
            <p:spPr>
              <a:xfrm flipV="1">
                <a:off x="0" y="3771693"/>
                <a:ext cx="3010354" cy="1672172"/>
              </a:xfrm>
              <a:prstGeom prst="rtTriangle">
                <a:avLst/>
              </a:prstGeom>
              <a:solidFill>
                <a:schemeClr val="accent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Textfeld 21">
              <a:extLst>
                <a:ext uri="{FF2B5EF4-FFF2-40B4-BE49-F238E27FC236}">
                  <a16:creationId xmlns:a16="http://schemas.microsoft.com/office/drawing/2014/main" id="{A96E787D-6B22-404F-B5E0-CD4389544537}"/>
                </a:ext>
              </a:extLst>
            </p:cNvPr>
            <p:cNvSpPr txBox="1"/>
            <p:nvPr/>
          </p:nvSpPr>
          <p:spPr>
            <a:xfrm>
              <a:off x="4920916" y="2779295"/>
              <a:ext cx="445168" cy="307777"/>
            </a:xfrm>
            <a:prstGeom prst="rect">
              <a:avLst/>
            </a:prstGeom>
            <a:noFill/>
          </p:spPr>
          <p:txBody>
            <a:bodyPr wrap="square" rtlCol="0">
              <a:spAutoFit/>
            </a:bodyPr>
            <a:lstStyle/>
            <a:p>
              <a:r>
                <a:rPr sz="1400" b="1"/>
                <a:t>F</a:t>
              </a:r>
              <a:endParaRPr lang="de-DE" b="1" dirty="0"/>
            </a:p>
          </p:txBody>
        </p:sp>
        <p:sp>
          <p:nvSpPr>
            <p:cNvPr id="23" name="Textfeld 22">
              <a:extLst>
                <a:ext uri="{FF2B5EF4-FFF2-40B4-BE49-F238E27FC236}">
                  <a16:creationId xmlns:a16="http://schemas.microsoft.com/office/drawing/2014/main" id="{1D693689-02C8-4C18-B79E-25AD0ED5792C}"/>
                </a:ext>
              </a:extLst>
            </p:cNvPr>
            <p:cNvSpPr txBox="1"/>
            <p:nvPr/>
          </p:nvSpPr>
          <p:spPr>
            <a:xfrm>
              <a:off x="5650832" y="3237406"/>
              <a:ext cx="445168" cy="307777"/>
            </a:xfrm>
            <a:prstGeom prst="rect">
              <a:avLst/>
            </a:prstGeom>
            <a:noFill/>
          </p:spPr>
          <p:txBody>
            <a:bodyPr wrap="square" rtlCol="0">
              <a:spAutoFit/>
            </a:bodyPr>
            <a:lstStyle/>
            <a:p>
              <a:r>
                <a:rPr sz="1400" b="1"/>
                <a:t>C</a:t>
              </a:r>
            </a:p>
          </p:txBody>
        </p:sp>
        <p:sp>
          <p:nvSpPr>
            <p:cNvPr id="24" name="Textfeld 23">
              <a:extLst>
                <a:ext uri="{FF2B5EF4-FFF2-40B4-BE49-F238E27FC236}">
                  <a16:creationId xmlns:a16="http://schemas.microsoft.com/office/drawing/2014/main" id="{DF15E152-4691-4DA0-8884-B18946CB8AAA}"/>
                </a:ext>
              </a:extLst>
            </p:cNvPr>
            <p:cNvSpPr txBox="1"/>
            <p:nvPr/>
          </p:nvSpPr>
          <p:spPr>
            <a:xfrm>
              <a:off x="6548811" y="3785088"/>
              <a:ext cx="445168" cy="307777"/>
            </a:xfrm>
            <a:prstGeom prst="rect">
              <a:avLst/>
            </a:prstGeom>
            <a:noFill/>
          </p:spPr>
          <p:txBody>
            <a:bodyPr wrap="square" rtlCol="0">
              <a:spAutoFit/>
            </a:bodyPr>
            <a:lstStyle/>
            <a:p>
              <a:r>
                <a:rPr sz="1400" b="1"/>
                <a:t>K</a:t>
              </a:r>
            </a:p>
          </p:txBody>
        </p:sp>
        <p:sp>
          <p:nvSpPr>
            <p:cNvPr id="25" name="Textfeld 24">
              <a:extLst>
                <a:ext uri="{FF2B5EF4-FFF2-40B4-BE49-F238E27FC236}">
                  <a16:creationId xmlns:a16="http://schemas.microsoft.com/office/drawing/2014/main" id="{774F9C6A-27F0-468C-8A3B-677279208E34}"/>
                </a:ext>
              </a:extLst>
            </p:cNvPr>
            <p:cNvSpPr txBox="1"/>
            <p:nvPr/>
          </p:nvSpPr>
          <p:spPr>
            <a:xfrm>
              <a:off x="7826423" y="3845250"/>
              <a:ext cx="445168" cy="307777"/>
            </a:xfrm>
            <a:prstGeom prst="rect">
              <a:avLst/>
            </a:prstGeom>
            <a:noFill/>
          </p:spPr>
          <p:txBody>
            <a:bodyPr wrap="square" rtlCol="0">
              <a:spAutoFit/>
            </a:bodyPr>
            <a:lstStyle/>
            <a:p>
              <a:r>
                <a:rPr sz="1400" b="1"/>
                <a:t>KL</a:t>
              </a:r>
            </a:p>
          </p:txBody>
        </p:sp>
        <p:sp>
          <p:nvSpPr>
            <p:cNvPr id="26" name="Textfeld 25">
              <a:extLst>
                <a:ext uri="{FF2B5EF4-FFF2-40B4-BE49-F238E27FC236}">
                  <a16:creationId xmlns:a16="http://schemas.microsoft.com/office/drawing/2014/main" id="{948F0068-7430-46EF-907A-B32C0ABBAB97}"/>
                </a:ext>
              </a:extLst>
            </p:cNvPr>
            <p:cNvSpPr txBox="1"/>
            <p:nvPr/>
          </p:nvSpPr>
          <p:spPr>
            <a:xfrm>
              <a:off x="6899991" y="5466057"/>
              <a:ext cx="720895" cy="307777"/>
            </a:xfrm>
            <a:prstGeom prst="rect">
              <a:avLst/>
            </a:prstGeom>
            <a:noFill/>
          </p:spPr>
          <p:txBody>
            <a:bodyPr wrap="square" rtlCol="0">
              <a:spAutoFit/>
            </a:bodyPr>
            <a:lstStyle/>
            <a:p>
              <a:r>
                <a:rPr sz="1400" b="1"/>
                <a:t>PH(Q)</a:t>
              </a:r>
            </a:p>
          </p:txBody>
        </p:sp>
        <p:sp>
          <p:nvSpPr>
            <p:cNvPr id="27" name="Textfeld 26">
              <a:extLst>
                <a:ext uri="{FF2B5EF4-FFF2-40B4-BE49-F238E27FC236}">
                  <a16:creationId xmlns:a16="http://schemas.microsoft.com/office/drawing/2014/main" id="{C64D382C-4E32-4D06-A46A-90679F7613AC}"/>
                </a:ext>
              </a:extLst>
            </p:cNvPr>
            <p:cNvSpPr txBox="1"/>
            <p:nvPr/>
          </p:nvSpPr>
          <p:spPr>
            <a:xfrm>
              <a:off x="7806905" y="4692284"/>
              <a:ext cx="720895" cy="307777"/>
            </a:xfrm>
            <a:prstGeom prst="rect">
              <a:avLst/>
            </a:prstGeom>
            <a:noFill/>
          </p:spPr>
          <p:txBody>
            <a:bodyPr wrap="square" rtlCol="0">
              <a:spAutoFit/>
            </a:bodyPr>
            <a:lstStyle/>
            <a:p>
              <a:r>
                <a:rPr sz="1400" b="1"/>
                <a:t>P</a:t>
              </a:r>
            </a:p>
          </p:txBody>
        </p:sp>
        <p:sp>
          <p:nvSpPr>
            <p:cNvPr id="28" name="Textfeld 27">
              <a:extLst>
                <a:ext uri="{FF2B5EF4-FFF2-40B4-BE49-F238E27FC236}">
                  <a16:creationId xmlns:a16="http://schemas.microsoft.com/office/drawing/2014/main" id="{7EE97AF0-2828-4B5C-8D14-179C50FCA494}"/>
                </a:ext>
              </a:extLst>
            </p:cNvPr>
            <p:cNvSpPr txBox="1"/>
            <p:nvPr/>
          </p:nvSpPr>
          <p:spPr>
            <a:xfrm>
              <a:off x="8825543" y="3833217"/>
              <a:ext cx="720895" cy="307777"/>
            </a:xfrm>
            <a:prstGeom prst="rect">
              <a:avLst/>
            </a:prstGeom>
            <a:noFill/>
          </p:spPr>
          <p:txBody>
            <a:bodyPr wrap="square" rtlCol="0">
              <a:spAutoFit/>
            </a:bodyPr>
            <a:lstStyle/>
            <a:p>
              <a:r>
                <a:rPr sz="1400" b="1"/>
                <a:t>KX</a:t>
              </a:r>
            </a:p>
          </p:txBody>
        </p:sp>
        <p:sp>
          <p:nvSpPr>
            <p:cNvPr id="29" name="Textfeld 28">
              <a:extLst>
                <a:ext uri="{FF2B5EF4-FFF2-40B4-BE49-F238E27FC236}">
                  <a16:creationId xmlns:a16="http://schemas.microsoft.com/office/drawing/2014/main" id="{F27A6A8A-6537-47E2-9D91-2DEA7F7D9058}"/>
                </a:ext>
              </a:extLst>
            </p:cNvPr>
            <p:cNvSpPr txBox="1"/>
            <p:nvPr/>
          </p:nvSpPr>
          <p:spPr>
            <a:xfrm>
              <a:off x="8758914" y="4738338"/>
              <a:ext cx="720895" cy="307777"/>
            </a:xfrm>
            <a:prstGeom prst="rect">
              <a:avLst/>
            </a:prstGeom>
            <a:noFill/>
          </p:spPr>
          <p:txBody>
            <a:bodyPr wrap="square" rtlCol="0">
              <a:spAutoFit/>
            </a:bodyPr>
            <a:lstStyle/>
            <a:p>
              <a:r>
                <a:rPr sz="1400" b="1"/>
                <a:t>PE</a:t>
              </a:r>
            </a:p>
          </p:txBody>
        </p:sp>
        <p:sp>
          <p:nvSpPr>
            <p:cNvPr id="30" name="Textfeld 29">
              <a:extLst>
                <a:ext uri="{FF2B5EF4-FFF2-40B4-BE49-F238E27FC236}">
                  <a16:creationId xmlns:a16="http://schemas.microsoft.com/office/drawing/2014/main" id="{8AB6E0C9-37D7-4BED-B776-9A6BDBAABF9A}"/>
                </a:ext>
              </a:extLst>
            </p:cNvPr>
            <p:cNvSpPr txBox="1"/>
            <p:nvPr/>
          </p:nvSpPr>
          <p:spPr>
            <a:xfrm>
              <a:off x="9272846" y="5086486"/>
              <a:ext cx="720895" cy="307777"/>
            </a:xfrm>
            <a:prstGeom prst="rect">
              <a:avLst/>
            </a:prstGeom>
            <a:noFill/>
          </p:spPr>
          <p:txBody>
            <a:bodyPr wrap="square" rtlCol="0">
              <a:spAutoFit/>
            </a:bodyPr>
            <a:lstStyle/>
            <a:p>
              <a:r>
                <a:rPr sz="1400" b="1"/>
                <a:t>KS</a:t>
              </a:r>
            </a:p>
          </p:txBody>
        </p:sp>
        <p:sp>
          <p:nvSpPr>
            <p:cNvPr id="31" name="Textfeld 30">
              <a:extLst>
                <a:ext uri="{FF2B5EF4-FFF2-40B4-BE49-F238E27FC236}">
                  <a16:creationId xmlns:a16="http://schemas.microsoft.com/office/drawing/2014/main" id="{A8DB17D4-E09A-4562-BD3F-FD9DDF4453BD}"/>
                </a:ext>
              </a:extLst>
            </p:cNvPr>
            <p:cNvSpPr txBox="1"/>
            <p:nvPr/>
          </p:nvSpPr>
          <p:spPr>
            <a:xfrm>
              <a:off x="9889035" y="5402196"/>
              <a:ext cx="720895" cy="307777"/>
            </a:xfrm>
            <a:prstGeom prst="rect">
              <a:avLst/>
            </a:prstGeom>
            <a:noFill/>
          </p:spPr>
          <p:txBody>
            <a:bodyPr wrap="square" rtlCol="0">
              <a:spAutoFit/>
            </a:bodyPr>
            <a:lstStyle/>
            <a:p>
              <a:r>
                <a:rPr sz="1400" b="1"/>
                <a:t>P</a:t>
              </a:r>
            </a:p>
          </p:txBody>
        </p:sp>
        <p:sp>
          <p:nvSpPr>
            <p:cNvPr id="32" name="Textfeld 31">
              <a:extLst>
                <a:ext uri="{FF2B5EF4-FFF2-40B4-BE49-F238E27FC236}">
                  <a16:creationId xmlns:a16="http://schemas.microsoft.com/office/drawing/2014/main" id="{F13D0134-4885-45A8-B518-617B65F2546B}"/>
                </a:ext>
              </a:extLst>
            </p:cNvPr>
            <p:cNvSpPr txBox="1"/>
            <p:nvPr/>
          </p:nvSpPr>
          <p:spPr>
            <a:xfrm>
              <a:off x="10335126" y="5880076"/>
              <a:ext cx="877201" cy="307777"/>
            </a:xfrm>
            <a:prstGeom prst="rect">
              <a:avLst/>
            </a:prstGeom>
            <a:noFill/>
          </p:spPr>
          <p:txBody>
            <a:bodyPr wrap="square" rtlCol="0">
              <a:spAutoFit/>
            </a:bodyPr>
            <a:lstStyle/>
            <a:p>
              <a:r>
                <a:rPr sz="1400" b="1"/>
                <a:t>PH/PHV</a:t>
              </a:r>
            </a:p>
          </p:txBody>
        </p:sp>
        <p:sp>
          <p:nvSpPr>
            <p:cNvPr id="33" name="Textfeld 32">
              <a:extLst>
                <a:ext uri="{FF2B5EF4-FFF2-40B4-BE49-F238E27FC236}">
                  <a16:creationId xmlns:a16="http://schemas.microsoft.com/office/drawing/2014/main" id="{2E37B033-C861-42FE-B4E3-7AC41C821E32}"/>
                </a:ext>
              </a:extLst>
            </p:cNvPr>
            <p:cNvSpPr txBox="1"/>
            <p:nvPr/>
          </p:nvSpPr>
          <p:spPr>
            <a:xfrm>
              <a:off x="11279415" y="6286436"/>
              <a:ext cx="877201" cy="307777"/>
            </a:xfrm>
            <a:prstGeom prst="rect">
              <a:avLst/>
            </a:prstGeom>
            <a:noFill/>
          </p:spPr>
          <p:txBody>
            <a:bodyPr wrap="square" rtlCol="0">
              <a:spAutoFit/>
            </a:bodyPr>
            <a:lstStyle/>
            <a:p>
              <a:r>
                <a:rPr sz="1400" b="1" dirty="0"/>
                <a:t>PHQ</a:t>
              </a:r>
            </a:p>
          </p:txBody>
        </p:sp>
        <p:sp>
          <p:nvSpPr>
            <p:cNvPr id="34" name="Textfeld 33">
              <a:extLst>
                <a:ext uri="{FF2B5EF4-FFF2-40B4-BE49-F238E27FC236}">
                  <a16:creationId xmlns:a16="http://schemas.microsoft.com/office/drawing/2014/main" id="{20C0DE0C-867B-4DC4-A57B-6E4A366BB0FC}"/>
                </a:ext>
              </a:extLst>
            </p:cNvPr>
            <p:cNvSpPr txBox="1"/>
            <p:nvPr/>
          </p:nvSpPr>
          <p:spPr>
            <a:xfrm>
              <a:off x="6771395" y="2170646"/>
              <a:ext cx="445168" cy="307777"/>
            </a:xfrm>
            <a:prstGeom prst="rect">
              <a:avLst/>
            </a:prstGeom>
            <a:noFill/>
          </p:spPr>
          <p:txBody>
            <a:bodyPr wrap="square" rtlCol="0">
              <a:spAutoFit/>
            </a:bodyPr>
            <a:lstStyle/>
            <a:p>
              <a:r>
                <a:rPr sz="1400" b="1"/>
                <a:t>ME</a:t>
              </a:r>
            </a:p>
          </p:txBody>
        </p:sp>
        <p:sp>
          <p:nvSpPr>
            <p:cNvPr id="35" name="Textfeld 34">
              <a:extLst>
                <a:ext uri="{FF2B5EF4-FFF2-40B4-BE49-F238E27FC236}">
                  <a16:creationId xmlns:a16="http://schemas.microsoft.com/office/drawing/2014/main" id="{23590FE6-5394-4C4E-B12C-FB2D9E0CF338}"/>
                </a:ext>
              </a:extLst>
            </p:cNvPr>
            <p:cNvSpPr txBox="1"/>
            <p:nvPr/>
          </p:nvSpPr>
          <p:spPr>
            <a:xfrm>
              <a:off x="8825294" y="3129162"/>
              <a:ext cx="445168" cy="307777"/>
            </a:xfrm>
            <a:prstGeom prst="rect">
              <a:avLst/>
            </a:prstGeom>
            <a:noFill/>
          </p:spPr>
          <p:txBody>
            <a:bodyPr wrap="square" rtlCol="0">
              <a:spAutoFit/>
            </a:bodyPr>
            <a:lstStyle/>
            <a:p>
              <a:r>
                <a:rPr sz="1400" b="1"/>
                <a:t>MB</a:t>
              </a:r>
            </a:p>
          </p:txBody>
        </p:sp>
        <p:sp>
          <p:nvSpPr>
            <p:cNvPr id="36" name="Textfeld 35">
              <a:extLst>
                <a:ext uri="{FF2B5EF4-FFF2-40B4-BE49-F238E27FC236}">
                  <a16:creationId xmlns:a16="http://schemas.microsoft.com/office/drawing/2014/main" id="{41883D25-CAB4-44EE-B0F3-917A1327FD05}"/>
                </a:ext>
              </a:extLst>
            </p:cNvPr>
            <p:cNvSpPr txBox="1"/>
            <p:nvPr/>
          </p:nvSpPr>
          <p:spPr>
            <a:xfrm>
              <a:off x="10905519" y="4359001"/>
              <a:ext cx="877200" cy="307777"/>
            </a:xfrm>
            <a:prstGeom prst="rect">
              <a:avLst/>
            </a:prstGeom>
            <a:noFill/>
          </p:spPr>
          <p:txBody>
            <a:bodyPr wrap="square" rtlCol="0">
              <a:spAutoFit/>
            </a:bodyPr>
            <a:lstStyle/>
            <a:p>
              <a:r>
                <a:rPr sz="1400" b="1"/>
                <a:t>ME/MF</a:t>
              </a:r>
            </a:p>
          </p:txBody>
        </p:sp>
        <p:sp>
          <p:nvSpPr>
            <p:cNvPr id="37" name="Textfeld 36">
              <a:extLst>
                <a:ext uri="{FF2B5EF4-FFF2-40B4-BE49-F238E27FC236}">
                  <a16:creationId xmlns:a16="http://schemas.microsoft.com/office/drawing/2014/main" id="{2979C9C8-F35C-4265-B3C8-84B20A6B2989}"/>
                </a:ext>
              </a:extLst>
            </p:cNvPr>
            <p:cNvSpPr txBox="1"/>
            <p:nvPr/>
          </p:nvSpPr>
          <p:spPr>
            <a:xfrm>
              <a:off x="9620519" y="2471518"/>
              <a:ext cx="877200" cy="307777"/>
            </a:xfrm>
            <a:prstGeom prst="rect">
              <a:avLst/>
            </a:prstGeom>
            <a:noFill/>
          </p:spPr>
          <p:txBody>
            <a:bodyPr wrap="square" rtlCol="0">
              <a:spAutoFit/>
            </a:bodyPr>
            <a:lstStyle/>
            <a:p>
              <a:r>
                <a:rPr sz="1400" b="1"/>
                <a:t>EZ/LM</a:t>
              </a:r>
            </a:p>
          </p:txBody>
        </p:sp>
        <p:sp>
          <p:nvSpPr>
            <p:cNvPr id="38" name="Textfeld 37">
              <a:extLst>
                <a:ext uri="{FF2B5EF4-FFF2-40B4-BE49-F238E27FC236}">
                  <a16:creationId xmlns:a16="http://schemas.microsoft.com/office/drawing/2014/main" id="{67AD5CD6-89F2-427B-A476-333451F74B4A}"/>
                </a:ext>
              </a:extLst>
            </p:cNvPr>
            <p:cNvSpPr txBox="1"/>
            <p:nvPr/>
          </p:nvSpPr>
          <p:spPr>
            <a:xfrm>
              <a:off x="7171807" y="1639318"/>
              <a:ext cx="877200" cy="307777"/>
            </a:xfrm>
            <a:prstGeom prst="rect">
              <a:avLst/>
            </a:prstGeom>
            <a:noFill/>
          </p:spPr>
          <p:txBody>
            <a:bodyPr wrap="square" rtlCol="0">
              <a:spAutoFit/>
            </a:bodyPr>
            <a:lstStyle/>
            <a:p>
              <a:r>
                <a:rPr sz="1400" b="1"/>
                <a:t>SC6/SI6</a:t>
              </a:r>
            </a:p>
          </p:txBody>
        </p:sp>
        <p:sp>
          <p:nvSpPr>
            <p:cNvPr id="39" name="Textfeld 38">
              <a:extLst>
                <a:ext uri="{FF2B5EF4-FFF2-40B4-BE49-F238E27FC236}">
                  <a16:creationId xmlns:a16="http://schemas.microsoft.com/office/drawing/2014/main" id="{5A5F78F0-1BA7-477C-A507-2536D6D31F49}"/>
                </a:ext>
              </a:extLst>
            </p:cNvPr>
            <p:cNvSpPr txBox="1"/>
            <p:nvPr/>
          </p:nvSpPr>
          <p:spPr>
            <a:xfrm>
              <a:off x="8743319" y="1961320"/>
              <a:ext cx="877200" cy="307777"/>
            </a:xfrm>
            <a:prstGeom prst="rect">
              <a:avLst/>
            </a:prstGeom>
            <a:noFill/>
          </p:spPr>
          <p:txBody>
            <a:bodyPr wrap="square" rtlCol="0">
              <a:spAutoFit/>
            </a:bodyPr>
            <a:lstStyle/>
            <a:p>
              <a:r>
                <a:rPr sz="1400" b="1"/>
                <a:t>SD6</a:t>
              </a:r>
            </a:p>
          </p:txBody>
        </p:sp>
      </p:grpSp>
    </p:spTree>
    <p:extLst>
      <p:ext uri="{BB962C8B-B14F-4D97-AF65-F5344CB8AC3E}">
        <p14:creationId xmlns:p14="http://schemas.microsoft.com/office/powerpoint/2010/main" val="23454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winkliges Dreieck 18">
            <a:extLst>
              <a:ext uri="{FF2B5EF4-FFF2-40B4-BE49-F238E27FC236}">
                <a16:creationId xmlns:a16="http://schemas.microsoft.com/office/drawing/2014/main" id="{FD3EBCBB-51E1-4A86-8D8A-E82BA4FD392D}"/>
              </a:ext>
            </a:extLst>
          </p:cNvPr>
          <p:cNvSpPr>
            <a:spLocks noChangeAspect="1"/>
          </p:cNvSpPr>
          <p:nvPr/>
        </p:nvSpPr>
        <p:spPr>
          <a:xfrm flipH="1">
            <a:off x="2779072" y="860576"/>
            <a:ext cx="9412928" cy="5997425"/>
          </a:xfrm>
          <a:prstGeom prst="rtTriangle">
            <a:avLst/>
          </a:prstGeom>
          <a:gradFill flip="none" rotWithShape="1">
            <a:gsLst>
              <a:gs pos="100000">
                <a:schemeClr val="accent3"/>
              </a:gs>
              <a:gs pos="0">
                <a:schemeClr val="bg1">
                  <a:alpha val="2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4">
            <a:extLst>
              <a:ext uri="{FF2B5EF4-FFF2-40B4-BE49-F238E27FC236}">
                <a16:creationId xmlns:a16="http://schemas.microsoft.com/office/drawing/2014/main" id="{43331B1B-562F-4865-A682-2A8916C42D39}"/>
              </a:ext>
            </a:extLst>
          </p:cNvPr>
          <p:cNvSpPr>
            <a:spLocks noGrp="1"/>
          </p:cNvSpPr>
          <p:nvPr>
            <p:ph type="title"/>
          </p:nvPr>
        </p:nvSpPr>
        <p:spPr/>
        <p:txBody>
          <a:bodyPr/>
          <a:lstStyle/>
          <a:p>
            <a:r>
              <a:t>Design esthétique</a:t>
            </a:r>
          </a:p>
        </p:txBody>
      </p:sp>
      <p:pic>
        <p:nvPicPr>
          <p:cNvPr id="9" name="Grafik 8">
            <a:extLst>
              <a:ext uri="{FF2B5EF4-FFF2-40B4-BE49-F238E27FC236}">
                <a16:creationId xmlns:a16="http://schemas.microsoft.com/office/drawing/2014/main" id="{414627D8-F3E9-4A28-859C-3DF00B528F0B}"/>
              </a:ext>
            </a:extLst>
          </p:cNvPr>
          <p:cNvPicPr>
            <a:picLocks noChangeAspect="1"/>
          </p:cNvPicPr>
          <p:nvPr/>
        </p:nvPicPr>
        <p:blipFill>
          <a:blip r:embed="rId3"/>
          <a:srcRect/>
          <a:stretch/>
        </p:blipFill>
        <p:spPr>
          <a:xfrm>
            <a:off x="2062631" y="3191417"/>
            <a:ext cx="4799597" cy="3197346"/>
          </a:xfrm>
          <a:prstGeom prst="rect">
            <a:avLst/>
          </a:prstGeom>
        </p:spPr>
      </p:pic>
      <p:pic>
        <p:nvPicPr>
          <p:cNvPr id="11" name="Grafik 10">
            <a:extLst>
              <a:ext uri="{FF2B5EF4-FFF2-40B4-BE49-F238E27FC236}">
                <a16:creationId xmlns:a16="http://schemas.microsoft.com/office/drawing/2014/main" id="{99272E91-E98D-46E0-9A6B-7F8C61CF7426}"/>
              </a:ext>
            </a:extLst>
          </p:cNvPr>
          <p:cNvPicPr>
            <a:picLocks noChangeAspect="1"/>
          </p:cNvPicPr>
          <p:nvPr/>
        </p:nvPicPr>
        <p:blipFill>
          <a:blip r:embed="rId4"/>
          <a:srcRect/>
          <a:stretch/>
        </p:blipFill>
        <p:spPr>
          <a:xfrm>
            <a:off x="7378963" y="3010706"/>
            <a:ext cx="5067086" cy="3378057"/>
          </a:xfrm>
          <a:prstGeom prst="rect">
            <a:avLst/>
          </a:prstGeom>
        </p:spPr>
      </p:pic>
      <p:pic>
        <p:nvPicPr>
          <p:cNvPr id="13" name="Inhaltsplatzhalter 3">
            <a:extLst>
              <a:ext uri="{FF2B5EF4-FFF2-40B4-BE49-F238E27FC236}">
                <a16:creationId xmlns:a16="http://schemas.microsoft.com/office/drawing/2014/main" id="{26E9EC05-5FB4-477A-B46C-F608E2AC40E1}"/>
              </a:ext>
            </a:extLst>
          </p:cNvPr>
          <p:cNvPicPr>
            <a:picLocks noChangeAspect="1"/>
          </p:cNvPicPr>
          <p:nvPr/>
        </p:nvPicPr>
        <p:blipFill>
          <a:blip r:embed="rId5"/>
          <a:srcRect/>
          <a:stretch/>
        </p:blipFill>
        <p:spPr>
          <a:xfrm>
            <a:off x="930714" y="1499452"/>
            <a:ext cx="3716734" cy="3739016"/>
          </a:xfrm>
          <a:prstGeom prst="rect">
            <a:avLst/>
          </a:prstGeom>
        </p:spPr>
      </p:pic>
      <p:pic>
        <p:nvPicPr>
          <p:cNvPr id="15" name="Grafik 14">
            <a:extLst>
              <a:ext uri="{FF2B5EF4-FFF2-40B4-BE49-F238E27FC236}">
                <a16:creationId xmlns:a16="http://schemas.microsoft.com/office/drawing/2014/main" id="{92287F71-A970-430E-ADBA-947E80A7792A}"/>
              </a:ext>
            </a:extLst>
          </p:cNvPr>
          <p:cNvPicPr>
            <a:picLocks noChangeAspect="1"/>
          </p:cNvPicPr>
          <p:nvPr/>
        </p:nvPicPr>
        <p:blipFill>
          <a:blip r:embed="rId6"/>
          <a:srcRect/>
          <a:stretch/>
        </p:blipFill>
        <p:spPr>
          <a:xfrm>
            <a:off x="6292438" y="1450310"/>
            <a:ext cx="3445400" cy="3739016"/>
          </a:xfrm>
          <a:prstGeom prst="rect">
            <a:avLst/>
          </a:prstGeom>
        </p:spPr>
      </p:pic>
    </p:spTree>
    <p:extLst>
      <p:ext uri="{BB962C8B-B14F-4D97-AF65-F5344CB8AC3E}">
        <p14:creationId xmlns:p14="http://schemas.microsoft.com/office/powerpoint/2010/main" val="20642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Les réducteurs planétaires STOBER</a:t>
            </a:r>
          </a:p>
        </p:txBody>
      </p:sp>
      <p:sp>
        <p:nvSpPr>
          <p:cNvPr id="4" name="Inhaltsplatzhalter 2">
            <a:extLst>
              <a:ext uri="{FF2B5EF4-FFF2-40B4-BE49-F238E27FC236}">
                <a16:creationId xmlns:a16="http://schemas.microsoft.com/office/drawing/2014/main" id="{2709D0B0-224E-4803-B952-587664BD52D1}"/>
              </a:ext>
            </a:extLst>
          </p:cNvPr>
          <p:cNvSpPr txBox="1">
            <a:spLocks/>
          </p:cNvSpPr>
          <p:nvPr/>
        </p:nvSpPr>
        <p:spPr>
          <a:xfrm>
            <a:off x="540000" y="1459656"/>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dirty="0">
                <a:solidFill>
                  <a:schemeClr val="accent3"/>
                </a:solidFill>
              </a:rPr>
              <a:t>Performants. Précis. Sur </a:t>
            </a:r>
            <a:r>
              <a:rPr sz="2400" b="1" dirty="0" err="1">
                <a:solidFill>
                  <a:schemeClr val="accent3"/>
                </a:solidFill>
              </a:rPr>
              <a:t>mesure</a:t>
            </a:r>
            <a:r>
              <a:rPr sz="2400" b="1" dirty="0">
                <a:solidFill>
                  <a:schemeClr val="accent3"/>
                </a:solidFill>
              </a:rPr>
              <a:t>.</a:t>
            </a:r>
          </a:p>
          <a:p>
            <a:pPr marL="357188" indent="-357188">
              <a:spcBef>
                <a:spcPts val="1800"/>
              </a:spcBef>
              <a:buClr>
                <a:schemeClr val="accent3"/>
              </a:buClr>
              <a:buFont typeface="Wingdings" panose="05000000000000000000" pitchFamily="2" charset="2"/>
              <a:buChar char="ü"/>
            </a:pPr>
            <a:r>
              <a:rPr dirty="0"/>
              <a:t>Les </a:t>
            </a:r>
            <a:r>
              <a:rPr dirty="0" err="1"/>
              <a:t>motoréducteurs</a:t>
            </a:r>
            <a:r>
              <a:rPr dirty="0"/>
              <a:t> </a:t>
            </a:r>
            <a:r>
              <a:rPr dirty="0" err="1"/>
              <a:t>planétaires</a:t>
            </a:r>
            <a:r>
              <a:rPr dirty="0"/>
              <a:t> les plus compacts du </a:t>
            </a:r>
            <a:r>
              <a:rPr dirty="0" err="1"/>
              <a:t>marché</a:t>
            </a:r>
            <a:r>
              <a:rPr dirty="0"/>
              <a:t>.</a:t>
            </a:r>
          </a:p>
          <a:p>
            <a:pPr marL="357188" indent="-357188">
              <a:spcBef>
                <a:spcPts val="1800"/>
              </a:spcBef>
              <a:buClr>
                <a:schemeClr val="accent3"/>
              </a:buClr>
              <a:buFont typeface="Wingdings" panose="05000000000000000000" pitchFamily="2" charset="2"/>
              <a:buChar char="ü"/>
            </a:pPr>
            <a:r>
              <a:rPr dirty="0" err="1"/>
              <a:t>Précision</a:t>
            </a:r>
            <a:r>
              <a:rPr dirty="0"/>
              <a:t> et performance </a:t>
            </a:r>
            <a:r>
              <a:rPr dirty="0" err="1"/>
              <a:t>inégalées</a:t>
            </a:r>
            <a:r>
              <a:rPr dirty="0"/>
              <a:t>.</a:t>
            </a:r>
          </a:p>
          <a:p>
            <a:pPr marL="357188" indent="-357188">
              <a:spcBef>
                <a:spcPts val="1800"/>
              </a:spcBef>
              <a:buClr>
                <a:schemeClr val="accent3"/>
              </a:buClr>
              <a:buFont typeface="Wingdings" panose="05000000000000000000" pitchFamily="2" charset="2"/>
              <a:buChar char="ü"/>
            </a:pPr>
            <a:r>
              <a:rPr dirty="0" err="1"/>
              <a:t>Diversité</a:t>
            </a:r>
            <a:r>
              <a:rPr dirty="0"/>
              <a:t> de </a:t>
            </a:r>
            <a:r>
              <a:rPr dirty="0" err="1"/>
              <a:t>combinaisons</a:t>
            </a:r>
            <a:r>
              <a:rPr dirty="0"/>
              <a:t> et </a:t>
            </a:r>
            <a:r>
              <a:rPr dirty="0" err="1"/>
              <a:t>d'options</a:t>
            </a:r>
            <a:r>
              <a:rPr dirty="0"/>
              <a:t> sans </a:t>
            </a:r>
            <a:r>
              <a:rPr dirty="0" err="1"/>
              <a:t>pareille</a:t>
            </a:r>
            <a:r>
              <a:rPr dirty="0"/>
              <a:t>.</a:t>
            </a:r>
          </a:p>
          <a:p>
            <a:pPr marL="357188" indent="-357188">
              <a:spcBef>
                <a:spcPts val="1800"/>
              </a:spcBef>
              <a:buClr>
                <a:schemeClr val="accent3"/>
              </a:buClr>
              <a:buFont typeface="Wingdings" panose="05000000000000000000" pitchFamily="2" charset="2"/>
              <a:buChar char="ü"/>
            </a:pPr>
            <a:r>
              <a:rPr dirty="0" err="1"/>
              <a:t>Robustesse</a:t>
            </a:r>
            <a:r>
              <a:rPr dirty="0"/>
              <a:t> </a:t>
            </a:r>
            <a:r>
              <a:rPr dirty="0" err="1"/>
              <a:t>exceptionnelle</a:t>
            </a:r>
            <a:r>
              <a:rPr dirty="0"/>
              <a:t>.</a:t>
            </a:r>
          </a:p>
          <a:p>
            <a:pPr marL="357188" indent="-357188">
              <a:spcBef>
                <a:spcPts val="1800"/>
              </a:spcBef>
              <a:buClr>
                <a:schemeClr val="accent3"/>
              </a:buClr>
              <a:buFont typeface="Wingdings" panose="05000000000000000000" pitchFamily="2" charset="2"/>
              <a:buChar char="ü"/>
            </a:pPr>
            <a:r>
              <a:rPr dirty="0"/>
              <a:t>Solutions </a:t>
            </a:r>
            <a:r>
              <a:rPr dirty="0" err="1"/>
              <a:t>d'entraînement</a:t>
            </a:r>
            <a:r>
              <a:rPr dirty="0"/>
              <a:t> </a:t>
            </a:r>
            <a:r>
              <a:rPr dirty="0" err="1"/>
              <a:t>prêtes</a:t>
            </a:r>
            <a:r>
              <a:rPr dirty="0"/>
              <a:t> au montage pour </a:t>
            </a:r>
            <a:br>
              <a:rPr lang="de-DE" dirty="0"/>
            </a:br>
            <a:r>
              <a:rPr dirty="0"/>
              <a:t>machines-</a:t>
            </a:r>
            <a:r>
              <a:rPr dirty="0" err="1"/>
              <a:t>outils</a:t>
            </a:r>
            <a:r>
              <a:rPr dirty="0"/>
              <a:t>,</a:t>
            </a:r>
            <a:r>
              <a:rPr lang="de-DE" dirty="0"/>
              <a:t> </a:t>
            </a:r>
            <a:r>
              <a:rPr dirty="0"/>
              <a:t>machines </a:t>
            </a:r>
            <a:r>
              <a:rPr dirty="0" err="1"/>
              <a:t>d'emballage</a:t>
            </a:r>
            <a:r>
              <a:rPr dirty="0"/>
              <a:t> et applications </a:t>
            </a:r>
            <a:br>
              <a:rPr lang="de-DE" dirty="0"/>
            </a:br>
            <a:r>
              <a:rPr dirty="0"/>
              <a:t>dans les </a:t>
            </a:r>
            <a:r>
              <a:rPr dirty="0" err="1"/>
              <a:t>domaines</a:t>
            </a:r>
            <a:r>
              <a:rPr dirty="0"/>
              <a:t> de </a:t>
            </a:r>
            <a:r>
              <a:rPr dirty="0" err="1"/>
              <a:t>l'automatisation</a:t>
            </a:r>
            <a:r>
              <a:rPr dirty="0"/>
              <a:t> et de la </a:t>
            </a:r>
            <a:br>
              <a:rPr lang="de-DE" dirty="0"/>
            </a:br>
            <a:r>
              <a:rPr dirty="0" err="1"/>
              <a:t>robotique</a:t>
            </a:r>
            <a:r>
              <a:rPr dirty="0"/>
              <a:t>. </a:t>
            </a:r>
          </a:p>
        </p:txBody>
      </p:sp>
      <p:sp>
        <p:nvSpPr>
          <p:cNvPr id="8" name="Rechtwinkliges Dreieck 7">
            <a:extLst>
              <a:ext uri="{FF2B5EF4-FFF2-40B4-BE49-F238E27FC236}">
                <a16:creationId xmlns:a16="http://schemas.microsoft.com/office/drawing/2014/main" id="{00905D71-7159-42B0-9946-FB18EA5198B5}"/>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53B9FE1A-A37A-415B-BEB2-45CA2409687E}"/>
              </a:ext>
            </a:extLst>
          </p:cNvPr>
          <p:cNvPicPr>
            <a:picLocks noChangeAspect="1"/>
          </p:cNvPicPr>
          <p:nvPr/>
        </p:nvPicPr>
        <p:blipFill>
          <a:blip r:embed="rId3"/>
          <a:srcRect/>
          <a:stretch/>
        </p:blipFill>
        <p:spPr>
          <a:xfrm>
            <a:off x="5975721" y="2308165"/>
            <a:ext cx="6995407" cy="5049243"/>
          </a:xfrm>
          <a:prstGeom prst="rect">
            <a:avLst/>
          </a:prstGeom>
        </p:spPr>
      </p:pic>
    </p:spTree>
    <p:extLst>
      <p:ext uri="{BB962C8B-B14F-4D97-AF65-F5344CB8AC3E}">
        <p14:creationId xmlns:p14="http://schemas.microsoft.com/office/powerpoint/2010/main" val="30030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155D5-8E3A-402B-A4B3-F9F3BE53BECD}"/>
              </a:ext>
            </a:extLst>
          </p:cNvPr>
          <p:cNvSpPr>
            <a:spLocks noGrp="1"/>
          </p:cNvSpPr>
          <p:nvPr>
            <p:ph type="title"/>
          </p:nvPr>
        </p:nvSpPr>
        <p:spPr/>
        <p:txBody>
          <a:bodyPr/>
          <a:lstStyle/>
          <a:p>
            <a:r>
              <a:rPr lang="de-DE" dirty="0" err="1"/>
              <a:t>Make</a:t>
            </a:r>
            <a:r>
              <a:rPr lang="de-DE" dirty="0"/>
              <a:t> </a:t>
            </a:r>
            <a:r>
              <a:rPr lang="de-DE" dirty="0" err="1"/>
              <a:t>it</a:t>
            </a:r>
            <a:r>
              <a:rPr lang="de-DE" dirty="0"/>
              <a:t> </a:t>
            </a:r>
            <a:r>
              <a:rPr lang="de-DE" dirty="0" err="1"/>
              <a:t>yours</a:t>
            </a:r>
            <a:r>
              <a:rPr lang="de-DE" dirty="0"/>
              <a:t>! Le STOBER </a:t>
            </a:r>
            <a:r>
              <a:rPr lang="de-DE" dirty="0" err="1"/>
              <a:t>Configurator</a:t>
            </a:r>
            <a:endParaRPr lang="de-DE" dirty="0"/>
          </a:p>
        </p:txBody>
      </p:sp>
      <p:pic>
        <p:nvPicPr>
          <p:cNvPr id="5" name="Inhaltsplatzhalter 4" descr="Ein Bild, das Elektronik, Schaltkreis enthält.&#10;&#10;Automatisch generierte Beschreibung">
            <a:extLst>
              <a:ext uri="{FF2B5EF4-FFF2-40B4-BE49-F238E27FC236}">
                <a16:creationId xmlns:a16="http://schemas.microsoft.com/office/drawing/2014/main" id="{14DDEC29-B602-43C5-95B8-380E0E9FD75E}"/>
              </a:ext>
            </a:extLst>
          </p:cNvPr>
          <p:cNvPicPr>
            <a:picLocks noGrp="1" noChangeAspect="1"/>
          </p:cNvPicPr>
          <p:nvPr>
            <p:ph idx="1"/>
          </p:nvPr>
        </p:nvPicPr>
        <p:blipFill rotWithShape="1">
          <a:blip r:embed="rId3"/>
          <a:srcRect l="10932" b="16361"/>
          <a:stretch/>
        </p:blipFill>
        <p:spPr>
          <a:xfrm>
            <a:off x="-1" y="3218594"/>
            <a:ext cx="7894845" cy="3639406"/>
          </a:xfrm>
        </p:spPr>
      </p:pic>
      <p:sp>
        <p:nvSpPr>
          <p:cNvPr id="7" name="Inhaltsplatzhalter 2">
            <a:extLst>
              <a:ext uri="{FF2B5EF4-FFF2-40B4-BE49-F238E27FC236}">
                <a16:creationId xmlns:a16="http://schemas.microsoft.com/office/drawing/2014/main" id="{3B2230EB-420A-48D3-8E98-2BEFC08354A3}"/>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a:solidFill>
                  <a:schemeClr val="accent3"/>
                </a:solidFill>
              </a:rPr>
              <a:t>La </a:t>
            </a:r>
            <a:r>
              <a:rPr lang="fr-FR" sz="2400" b="1" dirty="0">
                <a:solidFill>
                  <a:schemeClr val="accent3"/>
                </a:solidFill>
              </a:rPr>
              <a:t>solution d'entraînement et d'automatisation adaptée.</a:t>
            </a:r>
            <a:endParaRPr lang="de-DE" sz="2400" b="1" dirty="0">
              <a:solidFill>
                <a:schemeClr val="accent3"/>
              </a:solidFill>
            </a:endParaRPr>
          </a:p>
          <a:p>
            <a:pPr marL="285750" indent="-285750">
              <a:spcBef>
                <a:spcPts val="1200"/>
              </a:spcBef>
              <a:buClr>
                <a:schemeClr val="accent3"/>
              </a:buClr>
              <a:buFont typeface="Wingdings" panose="05000000000000000000" pitchFamily="2" charset="2"/>
              <a:buChar char="Ø"/>
            </a:pPr>
            <a:r>
              <a:rPr lang="fr-FR" dirty="0"/>
              <a:t>Trouvez rapidement et configurez en quelques clics</a:t>
            </a:r>
            <a:r>
              <a:rPr lang="de-DE" dirty="0"/>
              <a:t>.</a:t>
            </a:r>
          </a:p>
          <a:p>
            <a:pPr marL="285750" indent="-285750">
              <a:spcBef>
                <a:spcPts val="1200"/>
              </a:spcBef>
              <a:buClr>
                <a:schemeClr val="accent3"/>
              </a:buClr>
              <a:buFont typeface="Wingdings" panose="05000000000000000000" pitchFamily="2" charset="2"/>
              <a:buChar char="Ø"/>
            </a:pPr>
            <a:r>
              <a:rPr lang="de-DE" dirty="0" err="1"/>
              <a:t>Filtrez</a:t>
            </a:r>
            <a:r>
              <a:rPr lang="de-DE" dirty="0"/>
              <a:t>, </a:t>
            </a:r>
            <a:r>
              <a:rPr lang="de-DE" dirty="0" err="1"/>
              <a:t>comparez</a:t>
            </a:r>
            <a:r>
              <a:rPr lang="de-DE" dirty="0"/>
              <a:t>, </a:t>
            </a:r>
            <a:r>
              <a:rPr lang="de-DE" dirty="0" err="1"/>
              <a:t>enregistrez</a:t>
            </a:r>
            <a:r>
              <a:rPr lang="de-DE" dirty="0"/>
              <a:t> et </a:t>
            </a:r>
            <a:r>
              <a:rPr lang="de-DE" dirty="0" err="1"/>
              <a:t>partagez</a:t>
            </a:r>
            <a:r>
              <a:rPr lang="de-DE" dirty="0"/>
              <a:t>.</a:t>
            </a:r>
          </a:p>
          <a:p>
            <a:pPr marL="285750" indent="-285750">
              <a:spcBef>
                <a:spcPts val="1200"/>
              </a:spcBef>
              <a:buClr>
                <a:schemeClr val="accent3"/>
              </a:buClr>
              <a:buFont typeface="Wingdings" panose="05000000000000000000" pitchFamily="2" charset="2"/>
              <a:buChar char="Ø"/>
            </a:pPr>
            <a:r>
              <a:rPr lang="fr-FR" dirty="0"/>
              <a:t>Téléchargez des modèles 3D, des croquis cotés ou des fiches techniques</a:t>
            </a:r>
            <a:r>
              <a:rPr lang="de-DE" dirty="0"/>
              <a:t>.</a:t>
            </a:r>
          </a:p>
          <a:p>
            <a:pPr marL="285750" indent="-285750">
              <a:spcBef>
                <a:spcPts val="1200"/>
              </a:spcBef>
              <a:buClr>
                <a:schemeClr val="accent3"/>
              </a:buClr>
              <a:buFont typeface="Wingdings" panose="05000000000000000000" pitchFamily="2" charset="2"/>
              <a:buChar char="Ø"/>
            </a:pPr>
            <a:r>
              <a:rPr lang="fr-FR" dirty="0"/>
              <a:t>Envoyez directement une demande de devis</a:t>
            </a:r>
            <a:r>
              <a:rPr lang="de-DE"/>
              <a:t>!</a:t>
            </a:r>
            <a:endParaRPr lang="de-DE" dirty="0"/>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Textfeld 7">
            <a:extLst>
              <a:ext uri="{FF2B5EF4-FFF2-40B4-BE49-F238E27FC236}">
                <a16:creationId xmlns:a16="http://schemas.microsoft.com/office/drawing/2014/main" id="{52D9916D-2747-47B2-A31A-A2A86053B554}"/>
              </a:ext>
            </a:extLst>
          </p:cNvPr>
          <p:cNvSpPr txBox="1"/>
          <p:nvPr/>
        </p:nvSpPr>
        <p:spPr>
          <a:xfrm>
            <a:off x="6118806" y="4514714"/>
            <a:ext cx="5991368" cy="769441"/>
          </a:xfrm>
          <a:prstGeom prst="rect">
            <a:avLst/>
          </a:prstGeom>
          <a:noFill/>
        </p:spPr>
        <p:txBody>
          <a:bodyPr wrap="square" rtlCol="0">
            <a:spAutoFit/>
          </a:bodyPr>
          <a:lstStyle/>
          <a:p>
            <a:r>
              <a:rPr lang="de-DE" sz="4400" dirty="0">
                <a:solidFill>
                  <a:schemeClr val="accent1"/>
                </a:solidFill>
              </a:rPr>
              <a:t>configurator.stober.com</a:t>
            </a:r>
          </a:p>
        </p:txBody>
      </p:sp>
    </p:spTree>
    <p:extLst>
      <p:ext uri="{BB962C8B-B14F-4D97-AF65-F5344CB8AC3E}">
        <p14:creationId xmlns:p14="http://schemas.microsoft.com/office/powerpoint/2010/main" val="14510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9ACDD8C5-DE2F-41A5-821E-4DE77A7C6000}"/>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77BC0F8-63C8-46A1-8F0C-23E28CFEA00B}"/>
              </a:ext>
            </a:extLst>
          </p:cNvPr>
          <p:cNvSpPr>
            <a:spLocks noGrp="1"/>
          </p:cNvSpPr>
          <p:nvPr>
            <p:ph type="title"/>
          </p:nvPr>
        </p:nvSpPr>
        <p:spPr/>
        <p:txBody>
          <a:bodyPr/>
          <a:lstStyle/>
          <a:p>
            <a:r>
              <a:rPr dirty="0"/>
              <a:t>Pour </a:t>
            </a:r>
            <a:r>
              <a:rPr dirty="0" err="1"/>
              <a:t>vous</a:t>
            </a:r>
            <a:r>
              <a:rPr dirty="0"/>
              <a:t>, </a:t>
            </a:r>
            <a:r>
              <a:rPr dirty="0" err="1"/>
              <a:t>une</a:t>
            </a:r>
            <a:r>
              <a:rPr dirty="0"/>
              <a:t> mise à </a:t>
            </a:r>
            <a:r>
              <a:rPr dirty="0" err="1"/>
              <a:t>niveau</a:t>
            </a:r>
            <a:r>
              <a:rPr dirty="0"/>
              <a:t> </a:t>
            </a:r>
            <a:r>
              <a:rPr dirty="0" err="1"/>
              <a:t>est</a:t>
            </a:r>
            <a:r>
              <a:rPr dirty="0"/>
              <a:t> </a:t>
            </a:r>
            <a:r>
              <a:rPr dirty="0" err="1"/>
              <a:t>synonyme</a:t>
            </a:r>
            <a:r>
              <a:rPr dirty="0"/>
              <a:t> de…</a:t>
            </a:r>
          </a:p>
        </p:txBody>
      </p:sp>
      <p:sp>
        <p:nvSpPr>
          <p:cNvPr id="5" name="Inhaltsplatzhalter 2">
            <a:extLst>
              <a:ext uri="{FF2B5EF4-FFF2-40B4-BE49-F238E27FC236}">
                <a16:creationId xmlns:a16="http://schemas.microsoft.com/office/drawing/2014/main" id="{34C203B0-54BE-4DB4-8354-D71DD559A3DD}"/>
              </a:ext>
            </a:extLst>
          </p:cNvPr>
          <p:cNvSpPr txBox="1">
            <a:spLocks/>
          </p:cNvSpPr>
          <p:nvPr/>
        </p:nvSpPr>
        <p:spPr>
          <a:xfrm>
            <a:off x="536400" y="1465200"/>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spcBef>
                <a:spcPts val="1800"/>
              </a:spcBef>
              <a:buClr>
                <a:schemeClr val="accent3"/>
              </a:buClr>
              <a:buFont typeface="Wingdings" panose="05000000000000000000" pitchFamily="2" charset="2"/>
              <a:buChar char="ü"/>
            </a:pPr>
            <a:r>
              <a:rPr dirty="0"/>
              <a:t>Performance et de </a:t>
            </a:r>
            <a:r>
              <a:rPr dirty="0" err="1"/>
              <a:t>précision</a:t>
            </a:r>
            <a:r>
              <a:rPr dirty="0"/>
              <a:t> accrues !</a:t>
            </a:r>
          </a:p>
          <a:p>
            <a:pPr marL="357188" indent="-357188">
              <a:spcBef>
                <a:spcPts val="1800"/>
              </a:spcBef>
              <a:buClr>
                <a:schemeClr val="accent3"/>
              </a:buClr>
              <a:buFont typeface="Wingdings" panose="05000000000000000000" pitchFamily="2" charset="2"/>
              <a:buChar char="ü"/>
            </a:pPr>
            <a:r>
              <a:rPr dirty="0" err="1"/>
              <a:t>Encombrement</a:t>
            </a:r>
            <a:r>
              <a:rPr dirty="0"/>
              <a:t> </a:t>
            </a:r>
            <a:r>
              <a:rPr dirty="0" err="1"/>
              <a:t>réduit</a:t>
            </a:r>
            <a:r>
              <a:rPr dirty="0"/>
              <a:t> – </a:t>
            </a:r>
            <a:r>
              <a:rPr dirty="0" err="1"/>
              <a:t>vous</a:t>
            </a:r>
            <a:r>
              <a:rPr dirty="0"/>
              <a:t> </a:t>
            </a:r>
            <a:r>
              <a:rPr dirty="0" err="1"/>
              <a:t>gagnez</a:t>
            </a:r>
            <a:r>
              <a:rPr dirty="0"/>
              <a:t> de </a:t>
            </a:r>
            <a:r>
              <a:rPr dirty="0" err="1"/>
              <a:t>l'espace</a:t>
            </a:r>
            <a:r>
              <a:rPr dirty="0"/>
              <a:t> !</a:t>
            </a:r>
          </a:p>
          <a:p>
            <a:pPr marL="357188" indent="-357188">
              <a:spcBef>
                <a:spcPts val="1800"/>
              </a:spcBef>
              <a:buClr>
                <a:schemeClr val="accent3"/>
              </a:buClr>
              <a:buFont typeface="Wingdings" panose="05000000000000000000" pitchFamily="2" charset="2"/>
              <a:buChar char="ü"/>
            </a:pPr>
            <a:r>
              <a:rPr dirty="0" err="1"/>
              <a:t>Compatibilité</a:t>
            </a:r>
            <a:r>
              <a:rPr dirty="0"/>
              <a:t> </a:t>
            </a:r>
            <a:r>
              <a:rPr dirty="0" err="1"/>
              <a:t>d'interface</a:t>
            </a:r>
            <a:r>
              <a:rPr dirty="0"/>
              <a:t> </a:t>
            </a:r>
            <a:r>
              <a:rPr dirty="0" err="1"/>
              <a:t>garantie</a:t>
            </a:r>
            <a:r>
              <a:rPr dirty="0"/>
              <a:t> !</a:t>
            </a:r>
          </a:p>
          <a:p>
            <a:pPr marL="357188" indent="-357188">
              <a:spcBef>
                <a:spcPts val="1800"/>
              </a:spcBef>
              <a:buClr>
                <a:schemeClr val="accent3"/>
              </a:buClr>
              <a:buFont typeface="Wingdings" panose="05000000000000000000" pitchFamily="2" charset="2"/>
              <a:buChar char="ü"/>
            </a:pPr>
            <a:r>
              <a:rPr dirty="0"/>
              <a:t>Design </a:t>
            </a:r>
            <a:r>
              <a:rPr dirty="0" err="1"/>
              <a:t>esthétique</a:t>
            </a:r>
            <a:r>
              <a:rPr dirty="0"/>
              <a:t> !</a:t>
            </a:r>
          </a:p>
          <a:p>
            <a:pPr marL="357188" indent="-357188">
              <a:spcBef>
                <a:spcPts val="1800"/>
              </a:spcBef>
              <a:buClr>
                <a:schemeClr val="accent3"/>
              </a:buClr>
              <a:buFont typeface="Wingdings" panose="05000000000000000000" pitchFamily="2" charset="2"/>
              <a:buChar char="ü"/>
            </a:pPr>
            <a:r>
              <a:rPr dirty="0"/>
              <a:t>Plus </a:t>
            </a:r>
            <a:r>
              <a:rPr dirty="0" err="1"/>
              <a:t>grande</a:t>
            </a:r>
            <a:r>
              <a:rPr dirty="0"/>
              <a:t> </a:t>
            </a:r>
            <a:r>
              <a:rPr dirty="0" err="1"/>
              <a:t>diversité</a:t>
            </a:r>
            <a:r>
              <a:rPr dirty="0"/>
              <a:t> – </a:t>
            </a:r>
            <a:r>
              <a:rPr dirty="0" err="1"/>
              <a:t>flexibilité</a:t>
            </a:r>
            <a:r>
              <a:rPr dirty="0"/>
              <a:t> accrue pour </a:t>
            </a:r>
            <a:r>
              <a:rPr dirty="0" err="1"/>
              <a:t>une</a:t>
            </a:r>
            <a:r>
              <a:rPr dirty="0"/>
              <a:t> structure machine </a:t>
            </a:r>
            <a:br>
              <a:rPr lang="de-DE" dirty="0"/>
            </a:br>
            <a:r>
              <a:rPr dirty="0"/>
              <a:t>sur </a:t>
            </a:r>
            <a:r>
              <a:rPr dirty="0" err="1"/>
              <a:t>mesure</a:t>
            </a:r>
            <a:r>
              <a:rPr dirty="0"/>
              <a:t> !</a:t>
            </a:r>
          </a:p>
          <a:p>
            <a:pPr marL="357188" indent="-357188">
              <a:spcBef>
                <a:spcPts val="1800"/>
              </a:spcBef>
              <a:buClr>
                <a:schemeClr val="accent3"/>
              </a:buClr>
              <a:buFont typeface="Wingdings" panose="05000000000000000000" pitchFamily="2" charset="2"/>
              <a:buChar char="ü"/>
            </a:pPr>
            <a:endParaRPr lang="de-DE" dirty="0"/>
          </a:p>
          <a:p>
            <a:pPr marL="0" indent="0">
              <a:spcBef>
                <a:spcPts val="1800"/>
              </a:spcBef>
              <a:buClr>
                <a:schemeClr val="accent3"/>
              </a:buClr>
              <a:buNone/>
            </a:pPr>
            <a:r>
              <a:rPr dirty="0"/>
              <a:t>Et </a:t>
            </a:r>
            <a:r>
              <a:rPr dirty="0" err="1"/>
              <a:t>comme</a:t>
            </a:r>
            <a:r>
              <a:rPr dirty="0"/>
              <a:t> </a:t>
            </a:r>
            <a:r>
              <a:rPr dirty="0" err="1"/>
              <a:t>toujours</a:t>
            </a:r>
            <a:r>
              <a:rPr dirty="0"/>
              <a:t> – </a:t>
            </a:r>
            <a:r>
              <a:rPr dirty="0" err="1"/>
              <a:t>toutes</a:t>
            </a:r>
            <a:r>
              <a:rPr dirty="0"/>
              <a:t> les solutions </a:t>
            </a:r>
            <a:r>
              <a:rPr dirty="0" err="1"/>
              <a:t>proposées</a:t>
            </a:r>
            <a:r>
              <a:rPr dirty="0"/>
              <a:t> par un </a:t>
            </a:r>
            <a:r>
              <a:rPr dirty="0" err="1"/>
              <a:t>seul</a:t>
            </a:r>
            <a:r>
              <a:rPr dirty="0"/>
              <a:t> </a:t>
            </a:r>
            <a:r>
              <a:rPr dirty="0" err="1"/>
              <a:t>fournisseur</a:t>
            </a:r>
            <a:r>
              <a:rPr dirty="0"/>
              <a:t> ! </a:t>
            </a:r>
            <a:br>
              <a:rPr dirty="0"/>
            </a:br>
            <a:endParaRPr lang="de-DE" dirty="0"/>
          </a:p>
        </p:txBody>
      </p:sp>
      <p:pic>
        <p:nvPicPr>
          <p:cNvPr id="6" name="Grafik 5">
            <a:extLst>
              <a:ext uri="{FF2B5EF4-FFF2-40B4-BE49-F238E27FC236}">
                <a16:creationId xmlns:a16="http://schemas.microsoft.com/office/drawing/2014/main" id="{755929FB-4680-4250-8C16-7F334818851A}"/>
              </a:ext>
            </a:extLst>
          </p:cNvPr>
          <p:cNvPicPr>
            <a:picLocks noChangeAspect="1"/>
          </p:cNvPicPr>
          <p:nvPr/>
        </p:nvPicPr>
        <p:blipFill>
          <a:blip r:embed="rId3"/>
          <a:srcRect/>
          <a:stretch/>
        </p:blipFill>
        <p:spPr>
          <a:xfrm>
            <a:off x="8681964" y="3987287"/>
            <a:ext cx="2734928" cy="2311206"/>
          </a:xfrm>
          <a:prstGeom prst="rect">
            <a:avLst/>
          </a:prstGeom>
        </p:spPr>
      </p:pic>
      <p:pic>
        <p:nvPicPr>
          <p:cNvPr id="7" name="Grafik 6">
            <a:extLst>
              <a:ext uri="{FF2B5EF4-FFF2-40B4-BE49-F238E27FC236}">
                <a16:creationId xmlns:a16="http://schemas.microsoft.com/office/drawing/2014/main" id="{984517F3-44C1-4C87-9C11-3946E189A084}"/>
              </a:ext>
            </a:extLst>
          </p:cNvPr>
          <p:cNvPicPr>
            <a:picLocks noChangeAspect="1"/>
          </p:cNvPicPr>
          <p:nvPr/>
        </p:nvPicPr>
        <p:blipFill>
          <a:blip r:embed="rId4"/>
          <a:srcRect/>
          <a:stretch/>
        </p:blipFill>
        <p:spPr>
          <a:xfrm>
            <a:off x="8904903" y="1625216"/>
            <a:ext cx="2511989" cy="2357998"/>
          </a:xfrm>
          <a:prstGeom prst="rect">
            <a:avLst/>
          </a:prstGeom>
        </p:spPr>
      </p:pic>
    </p:spTree>
    <p:extLst>
      <p:ext uri="{BB962C8B-B14F-4D97-AF65-F5344CB8AC3E}">
        <p14:creationId xmlns:p14="http://schemas.microsoft.com/office/powerpoint/2010/main" val="37195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fik 83">
            <a:extLst>
              <a:ext uri="{FF2B5EF4-FFF2-40B4-BE49-F238E27FC236}">
                <a16:creationId xmlns:a16="http://schemas.microsoft.com/office/drawing/2014/main" id="{60B63FFA-E64D-4447-8FC1-9D7EC32544DE}"/>
              </a:ext>
            </a:extLst>
          </p:cNvPr>
          <p:cNvPicPr>
            <a:picLocks noChangeAspect="1"/>
          </p:cNvPicPr>
          <p:nvPr/>
        </p:nvPicPr>
        <p:blipFill rotWithShape="1">
          <a:blip r:embed="rId3"/>
          <a:srcRect b="22653"/>
          <a:stretch/>
        </p:blipFill>
        <p:spPr>
          <a:xfrm>
            <a:off x="5670615" y="1649569"/>
            <a:ext cx="6521385" cy="5208431"/>
          </a:xfrm>
          <a:prstGeom prst="rect">
            <a:avLst/>
          </a:prstGeom>
        </p:spPr>
      </p:pic>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Calendrier de mise à niveau</a:t>
            </a:r>
          </a:p>
        </p:txBody>
      </p:sp>
      <p:grpSp>
        <p:nvGrpSpPr>
          <p:cNvPr id="10" name="Gruppieren 9">
            <a:extLst>
              <a:ext uri="{FF2B5EF4-FFF2-40B4-BE49-F238E27FC236}">
                <a16:creationId xmlns:a16="http://schemas.microsoft.com/office/drawing/2014/main" id="{157507F3-2F6F-449F-9470-C36A99442531}"/>
              </a:ext>
            </a:extLst>
          </p:cNvPr>
          <p:cNvGrpSpPr/>
          <p:nvPr/>
        </p:nvGrpSpPr>
        <p:grpSpPr>
          <a:xfrm>
            <a:off x="0" y="835418"/>
            <a:ext cx="12191788" cy="823652"/>
            <a:chOff x="0" y="835418"/>
            <a:chExt cx="12191788" cy="823652"/>
          </a:xfrm>
        </p:grpSpPr>
        <p:cxnSp>
          <p:nvCxnSpPr>
            <p:cNvPr id="11" name="Gerade Verbindung 6">
              <a:extLst>
                <a:ext uri="{FF2B5EF4-FFF2-40B4-BE49-F238E27FC236}">
                  <a16:creationId xmlns:a16="http://schemas.microsoft.com/office/drawing/2014/main" id="{3A7C16C5-9A2F-4121-A37B-71A7DE5A3A4D}"/>
                </a:ext>
              </a:extLst>
            </p:cNvPr>
            <p:cNvCxnSpPr>
              <a:cxnSpLocks noChangeShapeType="1"/>
            </p:cNvCxnSpPr>
            <p:nvPr/>
          </p:nvCxnSpPr>
          <p:spPr bwMode="auto">
            <a:xfrm>
              <a:off x="215" y="1281472"/>
              <a:ext cx="1219157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6">
              <a:extLst>
                <a:ext uri="{FF2B5EF4-FFF2-40B4-BE49-F238E27FC236}">
                  <a16:creationId xmlns:a16="http://schemas.microsoft.com/office/drawing/2014/main" id="{27DC5378-3D00-4557-8B33-F964A1BCEF65}"/>
                </a:ext>
              </a:extLst>
            </p:cNvPr>
            <p:cNvCxnSpPr>
              <a:cxnSpLocks noChangeShapeType="1"/>
            </p:cNvCxnSpPr>
            <p:nvPr/>
          </p:nvCxnSpPr>
          <p:spPr bwMode="auto">
            <a:xfrm rot="5400000">
              <a:off x="-4298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6">
              <a:extLst>
                <a:ext uri="{FF2B5EF4-FFF2-40B4-BE49-F238E27FC236}">
                  <a16:creationId xmlns:a16="http://schemas.microsoft.com/office/drawing/2014/main" id="{9761B68D-5512-4752-BE31-A6159DC92D8D}"/>
                </a:ext>
              </a:extLst>
            </p:cNvPr>
            <p:cNvCxnSpPr>
              <a:cxnSpLocks noChangeShapeType="1"/>
            </p:cNvCxnSpPr>
            <p:nvPr/>
          </p:nvCxnSpPr>
          <p:spPr bwMode="auto">
            <a:xfrm rot="5400000">
              <a:off x="5183072"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6">
              <a:extLst>
                <a:ext uri="{FF2B5EF4-FFF2-40B4-BE49-F238E27FC236}">
                  <a16:creationId xmlns:a16="http://schemas.microsoft.com/office/drawing/2014/main" id="{7B998364-BA02-4A38-A8D6-D85FC71C6A4E}"/>
                </a:ext>
              </a:extLst>
            </p:cNvPr>
            <p:cNvCxnSpPr>
              <a:cxnSpLocks noChangeShapeType="1"/>
            </p:cNvCxnSpPr>
            <p:nvPr/>
          </p:nvCxnSpPr>
          <p:spPr bwMode="auto">
            <a:xfrm rot="5400000">
              <a:off x="82866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6">
              <a:extLst>
                <a:ext uri="{FF2B5EF4-FFF2-40B4-BE49-F238E27FC236}">
                  <a16:creationId xmlns:a16="http://schemas.microsoft.com/office/drawing/2014/main" id="{540725D0-6E1F-4EED-B08C-BCD198BC5389}"/>
                </a:ext>
              </a:extLst>
            </p:cNvPr>
            <p:cNvCxnSpPr>
              <a:cxnSpLocks noChangeShapeType="1"/>
            </p:cNvCxnSpPr>
            <p:nvPr/>
          </p:nvCxnSpPr>
          <p:spPr bwMode="auto">
            <a:xfrm rot="5400000">
              <a:off x="6052803"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
              <a:extLst>
                <a:ext uri="{FF2B5EF4-FFF2-40B4-BE49-F238E27FC236}">
                  <a16:creationId xmlns:a16="http://schemas.microsoft.com/office/drawing/2014/main" id="{F30FF886-0C6A-4E27-A7CE-196237951633}"/>
                </a:ext>
              </a:extLst>
            </p:cNvPr>
            <p:cNvCxnSpPr>
              <a:cxnSpLocks noChangeShapeType="1"/>
            </p:cNvCxnSpPr>
            <p:nvPr/>
          </p:nvCxnSpPr>
          <p:spPr bwMode="auto">
            <a:xfrm rot="5400000">
              <a:off x="169839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
              <a:extLst>
                <a:ext uri="{FF2B5EF4-FFF2-40B4-BE49-F238E27FC236}">
                  <a16:creationId xmlns:a16="http://schemas.microsoft.com/office/drawing/2014/main" id="{7D61DA73-8C3F-4E33-AF63-8113F53D221C}"/>
                </a:ext>
              </a:extLst>
            </p:cNvPr>
            <p:cNvCxnSpPr>
              <a:cxnSpLocks noChangeShapeType="1"/>
            </p:cNvCxnSpPr>
            <p:nvPr/>
          </p:nvCxnSpPr>
          <p:spPr bwMode="auto">
            <a:xfrm rot="5400000">
              <a:off x="257004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
              <a:extLst>
                <a:ext uri="{FF2B5EF4-FFF2-40B4-BE49-F238E27FC236}">
                  <a16:creationId xmlns:a16="http://schemas.microsoft.com/office/drawing/2014/main" id="{A42C082A-256A-45DB-885D-8C50595D0D46}"/>
                </a:ext>
              </a:extLst>
            </p:cNvPr>
            <p:cNvCxnSpPr>
              <a:cxnSpLocks noChangeShapeType="1"/>
            </p:cNvCxnSpPr>
            <p:nvPr/>
          </p:nvCxnSpPr>
          <p:spPr bwMode="auto">
            <a:xfrm rot="5400000">
              <a:off x="3441694"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
              <a:extLst>
                <a:ext uri="{FF2B5EF4-FFF2-40B4-BE49-F238E27FC236}">
                  <a16:creationId xmlns:a16="http://schemas.microsoft.com/office/drawing/2014/main" id="{3922BA56-5D10-4244-AD96-8F342711C738}"/>
                </a:ext>
              </a:extLst>
            </p:cNvPr>
            <p:cNvCxnSpPr>
              <a:cxnSpLocks noChangeShapeType="1"/>
            </p:cNvCxnSpPr>
            <p:nvPr/>
          </p:nvCxnSpPr>
          <p:spPr bwMode="auto">
            <a:xfrm rot="5400000">
              <a:off x="4311423"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6">
              <a:extLst>
                <a:ext uri="{FF2B5EF4-FFF2-40B4-BE49-F238E27FC236}">
                  <a16:creationId xmlns:a16="http://schemas.microsoft.com/office/drawing/2014/main" id="{72F24CBD-66A6-4786-B1A4-5330308ACF7F}"/>
                </a:ext>
              </a:extLst>
            </p:cNvPr>
            <p:cNvCxnSpPr>
              <a:cxnSpLocks noChangeShapeType="1"/>
            </p:cNvCxnSpPr>
            <p:nvPr/>
          </p:nvCxnSpPr>
          <p:spPr bwMode="auto">
            <a:xfrm rot="5400000">
              <a:off x="6924452"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6">
              <a:extLst>
                <a:ext uri="{FF2B5EF4-FFF2-40B4-BE49-F238E27FC236}">
                  <a16:creationId xmlns:a16="http://schemas.microsoft.com/office/drawing/2014/main" id="{80E9C3F6-4E3E-4D42-B945-D0B7D978B5B4}"/>
                </a:ext>
              </a:extLst>
            </p:cNvPr>
            <p:cNvCxnSpPr>
              <a:cxnSpLocks noChangeShapeType="1"/>
            </p:cNvCxnSpPr>
            <p:nvPr/>
          </p:nvCxnSpPr>
          <p:spPr bwMode="auto">
            <a:xfrm rot="5400000">
              <a:off x="7794181"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6">
              <a:extLst>
                <a:ext uri="{FF2B5EF4-FFF2-40B4-BE49-F238E27FC236}">
                  <a16:creationId xmlns:a16="http://schemas.microsoft.com/office/drawing/2014/main" id="{2F89E7FB-CD73-4B3F-A73B-54493266DA83}"/>
                </a:ext>
              </a:extLst>
            </p:cNvPr>
            <p:cNvCxnSpPr>
              <a:cxnSpLocks noChangeShapeType="1"/>
            </p:cNvCxnSpPr>
            <p:nvPr/>
          </p:nvCxnSpPr>
          <p:spPr bwMode="auto">
            <a:xfrm rot="5400000">
              <a:off x="8665831" y="1292033"/>
              <a:ext cx="347507"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6">
              <a:extLst>
                <a:ext uri="{FF2B5EF4-FFF2-40B4-BE49-F238E27FC236}">
                  <a16:creationId xmlns:a16="http://schemas.microsoft.com/office/drawing/2014/main" id="{DBBD3DA9-FCE5-4D89-B714-E906E0A1A4B5}"/>
                </a:ext>
              </a:extLst>
            </p:cNvPr>
            <p:cNvCxnSpPr>
              <a:cxnSpLocks noChangeShapeType="1"/>
            </p:cNvCxnSpPr>
            <p:nvPr/>
          </p:nvCxnSpPr>
          <p:spPr bwMode="auto">
            <a:xfrm rot="5400000">
              <a:off x="10407210"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6">
              <a:extLst>
                <a:ext uri="{FF2B5EF4-FFF2-40B4-BE49-F238E27FC236}">
                  <a16:creationId xmlns:a16="http://schemas.microsoft.com/office/drawing/2014/main" id="{CA9A3985-C3FE-4B46-BEEC-B6A40300DB96}"/>
                </a:ext>
              </a:extLst>
            </p:cNvPr>
            <p:cNvCxnSpPr>
              <a:cxnSpLocks noChangeShapeType="1"/>
            </p:cNvCxnSpPr>
            <p:nvPr/>
          </p:nvCxnSpPr>
          <p:spPr bwMode="auto">
            <a:xfrm rot="5400000">
              <a:off x="26228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6">
              <a:extLst>
                <a:ext uri="{FF2B5EF4-FFF2-40B4-BE49-F238E27FC236}">
                  <a16:creationId xmlns:a16="http://schemas.microsoft.com/office/drawing/2014/main" id="{50A546B5-91BA-4EDD-B05F-8C1B4E4428B5}"/>
                </a:ext>
              </a:extLst>
            </p:cNvPr>
            <p:cNvCxnSpPr>
              <a:cxnSpLocks noChangeShapeType="1"/>
            </p:cNvCxnSpPr>
            <p:nvPr/>
          </p:nvCxnSpPr>
          <p:spPr bwMode="auto">
            <a:xfrm rot="5400000">
              <a:off x="47923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6">
              <a:extLst>
                <a:ext uri="{FF2B5EF4-FFF2-40B4-BE49-F238E27FC236}">
                  <a16:creationId xmlns:a16="http://schemas.microsoft.com/office/drawing/2014/main" id="{C9948BC4-3951-4B3E-A36D-A037B3B3AF7A}"/>
                </a:ext>
              </a:extLst>
            </p:cNvPr>
            <p:cNvCxnSpPr>
              <a:cxnSpLocks noChangeShapeType="1"/>
            </p:cNvCxnSpPr>
            <p:nvPr/>
          </p:nvCxnSpPr>
          <p:spPr bwMode="auto">
            <a:xfrm rot="5400000">
              <a:off x="69811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6">
              <a:extLst>
                <a:ext uri="{FF2B5EF4-FFF2-40B4-BE49-F238E27FC236}">
                  <a16:creationId xmlns:a16="http://schemas.microsoft.com/office/drawing/2014/main" id="{148CCE14-B97D-4845-896C-2A19A796FA9B}"/>
                </a:ext>
              </a:extLst>
            </p:cNvPr>
            <p:cNvCxnSpPr>
              <a:cxnSpLocks noChangeShapeType="1"/>
            </p:cNvCxnSpPr>
            <p:nvPr/>
          </p:nvCxnSpPr>
          <p:spPr bwMode="auto">
            <a:xfrm rot="5400000">
              <a:off x="113201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6">
              <a:extLst>
                <a:ext uri="{FF2B5EF4-FFF2-40B4-BE49-F238E27FC236}">
                  <a16:creationId xmlns:a16="http://schemas.microsoft.com/office/drawing/2014/main" id="{F64BE59A-FC00-416D-8578-63427F625DD6}"/>
                </a:ext>
              </a:extLst>
            </p:cNvPr>
            <p:cNvCxnSpPr>
              <a:cxnSpLocks noChangeShapeType="1"/>
            </p:cNvCxnSpPr>
            <p:nvPr/>
          </p:nvCxnSpPr>
          <p:spPr bwMode="auto">
            <a:xfrm rot="5400000">
              <a:off x="135088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6">
              <a:extLst>
                <a:ext uri="{FF2B5EF4-FFF2-40B4-BE49-F238E27FC236}">
                  <a16:creationId xmlns:a16="http://schemas.microsoft.com/office/drawing/2014/main" id="{30E99D59-46C6-4AF7-9CEC-477F81C2753D}"/>
                </a:ext>
              </a:extLst>
            </p:cNvPr>
            <p:cNvCxnSpPr>
              <a:cxnSpLocks noChangeShapeType="1"/>
            </p:cNvCxnSpPr>
            <p:nvPr/>
          </p:nvCxnSpPr>
          <p:spPr bwMode="auto">
            <a:xfrm rot="5400000">
              <a:off x="156784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6">
              <a:extLst>
                <a:ext uri="{FF2B5EF4-FFF2-40B4-BE49-F238E27FC236}">
                  <a16:creationId xmlns:a16="http://schemas.microsoft.com/office/drawing/2014/main" id="{CF365C78-211C-4257-AB87-37938DE1AC5B}"/>
                </a:ext>
              </a:extLst>
            </p:cNvPr>
            <p:cNvCxnSpPr>
              <a:cxnSpLocks noChangeShapeType="1"/>
            </p:cNvCxnSpPr>
            <p:nvPr/>
          </p:nvCxnSpPr>
          <p:spPr bwMode="auto">
            <a:xfrm rot="5400000">
              <a:off x="200366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6">
              <a:extLst>
                <a:ext uri="{FF2B5EF4-FFF2-40B4-BE49-F238E27FC236}">
                  <a16:creationId xmlns:a16="http://schemas.microsoft.com/office/drawing/2014/main" id="{3A6498F5-FC87-4C8C-84E0-32BF04F57B6E}"/>
                </a:ext>
              </a:extLst>
            </p:cNvPr>
            <p:cNvCxnSpPr>
              <a:cxnSpLocks noChangeShapeType="1"/>
            </p:cNvCxnSpPr>
            <p:nvPr/>
          </p:nvCxnSpPr>
          <p:spPr bwMode="auto">
            <a:xfrm rot="5400000">
              <a:off x="222061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6">
              <a:extLst>
                <a:ext uri="{FF2B5EF4-FFF2-40B4-BE49-F238E27FC236}">
                  <a16:creationId xmlns:a16="http://schemas.microsoft.com/office/drawing/2014/main" id="{00BF201C-ABBC-45E7-A185-4C1D61BF642D}"/>
                </a:ext>
              </a:extLst>
            </p:cNvPr>
            <p:cNvCxnSpPr>
              <a:cxnSpLocks noChangeShapeType="1"/>
            </p:cNvCxnSpPr>
            <p:nvPr/>
          </p:nvCxnSpPr>
          <p:spPr bwMode="auto">
            <a:xfrm rot="5400000">
              <a:off x="243948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6">
              <a:extLst>
                <a:ext uri="{FF2B5EF4-FFF2-40B4-BE49-F238E27FC236}">
                  <a16:creationId xmlns:a16="http://schemas.microsoft.com/office/drawing/2014/main" id="{4A140651-7183-4E8E-8849-A8C1E15710FC}"/>
                </a:ext>
              </a:extLst>
            </p:cNvPr>
            <p:cNvCxnSpPr>
              <a:cxnSpLocks noChangeShapeType="1"/>
            </p:cNvCxnSpPr>
            <p:nvPr/>
          </p:nvCxnSpPr>
          <p:spPr bwMode="auto">
            <a:xfrm rot="5400000">
              <a:off x="287339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6">
              <a:extLst>
                <a:ext uri="{FF2B5EF4-FFF2-40B4-BE49-F238E27FC236}">
                  <a16:creationId xmlns:a16="http://schemas.microsoft.com/office/drawing/2014/main" id="{EB02645E-F1C5-422A-BFBB-8F68E62EF45F}"/>
                </a:ext>
              </a:extLst>
            </p:cNvPr>
            <p:cNvCxnSpPr>
              <a:cxnSpLocks noChangeShapeType="1"/>
            </p:cNvCxnSpPr>
            <p:nvPr/>
          </p:nvCxnSpPr>
          <p:spPr bwMode="auto">
            <a:xfrm rot="5400000">
              <a:off x="309226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6">
              <a:extLst>
                <a:ext uri="{FF2B5EF4-FFF2-40B4-BE49-F238E27FC236}">
                  <a16:creationId xmlns:a16="http://schemas.microsoft.com/office/drawing/2014/main" id="{93FE0372-C975-4642-833C-8E84076A4449}"/>
                </a:ext>
              </a:extLst>
            </p:cNvPr>
            <p:cNvCxnSpPr>
              <a:cxnSpLocks noChangeShapeType="1"/>
            </p:cNvCxnSpPr>
            <p:nvPr/>
          </p:nvCxnSpPr>
          <p:spPr bwMode="auto">
            <a:xfrm rot="5400000">
              <a:off x="330921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6">
              <a:extLst>
                <a:ext uri="{FF2B5EF4-FFF2-40B4-BE49-F238E27FC236}">
                  <a16:creationId xmlns:a16="http://schemas.microsoft.com/office/drawing/2014/main" id="{E3C17CF2-DBE7-4EE4-92B4-0C1157C4ED03}"/>
                </a:ext>
              </a:extLst>
            </p:cNvPr>
            <p:cNvCxnSpPr>
              <a:cxnSpLocks noChangeShapeType="1"/>
            </p:cNvCxnSpPr>
            <p:nvPr/>
          </p:nvCxnSpPr>
          <p:spPr bwMode="auto">
            <a:xfrm rot="5400000">
              <a:off x="374504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6">
              <a:extLst>
                <a:ext uri="{FF2B5EF4-FFF2-40B4-BE49-F238E27FC236}">
                  <a16:creationId xmlns:a16="http://schemas.microsoft.com/office/drawing/2014/main" id="{93EEA8DF-5C13-4670-BBAF-9A66ACE72BF0}"/>
                </a:ext>
              </a:extLst>
            </p:cNvPr>
            <p:cNvCxnSpPr>
              <a:cxnSpLocks noChangeShapeType="1"/>
            </p:cNvCxnSpPr>
            <p:nvPr/>
          </p:nvCxnSpPr>
          <p:spPr bwMode="auto">
            <a:xfrm rot="5400000">
              <a:off x="396199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6">
              <a:extLst>
                <a:ext uri="{FF2B5EF4-FFF2-40B4-BE49-F238E27FC236}">
                  <a16:creationId xmlns:a16="http://schemas.microsoft.com/office/drawing/2014/main" id="{2092211E-39A7-4E8F-9664-28528CEC81CE}"/>
                </a:ext>
              </a:extLst>
            </p:cNvPr>
            <p:cNvCxnSpPr>
              <a:cxnSpLocks noChangeShapeType="1"/>
            </p:cNvCxnSpPr>
            <p:nvPr/>
          </p:nvCxnSpPr>
          <p:spPr bwMode="auto">
            <a:xfrm rot="5400000">
              <a:off x="418086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6">
              <a:extLst>
                <a:ext uri="{FF2B5EF4-FFF2-40B4-BE49-F238E27FC236}">
                  <a16:creationId xmlns:a16="http://schemas.microsoft.com/office/drawing/2014/main" id="{DBC830C7-9614-45AF-861B-DC786E60F293}"/>
                </a:ext>
              </a:extLst>
            </p:cNvPr>
            <p:cNvCxnSpPr>
              <a:cxnSpLocks noChangeShapeType="1"/>
            </p:cNvCxnSpPr>
            <p:nvPr/>
          </p:nvCxnSpPr>
          <p:spPr bwMode="auto">
            <a:xfrm rot="5400000">
              <a:off x="461669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6">
              <a:extLst>
                <a:ext uri="{FF2B5EF4-FFF2-40B4-BE49-F238E27FC236}">
                  <a16:creationId xmlns:a16="http://schemas.microsoft.com/office/drawing/2014/main" id="{F7CBA1A3-A0FC-4C6D-8F86-3D7E941AF363}"/>
                </a:ext>
              </a:extLst>
            </p:cNvPr>
            <p:cNvCxnSpPr>
              <a:cxnSpLocks noChangeShapeType="1"/>
            </p:cNvCxnSpPr>
            <p:nvPr/>
          </p:nvCxnSpPr>
          <p:spPr bwMode="auto">
            <a:xfrm rot="5400000">
              <a:off x="483364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6">
              <a:extLst>
                <a:ext uri="{FF2B5EF4-FFF2-40B4-BE49-F238E27FC236}">
                  <a16:creationId xmlns:a16="http://schemas.microsoft.com/office/drawing/2014/main" id="{D4B92F2A-A780-4DDB-AD2C-4C0FF89DF43E}"/>
                </a:ext>
              </a:extLst>
            </p:cNvPr>
            <p:cNvCxnSpPr>
              <a:cxnSpLocks noChangeShapeType="1"/>
            </p:cNvCxnSpPr>
            <p:nvPr/>
          </p:nvCxnSpPr>
          <p:spPr bwMode="auto">
            <a:xfrm rot="5400000">
              <a:off x="505059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6">
              <a:extLst>
                <a:ext uri="{FF2B5EF4-FFF2-40B4-BE49-F238E27FC236}">
                  <a16:creationId xmlns:a16="http://schemas.microsoft.com/office/drawing/2014/main" id="{362256D6-6F95-4676-B5EB-B0702B9F4341}"/>
                </a:ext>
              </a:extLst>
            </p:cNvPr>
            <p:cNvCxnSpPr>
              <a:cxnSpLocks noChangeShapeType="1"/>
            </p:cNvCxnSpPr>
            <p:nvPr/>
          </p:nvCxnSpPr>
          <p:spPr bwMode="auto">
            <a:xfrm rot="5400000">
              <a:off x="548642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6">
              <a:extLst>
                <a:ext uri="{FF2B5EF4-FFF2-40B4-BE49-F238E27FC236}">
                  <a16:creationId xmlns:a16="http://schemas.microsoft.com/office/drawing/2014/main" id="{19B8DAC3-2DF2-4B0D-BDF2-16329CE8BF0E}"/>
                </a:ext>
              </a:extLst>
            </p:cNvPr>
            <p:cNvCxnSpPr>
              <a:cxnSpLocks noChangeShapeType="1"/>
            </p:cNvCxnSpPr>
            <p:nvPr/>
          </p:nvCxnSpPr>
          <p:spPr bwMode="auto">
            <a:xfrm rot="5400000">
              <a:off x="570529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6">
              <a:extLst>
                <a:ext uri="{FF2B5EF4-FFF2-40B4-BE49-F238E27FC236}">
                  <a16:creationId xmlns:a16="http://schemas.microsoft.com/office/drawing/2014/main" id="{FEAB9BF4-640C-41F0-B2C4-5F3D401C8B98}"/>
                </a:ext>
              </a:extLst>
            </p:cNvPr>
            <p:cNvCxnSpPr>
              <a:cxnSpLocks noChangeShapeType="1"/>
            </p:cNvCxnSpPr>
            <p:nvPr/>
          </p:nvCxnSpPr>
          <p:spPr bwMode="auto">
            <a:xfrm rot="5400000">
              <a:off x="592224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6">
              <a:extLst>
                <a:ext uri="{FF2B5EF4-FFF2-40B4-BE49-F238E27FC236}">
                  <a16:creationId xmlns:a16="http://schemas.microsoft.com/office/drawing/2014/main" id="{9A325EEB-39E6-48A5-849C-C2520722E9A4}"/>
                </a:ext>
              </a:extLst>
            </p:cNvPr>
            <p:cNvCxnSpPr>
              <a:cxnSpLocks noChangeShapeType="1"/>
            </p:cNvCxnSpPr>
            <p:nvPr/>
          </p:nvCxnSpPr>
          <p:spPr bwMode="auto">
            <a:xfrm rot="5400000">
              <a:off x="6358072"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6">
              <a:extLst>
                <a:ext uri="{FF2B5EF4-FFF2-40B4-BE49-F238E27FC236}">
                  <a16:creationId xmlns:a16="http://schemas.microsoft.com/office/drawing/2014/main" id="{93986734-A938-435A-8905-73B3122B5C57}"/>
                </a:ext>
              </a:extLst>
            </p:cNvPr>
            <p:cNvCxnSpPr>
              <a:cxnSpLocks noChangeShapeType="1"/>
            </p:cNvCxnSpPr>
            <p:nvPr/>
          </p:nvCxnSpPr>
          <p:spPr bwMode="auto">
            <a:xfrm rot="5400000">
              <a:off x="657502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6">
              <a:extLst>
                <a:ext uri="{FF2B5EF4-FFF2-40B4-BE49-F238E27FC236}">
                  <a16:creationId xmlns:a16="http://schemas.microsoft.com/office/drawing/2014/main" id="{CFB715D4-31C1-43C0-A907-31EAA67784D9}"/>
                </a:ext>
              </a:extLst>
            </p:cNvPr>
            <p:cNvCxnSpPr>
              <a:cxnSpLocks noChangeShapeType="1"/>
            </p:cNvCxnSpPr>
            <p:nvPr/>
          </p:nvCxnSpPr>
          <p:spPr bwMode="auto">
            <a:xfrm rot="5400000">
              <a:off x="679389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6">
              <a:extLst>
                <a:ext uri="{FF2B5EF4-FFF2-40B4-BE49-F238E27FC236}">
                  <a16:creationId xmlns:a16="http://schemas.microsoft.com/office/drawing/2014/main" id="{B6E607AB-57FB-464C-875D-787863F9A063}"/>
                </a:ext>
              </a:extLst>
            </p:cNvPr>
            <p:cNvCxnSpPr>
              <a:cxnSpLocks noChangeShapeType="1"/>
            </p:cNvCxnSpPr>
            <p:nvPr/>
          </p:nvCxnSpPr>
          <p:spPr bwMode="auto">
            <a:xfrm rot="5400000">
              <a:off x="722780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6">
              <a:extLst>
                <a:ext uri="{FF2B5EF4-FFF2-40B4-BE49-F238E27FC236}">
                  <a16:creationId xmlns:a16="http://schemas.microsoft.com/office/drawing/2014/main" id="{EAB15D4F-D3E6-4FF2-B06E-343171D93962}"/>
                </a:ext>
              </a:extLst>
            </p:cNvPr>
            <p:cNvCxnSpPr>
              <a:cxnSpLocks noChangeShapeType="1"/>
            </p:cNvCxnSpPr>
            <p:nvPr/>
          </p:nvCxnSpPr>
          <p:spPr bwMode="auto">
            <a:xfrm rot="5400000">
              <a:off x="744475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6">
              <a:extLst>
                <a:ext uri="{FF2B5EF4-FFF2-40B4-BE49-F238E27FC236}">
                  <a16:creationId xmlns:a16="http://schemas.microsoft.com/office/drawing/2014/main" id="{BCD0B0F1-4784-4E67-861F-995E4090D42E}"/>
                </a:ext>
              </a:extLst>
            </p:cNvPr>
            <p:cNvCxnSpPr>
              <a:cxnSpLocks noChangeShapeType="1"/>
            </p:cNvCxnSpPr>
            <p:nvPr/>
          </p:nvCxnSpPr>
          <p:spPr bwMode="auto">
            <a:xfrm rot="5400000">
              <a:off x="766362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6">
              <a:extLst>
                <a:ext uri="{FF2B5EF4-FFF2-40B4-BE49-F238E27FC236}">
                  <a16:creationId xmlns:a16="http://schemas.microsoft.com/office/drawing/2014/main" id="{201DA176-DBD6-400C-83F0-5D2FD51B0093}"/>
                </a:ext>
              </a:extLst>
            </p:cNvPr>
            <p:cNvCxnSpPr>
              <a:cxnSpLocks noChangeShapeType="1"/>
            </p:cNvCxnSpPr>
            <p:nvPr/>
          </p:nvCxnSpPr>
          <p:spPr bwMode="auto">
            <a:xfrm rot="5400000">
              <a:off x="809945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6">
              <a:extLst>
                <a:ext uri="{FF2B5EF4-FFF2-40B4-BE49-F238E27FC236}">
                  <a16:creationId xmlns:a16="http://schemas.microsoft.com/office/drawing/2014/main" id="{70877D07-67EA-404E-8502-14F7219233C2}"/>
                </a:ext>
              </a:extLst>
            </p:cNvPr>
            <p:cNvCxnSpPr>
              <a:cxnSpLocks noChangeShapeType="1"/>
            </p:cNvCxnSpPr>
            <p:nvPr/>
          </p:nvCxnSpPr>
          <p:spPr bwMode="auto">
            <a:xfrm rot="5400000">
              <a:off x="831640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6">
              <a:extLst>
                <a:ext uri="{FF2B5EF4-FFF2-40B4-BE49-F238E27FC236}">
                  <a16:creationId xmlns:a16="http://schemas.microsoft.com/office/drawing/2014/main" id="{AA704C79-7552-419E-B17F-EA9FE226F17F}"/>
                </a:ext>
              </a:extLst>
            </p:cNvPr>
            <p:cNvCxnSpPr>
              <a:cxnSpLocks noChangeShapeType="1"/>
            </p:cNvCxnSpPr>
            <p:nvPr/>
          </p:nvCxnSpPr>
          <p:spPr bwMode="auto">
            <a:xfrm rot="5400000">
              <a:off x="853335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6">
              <a:extLst>
                <a:ext uri="{FF2B5EF4-FFF2-40B4-BE49-F238E27FC236}">
                  <a16:creationId xmlns:a16="http://schemas.microsoft.com/office/drawing/2014/main" id="{4E61F97C-B318-4AEF-8F18-17E6F724A348}"/>
                </a:ext>
              </a:extLst>
            </p:cNvPr>
            <p:cNvCxnSpPr>
              <a:cxnSpLocks noChangeShapeType="1"/>
            </p:cNvCxnSpPr>
            <p:nvPr/>
          </p:nvCxnSpPr>
          <p:spPr bwMode="auto">
            <a:xfrm rot="5400000">
              <a:off x="897110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6">
              <a:extLst>
                <a:ext uri="{FF2B5EF4-FFF2-40B4-BE49-F238E27FC236}">
                  <a16:creationId xmlns:a16="http://schemas.microsoft.com/office/drawing/2014/main" id="{FAE8D834-9BE6-467C-AFBF-002B5B4B0B2A}"/>
                </a:ext>
              </a:extLst>
            </p:cNvPr>
            <p:cNvCxnSpPr>
              <a:cxnSpLocks noChangeShapeType="1"/>
            </p:cNvCxnSpPr>
            <p:nvPr/>
          </p:nvCxnSpPr>
          <p:spPr bwMode="auto">
            <a:xfrm rot="5400000">
              <a:off x="918805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Gruppieren 3">
              <a:extLst>
                <a:ext uri="{FF2B5EF4-FFF2-40B4-BE49-F238E27FC236}">
                  <a16:creationId xmlns:a16="http://schemas.microsoft.com/office/drawing/2014/main" id="{DBA9D804-5934-48E1-B851-73D7BE2BC63A}"/>
                </a:ext>
              </a:extLst>
            </p:cNvPr>
            <p:cNvGrpSpPr>
              <a:grpSpLocks/>
            </p:cNvGrpSpPr>
            <p:nvPr/>
          </p:nvGrpSpPr>
          <p:grpSpPr bwMode="auto">
            <a:xfrm>
              <a:off x="9492363" y="1108678"/>
              <a:ext cx="871649" cy="347508"/>
              <a:chOff x="7848352" y="1035075"/>
              <a:chExt cx="720725" cy="287338"/>
            </a:xfrm>
          </p:grpSpPr>
          <p:cxnSp>
            <p:nvCxnSpPr>
              <p:cNvPr id="69" name="Gerade Verbindung 6">
                <a:extLst>
                  <a:ext uri="{FF2B5EF4-FFF2-40B4-BE49-F238E27FC236}">
                    <a16:creationId xmlns:a16="http://schemas.microsoft.com/office/drawing/2014/main" id="{C94F9A11-6E5E-471F-A324-AEDD6BE9451C}"/>
                  </a:ext>
                </a:extLst>
              </p:cNvPr>
              <p:cNvCxnSpPr>
                <a:cxnSpLocks noChangeShapeType="1"/>
              </p:cNvCxnSpPr>
              <p:nvPr/>
            </p:nvCxnSpPr>
            <p:spPr bwMode="auto">
              <a:xfrm rot="5400000">
                <a:off x="7884071" y="1178744"/>
                <a:ext cx="28733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
                <a:extLst>
                  <a:ext uri="{FF2B5EF4-FFF2-40B4-BE49-F238E27FC236}">
                    <a16:creationId xmlns:a16="http://schemas.microsoft.com/office/drawing/2014/main" id="{77B4659D-FF80-4553-AA93-56187FD0A567}"/>
                  </a:ext>
                </a:extLst>
              </p:cNvPr>
              <p:cNvCxnSpPr>
                <a:cxnSpLocks noChangeShapeType="1"/>
              </p:cNvCxnSpPr>
              <p:nvPr/>
            </p:nvCxnSpPr>
            <p:spPr bwMode="auto">
              <a:xfrm rot="5400000">
                <a:off x="7776121"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6">
                <a:extLst>
                  <a:ext uri="{FF2B5EF4-FFF2-40B4-BE49-F238E27FC236}">
                    <a16:creationId xmlns:a16="http://schemas.microsoft.com/office/drawing/2014/main" id="{31482CE0-7AA7-4FC7-A042-25962C3C7AB7}"/>
                  </a:ext>
                </a:extLst>
              </p:cNvPr>
              <p:cNvCxnSpPr>
                <a:cxnSpLocks noChangeShapeType="1"/>
              </p:cNvCxnSpPr>
              <p:nvPr/>
            </p:nvCxnSpPr>
            <p:spPr bwMode="auto">
              <a:xfrm rot="5400000">
                <a:off x="8136484"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6">
                <a:extLst>
                  <a:ext uri="{FF2B5EF4-FFF2-40B4-BE49-F238E27FC236}">
                    <a16:creationId xmlns:a16="http://schemas.microsoft.com/office/drawing/2014/main" id="{C06837ED-2502-4764-BE2F-F58F570471EF}"/>
                  </a:ext>
                </a:extLst>
              </p:cNvPr>
              <p:cNvCxnSpPr>
                <a:cxnSpLocks noChangeShapeType="1"/>
              </p:cNvCxnSpPr>
              <p:nvPr/>
            </p:nvCxnSpPr>
            <p:spPr bwMode="auto">
              <a:xfrm rot="5400000">
                <a:off x="8317459"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6">
                <a:extLst>
                  <a:ext uri="{FF2B5EF4-FFF2-40B4-BE49-F238E27FC236}">
                    <a16:creationId xmlns:a16="http://schemas.microsoft.com/office/drawing/2014/main" id="{508BE678-45AE-4965-A13D-27D403FAC2CF}"/>
                  </a:ext>
                </a:extLst>
              </p:cNvPr>
              <p:cNvCxnSpPr>
                <a:cxnSpLocks noChangeShapeType="1"/>
              </p:cNvCxnSpPr>
              <p:nvPr/>
            </p:nvCxnSpPr>
            <p:spPr bwMode="auto">
              <a:xfrm rot="5400000">
                <a:off x="8496846"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 name="Gerade Verbindung 6">
              <a:extLst>
                <a:ext uri="{FF2B5EF4-FFF2-40B4-BE49-F238E27FC236}">
                  <a16:creationId xmlns:a16="http://schemas.microsoft.com/office/drawing/2014/main" id="{DA6E27E9-58BB-46FD-942B-363051074DE6}"/>
                </a:ext>
              </a:extLst>
            </p:cNvPr>
            <p:cNvCxnSpPr>
              <a:cxnSpLocks noChangeShapeType="1"/>
            </p:cNvCxnSpPr>
            <p:nvPr/>
          </p:nvCxnSpPr>
          <p:spPr bwMode="auto">
            <a:xfrm rot="5400000">
              <a:off x="1071248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6">
              <a:extLst>
                <a:ext uri="{FF2B5EF4-FFF2-40B4-BE49-F238E27FC236}">
                  <a16:creationId xmlns:a16="http://schemas.microsoft.com/office/drawing/2014/main" id="{1B980786-7E59-481C-91A6-3138E48DCF40}"/>
                </a:ext>
              </a:extLst>
            </p:cNvPr>
            <p:cNvCxnSpPr>
              <a:cxnSpLocks noChangeShapeType="1"/>
            </p:cNvCxnSpPr>
            <p:nvPr/>
          </p:nvCxnSpPr>
          <p:spPr bwMode="auto">
            <a:xfrm rot="5400000">
              <a:off x="10929432" y="1274753"/>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
              <a:extLst>
                <a:ext uri="{FF2B5EF4-FFF2-40B4-BE49-F238E27FC236}">
                  <a16:creationId xmlns:a16="http://schemas.microsoft.com/office/drawing/2014/main" id="{F35D8C15-5DA3-422A-9AFA-4F0F42C087D8}"/>
                </a:ext>
              </a:extLst>
            </p:cNvPr>
            <p:cNvCxnSpPr>
              <a:cxnSpLocks noChangeShapeType="1"/>
            </p:cNvCxnSpPr>
            <p:nvPr/>
          </p:nvCxnSpPr>
          <p:spPr bwMode="auto">
            <a:xfrm rot="5400000">
              <a:off x="11146385" y="1274753"/>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 name="Gruppieren 91">
              <a:extLst>
                <a:ext uri="{FF2B5EF4-FFF2-40B4-BE49-F238E27FC236}">
                  <a16:creationId xmlns:a16="http://schemas.microsoft.com/office/drawing/2014/main" id="{C28834CB-B7E8-4E94-97C7-3C79F37EC68C}"/>
                </a:ext>
              </a:extLst>
            </p:cNvPr>
            <p:cNvGrpSpPr>
              <a:grpSpLocks/>
            </p:cNvGrpSpPr>
            <p:nvPr/>
          </p:nvGrpSpPr>
          <p:grpSpPr bwMode="auto">
            <a:xfrm>
              <a:off x="11235662" y="1095240"/>
              <a:ext cx="871649" cy="347507"/>
              <a:chOff x="7848352" y="1035075"/>
              <a:chExt cx="720725" cy="287338"/>
            </a:xfrm>
          </p:grpSpPr>
          <p:cxnSp>
            <p:nvCxnSpPr>
              <p:cNvPr id="64" name="Gerade Verbindung 6">
                <a:extLst>
                  <a:ext uri="{FF2B5EF4-FFF2-40B4-BE49-F238E27FC236}">
                    <a16:creationId xmlns:a16="http://schemas.microsoft.com/office/drawing/2014/main" id="{C75F84BC-C96E-479C-ADFB-A2E4D94F23C5}"/>
                  </a:ext>
                </a:extLst>
              </p:cNvPr>
              <p:cNvCxnSpPr>
                <a:cxnSpLocks noChangeShapeType="1"/>
              </p:cNvCxnSpPr>
              <p:nvPr/>
            </p:nvCxnSpPr>
            <p:spPr bwMode="auto">
              <a:xfrm rot="5400000">
                <a:off x="7884071" y="1178744"/>
                <a:ext cx="28733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
                <a:extLst>
                  <a:ext uri="{FF2B5EF4-FFF2-40B4-BE49-F238E27FC236}">
                    <a16:creationId xmlns:a16="http://schemas.microsoft.com/office/drawing/2014/main" id="{77FCCC84-B7E6-48F4-A10E-DAAE4E3FB8AE}"/>
                  </a:ext>
                </a:extLst>
              </p:cNvPr>
              <p:cNvCxnSpPr>
                <a:cxnSpLocks noChangeShapeType="1"/>
              </p:cNvCxnSpPr>
              <p:nvPr/>
            </p:nvCxnSpPr>
            <p:spPr bwMode="auto">
              <a:xfrm rot="5400000">
                <a:off x="7776121"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
                <a:extLst>
                  <a:ext uri="{FF2B5EF4-FFF2-40B4-BE49-F238E27FC236}">
                    <a16:creationId xmlns:a16="http://schemas.microsoft.com/office/drawing/2014/main" id="{EAE0CC3A-8773-4768-A701-12D62C406541}"/>
                  </a:ext>
                </a:extLst>
              </p:cNvPr>
              <p:cNvCxnSpPr>
                <a:cxnSpLocks noChangeShapeType="1"/>
              </p:cNvCxnSpPr>
              <p:nvPr/>
            </p:nvCxnSpPr>
            <p:spPr bwMode="auto">
              <a:xfrm rot="5400000">
                <a:off x="8136484"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
                <a:extLst>
                  <a:ext uri="{FF2B5EF4-FFF2-40B4-BE49-F238E27FC236}">
                    <a16:creationId xmlns:a16="http://schemas.microsoft.com/office/drawing/2014/main" id="{155251D0-1158-4FB4-8DE5-8E0B3E77B8C1}"/>
                  </a:ext>
                </a:extLst>
              </p:cNvPr>
              <p:cNvCxnSpPr>
                <a:cxnSpLocks noChangeShapeType="1"/>
              </p:cNvCxnSpPr>
              <p:nvPr/>
            </p:nvCxnSpPr>
            <p:spPr bwMode="auto">
              <a:xfrm rot="5400000">
                <a:off x="8317459"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
                <a:extLst>
                  <a:ext uri="{FF2B5EF4-FFF2-40B4-BE49-F238E27FC236}">
                    <a16:creationId xmlns:a16="http://schemas.microsoft.com/office/drawing/2014/main" id="{1F1A6D1B-5F38-4138-A3A3-2FA6B2E18434}"/>
                  </a:ext>
                </a:extLst>
              </p:cNvPr>
              <p:cNvCxnSpPr>
                <a:cxnSpLocks noChangeShapeType="1"/>
              </p:cNvCxnSpPr>
              <p:nvPr/>
            </p:nvCxnSpPr>
            <p:spPr bwMode="auto">
              <a:xfrm rot="5400000">
                <a:off x="8496846"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3" name="Rechteck 62">
              <a:extLst>
                <a:ext uri="{FF2B5EF4-FFF2-40B4-BE49-F238E27FC236}">
                  <a16:creationId xmlns:a16="http://schemas.microsoft.com/office/drawing/2014/main" id="{AE38772C-7DC8-4DE2-AB9D-EB33C2B0A96D}"/>
                </a:ext>
              </a:extLst>
            </p:cNvPr>
            <p:cNvSpPr/>
            <p:nvPr/>
          </p:nvSpPr>
          <p:spPr>
            <a:xfrm>
              <a:off x="0" y="835418"/>
              <a:ext cx="12191573" cy="82365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4" name="Gerade Verbindung 6">
            <a:extLst>
              <a:ext uri="{FF2B5EF4-FFF2-40B4-BE49-F238E27FC236}">
                <a16:creationId xmlns:a16="http://schemas.microsoft.com/office/drawing/2014/main" id="{D65C48BD-3FDF-4BB6-94F7-FF72D4869FFD}"/>
              </a:ext>
            </a:extLst>
          </p:cNvPr>
          <p:cNvCxnSpPr>
            <a:cxnSpLocks noChangeShapeType="1"/>
          </p:cNvCxnSpPr>
          <p:nvPr/>
        </p:nvCxnSpPr>
        <p:spPr bwMode="auto">
          <a:xfrm>
            <a:off x="788725" y="1303576"/>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feld 74">
            <a:extLst>
              <a:ext uri="{FF2B5EF4-FFF2-40B4-BE49-F238E27FC236}">
                <a16:creationId xmlns:a16="http://schemas.microsoft.com/office/drawing/2014/main" id="{1CF6F4E0-DFE6-4697-B8B2-818D204E215B}"/>
              </a:ext>
            </a:extLst>
          </p:cNvPr>
          <p:cNvSpPr txBox="1"/>
          <p:nvPr/>
        </p:nvSpPr>
        <p:spPr>
          <a:xfrm>
            <a:off x="841725" y="2463799"/>
            <a:ext cx="2932496" cy="369332"/>
          </a:xfrm>
          <a:prstGeom prst="rect">
            <a:avLst/>
          </a:prstGeom>
          <a:noFill/>
        </p:spPr>
        <p:txBody>
          <a:bodyPr wrap="square" rtlCol="0">
            <a:spAutoFit/>
          </a:bodyPr>
          <a:lstStyle/>
          <a:p>
            <a:r>
              <a:rPr b="1">
                <a:solidFill>
                  <a:schemeClr val="accent2"/>
                </a:solidFill>
              </a:rPr>
              <a:t>01/10/2019</a:t>
            </a:r>
          </a:p>
        </p:txBody>
      </p:sp>
      <p:sp>
        <p:nvSpPr>
          <p:cNvPr id="76" name="Textfeld 75">
            <a:extLst>
              <a:ext uri="{FF2B5EF4-FFF2-40B4-BE49-F238E27FC236}">
                <a16:creationId xmlns:a16="http://schemas.microsoft.com/office/drawing/2014/main" id="{86D81B74-FB5C-4F9F-9FA8-33DC03021C8C}"/>
              </a:ext>
            </a:extLst>
          </p:cNvPr>
          <p:cNvSpPr txBox="1"/>
          <p:nvPr/>
        </p:nvSpPr>
        <p:spPr>
          <a:xfrm>
            <a:off x="877436" y="2897890"/>
            <a:ext cx="3394455" cy="646331"/>
          </a:xfrm>
          <a:prstGeom prst="rect">
            <a:avLst/>
          </a:prstGeom>
          <a:noFill/>
        </p:spPr>
        <p:txBody>
          <a:bodyPr wrap="square" rtlCol="0">
            <a:spAutoFit/>
          </a:bodyPr>
          <a:lstStyle/>
          <a:p>
            <a:r>
              <a:t>P2 – P4 </a:t>
            </a:r>
            <a:br/>
            <a:r>
              <a:t>PH(Q)3 – PH(Q)4</a:t>
            </a:r>
          </a:p>
        </p:txBody>
      </p:sp>
      <p:sp>
        <p:nvSpPr>
          <p:cNvPr id="77" name="Textfeld 76">
            <a:extLst>
              <a:ext uri="{FF2B5EF4-FFF2-40B4-BE49-F238E27FC236}">
                <a16:creationId xmlns:a16="http://schemas.microsoft.com/office/drawing/2014/main" id="{1B030326-C4F5-44F9-B559-2D086F765EE4}"/>
              </a:ext>
            </a:extLst>
          </p:cNvPr>
          <p:cNvSpPr txBox="1"/>
          <p:nvPr/>
        </p:nvSpPr>
        <p:spPr>
          <a:xfrm>
            <a:off x="2822876" y="2449523"/>
            <a:ext cx="2932496" cy="369332"/>
          </a:xfrm>
          <a:prstGeom prst="rect">
            <a:avLst/>
          </a:prstGeom>
          <a:noFill/>
        </p:spPr>
        <p:txBody>
          <a:bodyPr wrap="square" rtlCol="0">
            <a:spAutoFit/>
          </a:bodyPr>
          <a:lstStyle/>
          <a:p>
            <a:r>
              <a:rPr b="1">
                <a:solidFill>
                  <a:schemeClr val="accent2"/>
                </a:solidFill>
              </a:rPr>
              <a:t>01/03/2020</a:t>
            </a:r>
          </a:p>
        </p:txBody>
      </p:sp>
      <p:cxnSp>
        <p:nvCxnSpPr>
          <p:cNvPr id="78" name="Gerade Verbindung 6">
            <a:extLst>
              <a:ext uri="{FF2B5EF4-FFF2-40B4-BE49-F238E27FC236}">
                <a16:creationId xmlns:a16="http://schemas.microsoft.com/office/drawing/2014/main" id="{4C55283F-49E3-40CF-B751-A70B883EF04D}"/>
              </a:ext>
            </a:extLst>
          </p:cNvPr>
          <p:cNvCxnSpPr>
            <a:cxnSpLocks noChangeShapeType="1"/>
          </p:cNvCxnSpPr>
          <p:nvPr/>
        </p:nvCxnSpPr>
        <p:spPr bwMode="auto">
          <a:xfrm>
            <a:off x="2738119" y="1292693"/>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feld 78">
            <a:extLst>
              <a:ext uri="{FF2B5EF4-FFF2-40B4-BE49-F238E27FC236}">
                <a16:creationId xmlns:a16="http://schemas.microsoft.com/office/drawing/2014/main" id="{9A654B27-A988-4B80-8DE5-51ADB40B18BC}"/>
              </a:ext>
            </a:extLst>
          </p:cNvPr>
          <p:cNvSpPr txBox="1"/>
          <p:nvPr/>
        </p:nvSpPr>
        <p:spPr>
          <a:xfrm>
            <a:off x="2822876" y="2884099"/>
            <a:ext cx="3394455" cy="646331"/>
          </a:xfrm>
          <a:prstGeom prst="rect">
            <a:avLst/>
          </a:prstGeom>
          <a:noFill/>
        </p:spPr>
        <p:txBody>
          <a:bodyPr wrap="square" rtlCol="0">
            <a:spAutoFit/>
          </a:bodyPr>
          <a:lstStyle/>
          <a:p>
            <a:r>
              <a:t>P5 – P7 </a:t>
            </a:r>
            <a:br/>
            <a:r>
              <a:t>PH(Q)5 – PH(Q)7</a:t>
            </a:r>
          </a:p>
        </p:txBody>
      </p:sp>
      <p:cxnSp>
        <p:nvCxnSpPr>
          <p:cNvPr id="80" name="Gerade Verbindung 6">
            <a:extLst>
              <a:ext uri="{FF2B5EF4-FFF2-40B4-BE49-F238E27FC236}">
                <a16:creationId xmlns:a16="http://schemas.microsoft.com/office/drawing/2014/main" id="{43024478-1FB9-421F-B424-EBCE1C34D8C4}"/>
              </a:ext>
            </a:extLst>
          </p:cNvPr>
          <p:cNvCxnSpPr>
            <a:cxnSpLocks noChangeShapeType="1"/>
          </p:cNvCxnSpPr>
          <p:nvPr/>
        </p:nvCxnSpPr>
        <p:spPr bwMode="auto">
          <a:xfrm>
            <a:off x="4597594" y="1292693"/>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Inhaltsplatzhalter 2">
            <a:extLst>
              <a:ext uri="{FF2B5EF4-FFF2-40B4-BE49-F238E27FC236}">
                <a16:creationId xmlns:a16="http://schemas.microsoft.com/office/drawing/2014/main" id="{4AA32FD8-37A9-4598-837A-0B882FF08E51}"/>
              </a:ext>
            </a:extLst>
          </p:cNvPr>
          <p:cNvSpPr txBox="1">
            <a:spLocks/>
          </p:cNvSpPr>
          <p:nvPr/>
        </p:nvSpPr>
        <p:spPr>
          <a:xfrm>
            <a:off x="618165" y="3923258"/>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rPr dirty="0"/>
              <a:t>Les </a:t>
            </a:r>
            <a:r>
              <a:rPr dirty="0" err="1"/>
              <a:t>délais</a:t>
            </a:r>
            <a:r>
              <a:rPr dirty="0"/>
              <a:t> de livraison des </a:t>
            </a:r>
            <a:r>
              <a:rPr dirty="0" err="1"/>
              <a:t>réducteurs</a:t>
            </a:r>
            <a:r>
              <a:rPr dirty="0"/>
              <a:t> </a:t>
            </a:r>
            <a:r>
              <a:rPr dirty="0" err="1"/>
              <a:t>planétaires</a:t>
            </a:r>
            <a:r>
              <a:rPr dirty="0"/>
              <a:t> G3 </a:t>
            </a:r>
            <a:br>
              <a:rPr dirty="0"/>
            </a:br>
            <a:r>
              <a:rPr dirty="0" err="1"/>
              <a:t>sont</a:t>
            </a:r>
            <a:r>
              <a:rPr dirty="0"/>
              <a:t> </a:t>
            </a:r>
            <a:r>
              <a:rPr dirty="0" err="1"/>
              <a:t>identiques</a:t>
            </a:r>
            <a:r>
              <a:rPr dirty="0"/>
              <a:t> à </a:t>
            </a:r>
            <a:r>
              <a:rPr dirty="0" err="1"/>
              <a:t>ceux</a:t>
            </a:r>
            <a:r>
              <a:rPr dirty="0"/>
              <a:t> de G2.</a:t>
            </a:r>
          </a:p>
          <a:p>
            <a:pPr marL="0" indent="0">
              <a:buFont typeface="Arial" panose="020B0604020202020204" pitchFamily="34" charset="0"/>
              <a:buNone/>
            </a:pPr>
            <a:endParaRPr lang="de-DE" dirty="0"/>
          </a:p>
          <a:p>
            <a:pPr marL="0" indent="0">
              <a:buFont typeface="Arial" panose="020B0604020202020204" pitchFamily="34" charset="0"/>
              <a:buNone/>
            </a:pPr>
            <a:r>
              <a:rPr b="1" dirty="0" err="1">
                <a:solidFill>
                  <a:schemeClr val="accent3"/>
                </a:solidFill>
              </a:rPr>
              <a:t>N'attendez</a:t>
            </a:r>
            <a:r>
              <a:rPr b="1" dirty="0">
                <a:solidFill>
                  <a:schemeClr val="accent3"/>
                </a:solidFill>
              </a:rPr>
              <a:t> plus, </a:t>
            </a:r>
            <a:r>
              <a:rPr b="1" dirty="0" err="1">
                <a:solidFill>
                  <a:schemeClr val="accent3"/>
                </a:solidFill>
              </a:rPr>
              <a:t>effectuez</a:t>
            </a:r>
            <a:r>
              <a:rPr b="1" dirty="0">
                <a:solidFill>
                  <a:schemeClr val="accent3"/>
                </a:solidFill>
              </a:rPr>
              <a:t> la transition.</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5" name="Textfeld 84">
            <a:extLst>
              <a:ext uri="{FF2B5EF4-FFF2-40B4-BE49-F238E27FC236}">
                <a16:creationId xmlns:a16="http://schemas.microsoft.com/office/drawing/2014/main" id="{93EFB586-BDCB-4813-80D3-316BF3FCDD28}"/>
              </a:ext>
            </a:extLst>
          </p:cNvPr>
          <p:cNvSpPr txBox="1"/>
          <p:nvPr/>
        </p:nvSpPr>
        <p:spPr>
          <a:xfrm>
            <a:off x="6238332" y="2626632"/>
            <a:ext cx="4403558" cy="523220"/>
          </a:xfrm>
          <a:prstGeom prst="rect">
            <a:avLst/>
          </a:prstGeom>
          <a:noFill/>
        </p:spPr>
        <p:txBody>
          <a:bodyPr wrap="square" rtlCol="0">
            <a:spAutoFit/>
          </a:bodyPr>
          <a:lstStyle/>
          <a:p>
            <a:r>
              <a:rPr>
                <a:solidFill>
                  <a:schemeClr val="bg1"/>
                </a:solidFill>
                <a:highlight>
                  <a:srgbClr val="A3A62C"/>
                </a:highlight>
                <a:latin typeface="Exo 2"/>
              </a:rPr>
              <a:t> </a:t>
            </a:r>
            <a:r>
              <a:rPr sz="2800">
                <a:solidFill>
                  <a:schemeClr val="bg1"/>
                </a:solidFill>
                <a:highlight>
                  <a:srgbClr val="A3A62C"/>
                </a:highlight>
                <a:latin typeface="Exo 2"/>
              </a:rPr>
              <a:t>THAN JUST A GEARBOX</a:t>
            </a:r>
            <a:r>
              <a:rPr sz="2800">
                <a:solidFill>
                  <a:srgbClr val="A3A62C"/>
                </a:solidFill>
                <a:highlight>
                  <a:srgbClr val="A3A62C"/>
                </a:highlight>
                <a:latin typeface="Exo 2"/>
              </a:rPr>
              <a:t>.</a:t>
            </a:r>
            <a:r>
              <a:rPr sz="28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86" name="Textfeld 85">
            <a:extLst>
              <a:ext uri="{FF2B5EF4-FFF2-40B4-BE49-F238E27FC236}">
                <a16:creationId xmlns:a16="http://schemas.microsoft.com/office/drawing/2014/main" id="{4E3F840F-73A5-4385-9762-B2B9AF3DBD79}"/>
              </a:ext>
            </a:extLst>
          </p:cNvPr>
          <p:cNvSpPr txBox="1"/>
          <p:nvPr/>
        </p:nvSpPr>
        <p:spPr>
          <a:xfrm>
            <a:off x="6238332" y="1906715"/>
            <a:ext cx="2153652" cy="707886"/>
          </a:xfrm>
          <a:prstGeom prst="rect">
            <a:avLst/>
          </a:prstGeom>
          <a:noFill/>
        </p:spPr>
        <p:txBody>
          <a:bodyPr wrap="square" rtlCol="0">
            <a:spAutoFit/>
          </a:bodyPr>
          <a:lstStyle/>
          <a:p>
            <a:r>
              <a:rPr>
                <a:solidFill>
                  <a:schemeClr val="bg1"/>
                </a:solidFill>
                <a:highlight>
                  <a:srgbClr val="A3A62C"/>
                </a:highlight>
                <a:latin typeface="Exo 2"/>
              </a:rPr>
              <a:t> </a:t>
            </a:r>
            <a:r>
              <a:rPr sz="4000">
                <a:solidFill>
                  <a:schemeClr val="bg1"/>
                </a:solidFill>
                <a:highlight>
                  <a:srgbClr val="A3A62C"/>
                </a:highlight>
                <a:latin typeface="Exo 2"/>
              </a:rPr>
              <a:t>MORE</a:t>
            </a:r>
            <a:r>
              <a:rPr sz="4000">
                <a:solidFill>
                  <a:srgbClr val="A3A62C"/>
                </a:solidFill>
                <a:highlight>
                  <a:srgbClr val="A3A62C"/>
                </a:highlight>
                <a:latin typeface="Exo 2"/>
              </a:rPr>
              <a:t>.</a:t>
            </a:r>
            <a:r>
              <a:rPr sz="40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81" name="Textfeld 80">
            <a:extLst>
              <a:ext uri="{FF2B5EF4-FFF2-40B4-BE49-F238E27FC236}">
                <a16:creationId xmlns:a16="http://schemas.microsoft.com/office/drawing/2014/main" id="{0B83DB52-9307-4EA4-9530-632DEADE8437}"/>
              </a:ext>
            </a:extLst>
          </p:cNvPr>
          <p:cNvSpPr txBox="1"/>
          <p:nvPr/>
        </p:nvSpPr>
        <p:spPr>
          <a:xfrm>
            <a:off x="4641745" y="2449523"/>
            <a:ext cx="2932496" cy="369332"/>
          </a:xfrm>
          <a:prstGeom prst="rect">
            <a:avLst/>
          </a:prstGeom>
          <a:noFill/>
        </p:spPr>
        <p:txBody>
          <a:bodyPr wrap="square" rtlCol="0">
            <a:spAutoFit/>
          </a:bodyPr>
          <a:lstStyle/>
          <a:p>
            <a:r>
              <a:rPr b="1">
                <a:solidFill>
                  <a:schemeClr val="accent2"/>
                </a:solidFill>
              </a:rPr>
              <a:t>01/05/2020</a:t>
            </a:r>
          </a:p>
        </p:txBody>
      </p:sp>
      <p:sp>
        <p:nvSpPr>
          <p:cNvPr id="82" name="Textfeld 81">
            <a:extLst>
              <a:ext uri="{FF2B5EF4-FFF2-40B4-BE49-F238E27FC236}">
                <a16:creationId xmlns:a16="http://schemas.microsoft.com/office/drawing/2014/main" id="{61C16A1A-498A-4219-BEEB-C8BB2365AB2D}"/>
              </a:ext>
            </a:extLst>
          </p:cNvPr>
          <p:cNvSpPr txBox="1"/>
          <p:nvPr/>
        </p:nvSpPr>
        <p:spPr>
          <a:xfrm>
            <a:off x="4641745" y="2884099"/>
            <a:ext cx="3394455" cy="646331"/>
          </a:xfrm>
          <a:prstGeom prst="rect">
            <a:avLst/>
          </a:prstGeom>
          <a:noFill/>
        </p:spPr>
        <p:txBody>
          <a:bodyPr wrap="square" rtlCol="0">
            <a:spAutoFit/>
          </a:bodyPr>
          <a:lstStyle/>
          <a:p>
            <a:r>
              <a:t>P8 – P9 </a:t>
            </a:r>
            <a:br/>
            <a:r>
              <a:t>PH(Q)8</a:t>
            </a:r>
          </a:p>
        </p:txBody>
      </p:sp>
    </p:spTree>
    <p:extLst>
      <p:ext uri="{BB962C8B-B14F-4D97-AF65-F5344CB8AC3E}">
        <p14:creationId xmlns:p14="http://schemas.microsoft.com/office/powerpoint/2010/main" val="22305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9" grpId="0"/>
      <p:bldP spid="83" grpId="0"/>
      <p:bldP spid="81"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Augmentation jusqu'à 59,5 % </a:t>
            </a:r>
            <a:br/>
            <a:r>
              <a:t>du couple d'accélération.</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Meilleure PERFORMANCE : couple d'accélération</a:t>
            </a:r>
          </a:p>
        </p:txBody>
      </p:sp>
      <p:pic>
        <p:nvPicPr>
          <p:cNvPr id="8" name="Grafik 7">
            <a:extLst>
              <a:ext uri="{FF2B5EF4-FFF2-40B4-BE49-F238E27FC236}">
                <a16:creationId xmlns:a16="http://schemas.microsoft.com/office/drawing/2014/main" id="{69A63908-D6AC-4CC2-B287-A2B058149490}"/>
              </a:ext>
            </a:extLst>
          </p:cNvPr>
          <p:cNvPicPr>
            <a:picLocks noChangeAspect="1"/>
          </p:cNvPicPr>
          <p:nvPr/>
        </p:nvPicPr>
        <p:blipFill>
          <a:blip r:embed="rId3"/>
          <a:srcRect/>
          <a:stretch/>
        </p:blipFill>
        <p:spPr>
          <a:xfrm>
            <a:off x="602139" y="3592561"/>
            <a:ext cx="2948932" cy="2768156"/>
          </a:xfrm>
          <a:prstGeom prst="rect">
            <a:avLst/>
          </a:prstGeom>
        </p:spPr>
      </p:pic>
      <p:pic>
        <p:nvPicPr>
          <p:cNvPr id="5" name="Grafik 4">
            <a:extLst>
              <a:ext uri="{FF2B5EF4-FFF2-40B4-BE49-F238E27FC236}">
                <a16:creationId xmlns:a16="http://schemas.microsoft.com/office/drawing/2014/main" id="{1D61CF1E-429E-41F6-9107-A2D3B4BBC1CA}"/>
              </a:ext>
            </a:extLst>
          </p:cNvPr>
          <p:cNvPicPr>
            <a:picLocks noChangeAspect="1"/>
          </p:cNvPicPr>
          <p:nvPr/>
        </p:nvPicPr>
        <p:blipFill>
          <a:blip r:embed="rId4"/>
          <a:stretch>
            <a:fillRect/>
          </a:stretch>
        </p:blipFill>
        <p:spPr>
          <a:xfrm>
            <a:off x="4326328" y="1282172"/>
            <a:ext cx="7424928" cy="5009347"/>
          </a:xfrm>
          <a:prstGeom prst="rect">
            <a:avLst/>
          </a:prstGeom>
        </p:spPr>
      </p:pic>
      <p:sp>
        <p:nvSpPr>
          <p:cNvPr id="3" name="Rechteck 2">
            <a:extLst>
              <a:ext uri="{FF2B5EF4-FFF2-40B4-BE49-F238E27FC236}">
                <a16:creationId xmlns:a16="http://schemas.microsoft.com/office/drawing/2014/main" id="{579D0148-4B9A-42F8-B9AF-566138CDA9E7}"/>
              </a:ext>
            </a:extLst>
          </p:cNvPr>
          <p:cNvSpPr/>
          <p:nvPr/>
        </p:nvSpPr>
        <p:spPr>
          <a:xfrm>
            <a:off x="5391150" y="1348847"/>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97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77373B-533C-472E-A495-40A6BEDD9D46}"/>
              </a:ext>
            </a:extLst>
          </p:cNvPr>
          <p:cNvPicPr>
            <a:picLocks noChangeAspect="1"/>
          </p:cNvPicPr>
          <p:nvPr/>
        </p:nvPicPr>
        <p:blipFill>
          <a:blip r:embed="rId3"/>
          <a:stretch>
            <a:fillRect/>
          </a:stretch>
        </p:blipFill>
        <p:spPr>
          <a:xfrm>
            <a:off x="4526428" y="1463737"/>
            <a:ext cx="7173278" cy="4890135"/>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Augmentation jusqu'à 66,7 % </a:t>
            </a:r>
            <a:br/>
            <a:r>
              <a:t>du couple nominal.</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Meilleure PERFORMANCE : couple nominal</a:t>
            </a:r>
          </a:p>
        </p:txBody>
      </p:sp>
      <p:pic>
        <p:nvPicPr>
          <p:cNvPr id="10" name="Grafik 9">
            <a:extLst>
              <a:ext uri="{FF2B5EF4-FFF2-40B4-BE49-F238E27FC236}">
                <a16:creationId xmlns:a16="http://schemas.microsoft.com/office/drawing/2014/main" id="{F54C0074-8E95-47F0-AB78-B4FFAC909FAB}"/>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D0885C8A-7996-43EF-92B2-36F5C0B52EFC}"/>
              </a:ext>
            </a:extLst>
          </p:cNvPr>
          <p:cNvSpPr/>
          <p:nvPr/>
        </p:nvSpPr>
        <p:spPr>
          <a:xfrm>
            <a:off x="5391150" y="1558397"/>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7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FB936D6-CDEA-4675-A8C4-B33A06B4FA4A}"/>
              </a:ext>
            </a:extLst>
          </p:cNvPr>
          <p:cNvPicPr>
            <a:picLocks noChangeAspect="1"/>
          </p:cNvPicPr>
          <p:nvPr/>
        </p:nvPicPr>
        <p:blipFill>
          <a:blip r:embed="rId3"/>
          <a:stretch>
            <a:fillRect/>
          </a:stretch>
        </p:blipFill>
        <p:spPr>
          <a:xfrm>
            <a:off x="4536222" y="1480842"/>
            <a:ext cx="7165181" cy="4910880"/>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Augmentation jusqu'à 57,5 % </a:t>
            </a:r>
            <a:br/>
            <a:r>
              <a:t>du couple d'arrêt d'urgence contrôlé.</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Meillleure PERFORMANCE : couple d'arrêt d'urgence contrôlé</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7AE7E3BB-559D-4F7C-8E83-B70F121FEDD8}"/>
              </a:ext>
            </a:extLst>
          </p:cNvPr>
          <p:cNvSpPr/>
          <p:nvPr/>
        </p:nvSpPr>
        <p:spPr>
          <a:xfrm>
            <a:off x="5391150" y="158697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71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4B035A8-5C0D-4529-8341-880C50E76394}"/>
              </a:ext>
            </a:extLst>
          </p:cNvPr>
          <p:cNvPicPr>
            <a:picLocks noChangeAspect="1"/>
          </p:cNvPicPr>
          <p:nvPr/>
        </p:nvPicPr>
        <p:blipFill rotWithShape="1">
          <a:blip r:embed="rId3"/>
          <a:srcRect l="689"/>
          <a:stretch/>
        </p:blipFill>
        <p:spPr>
          <a:xfrm>
            <a:off x="4582928" y="1425545"/>
            <a:ext cx="7071165" cy="4822034"/>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accent3"/>
              </a:buClr>
              <a:buNone/>
            </a:pPr>
            <a:r>
              <a:rPr dirty="0"/>
              <a:t>Vitesse à </a:t>
            </a:r>
            <a:r>
              <a:rPr dirty="0" err="1"/>
              <a:t>l'entrée</a:t>
            </a:r>
            <a:r>
              <a:rPr dirty="0"/>
              <a:t> supérieure</a:t>
            </a:r>
            <a:r>
              <a:rPr lang="de-DE" dirty="0"/>
              <a:t> :</a:t>
            </a:r>
          </a:p>
          <a:p>
            <a:pPr marL="285750" indent="-285750">
              <a:spcBef>
                <a:spcPts val="600"/>
              </a:spcBef>
              <a:buClr>
                <a:schemeClr val="accent3"/>
              </a:buClr>
              <a:buFont typeface="Wingdings" panose="05000000000000000000" pitchFamily="2" charset="2"/>
              <a:buChar char="Ø"/>
            </a:pPr>
            <a:r>
              <a:rPr dirty="0" err="1"/>
              <a:t>Jusqu'à</a:t>
            </a:r>
            <a:r>
              <a:rPr dirty="0"/>
              <a:t> 33,3 % </a:t>
            </a:r>
            <a:r>
              <a:rPr dirty="0" err="1"/>
              <a:t>en</a:t>
            </a:r>
            <a:r>
              <a:rPr dirty="0"/>
              <a:t> </a:t>
            </a:r>
            <a:r>
              <a:rPr dirty="0" err="1"/>
              <a:t>fonctionnement</a:t>
            </a:r>
            <a:r>
              <a:rPr dirty="0"/>
              <a:t> </a:t>
            </a:r>
            <a:r>
              <a:rPr dirty="0" err="1"/>
              <a:t>cyclique</a:t>
            </a:r>
            <a:r>
              <a:rPr dirty="0"/>
              <a:t>.</a:t>
            </a:r>
          </a:p>
          <a:p>
            <a:pPr marL="285750" indent="-285750">
              <a:spcBef>
                <a:spcPts val="600"/>
              </a:spcBef>
              <a:buClr>
                <a:schemeClr val="accent3"/>
              </a:buClr>
              <a:buFont typeface="Wingdings" panose="05000000000000000000" pitchFamily="2" charset="2"/>
              <a:buChar char="Ø"/>
            </a:pPr>
            <a:r>
              <a:rPr dirty="0" err="1"/>
              <a:t>Jusqu'à</a:t>
            </a:r>
            <a:r>
              <a:rPr dirty="0"/>
              <a:t> 44,7 % </a:t>
            </a:r>
            <a:r>
              <a:rPr dirty="0" err="1"/>
              <a:t>en</a:t>
            </a:r>
            <a:r>
              <a:rPr dirty="0"/>
              <a:t> </a:t>
            </a:r>
            <a:r>
              <a:rPr dirty="0" err="1"/>
              <a:t>fonctionnement</a:t>
            </a:r>
            <a:r>
              <a:rPr dirty="0"/>
              <a:t> </a:t>
            </a:r>
            <a:r>
              <a:rPr dirty="0" err="1"/>
              <a:t>continu</a:t>
            </a:r>
            <a:r>
              <a:rPr dirty="0"/>
              <a:t>.</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Meilleure PERFORMANCE : vitesse à l'entrée</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9" name="Rechteck 8">
            <a:extLst>
              <a:ext uri="{FF2B5EF4-FFF2-40B4-BE49-F238E27FC236}">
                <a16:creationId xmlns:a16="http://schemas.microsoft.com/office/drawing/2014/main" id="{32BEE942-8F8D-44B2-9083-8CF8983E6813}"/>
              </a:ext>
            </a:extLst>
          </p:cNvPr>
          <p:cNvSpPr/>
          <p:nvPr/>
        </p:nvSpPr>
        <p:spPr>
          <a:xfrm>
            <a:off x="5391150" y="154887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395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D43A71F-AB68-4596-B344-503588669BBD}"/>
              </a:ext>
            </a:extLst>
          </p:cNvPr>
          <p:cNvPicPr>
            <a:picLocks noChangeAspect="1"/>
          </p:cNvPicPr>
          <p:nvPr/>
        </p:nvPicPr>
        <p:blipFill>
          <a:blip r:embed="rId3"/>
          <a:stretch>
            <a:fillRect/>
          </a:stretch>
        </p:blipFill>
        <p:spPr>
          <a:xfrm>
            <a:off x="4497009" y="1424789"/>
            <a:ext cx="7157085" cy="4914424"/>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Augmentation jusqu'à 50,1 % </a:t>
            </a:r>
            <a:br/>
            <a:r>
              <a:t>de la rigidité en torsion. </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Meilleure PERFORMANCE : rigidité en torsion</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23C43647-BD51-4443-8019-0330E7E4AF43}"/>
              </a:ext>
            </a:extLst>
          </p:cNvPr>
          <p:cNvSpPr/>
          <p:nvPr/>
        </p:nvSpPr>
        <p:spPr>
          <a:xfrm>
            <a:off x="5391150" y="156792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04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AC43708D-4337-4051-8E6B-EFB80F8B0D03}"/>
              </a:ext>
            </a:extLst>
          </p:cNvPr>
          <p:cNvSpPr txBox="1">
            <a:spLocks/>
          </p:cNvSpPr>
          <p:nvPr/>
        </p:nvSpPr>
        <p:spPr>
          <a:xfrm>
            <a:off x="563830" y="1446037"/>
            <a:ext cx="11161800" cy="553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err="1">
                <a:solidFill>
                  <a:schemeClr val="accent3"/>
                </a:solidFill>
              </a:rPr>
              <a:t>Couple</a:t>
            </a:r>
            <a:r>
              <a:rPr lang="de-DE" sz="2400" b="1" dirty="0">
                <a:solidFill>
                  <a:schemeClr val="accent3"/>
                </a:solidFill>
              </a:rPr>
              <a:t> </a:t>
            </a:r>
            <a:r>
              <a:rPr lang="de-DE" sz="2400" b="1" dirty="0" err="1">
                <a:solidFill>
                  <a:schemeClr val="accent3"/>
                </a:solidFill>
              </a:rPr>
              <a:t>accru</a:t>
            </a:r>
            <a:r>
              <a:rPr lang="de-DE" sz="2400" b="1" dirty="0">
                <a:solidFill>
                  <a:schemeClr val="accent3"/>
                </a:solidFill>
              </a:rPr>
              <a:t> !</a:t>
            </a:r>
          </a:p>
          <a:p>
            <a:pPr marL="285750" indent="-285750">
              <a:spcBef>
                <a:spcPts val="600"/>
              </a:spcBef>
              <a:buClr>
                <a:schemeClr val="accent3"/>
              </a:buClr>
              <a:buFont typeface="Wingdings" panose="05000000000000000000" pitchFamily="2" charset="2"/>
              <a:buChar char="Ø"/>
            </a:pPr>
            <a:r>
              <a:rPr lang="fr-FR" dirty="0"/>
              <a:t>Couples supérieurs grâce à la </a:t>
            </a:r>
            <a:r>
              <a:rPr lang="fr-FR" dirty="0" err="1"/>
              <a:t>la</a:t>
            </a:r>
            <a:r>
              <a:rPr lang="fr-FR" dirty="0"/>
              <a:t> denture plus large. </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spcBef>
                <a:spcPts val="600"/>
              </a:spcBef>
              <a:buClr>
                <a:schemeClr val="accent3"/>
              </a:buClr>
              <a:buNone/>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r>
              <a:rPr lang="fr-FR" dirty="0"/>
              <a:t>Couples accrus grâce à la nitruration de la denture </a:t>
            </a:r>
            <a:br>
              <a:rPr lang="fr-FR" dirty="0"/>
            </a:br>
            <a:r>
              <a:rPr lang="fr-FR" dirty="0"/>
              <a:t>du carter (à jeu réduit).</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40000" y="360055"/>
            <a:ext cx="7987800" cy="460800"/>
          </a:xfrm>
        </p:spPr>
        <p:txBody>
          <a:bodyPr/>
          <a:lstStyle/>
          <a:p>
            <a:r>
              <a:rPr lang="fr-FR" dirty="0"/>
              <a:t>Meilleure PERFORMANCE pour votre machine !</a:t>
            </a:r>
            <a:endParaRPr lang="de-DE" dirty="0"/>
          </a:p>
        </p:txBody>
      </p:sp>
      <p:pic>
        <p:nvPicPr>
          <p:cNvPr id="5" name="Grafik 4">
            <a:extLst>
              <a:ext uri="{FF2B5EF4-FFF2-40B4-BE49-F238E27FC236}">
                <a16:creationId xmlns:a16="http://schemas.microsoft.com/office/drawing/2014/main" id="{CC774E9B-6935-4A37-BC0E-3C92A2273819}"/>
              </a:ext>
            </a:extLst>
          </p:cNvPr>
          <p:cNvPicPr>
            <a:picLocks noChangeAspect="1"/>
          </p:cNvPicPr>
          <p:nvPr/>
        </p:nvPicPr>
        <p:blipFill>
          <a:blip r:embed="rId3"/>
          <a:srcRect/>
          <a:stretch/>
        </p:blipFill>
        <p:spPr>
          <a:xfrm>
            <a:off x="173548" y="4537986"/>
            <a:ext cx="3527844" cy="2647456"/>
          </a:xfrm>
          <a:prstGeom prst="rect">
            <a:avLst/>
          </a:prstGeom>
        </p:spPr>
      </p:pic>
      <p:grpSp>
        <p:nvGrpSpPr>
          <p:cNvPr id="8" name="Gruppieren 7">
            <a:extLst>
              <a:ext uri="{FF2B5EF4-FFF2-40B4-BE49-F238E27FC236}">
                <a16:creationId xmlns:a16="http://schemas.microsoft.com/office/drawing/2014/main" id="{A2915BEF-6EE7-4A8A-99C7-6B0E5FB1B7F2}"/>
              </a:ext>
            </a:extLst>
          </p:cNvPr>
          <p:cNvGrpSpPr>
            <a:grpSpLocks noChangeAspect="1"/>
          </p:cNvGrpSpPr>
          <p:nvPr/>
        </p:nvGrpSpPr>
        <p:grpSpPr>
          <a:xfrm>
            <a:off x="759268" y="2498107"/>
            <a:ext cx="2046562" cy="1454664"/>
            <a:chOff x="916177" y="3223371"/>
            <a:chExt cx="3922951" cy="2788371"/>
          </a:xfrm>
        </p:grpSpPr>
        <p:pic>
          <p:nvPicPr>
            <p:cNvPr id="9" name="Grafik 8" descr="Ein Bild, das Maschine enthält.&#10;&#10;Automatisch generierte Beschreibung">
              <a:extLst>
                <a:ext uri="{FF2B5EF4-FFF2-40B4-BE49-F238E27FC236}">
                  <a16:creationId xmlns:a16="http://schemas.microsoft.com/office/drawing/2014/main" id="{C51E8144-44EC-4BA6-9842-97746C1C96E4}"/>
                </a:ext>
              </a:extLst>
            </p:cNvPr>
            <p:cNvPicPr>
              <a:picLocks noChangeAspect="1"/>
            </p:cNvPicPr>
            <p:nvPr/>
          </p:nvPicPr>
          <p:blipFill>
            <a:blip r:embed="rId4">
              <a:alphaModFix amt="35000"/>
            </a:blip>
            <a:stretch>
              <a:fillRect/>
            </a:stretch>
          </p:blipFill>
          <p:spPr>
            <a:xfrm>
              <a:off x="916177" y="3223371"/>
              <a:ext cx="1533963" cy="2002805"/>
            </a:xfrm>
            <a:prstGeom prst="rect">
              <a:avLst/>
            </a:prstGeom>
          </p:spPr>
        </p:pic>
        <p:pic>
          <p:nvPicPr>
            <p:cNvPr id="10" name="Grafik 9" descr="Ein Bild, das Gebäude enthält.&#10;&#10;Automatisch generierte Beschreibung">
              <a:extLst>
                <a:ext uri="{FF2B5EF4-FFF2-40B4-BE49-F238E27FC236}">
                  <a16:creationId xmlns:a16="http://schemas.microsoft.com/office/drawing/2014/main" id="{F27849A4-DD54-4556-B630-22A0BAC4A999}"/>
                </a:ext>
              </a:extLst>
            </p:cNvPr>
            <p:cNvPicPr>
              <a:picLocks noChangeAspect="1"/>
            </p:cNvPicPr>
            <p:nvPr/>
          </p:nvPicPr>
          <p:blipFill>
            <a:blip r:embed="rId5"/>
            <a:stretch>
              <a:fillRect/>
            </a:stretch>
          </p:blipFill>
          <p:spPr>
            <a:xfrm>
              <a:off x="2755699" y="3310687"/>
              <a:ext cx="2083429" cy="2701055"/>
            </a:xfrm>
            <a:prstGeom prst="rect">
              <a:avLst/>
            </a:prstGeom>
          </p:spPr>
        </p:pic>
      </p:grpSp>
      <p:grpSp>
        <p:nvGrpSpPr>
          <p:cNvPr id="15" name="Gruppieren 14">
            <a:extLst>
              <a:ext uri="{FF2B5EF4-FFF2-40B4-BE49-F238E27FC236}">
                <a16:creationId xmlns:a16="http://schemas.microsoft.com/office/drawing/2014/main" id="{04A951D2-C383-4F5B-BA49-824E127684C2}"/>
              </a:ext>
            </a:extLst>
          </p:cNvPr>
          <p:cNvGrpSpPr/>
          <p:nvPr/>
        </p:nvGrpSpPr>
        <p:grpSpPr>
          <a:xfrm>
            <a:off x="6072764" y="1010886"/>
            <a:ext cx="5982357" cy="5662201"/>
            <a:chOff x="6072764" y="1010886"/>
            <a:chExt cx="5982357" cy="5662201"/>
          </a:xfrm>
        </p:grpSpPr>
        <p:grpSp>
          <p:nvGrpSpPr>
            <p:cNvPr id="3" name="Gruppieren 2">
              <a:extLst>
                <a:ext uri="{FF2B5EF4-FFF2-40B4-BE49-F238E27FC236}">
                  <a16:creationId xmlns:a16="http://schemas.microsoft.com/office/drawing/2014/main" id="{32CCB5D0-7E3B-4395-BC07-73E719E81658}"/>
                </a:ext>
              </a:extLst>
            </p:cNvPr>
            <p:cNvGrpSpPr/>
            <p:nvPr/>
          </p:nvGrpSpPr>
          <p:grpSpPr>
            <a:xfrm>
              <a:off x="6072764" y="1010886"/>
              <a:ext cx="5982357" cy="5662201"/>
              <a:chOff x="5754270" y="1010886"/>
              <a:chExt cx="5982357" cy="5662201"/>
            </a:xfrm>
          </p:grpSpPr>
          <p:pic>
            <p:nvPicPr>
              <p:cNvPr id="18" name="Grafik 17">
                <a:extLst>
                  <a:ext uri="{FF2B5EF4-FFF2-40B4-BE49-F238E27FC236}">
                    <a16:creationId xmlns:a16="http://schemas.microsoft.com/office/drawing/2014/main" id="{201391BA-C30E-4438-B2EE-65A70BFA3DD3}"/>
                  </a:ext>
                </a:extLst>
              </p:cNvPr>
              <p:cNvPicPr>
                <a:picLocks noChangeAspect="1"/>
              </p:cNvPicPr>
              <p:nvPr/>
            </p:nvPicPr>
            <p:blipFill>
              <a:blip r:embed="rId6"/>
              <a:srcRect/>
              <a:stretch/>
            </p:blipFill>
            <p:spPr>
              <a:xfrm>
                <a:off x="5754270" y="1010886"/>
                <a:ext cx="5982357" cy="5662201"/>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85568015-3C07-4A6D-8782-ABBE2D94F619}"/>
                  </a:ext>
                </a:extLst>
              </p:cNvPr>
              <p:cNvPicPr>
                <a:picLocks noChangeAspect="1"/>
              </p:cNvPicPr>
              <p:nvPr/>
            </p:nvPicPr>
            <p:blipFill>
              <a:blip r:embed="rId7"/>
              <a:srcRect/>
              <a:stretch/>
            </p:blipFill>
            <p:spPr>
              <a:xfrm>
                <a:off x="7540273" y="1732513"/>
                <a:ext cx="1003942" cy="4536000"/>
              </a:xfrm>
              <a:prstGeom prst="rect">
                <a:avLst/>
              </a:prstGeom>
              <a:ln w="28575">
                <a:solidFill>
                  <a:schemeClr val="accent4"/>
                </a:solidFill>
              </a:ln>
            </p:spPr>
          </p:pic>
        </p:grpSp>
        <p:grpSp>
          <p:nvGrpSpPr>
            <p:cNvPr id="14" name="Gruppieren 13">
              <a:extLst>
                <a:ext uri="{FF2B5EF4-FFF2-40B4-BE49-F238E27FC236}">
                  <a16:creationId xmlns:a16="http://schemas.microsoft.com/office/drawing/2014/main" id="{9EA4DAD4-8B84-41F0-8CD8-4FF044800FC4}"/>
                </a:ext>
              </a:extLst>
            </p:cNvPr>
            <p:cNvGrpSpPr/>
            <p:nvPr/>
          </p:nvGrpSpPr>
          <p:grpSpPr>
            <a:xfrm>
              <a:off x="6420781" y="1285970"/>
              <a:ext cx="525673" cy="271636"/>
              <a:chOff x="4640623" y="1164375"/>
              <a:chExt cx="525673" cy="271636"/>
            </a:xfrm>
          </p:grpSpPr>
          <p:sp>
            <p:nvSpPr>
              <p:cNvPr id="12" name="Textfeld 11">
                <a:extLst>
                  <a:ext uri="{FF2B5EF4-FFF2-40B4-BE49-F238E27FC236}">
                    <a16:creationId xmlns:a16="http://schemas.microsoft.com/office/drawing/2014/main" id="{64271C23-4B28-41C9-A615-BD49FC2EC379}"/>
                  </a:ext>
                </a:extLst>
              </p:cNvPr>
              <p:cNvSpPr txBox="1"/>
              <p:nvPr/>
            </p:nvSpPr>
            <p:spPr>
              <a:xfrm>
                <a:off x="4640623" y="1174401"/>
                <a:ext cx="461345" cy="261610"/>
              </a:xfrm>
              <a:prstGeom prst="rect">
                <a:avLst/>
              </a:prstGeom>
              <a:solidFill>
                <a:srgbClr val="D3DDF2"/>
              </a:solidFill>
            </p:spPr>
            <p:txBody>
              <a:bodyPr wrap="square" rtlCol="0">
                <a:spAutoFit/>
              </a:bodyPr>
              <a:lstStyle/>
              <a:p>
                <a:endParaRPr lang="de-DE" dirty="0"/>
              </a:p>
            </p:txBody>
          </p:sp>
          <p:sp>
            <p:nvSpPr>
              <p:cNvPr id="6" name="Textfeld 5">
                <a:extLst>
                  <a:ext uri="{FF2B5EF4-FFF2-40B4-BE49-F238E27FC236}">
                    <a16:creationId xmlns:a16="http://schemas.microsoft.com/office/drawing/2014/main" id="{DDB58FF0-038F-4907-9C37-5AE47566770E}"/>
                  </a:ext>
                </a:extLst>
              </p:cNvPr>
              <p:cNvSpPr txBox="1"/>
              <p:nvPr/>
            </p:nvSpPr>
            <p:spPr>
              <a:xfrm>
                <a:off x="4640623" y="1164375"/>
                <a:ext cx="525673" cy="261610"/>
              </a:xfrm>
              <a:prstGeom prst="rect">
                <a:avLst/>
              </a:prstGeom>
              <a:noFill/>
            </p:spPr>
            <p:txBody>
              <a:bodyPr wrap="square" rtlCol="0">
                <a:spAutoFit/>
              </a:bodyPr>
              <a:lstStyle/>
              <a:p>
                <a:r>
                  <a:rPr lang="de-DE" sz="1100" b="1" dirty="0"/>
                  <a:t>Type</a:t>
                </a:r>
                <a:endParaRPr lang="de-DE" sz="1100" dirty="0"/>
              </a:p>
            </p:txBody>
          </p:sp>
        </p:grpSp>
      </p:grpSp>
    </p:spTree>
    <p:extLst>
      <p:ext uri="{BB962C8B-B14F-4D97-AF65-F5344CB8AC3E}">
        <p14:creationId xmlns:p14="http://schemas.microsoft.com/office/powerpoint/2010/main" val="38362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531502" y="847268"/>
            <a:ext cx="6942007" cy="3828102"/>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fontScale="92500" lnSpcReduction="10000"/>
          </a:bodyPr>
          <a:lstStyle/>
          <a:p>
            <a:pPr marL="0" indent="0">
              <a:spcAft>
                <a:spcPts val="600"/>
              </a:spcAft>
              <a:buNone/>
            </a:pPr>
            <a:r>
              <a:rPr sz="2400" b="1" dirty="0" err="1">
                <a:solidFill>
                  <a:schemeClr val="accent3"/>
                </a:solidFill>
              </a:rPr>
              <a:t>Gagnez</a:t>
            </a:r>
            <a:r>
              <a:rPr sz="2400" b="1" dirty="0">
                <a:solidFill>
                  <a:schemeClr val="accent3"/>
                </a:solidFill>
              </a:rPr>
              <a:t> de </a:t>
            </a:r>
            <a:r>
              <a:rPr sz="2400" b="1" dirty="0" err="1">
                <a:solidFill>
                  <a:schemeClr val="accent3"/>
                </a:solidFill>
              </a:rPr>
              <a:t>l'espace</a:t>
            </a:r>
            <a:r>
              <a:rPr sz="2400" b="1" dirty="0">
                <a:solidFill>
                  <a:schemeClr val="accent3"/>
                </a:solidFill>
              </a:rPr>
              <a:t> ! </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encombrement</a:t>
            </a:r>
            <a:r>
              <a:rPr dirty="0"/>
              <a:t>.</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3"/>
              </a:buClr>
              <a:buFont typeface="Wingdings" panose="05000000000000000000" pitchFamily="2" charset="2"/>
              <a:buChar char="Ø"/>
            </a:pPr>
            <a:r>
              <a:rPr dirty="0"/>
              <a:t>Couple </a:t>
            </a:r>
            <a:r>
              <a:rPr dirty="0" err="1"/>
              <a:t>élevé</a:t>
            </a:r>
            <a:r>
              <a:rPr dirty="0"/>
              <a:t>.</a:t>
            </a:r>
          </a:p>
          <a:p>
            <a:pPr marL="0" indent="0">
              <a:buNone/>
            </a:pPr>
            <a:endParaRPr lang="de-DE" dirty="0"/>
          </a:p>
          <a:p>
            <a:pPr marL="0" indent="0">
              <a:spcAft>
                <a:spcPts val="600"/>
              </a:spcAft>
              <a:buNone/>
            </a:pPr>
            <a:endParaRPr lang="de-DE" sz="2400" b="1" dirty="0">
              <a:solidFill>
                <a:schemeClr val="accent4"/>
              </a:solidFill>
            </a:endParaRPr>
          </a:p>
          <a:p>
            <a:pPr marL="0" indent="0">
              <a:spcAft>
                <a:spcPts val="600"/>
              </a:spcAft>
              <a:buNone/>
            </a:pPr>
            <a:br>
              <a:rPr sz="2400" b="1" dirty="0">
                <a:solidFill>
                  <a:schemeClr val="accent4"/>
                </a:solidFill>
              </a:rPr>
            </a:br>
            <a:br>
              <a:rPr sz="2400" b="1" dirty="0">
                <a:solidFill>
                  <a:schemeClr val="accent4"/>
                </a:solidFill>
              </a:rPr>
            </a:br>
            <a:r>
              <a:rPr sz="2400" b="1" dirty="0" err="1">
                <a:solidFill>
                  <a:schemeClr val="accent4"/>
                </a:solidFill>
              </a:rPr>
              <a:t>Profitez</a:t>
            </a:r>
            <a:r>
              <a:rPr sz="2400" b="1" dirty="0">
                <a:solidFill>
                  <a:schemeClr val="accent4"/>
                </a:solidFill>
              </a:rPr>
              <a:t> des </a:t>
            </a:r>
            <a:r>
              <a:rPr sz="2400" b="1" dirty="0" err="1">
                <a:solidFill>
                  <a:schemeClr val="accent4"/>
                </a:solidFill>
              </a:rPr>
              <a:t>avantages</a:t>
            </a:r>
            <a:r>
              <a:rPr sz="2400" b="1" dirty="0">
                <a:solidFill>
                  <a:schemeClr val="accent4"/>
                </a:solidFill>
              </a:rPr>
              <a:t> du montage direct ! </a:t>
            </a:r>
          </a:p>
          <a:p>
            <a:pPr marL="285750" indent="-285750">
              <a:spcBef>
                <a:spcPts val="600"/>
              </a:spcBef>
              <a:buClr>
                <a:schemeClr val="accent4"/>
              </a:buClr>
              <a:buFont typeface="Wingdings" panose="05000000000000000000" pitchFamily="2" charset="2"/>
              <a:buChar char="Ø"/>
            </a:pPr>
            <a:r>
              <a:rPr dirty="0"/>
              <a:t>Pas </a:t>
            </a:r>
            <a:r>
              <a:rPr dirty="0" err="1"/>
              <a:t>d'adaptateur</a:t>
            </a:r>
            <a:r>
              <a:rPr dirty="0"/>
              <a:t> </a:t>
            </a:r>
            <a:r>
              <a:rPr dirty="0" err="1"/>
              <a:t>moteur</a:t>
            </a:r>
            <a:r>
              <a:rPr dirty="0"/>
              <a:t>.</a:t>
            </a:r>
          </a:p>
          <a:p>
            <a:pPr marL="285750" indent="-285750">
              <a:spcBef>
                <a:spcPts val="600"/>
              </a:spcBef>
              <a:buClr>
                <a:schemeClr val="accent4"/>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4"/>
              </a:buClr>
              <a:buFont typeface="Wingdings" panose="05000000000000000000" pitchFamily="2" charset="2"/>
              <a:buChar char="Ø"/>
            </a:pPr>
            <a:r>
              <a:rPr dirty="0" err="1"/>
              <a:t>Dynamique</a:t>
            </a:r>
            <a:r>
              <a:rPr dirty="0"/>
              <a:t> </a:t>
            </a:r>
            <a:r>
              <a:rPr dirty="0" err="1"/>
              <a:t>d'entraînement</a:t>
            </a:r>
            <a:r>
              <a:rPr dirty="0"/>
              <a:t> </a:t>
            </a:r>
            <a:r>
              <a:rPr dirty="0" err="1"/>
              <a:t>maximale</a:t>
            </a:r>
            <a:r>
              <a:rPr dirty="0"/>
              <a:t>.</a:t>
            </a:r>
          </a:p>
          <a:p>
            <a:pPr marL="285750" indent="-285750">
              <a:spcBef>
                <a:spcPts val="600"/>
              </a:spcBef>
              <a:buClr>
                <a:schemeClr val="accent4"/>
              </a:buClr>
              <a:buFont typeface="Wingdings" panose="05000000000000000000" pitchFamily="2" charset="2"/>
              <a:buChar char="Ø"/>
            </a:pPr>
            <a:r>
              <a:rPr dirty="0"/>
              <a:t>Puissance </a:t>
            </a:r>
            <a:r>
              <a:rPr dirty="0" err="1"/>
              <a:t>volumique</a:t>
            </a:r>
            <a:r>
              <a:rPr dirty="0"/>
              <a:t> accrue de 65 %.</a:t>
            </a:r>
          </a:p>
          <a:p>
            <a:pPr marL="285750" indent="-285750">
              <a:spcBef>
                <a:spcPts val="600"/>
              </a:spcBef>
              <a:buClr>
                <a:schemeClr val="accent4"/>
              </a:buClr>
              <a:buFont typeface="Wingdings" panose="05000000000000000000" pitchFamily="2" charset="2"/>
              <a:buChar char="Ø"/>
            </a:pPr>
            <a:r>
              <a:rPr dirty="0"/>
              <a:t>Solution </a:t>
            </a:r>
            <a:r>
              <a:rPr dirty="0" err="1"/>
              <a:t>d'entraînement</a:t>
            </a:r>
            <a:r>
              <a:rPr dirty="0"/>
              <a:t> </a:t>
            </a:r>
            <a:r>
              <a:rPr dirty="0" err="1"/>
              <a:t>prête</a:t>
            </a:r>
            <a:r>
              <a:rPr dirty="0"/>
              <a:t> au montage.</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25" name="Grafik 24">
            <a:extLst>
              <a:ext uri="{FF2B5EF4-FFF2-40B4-BE49-F238E27FC236}">
                <a16:creationId xmlns:a16="http://schemas.microsoft.com/office/drawing/2014/main" id="{87582C7B-B5DE-49EF-B995-E14C2F23BF82}"/>
              </a:ext>
            </a:extLst>
          </p:cNvPr>
          <p:cNvPicPr>
            <a:picLocks noChangeAspect="1"/>
          </p:cNvPicPr>
          <p:nvPr/>
        </p:nvPicPr>
        <p:blipFill>
          <a:blip r:embed="rId4"/>
          <a:srcRect/>
          <a:stretch/>
        </p:blipFill>
        <p:spPr>
          <a:xfrm>
            <a:off x="3547898" y="1773411"/>
            <a:ext cx="1832815" cy="1728354"/>
          </a:xfrm>
          <a:prstGeom prst="rect">
            <a:avLst/>
          </a:prstGeom>
        </p:spPr>
      </p:pic>
      <p:pic>
        <p:nvPicPr>
          <p:cNvPr id="24" name="Grafik 23">
            <a:extLst>
              <a:ext uri="{FF2B5EF4-FFF2-40B4-BE49-F238E27FC236}">
                <a16:creationId xmlns:a16="http://schemas.microsoft.com/office/drawing/2014/main" id="{72DD6A68-3D37-4755-9F7A-66A96A885198}"/>
              </a:ext>
            </a:extLst>
          </p:cNvPr>
          <p:cNvPicPr>
            <a:picLocks noChangeAspect="1"/>
          </p:cNvPicPr>
          <p:nvPr/>
        </p:nvPicPr>
        <p:blipFill>
          <a:blip r:embed="rId5"/>
          <a:srcRect/>
          <a:stretch/>
        </p:blipFill>
        <p:spPr>
          <a:xfrm>
            <a:off x="5394538" y="1286275"/>
            <a:ext cx="2049677" cy="172704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Meilleure PERFORMANCE pour votre machine !</a:t>
            </a:r>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6"/>
          <a:srcRect/>
          <a:stretch/>
        </p:blipFill>
        <p:spPr>
          <a:xfrm>
            <a:off x="6538427" y="2679954"/>
            <a:ext cx="5005685" cy="3330778"/>
          </a:xfrm>
          <a:prstGeom prst="rect">
            <a:avLst/>
          </a:prstGeom>
        </p:spPr>
      </p:pic>
      <p:cxnSp>
        <p:nvCxnSpPr>
          <p:cNvPr id="27" name="Gerade Verbindung mit Pfeil 26">
            <a:extLst>
              <a:ext uri="{FF2B5EF4-FFF2-40B4-BE49-F238E27FC236}">
                <a16:creationId xmlns:a16="http://schemas.microsoft.com/office/drawing/2014/main" id="{650C756D-71E1-4FF6-8290-5CE7A531A405}"/>
              </a:ext>
            </a:extLst>
          </p:cNvPr>
          <p:cNvCxnSpPr>
            <a:cxnSpLocks/>
          </p:cNvCxnSpPr>
          <p:nvPr/>
        </p:nvCxnSpPr>
        <p:spPr>
          <a:xfrm flipV="1">
            <a:off x="4645334" y="2976312"/>
            <a:ext cx="1027713" cy="607579"/>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3CA26171-2716-433D-997B-8EEFBE125078}"/>
              </a:ext>
            </a:extLst>
          </p:cNvPr>
          <p:cNvCxnSpPr>
            <a:cxnSpLocks/>
          </p:cNvCxnSpPr>
          <p:nvPr/>
        </p:nvCxnSpPr>
        <p:spPr>
          <a:xfrm flipV="1">
            <a:off x="6554452" y="2661626"/>
            <a:ext cx="1070318" cy="632765"/>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94459B5-B295-45CF-A835-C068CD0C2251}"/>
              </a:ext>
            </a:extLst>
          </p:cNvPr>
          <p:cNvSpPr txBox="1"/>
          <p:nvPr/>
        </p:nvSpPr>
        <p:spPr>
          <a:xfrm>
            <a:off x="6962951" y="3048196"/>
            <a:ext cx="481264" cy="369332"/>
          </a:xfrm>
          <a:prstGeom prst="rect">
            <a:avLst/>
          </a:prstGeom>
          <a:noFill/>
        </p:spPr>
        <p:txBody>
          <a:bodyPr wrap="square" rtlCol="0">
            <a:spAutoFit/>
          </a:bodyPr>
          <a:lstStyle/>
          <a:p>
            <a:r>
              <a:rPr b="1">
                <a:solidFill>
                  <a:schemeClr val="accent3"/>
                </a:solidFill>
              </a:rPr>
              <a:t>L</a:t>
            </a:r>
          </a:p>
        </p:txBody>
      </p:sp>
      <p:sp>
        <p:nvSpPr>
          <p:cNvPr id="30" name="Textfeld 29">
            <a:extLst>
              <a:ext uri="{FF2B5EF4-FFF2-40B4-BE49-F238E27FC236}">
                <a16:creationId xmlns:a16="http://schemas.microsoft.com/office/drawing/2014/main" id="{35687FD5-8E36-470E-B742-E57F4055E9DC}"/>
              </a:ext>
            </a:extLst>
          </p:cNvPr>
          <p:cNvSpPr txBox="1"/>
          <p:nvPr/>
        </p:nvSpPr>
        <p:spPr>
          <a:xfrm>
            <a:off x="5024352" y="3329012"/>
            <a:ext cx="481264" cy="369332"/>
          </a:xfrm>
          <a:prstGeom prst="rect">
            <a:avLst/>
          </a:prstGeom>
          <a:noFill/>
        </p:spPr>
        <p:txBody>
          <a:bodyPr wrap="square" rtlCol="0">
            <a:spAutoFit/>
          </a:bodyPr>
          <a:lstStyle/>
          <a:p>
            <a:r>
              <a:rPr b="1">
                <a:solidFill>
                  <a:schemeClr val="accent3"/>
                </a:solidFill>
              </a:rPr>
              <a:t>L</a:t>
            </a:r>
          </a:p>
        </p:txBody>
      </p:sp>
      <p:sp>
        <p:nvSpPr>
          <p:cNvPr id="31" name="Rechteck 30">
            <a:extLst>
              <a:ext uri="{FF2B5EF4-FFF2-40B4-BE49-F238E27FC236}">
                <a16:creationId xmlns:a16="http://schemas.microsoft.com/office/drawing/2014/main" id="{1FB17353-00D5-4DD7-8F2B-0713096A83F1}"/>
              </a:ext>
            </a:extLst>
          </p:cNvPr>
          <p:cNvSpPr/>
          <p:nvPr/>
        </p:nvSpPr>
        <p:spPr>
          <a:xfrm>
            <a:off x="6989378" y="5476650"/>
            <a:ext cx="5104899" cy="1231106"/>
          </a:xfrm>
          <a:prstGeom prst="rect">
            <a:avLst/>
          </a:prstGeom>
        </p:spPr>
        <p:txBody>
          <a:bodyPr wrap="square">
            <a:spAutoFit/>
          </a:bodyPr>
          <a:lstStyle/>
          <a:p>
            <a:pPr algn="r">
              <a:spcBef>
                <a:spcPts val="600"/>
              </a:spcBef>
              <a:buClr>
                <a:schemeClr val="accent4"/>
              </a:buClr>
            </a:pPr>
            <a:r>
              <a:rPr sz="2800" b="1" dirty="0">
                <a:solidFill>
                  <a:schemeClr val="bg1"/>
                </a:solidFill>
              </a:rPr>
              <a:t>Les</a:t>
            </a:r>
            <a:r>
              <a:rPr lang="de-DE" sz="2800" b="1" dirty="0">
                <a:solidFill>
                  <a:schemeClr val="bg1"/>
                </a:solidFill>
              </a:rPr>
              <a:t> m</a:t>
            </a:r>
            <a:r>
              <a:rPr sz="2800" b="1" dirty="0" err="1">
                <a:solidFill>
                  <a:schemeClr val="bg1"/>
                </a:solidFill>
              </a:rPr>
              <a:t>otoréducteurs</a:t>
            </a:r>
            <a:r>
              <a:rPr sz="2800" b="1" dirty="0">
                <a:solidFill>
                  <a:schemeClr val="bg1"/>
                </a:solidFill>
              </a:rPr>
              <a:t> </a:t>
            </a:r>
            <a:br>
              <a:rPr lang="de-DE" sz="2800" b="1" dirty="0">
                <a:solidFill>
                  <a:schemeClr val="bg1"/>
                </a:solidFill>
              </a:rPr>
            </a:br>
            <a:r>
              <a:rPr sz="2800" b="1" dirty="0" err="1">
                <a:solidFill>
                  <a:schemeClr val="bg1"/>
                </a:solidFill>
              </a:rPr>
              <a:t>planétaires</a:t>
            </a:r>
            <a:br>
              <a:rPr b="1" dirty="0">
                <a:solidFill>
                  <a:schemeClr val="bg1"/>
                </a:solidFill>
              </a:rPr>
            </a:br>
            <a:r>
              <a:rPr b="1" dirty="0">
                <a:solidFill>
                  <a:schemeClr val="bg1"/>
                </a:solidFill>
              </a:rPr>
              <a:t>les plus compacts</a:t>
            </a:r>
            <a:r>
              <a:rPr lang="de-DE" b="1" dirty="0">
                <a:solidFill>
                  <a:schemeClr val="bg1"/>
                </a:solidFill>
              </a:rPr>
              <a:t> </a:t>
            </a:r>
            <a:r>
              <a:rPr b="1" dirty="0">
                <a:solidFill>
                  <a:schemeClr val="bg1"/>
                </a:solidFill>
              </a:rPr>
              <a:t>du </a:t>
            </a:r>
            <a:r>
              <a:rPr b="1" dirty="0" err="1">
                <a:solidFill>
                  <a:schemeClr val="bg1"/>
                </a:solidFill>
              </a:rPr>
              <a:t>marché</a:t>
            </a:r>
            <a:endParaRPr b="1" dirty="0">
              <a:solidFill>
                <a:schemeClr val="bg1"/>
              </a:solidFill>
            </a:endParaRPr>
          </a:p>
        </p:txBody>
      </p:sp>
      <p:sp>
        <p:nvSpPr>
          <p:cNvPr id="6" name="Textfeld 5">
            <a:extLst>
              <a:ext uri="{FF2B5EF4-FFF2-40B4-BE49-F238E27FC236}">
                <a16:creationId xmlns:a16="http://schemas.microsoft.com/office/drawing/2014/main" id="{A2493CFD-DDA9-483E-99D5-50259D508F6A}"/>
              </a:ext>
            </a:extLst>
          </p:cNvPr>
          <p:cNvSpPr txBox="1"/>
          <p:nvPr/>
        </p:nvSpPr>
        <p:spPr>
          <a:xfrm>
            <a:off x="3807862" y="1558521"/>
            <a:ext cx="1047819" cy="369332"/>
          </a:xfrm>
          <a:prstGeom prst="rect">
            <a:avLst/>
          </a:prstGeom>
          <a:noFill/>
        </p:spPr>
        <p:txBody>
          <a:bodyPr wrap="square" rtlCol="0">
            <a:spAutoFit/>
          </a:bodyPr>
          <a:lstStyle/>
          <a:p>
            <a:r>
              <a:t>PH</a:t>
            </a:r>
          </a:p>
        </p:txBody>
      </p:sp>
      <p:sp>
        <p:nvSpPr>
          <p:cNvPr id="19" name="Textfeld 18">
            <a:extLst>
              <a:ext uri="{FF2B5EF4-FFF2-40B4-BE49-F238E27FC236}">
                <a16:creationId xmlns:a16="http://schemas.microsoft.com/office/drawing/2014/main" id="{64B6C2D9-A06E-419C-89CD-41FB0DB3C49C}"/>
              </a:ext>
            </a:extLst>
          </p:cNvPr>
          <p:cNvSpPr txBox="1"/>
          <p:nvPr/>
        </p:nvSpPr>
        <p:spPr>
          <a:xfrm>
            <a:off x="5875864" y="1373855"/>
            <a:ext cx="1047819" cy="369332"/>
          </a:xfrm>
          <a:prstGeom prst="rect">
            <a:avLst/>
          </a:prstGeom>
          <a:noFill/>
        </p:spPr>
        <p:txBody>
          <a:bodyPr wrap="square" rtlCol="0">
            <a:spAutoFit/>
          </a:bodyPr>
          <a:lstStyle/>
          <a:p>
            <a:r>
              <a:t>P</a:t>
            </a:r>
          </a:p>
        </p:txBody>
      </p:sp>
    </p:spTree>
    <p:extLst>
      <p:ext uri="{BB962C8B-B14F-4D97-AF65-F5344CB8AC3E}">
        <p14:creationId xmlns:p14="http://schemas.microsoft.com/office/powerpoint/2010/main" val="11487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STOBER PowerPoint MASTER 2019-0107</Template>
  <TotalTime>0</TotalTime>
  <Words>2267</Words>
  <Application>Microsoft Office PowerPoint</Application>
  <PresentationFormat>Breitbild</PresentationFormat>
  <Paragraphs>645</Paragraphs>
  <Slides>20</Slides>
  <Notes>20</Notes>
  <HiddenSlides>5</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Exo 2</vt:lpstr>
      <vt:lpstr>Wingdings</vt:lpstr>
      <vt:lpstr>Office</vt:lpstr>
      <vt:lpstr>Les réducteurs planétaires  STOBER.</vt:lpstr>
      <vt:lpstr>Pour vous, une mise à niveau est synonyme de…</vt:lpstr>
      <vt:lpstr>Meilleure PERFORMANCE : couple d'accélération</vt:lpstr>
      <vt:lpstr>Meilleure PERFORMANCE : couple nominal</vt:lpstr>
      <vt:lpstr>Meillleure PERFORMANCE : couple d'arrêt d'urgence contrôlé</vt:lpstr>
      <vt:lpstr>Meilleure PERFORMANCE : vitesse à l'entrée</vt:lpstr>
      <vt:lpstr>Meilleure PERFORMANCE : rigidité en torsion</vt:lpstr>
      <vt:lpstr>Meilleure PERFORMANCE pour votre machine !</vt:lpstr>
      <vt:lpstr>Meilleure PERFORMANCE pour votre machine !</vt:lpstr>
      <vt:lpstr>PowerPoint-Präsentation</vt:lpstr>
      <vt:lpstr>PowerPoint-Präsentation</vt:lpstr>
      <vt:lpstr>P : modification des longueurs totales dans le cadre du montage direct</vt:lpstr>
      <vt:lpstr>PH : modification des longueurs totales dans le cadre du montage direct</vt:lpstr>
      <vt:lpstr>PowerPoint-Präsentation</vt:lpstr>
      <vt:lpstr>Les réducteurs planétaires STOBER renforcent le degré de PRÉCISION</vt:lpstr>
      <vt:lpstr>PARFAITEMENT ADAPTÉS à vos exigences</vt:lpstr>
      <vt:lpstr>Design esthétique</vt:lpstr>
      <vt:lpstr>Les réducteurs planétaires STOBER</vt:lpstr>
      <vt:lpstr>Make it yours! Le STOBER Configurator</vt:lpstr>
      <vt:lpstr>Calendrier de mise à niveau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Vergleich G2 zu G3</dc:title>
  <dc:creator>Göransson, Ulla</dc:creator>
  <cp:lastModifiedBy>Grotzfeld, Claudia</cp:lastModifiedBy>
  <cp:revision>65</cp:revision>
  <dcterms:created xsi:type="dcterms:W3CDTF">2019-11-07T08:51:09Z</dcterms:created>
  <dcterms:modified xsi:type="dcterms:W3CDTF">2020-01-15T11:55:35Z</dcterms:modified>
</cp:coreProperties>
</file>