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2" r:id="rId4"/>
  </p:sldMasterIdLst>
  <p:notesMasterIdLst>
    <p:notesMasterId r:id="rId17"/>
  </p:notesMasterIdLst>
  <p:sldIdLst>
    <p:sldId id="258" r:id="rId5"/>
    <p:sldId id="840" r:id="rId6"/>
    <p:sldId id="363" r:id="rId7"/>
    <p:sldId id="841" r:id="rId8"/>
    <p:sldId id="308" r:id="rId9"/>
    <p:sldId id="842" r:id="rId10"/>
    <p:sldId id="352" r:id="rId11"/>
    <p:sldId id="831" r:id="rId12"/>
    <p:sldId id="342" r:id="rId13"/>
    <p:sldId id="337" r:id="rId14"/>
    <p:sldId id="263" r:id="rId15"/>
    <p:sldId id="834" r:id="rId16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84" y="34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0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1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Unique interface technology for connecting motors of various sizes.</a:t>
            </a:r>
            <a:br/>
            <a:r>
              <a:rPr sz="1600"/>
              <a:t>STOBER motor adapters…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...are available in many different specifications, including a ServoStop variant with integrated brake.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...can be combined with standard or backlash-reduced gear units.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...in the large version with an extra-large motor plate can be connected to the most compact STOBER gear units with motors in large designs—a unique selling point!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729" y="2557525"/>
            <a:ext cx="6788400" cy="1476000"/>
          </a:xfrm>
        </p:spPr>
        <p:txBody>
          <a:bodyPr/>
          <a:lstStyle/>
          <a:p>
            <a:r>
              <a:t>Precision in size XL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6729" y="4740640"/>
            <a:ext cx="6534000" cy="645454"/>
          </a:xfrm>
        </p:spPr>
        <p:txBody>
          <a:bodyPr/>
          <a:lstStyle/>
          <a:p>
            <a:r>
              <a:t>Compact. Rigid. Low-backlash. Energy-efficient.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BE9D874-C60B-2316-581F-8A3200B8A5B9}"/>
              </a:ext>
            </a:extLst>
          </p:cNvPr>
          <p:cNvSpPr txBox="1">
            <a:spLocks/>
          </p:cNvSpPr>
          <p:nvPr/>
        </p:nvSpPr>
        <p:spPr>
          <a:xfrm>
            <a:off x="1006728" y="3936981"/>
            <a:ext cx="7145753" cy="64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PH series planetary gear units (sizes 9 – 12). </a:t>
            </a:r>
          </a:p>
        </p:txBody>
      </p:sp>
    </p:spTree>
    <p:extLst>
      <p:ext uri="{BB962C8B-B14F-4D97-AF65-F5344CB8AC3E}">
        <p14:creationId xmlns:p14="http://schemas.microsoft.com/office/powerpoint/2010/main" val="144700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EC2B2A-6288-4DDD-8EC0-508D24B7BCE5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All options are at your disposal!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Versatile machine design.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Exceptional variety of combinations and options.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Largest possible combination of </a:t>
            </a:r>
            <a:br/>
            <a:r>
              <a:t>gear units and motors </a:t>
            </a:r>
            <a:br/>
            <a:r>
              <a:t>with direct attachment.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Variable adapter designs.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EAEECD-1A02-440F-8B71-95F1843A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PERFECTLY ADAPTED to your individual requirements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C3DC135-AB09-41CC-8328-A87E856586D0}"/>
              </a:ext>
            </a:extLst>
          </p:cNvPr>
          <p:cNvGrpSpPr/>
          <p:nvPr/>
        </p:nvGrpSpPr>
        <p:grpSpPr>
          <a:xfrm flipV="1">
            <a:off x="0" y="4822167"/>
            <a:ext cx="1589067" cy="2035833"/>
            <a:chOff x="-1" y="2079114"/>
            <a:chExt cx="3017183" cy="3364751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95858B7B-4B2F-4050-B1A9-10C91BDC2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FD26AE5-ACA4-406D-B646-969FC9C6F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7985DCB-B364-4FB8-8995-6A5CCA1A0DDF}"/>
              </a:ext>
            </a:extLst>
          </p:cNvPr>
          <p:cNvSpPr/>
          <p:nvPr/>
        </p:nvSpPr>
        <p:spPr>
          <a:xfrm>
            <a:off x="1684422" y="5479967"/>
            <a:ext cx="2466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b="1">
                <a:solidFill>
                  <a:schemeClr val="accent3"/>
                </a:solidFill>
              </a:rPr>
              <a:t>The right configuration for </a:t>
            </a:r>
            <a:br>
              <a:rPr sz="2000" b="1">
                <a:solidFill>
                  <a:schemeClr val="accent3"/>
                </a:solidFill>
              </a:rPr>
            </a:br>
            <a:r>
              <a:rPr sz="2000" b="1">
                <a:solidFill>
                  <a:schemeClr val="accent3"/>
                </a:solidFill>
              </a:rPr>
              <a:t>any requirement!</a:t>
            </a:r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DBFED0E4-60F9-54F8-BBF0-B726C21AC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94" y="1987385"/>
            <a:ext cx="5486400" cy="4520794"/>
          </a:xfrm>
          <a:prstGeom prst="rect">
            <a:avLst/>
          </a:prstGeom>
        </p:spPr>
      </p:pic>
      <p:pic>
        <p:nvPicPr>
          <p:cNvPr id="5" name="Grafik 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93A25CC8-AC6D-D797-1273-286E27DFD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25E8E-9121-4B06-B037-BD167DF0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62801" y="836591"/>
            <a:ext cx="6325777" cy="6531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3493D8-63FD-4961-849C-5071320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t>MORE THAN JUST A GEARBOX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0B6F2A-CE57-4C93-8678-CF6BF7F54812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We bring more to the table!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Collaborative partnership.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Professional consultation designed around your needs.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Comprehensive assistance </a:t>
            </a:r>
            <a:br/>
            <a:r>
              <a:t>– from design configuration to commissioning </a:t>
            </a:r>
            <a:br/>
            <a:r>
              <a:t>and more.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Optimal solution for each </a:t>
            </a:r>
            <a:br/>
            <a:r>
              <a:t>individual application scenario. 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A6D240-3744-4298-A665-6BB42A7C6C96}"/>
              </a:ext>
            </a:extLst>
          </p:cNvPr>
          <p:cNvSpPr txBox="1"/>
          <p:nvPr/>
        </p:nvSpPr>
        <p:spPr>
          <a:xfrm>
            <a:off x="5205663" y="1781223"/>
            <a:ext cx="440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THAN JUST A GEARBOX</a:t>
            </a:r>
            <a:r>
              <a:rPr sz="28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848B5-1C8A-4AEB-8819-7B9ABEB442DB}"/>
              </a:ext>
            </a:extLst>
          </p:cNvPr>
          <p:cNvSpPr txBox="1"/>
          <p:nvPr/>
        </p:nvSpPr>
        <p:spPr>
          <a:xfrm>
            <a:off x="5205663" y="1061306"/>
            <a:ext cx="215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MORE</a:t>
            </a:r>
            <a:r>
              <a:rPr sz="40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Thank you!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2E373CD-D860-CDD3-49DF-6D2352D03689}"/>
              </a:ext>
            </a:extLst>
          </p:cNvPr>
          <p:cNvSpPr txBox="1"/>
          <p:nvPr/>
        </p:nvSpPr>
        <p:spPr>
          <a:xfrm>
            <a:off x="2436123" y="1786838"/>
            <a:ext cx="551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/>
              <a:t>At home in the world of demanding motion.</a:t>
            </a:r>
          </a:p>
        </p:txBody>
      </p:sp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1" y="2199550"/>
            <a:ext cx="7994374" cy="29739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B84DDE9-AAFA-4A8B-81A9-7E4BA492B546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531502" y="847268"/>
            <a:ext cx="6942007" cy="3828102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3"/>
                </a:solidFill>
              </a:rPr>
              <a:t>Space-saving!</a:t>
            </a:r>
            <a:r>
              <a:rPr sz="2800" b="1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Length reduction up to </a:t>
            </a:r>
            <a:br/>
            <a:r>
              <a:t>100 millimeters.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Higher rigidity.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Lower mass inertia.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Lower weight.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Up to 20% more torque.</a:t>
            </a:r>
          </a:p>
          <a:p>
            <a:pPr marL="0" indent="0">
              <a:spcAft>
                <a:spcPts val="6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/>
            </a:r>
            <a:br>
              <a:rPr sz="2400" b="1">
                <a:solidFill>
                  <a:schemeClr val="accent4"/>
                </a:solidFill>
              </a:rPr>
            </a:br>
            <a:r>
              <a:rPr sz="2800" b="1">
                <a:solidFill>
                  <a:schemeClr val="accent4"/>
                </a:solidFill>
              </a:rPr>
              <a:t>Leverage the benefits of direct attachment!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No motor adapter.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Compact design.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Large transmission-ratio range.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Maximum drive dynamics.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Ready-to-install drive solution.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More PERFORMANCE for your machine!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287CFC-8E9C-7374-364E-4D2AC2ADC655}"/>
              </a:ext>
            </a:extLst>
          </p:cNvPr>
          <p:cNvGrpSpPr/>
          <p:nvPr/>
        </p:nvGrpSpPr>
        <p:grpSpPr>
          <a:xfrm>
            <a:off x="5219523" y="2520498"/>
            <a:ext cx="2979436" cy="1036718"/>
            <a:chOff x="4645334" y="2661626"/>
            <a:chExt cx="2979436" cy="103671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50C756D-71E1-4FF6-8290-5CE7A531A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334" y="2976312"/>
              <a:ext cx="1027713" cy="607579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CA26171-2716-433D-997B-8EEFBE12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452" y="2661626"/>
              <a:ext cx="1070318" cy="632765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4459B5-B295-45CF-A835-C068CD0C2251}"/>
                </a:ext>
              </a:extLst>
            </p:cNvPr>
            <p:cNvSpPr txBox="1"/>
            <p:nvPr/>
          </p:nvSpPr>
          <p:spPr>
            <a:xfrm>
              <a:off x="6962951" y="3048196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687FD5-8E36-470E-B742-E57F4055E9DC}"/>
                </a:ext>
              </a:extLst>
            </p:cNvPr>
            <p:cNvSpPr txBox="1"/>
            <p:nvPr/>
          </p:nvSpPr>
          <p:spPr>
            <a:xfrm>
              <a:off x="5024352" y="3329012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9166281" y="5476650"/>
            <a:ext cx="27072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800" b="1">
                <a:solidFill>
                  <a:schemeClr val="bg1"/>
                </a:solidFill>
              </a:rPr>
              <a:t>The most compact</a:t>
            </a:r>
            <a:r>
              <a:rPr b="1">
                <a:solidFill>
                  <a:schemeClr val="bg1"/>
                </a:solidFill>
              </a:rPr>
              <a:t/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planetary geared motors</a:t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on the market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493CFD-DDA9-483E-99D5-50259D508F6A}"/>
              </a:ext>
            </a:extLst>
          </p:cNvPr>
          <p:cNvSpPr txBox="1"/>
          <p:nvPr/>
        </p:nvSpPr>
        <p:spPr>
          <a:xfrm>
            <a:off x="4433661" y="1279071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PHQ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B6C2D9-A06E-419C-89CD-41FB0DB3C49C}"/>
              </a:ext>
            </a:extLst>
          </p:cNvPr>
          <p:cNvSpPr txBox="1"/>
          <p:nvPr/>
        </p:nvSpPr>
        <p:spPr>
          <a:xfrm>
            <a:off x="6247236" y="970837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43BA1-AA57-62BD-7443-6D292BE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540" y="1328714"/>
            <a:ext cx="2300943" cy="153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C1BFE7-5048-75B9-E992-9D579A9F8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89" y="1701439"/>
            <a:ext cx="2300943" cy="1533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6EA47-1659-C4A4-7183-1FD5A08A4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54" y="2926758"/>
            <a:ext cx="4764139" cy="31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966230" y="1393777"/>
            <a:ext cx="5539052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Greater torque!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Up to 11% greater acceleration torque.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Up to 18% greater nominal torque.</a:t>
            </a:r>
            <a:r>
              <a:rPr sz="2000"/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Up to 50% greater tilting torque.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Very high tilting stiffness.</a:t>
            </a:r>
            <a:endParaRPr lang="de-DE" sz="20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More PERFORMANCE for your machine!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8" name="Grafik 7" descr="Ein Bild, das Straße, schwarz enthält.&#10;&#10;Automatisch generierte Beschreibung">
            <a:extLst>
              <a:ext uri="{FF2B5EF4-FFF2-40B4-BE49-F238E27FC236}">
                <a16:creationId xmlns:a16="http://schemas.microsoft.com/office/drawing/2014/main" id="{1B65DE50-5612-1861-5BFE-7E44C662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247" y="1635698"/>
            <a:ext cx="4995531" cy="33295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CFBEE-FED4-BE23-24E4-AC16F9237650}"/>
              </a:ext>
            </a:extLst>
          </p:cNvPr>
          <p:cNvSpPr txBox="1"/>
          <p:nvPr/>
        </p:nvSpPr>
        <p:spPr>
          <a:xfrm>
            <a:off x="5951952" y="4191070"/>
            <a:ext cx="1096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/>
              <a:t>Particularly flexible in use</a:t>
            </a:r>
            <a:br>
              <a:rPr sz="2000"/>
            </a:br>
            <a:r>
              <a:rPr sz="2000"/>
              <a:t>with a </a:t>
            </a:r>
            <a:r>
              <a:rPr sz="2000" b="1">
                <a:solidFill>
                  <a:schemeClr val="accent3"/>
                </a:solidFill>
              </a:rPr>
              <a:t>ratio range</a:t>
            </a:r>
            <a:r>
              <a:rPr sz="2000"/>
              <a:t> of </a:t>
            </a:r>
            <a:r>
              <a:rPr sz="2000" b="1">
                <a:solidFill>
                  <a:schemeClr val="accent3"/>
                </a:solidFill>
              </a:rPr>
              <a:t>12 to 600</a:t>
            </a:r>
            <a:r>
              <a:rPr sz="20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642E6D7-7F0F-B8B7-A388-01D083D8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02" y="745910"/>
            <a:ext cx="7258551" cy="60869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Maximum GEARING QUALITY!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7859713" y="5453827"/>
            <a:ext cx="3569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669F"/>
              </a:buClr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most compact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planetary geared motors</a:t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market</a:t>
            </a:r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D679108-0700-5B5B-384C-F6114208F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0" y="2116866"/>
            <a:ext cx="5078522" cy="338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7B0634-A916-C1F5-D077-CCBA57394D13}"/>
              </a:ext>
            </a:extLst>
          </p:cNvPr>
          <p:cNvSpPr txBox="1"/>
          <p:nvPr/>
        </p:nvSpPr>
        <p:spPr>
          <a:xfrm>
            <a:off x="5651653" y="29745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0D52B-7BBE-E0E6-55E6-079FFF0F1D55}"/>
              </a:ext>
            </a:extLst>
          </p:cNvPr>
          <p:cNvSpPr txBox="1"/>
          <p:nvPr/>
        </p:nvSpPr>
        <p:spPr>
          <a:xfrm>
            <a:off x="1229787" y="3579421"/>
            <a:ext cx="51669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Boosted by Quattro power!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Innovative 4-planet system.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Maximum torsional stiffness.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For maximum torque.</a:t>
            </a:r>
          </a:p>
          <a:p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411822-5E6A-C44C-B807-9569381405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4527" y="4822167"/>
            <a:ext cx="1589067" cy="2035833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AEF0A836-0B71-0AC6-506D-DD19C85A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E0A251F2-6D6A-108E-C89E-A14135A8884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56324A2-4793-35A9-981E-9961A7DAD6FE}"/>
              </a:ext>
            </a:extLst>
          </p:cNvPr>
          <p:cNvSpPr txBox="1"/>
          <p:nvPr/>
        </p:nvSpPr>
        <p:spPr>
          <a:xfrm>
            <a:off x="569277" y="1474564"/>
            <a:ext cx="741480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High-quality housing and gearing.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Optimized smooth operation.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Exceptionally constant speed.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High torques.</a:t>
            </a:r>
            <a:r>
              <a:rPr sz="200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9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433FD75-ABF4-64EA-9084-257B395F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89" y="706216"/>
            <a:ext cx="6467320" cy="65204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F8F8FA7-6F5A-4B05-8CA0-D2AA0CCD93AF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262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4"/>
                </a:solidFill>
              </a:rPr>
              <a:t>High force for maximum power density.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Can be combined with rack and pinion drives of the </a:t>
            </a:r>
            <a:br/>
            <a:r>
              <a:t>ZTR and ZTRS series.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Exceptionally resilient.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Excellent for feed axes of </a:t>
            </a:r>
            <a:br/>
            <a:r>
              <a:t>machine tools.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16512D-74F5-4BC5-8A6B-3C8380E3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More PERFORMANCE for your machine!</a:t>
            </a:r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0EB27928-F5E0-4E2F-A63B-5B1C215D0D0C}"/>
              </a:ext>
            </a:extLst>
          </p:cNvPr>
          <p:cNvSpPr>
            <a:spLocks noChangeAspect="1"/>
          </p:cNvSpPr>
          <p:nvPr/>
        </p:nvSpPr>
        <p:spPr>
          <a:xfrm>
            <a:off x="0" y="3257611"/>
            <a:ext cx="5627686" cy="3585667"/>
          </a:xfrm>
          <a:prstGeom prst="rtTriangle">
            <a:avLst/>
          </a:prstGeom>
          <a:gradFill flip="none" rotWithShape="1">
            <a:gsLst>
              <a:gs pos="25000">
                <a:schemeClr val="accent4">
                  <a:alpha val="9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7A28C-B910-F659-E32C-4B4A397BD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13" y="2097088"/>
            <a:ext cx="6126372" cy="4083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88A884-5BE2-98ED-6E9C-41E2421B5F79}"/>
              </a:ext>
            </a:extLst>
          </p:cNvPr>
          <p:cNvSpPr/>
          <p:nvPr/>
        </p:nvSpPr>
        <p:spPr>
          <a:xfrm>
            <a:off x="96103" y="4618561"/>
            <a:ext cx="32120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b="1"/>
              <a:t/>
            </a:r>
            <a:br>
              <a:rPr b="1"/>
            </a:br>
            <a:r>
              <a:rPr sz="2800" b="1">
                <a:solidFill>
                  <a:schemeClr val="bg1"/>
                </a:solidFill>
              </a:rPr>
              <a:t>Reduced </a:t>
            </a:r>
            <a:br>
              <a:rPr sz="2800" b="1">
                <a:solidFill>
                  <a:schemeClr val="bg1"/>
                </a:solidFill>
              </a:rPr>
            </a:br>
            <a:r>
              <a:rPr sz="2800" b="1">
                <a:solidFill>
                  <a:schemeClr val="bg1"/>
                </a:solidFill>
              </a:rPr>
              <a:t>radial runout </a:t>
            </a:r>
            <a:r>
              <a:rPr sz="2400" b="1">
                <a:solidFill>
                  <a:schemeClr val="bg1"/>
                </a:solidFill>
              </a:rPr>
              <a:t/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≤ </a:t>
            </a:r>
            <a:r>
              <a:rPr sz="4400" b="1">
                <a:solidFill>
                  <a:schemeClr val="bg1"/>
                </a:solidFill>
              </a:rPr>
              <a:t>10 </a:t>
            </a:r>
            <a:r>
              <a:rPr sz="2400" b="1">
                <a:solidFill>
                  <a:schemeClr val="bg1"/>
                </a:solidFill>
              </a:rPr>
              <a:t>μm</a:t>
            </a:r>
            <a:r>
              <a:rPr sz="24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413E671-3921-8A81-8E49-929388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745910"/>
            <a:ext cx="7258551" cy="6086906"/>
          </a:xfrm>
          <a:prstGeom prst="rect">
            <a:avLst/>
          </a:prstGeom>
        </p:spPr>
      </p:pic>
      <p:pic>
        <p:nvPicPr>
          <p:cNvPr id="7" name="Grafik 6" descr="Ein Bild, das Elektronik, Kamera, Licht enthält.&#10;&#10;Automatisch generierte Beschreibung">
            <a:extLst>
              <a:ext uri="{FF2B5EF4-FFF2-40B4-BE49-F238E27FC236}">
                <a16:creationId xmlns:a16="http://schemas.microsoft.com/office/drawing/2014/main" id="{110E0F07-4713-ED7D-AF1D-299FF265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16" y="3226092"/>
            <a:ext cx="5049271" cy="3365389"/>
          </a:xfrm>
          <a:prstGeom prst="rect">
            <a:avLst/>
          </a:prstGeom>
          <a:effectLst/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2"/>
                </a:solidFill>
              </a:rPr>
              <a:t>Two brakes are better than one!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High quality planetary gear unit + synchronous servo motor </a:t>
            </a:r>
            <a:br/>
            <a:r>
              <a:t>with holding brake.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Electrically actuated "ServoStop" spring-loaded brake</a:t>
            </a:r>
            <a:br/>
            <a:r>
              <a:t>in the motor adapter.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Diverse-redundant system in accordance with EN ISO 13849-1.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Very safe thanks to SD6 drive controller,</a:t>
            </a:r>
            <a:br/>
            <a:r>
              <a:t>SE6 safety module and integrated </a:t>
            </a:r>
            <a:br/>
            <a:r>
              <a:t>safe brake management.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Safety in the system with a redundant brake!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3F68B53-D700-A02C-1558-ECAC292AB7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0051" y="4822167"/>
            <a:ext cx="1589067" cy="2035833"/>
            <a:chOff x="-1" y="2079114"/>
            <a:chExt cx="3017183" cy="3364751"/>
          </a:xfrm>
        </p:grpSpPr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FB938E00-7EAB-7905-8103-F677141A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27FA2B47-E48E-6780-6F5F-433E2945A34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1971CE0-0CCB-11DF-BC63-4D5D10B6AE2B}"/>
              </a:ext>
            </a:extLst>
          </p:cNvPr>
          <p:cNvSpPr txBox="1"/>
          <p:nvPr/>
        </p:nvSpPr>
        <p:spPr>
          <a:xfrm>
            <a:off x="1673187" y="5469200"/>
            <a:ext cx="592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chemeClr val="accent2"/>
                </a:solidFill>
              </a:rPr>
              <a:t>2-brake solution!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3DDC6-4864-BAFB-F08F-16CAB4A8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76611" y="955883"/>
            <a:ext cx="2167808" cy="4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winkliges Dreieck 21">
            <a:extLst>
              <a:ext uri="{FF2B5EF4-FFF2-40B4-BE49-F238E27FC236}">
                <a16:creationId xmlns:a16="http://schemas.microsoft.com/office/drawing/2014/main" id="{57187173-9B27-4FF0-AAFD-4E3C382A987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4"/>
                </a:solidFill>
              </a:rPr>
              <a:t>Consistently efficient.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High efficiency in combination with synchronous servo motors.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Suitable for all industries where precision, </a:t>
            </a:r>
            <a:br/>
            <a:r>
              <a:t>economy and efficiency play a role.</a:t>
            </a:r>
          </a:p>
          <a:p>
            <a:pPr marL="0" indent="0">
              <a:spcAft>
                <a:spcPts val="600"/>
              </a:spcAft>
              <a:buClr>
                <a:schemeClr val="accent4"/>
              </a:buClr>
              <a:buNone/>
            </a:pPr>
            <a:r>
              <a:t/>
            </a:r>
            <a:br/>
            <a:r>
              <a:rPr sz="2800" b="1">
                <a:solidFill>
                  <a:schemeClr val="accent4"/>
                </a:solidFill>
              </a:rPr>
              <a:t>Consistently designed.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Compatible interfaces for all STOBER motors and </a:t>
            </a:r>
            <a:br/>
            <a:r>
              <a:t>adapters.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High-quality appearance: Flowing contours, </a:t>
            </a:r>
            <a:br/>
            <a:r>
              <a:t>smooth surface texture.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0ED669-B2F8-488A-AC85-938DA5310114}"/>
              </a:ext>
            </a:extLst>
          </p:cNvPr>
          <p:cNvSpPr txBox="1"/>
          <p:nvPr/>
        </p:nvSpPr>
        <p:spPr>
          <a:xfrm>
            <a:off x="1677470" y="5523210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2"/>
                </a:solidFill>
              </a:rPr>
              <a:t>Optimal efficiency values!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>
                <a:effectLst/>
                <a:latin typeface="Calibri"/>
                <a:ea typeface="Calibri"/>
              </a:rPr>
              <a:t>Efficiency and design.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751501B-D718-48C3-82EB-5D71BC53183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821586"/>
            <a:ext cx="1589067" cy="2035833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1DFF2C86-9B75-41C8-8831-34B37DC2B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4D6F733C-E3E1-48CD-99E9-6366176D21A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8216653-F466-2796-990D-30609D68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3" y="1794263"/>
            <a:ext cx="5401270" cy="360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412462-177A-D17A-7E5B-CD3C6F2D77BC}"/>
              </a:ext>
            </a:extLst>
          </p:cNvPr>
          <p:cNvSpPr/>
          <p:nvPr/>
        </p:nvSpPr>
        <p:spPr>
          <a:xfrm>
            <a:off x="8947568" y="5476650"/>
            <a:ext cx="29259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400" b="1">
                <a:solidFill>
                  <a:schemeClr val="bg1"/>
                </a:solidFill>
              </a:rPr>
              <a:t>The</a:t>
            </a:r>
            <a:r>
              <a:rPr sz="2800" b="1">
                <a:solidFill>
                  <a:schemeClr val="bg1"/>
                </a:solidFill>
              </a:rPr>
              <a:t> biggest </a:t>
            </a:r>
            <a:r>
              <a:rPr sz="2400" b="1">
                <a:solidFill>
                  <a:schemeClr val="bg1"/>
                </a:solidFill>
              </a:rPr>
              <a:t>in their</a:t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performance class!</a:t>
            </a:r>
          </a:p>
        </p:txBody>
      </p:sp>
    </p:spTree>
    <p:extLst>
      <p:ext uri="{BB962C8B-B14F-4D97-AF65-F5344CB8AC3E}">
        <p14:creationId xmlns:p14="http://schemas.microsoft.com/office/powerpoint/2010/main" val="83677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C10128-DF70-4C6E-8208-E3520B0171C8}"/>
              </a:ext>
            </a:extLst>
          </p:cNvPr>
          <p:cNvGrpSpPr/>
          <p:nvPr/>
        </p:nvGrpSpPr>
        <p:grpSpPr>
          <a:xfrm>
            <a:off x="4754881" y="822348"/>
            <a:ext cx="7437119" cy="6012699"/>
            <a:chOff x="5741581" y="1974187"/>
            <a:chExt cx="6040797" cy="4883812"/>
          </a:xfrm>
        </p:grpSpPr>
        <p:pic>
          <p:nvPicPr>
            <p:cNvPr id="8" name="Grafik 7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0859671F-A829-4225-97EE-21703583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18" r="6810"/>
            <a:stretch/>
          </p:blipFill>
          <p:spPr>
            <a:xfrm>
              <a:off x="6176121" y="1974187"/>
              <a:ext cx="5606257" cy="488381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0E615-456E-4510-8C54-A059C90FA4C7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40000" y="1972927"/>
            <a:ext cx="7574845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Practical system solutions for drives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automation since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1934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15,283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possible combinations of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gear units and motors.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Numerous one-of-a-kind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technology highlights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project-related adjustments.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 support during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 configuration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commissioning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availability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global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The preferred partner for perfect motion.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142703"/>
            <a:ext cx="867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>
                <a:solidFill>
                  <a:schemeClr val="accent1"/>
                </a:solidFill>
              </a:rPr>
              <a:t>Operating internationally.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/>
            </a:r>
            <a:br>
              <a:rPr sz="2000" b="1">
                <a:solidFill>
                  <a:schemeClr val="accent1"/>
                </a:solidFill>
              </a:rPr>
            </a:br>
            <a:r>
              <a:rPr sz="2000" b="1">
                <a:solidFill>
                  <a:schemeClr val="accent1"/>
                </a:solidFill>
              </a:rPr>
              <a:t>With the charm of a family business.</a:t>
            </a:r>
            <a:r>
              <a:rPr sz="2000" b="1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91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system advantages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t>Benefit from the advantages of the STOBER drive system made up of</a:t>
            </a:r>
          </a:p>
          <a:p>
            <a:r>
              <a:rPr b="1">
                <a:solidFill>
                  <a:schemeClr val="accent3"/>
                </a:solidFill>
              </a:rPr>
              <a:t>gear units</a:t>
            </a:r>
            <a:r>
              <a:rPr b="1"/>
              <a:t> </a:t>
            </a:r>
          </a:p>
          <a:p>
            <a:r>
              <a:rPr b="1">
                <a:solidFill>
                  <a:schemeClr val="accent5"/>
                </a:solidFill>
              </a:rPr>
              <a:t>motors </a:t>
            </a:r>
          </a:p>
          <a:p>
            <a:r>
              <a:rPr b="1">
                <a:solidFill>
                  <a:schemeClr val="accent6"/>
                </a:solidFill>
              </a:rPr>
              <a:t>drive controllers and cables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b="1"/>
              <a:t/>
            </a:r>
            <a:br>
              <a:rPr b="1"/>
            </a:br>
            <a:r>
              <a:rPr b="1"/>
              <a:t>For quick success and demanding motion.</a:t>
            </a:r>
            <a:r>
              <a:rPr b="1"/>
              <a:t> </a:t>
            </a:r>
            <a:r>
              <a:rPr b="1"/>
              <a:t/>
            </a:r>
            <a:br>
              <a:rPr b="1"/>
            </a:br>
            <a:r>
              <a:rPr b="1"/>
              <a:t>In any industry.</a:t>
            </a:r>
            <a:r>
              <a:rPr b="1"/>
              <a:t> </a:t>
            </a:r>
            <a:r>
              <a:rPr b="1"/>
              <a:t>For any application.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44A70E-CC9C-4901-BF1C-F36C3964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81" y="1978118"/>
            <a:ext cx="7319824" cy="4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_ip_UnifiedCompliancePolicyProperties xmlns="http://schemas.microsoft.com/sharepoint/v3" xsi:nil="true"/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590ABCB4-C660-455A-B523-D86B62145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E84EAF-4378-4E2E-95B6-9C3CE5C94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5F4173-7BD9-455F-9EFC-14B9001B20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a8697f0-c76d-499e-be29-89ced1eddd9c"/>
    <ds:schemaRef ds:uri="352fe6d6-49b9-4a74-86bd-6ac6be2ee8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613</Words>
  <Application>Microsoft Office PowerPoint</Application>
  <PresentationFormat>Breitbild</PresentationFormat>
  <Paragraphs>124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Exo 2</vt:lpstr>
      <vt:lpstr>Wingdings</vt:lpstr>
      <vt:lpstr>Office</vt:lpstr>
      <vt:lpstr>Präzision im XL-Format</vt:lpstr>
      <vt:lpstr>Mehr PERFORMANCE für Ihre Maschine!</vt:lpstr>
      <vt:lpstr>Mehr PERFORMANCE für Ihre Maschine!</vt:lpstr>
      <vt:lpstr>Höchste VERZAHNUNGSQUALITÄT!</vt:lpstr>
      <vt:lpstr>Mehr PERFORMANCE für Ihre Maschine!</vt:lpstr>
      <vt:lpstr>Sicher im System –  mit redundanter Bremse!</vt:lpstr>
      <vt:lpstr>Effizienz und Design.</vt:lpstr>
      <vt:lpstr>PowerPoint-Präsentation</vt:lpstr>
      <vt:lpstr>STÖBER Systemvorteile</vt:lpstr>
      <vt:lpstr>PASSGENAU für Ihre individuellen Anforderungen</vt:lpstr>
      <vt:lpstr>MORE THAN JUST A GEARBOX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Präzision im XL-Format!</dc:title>
  <dc:creator/>
  <cp:lastModifiedBy/>
  <cp:revision>1</cp:revision>
  <dcterms:created xsi:type="dcterms:W3CDTF">2023-02-27T15:39:46Z</dcterms:created>
  <dcterms:modified xsi:type="dcterms:W3CDTF">2023-02-27T15:54:59Z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MediaServiceImageTags">
    <vt:lpwstr/>
  </property>
</Properties>
</file>