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2" r:id="rId1"/>
  </p:sldMasterIdLst>
  <p:notesMasterIdLst>
    <p:notesMasterId r:id="rId22"/>
  </p:notesMasterIdLst>
  <p:sldIdLst>
    <p:sldId id="314" r:id="rId2"/>
    <p:sldId id="324" r:id="rId3"/>
    <p:sldId id="292" r:id="rId4"/>
    <p:sldId id="320" r:id="rId5"/>
    <p:sldId id="321" r:id="rId6"/>
    <p:sldId id="322" r:id="rId7"/>
    <p:sldId id="323" r:id="rId8"/>
    <p:sldId id="334" r:id="rId9"/>
    <p:sldId id="318" r:id="rId10"/>
    <p:sldId id="257" r:id="rId11"/>
    <p:sldId id="325" r:id="rId12"/>
    <p:sldId id="326" r:id="rId13"/>
    <p:sldId id="331" r:id="rId14"/>
    <p:sldId id="328" r:id="rId15"/>
    <p:sldId id="260" r:id="rId16"/>
    <p:sldId id="327" r:id="rId17"/>
    <p:sldId id="269" r:id="rId18"/>
    <p:sldId id="319" r:id="rId19"/>
    <p:sldId id="335" r:id="rId20"/>
    <p:sldId id="329" r:id="rId21"/>
  </p:sldIdLst>
  <p:sldSz cx="12192000" cy="6858000"/>
  <p:notesSz cx="6858000" cy="9144000"/>
  <p:defaultTextStyle>
    <a:defPPr>
      <a:defRPr sz="1800" kern="1200">
        <a:solidFill>
          <a:schemeClr val="tx1"/>
        </a:solidFill>
        <a:latin typeface="+mn-lt"/>
        <a:ea typeface="+mn-ea"/>
        <a:cs typeface="+mn-cs"/>
      </a:defRPr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93415732-3C62-46DB-B51A-ECEC5CBC70FB}">
          <p14:sldIdLst>
            <p14:sldId id="314"/>
            <p14:sldId id="324"/>
          </p14:sldIdLst>
        </p14:section>
        <p14:section name="Folien 3 – 7 sind optional (einblendbar)" id="{DAD2176B-255E-4B9F-AD92-13FE1BA652E3}">
          <p14:sldIdLst>
            <p14:sldId id="292"/>
            <p14:sldId id="320"/>
            <p14:sldId id="321"/>
            <p14:sldId id="322"/>
            <p14:sldId id="323"/>
            <p14:sldId id="334"/>
            <p14:sldId id="318"/>
            <p14:sldId id="257"/>
            <p14:sldId id="325"/>
            <p14:sldId id="326"/>
            <p14:sldId id="331"/>
            <p14:sldId id="328"/>
            <p14:sldId id="260"/>
            <p14:sldId id="327"/>
            <p14:sldId id="269"/>
            <p14:sldId id="319"/>
            <p14:sldId id="335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pos="7" userDrawn="1">
          <p15:clr>
            <a:srgbClr val="A4A3A4"/>
          </p15:clr>
        </p15:guide>
        <p15:guide id="2" pos="415" userDrawn="1">
          <p15:clr>
            <a:srgbClr val="F26B43"/>
          </p15:clr>
        </p15:guide>
        <p15:guide id="3" pos="824" userDrawn="1">
          <p15:clr>
            <a:srgbClr val="A4A3A4"/>
          </p15:clr>
        </p15:guide>
        <p15:guide id="4" pos="1663" userDrawn="1">
          <p15:clr>
            <a:srgbClr val="A4A3A4"/>
          </p15:clr>
        </p15:guide>
        <p15:guide id="5" pos="2479" userDrawn="1">
          <p15:clr>
            <a:srgbClr val="A4A3A4"/>
          </p15:clr>
        </p15:guide>
        <p15:guide id="6" pos="3318" userDrawn="1">
          <p15:clr>
            <a:srgbClr val="A4A3A4"/>
          </p15:clr>
        </p15:guide>
        <p15:guide id="7" pos="4135" userDrawn="1">
          <p15:clr>
            <a:srgbClr val="A4A3A4"/>
          </p15:clr>
        </p15:guide>
        <p15:guide id="8" pos="4951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6607" userDrawn="1">
          <p15:clr>
            <a:srgbClr val="A4A3A4"/>
          </p15:clr>
        </p15:guide>
        <p15:guide id="11" pos="7446" userDrawn="1">
          <p15:clr>
            <a:srgbClr val="A4A3A4"/>
          </p15:clr>
        </p15:guide>
        <p15:guide id="12" orient="horz" pos="4247" userDrawn="1">
          <p15:clr>
            <a:srgbClr val="A4A3A4"/>
          </p15:clr>
        </p15:guide>
        <p15:guide id="13" orient="horz" pos="3770" userDrawn="1">
          <p15:clr>
            <a:srgbClr val="A4A3A4"/>
          </p15:clr>
        </p15:guide>
        <p15:guide id="14" orient="horz" pos="3317" userDrawn="1">
          <p15:clr>
            <a:srgbClr val="A4A3A4"/>
          </p15:clr>
        </p15:guide>
        <p15:guide id="15" orient="horz" pos="2863" userDrawn="1">
          <p15:clr>
            <a:srgbClr val="A4A3A4"/>
          </p15:clr>
        </p15:guide>
        <p15:guide id="16" orient="horz" pos="2387" userDrawn="1">
          <p15:clr>
            <a:srgbClr val="A4A3A4"/>
          </p15:clr>
        </p15:guide>
        <p15:guide id="17" orient="horz" pos="1911" userDrawn="1">
          <p15:clr>
            <a:srgbClr val="A4A3A4"/>
          </p15:clr>
        </p15:guide>
        <p15:guide id="18" orient="horz" pos="1457" userDrawn="1">
          <p15:clr>
            <a:srgbClr val="A4A3A4"/>
          </p15:clr>
        </p15:guide>
        <p15:guide id="19" orient="horz" pos="1003" userDrawn="1">
          <p15:clr>
            <a:srgbClr val="F26B43"/>
          </p15:clr>
        </p15:guide>
        <p15:guide id="20" orient="horz" pos="5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74"/>
    <a:srgbClr val="004B88"/>
    <a:srgbClr val="006EB6"/>
    <a:srgbClr val="007FC4"/>
    <a:srgbClr val="6A9DD3"/>
    <a:srgbClr val="00386B"/>
    <a:srgbClr val="0071BC"/>
    <a:srgbClr val="E94994"/>
    <a:srgbClr val="E6A025"/>
    <a:srgbClr val="FBF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Helle Formatvorlage 3 - Akz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Helle Formatvorlage 1 - Akz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Mittlere Formatvorlage 4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80" autoAdjust="0"/>
    <p:restoredTop sz="92086" autoAdjust="0"/>
  </p:normalViewPr>
  <p:slideViewPr>
    <p:cSldViewPr snapToGrid="0" snapToObjects="1">
      <p:cViewPr varScale="1">
        <p:scale>
          <a:sx n="108" d="100"/>
          <a:sy n="108" d="100"/>
        </p:scale>
        <p:origin x="78" y="78"/>
      </p:cViewPr>
      <p:guideLst>
        <p:guide pos="7"/>
        <p:guide pos="415"/>
        <p:guide pos="824"/>
        <p:guide pos="1663"/>
        <p:guide pos="2479"/>
        <p:guide pos="3318"/>
        <p:guide pos="4135"/>
        <p:guide pos="4951"/>
        <p:guide pos="5790"/>
        <p:guide pos="6607"/>
        <p:guide pos="7446"/>
        <p:guide orient="horz" pos="4247"/>
        <p:guide orient="horz" pos="3770"/>
        <p:guide orient="horz" pos="3317"/>
        <p:guide orient="horz" pos="2863"/>
        <p:guide orient="horz" pos="2387"/>
        <p:guide orient="horz" pos="1911"/>
        <p:guide orient="horz" pos="1457"/>
        <p:guide orient="horz" pos="1003"/>
        <p:guide orient="horz" pos="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tzfeld, Claudia" userId="e45a4c30-6f52-4960-b995-3eb4b79be813" providerId="ADAL" clId="{4004E9B3-88D6-4FFB-BA06-AEFA30E7C6D7}"/>
    <pc:docChg chg="mod">
      <pc:chgData name="Grotzfeld, Claudia" userId="e45a4c30-6f52-4960-b995-3eb4b79be813" providerId="ADAL" clId="{4004E9B3-88D6-4FFB-BA06-AEFA30E7C6D7}" dt="2020-01-15T11:56:49.606" v="0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496BB-EB4D-D448-9822-9A227480818A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A3DF1-23CF-5344-9949-DF1C92A429D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8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igurator.stoeber.de/de-DE/?shop=SA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Compatibilità delle interfacce: </a:t>
            </a:r>
            <a:br/>
            <a:r>
              <a:t>Le interfacce meccaniche sull'uscita sono compatibili pressoché al 100% con la G2.</a:t>
            </a:r>
            <a:r>
              <a:rPr b="0"/>
              <a:t> </a:t>
            </a:r>
            <a:r>
              <a:t>Ad eccezione del P2, la lunghezza di tutti i riduttori della generazione 3 è stata ridotta in modo decisivo. </a:t>
            </a:r>
            <a:br/>
            <a:r>
              <a:t>Per la grandezza P2 ciò non è stato possibile. Di conseguenza non si prevedono collisioni con il profilo della macchina. </a:t>
            </a:r>
          </a:p>
          <a:p>
            <a:endParaRPr lang="de-DE" dirty="0"/>
          </a:p>
          <a:p>
            <a:r>
              <a:t>Tuttavia consigliamo di effettuare un controllo del profilo d'ingombro sulla base dei nuovi modelli solidi in 3D (file STEP). Questi sono inclusi nell'offerta del nostro centro ordini o vengono messi a disposizione in seguito alla configurazione del prodotto con STOBER Configurator </a:t>
            </a:r>
            <a:r>
              <a:rPr u="sng">
                <a:hlinkClick r:id="rId3"/>
              </a:rPr>
              <a:t>https://configurator.stoeber.de/de-DE/?shop=SAT</a:t>
            </a:r>
            <a:r>
              <a:t> </a:t>
            </a:r>
          </a:p>
          <a:p>
            <a:endParaRPr lang="de-DE" dirty="0"/>
          </a:p>
          <a:p>
            <a:r>
              <a:t>Per informazioni dettagliate rimandiamo al documento "Product Release Riduttori planetari generazione 3", SPG ottobre 2019.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22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Per P9 non è a disposizione nessun adattatore MEL!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81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Sistema di macchina e montaggio salvaspazio grazie a una struttura estremamente corta e compatta.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Massima dinamica di trasmissione grazie a momenti d'inerzia di massa minimi nel montaggio diretto. Poiché l'adattatore motore non è più necessario, è possibile sfruttare l'intera dinamica di trasmissione.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06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Sistema di macchina e montaggio salvaspazio grazie a una struttura estremamente corta e compatta.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Massima dinamica di trasmissione grazie a momenti d'inerzia di massa minimi nel montaggio diretto. Poiché l'adattatore motore non è più necessario, è possibile sfruttare l'intera dinamica di trasmissione.</a:t>
            </a:r>
            <a:br/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8719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L'uniformazione delle interfacce motore per P e PH comporta un aumento delle dimensioni del quadrato. </a:t>
            </a:r>
            <a:br/>
            <a:r>
              <a:t>Per informazioni dettagliate rimandiamo al documento "Product Release Riduttori planetari generazione 3", SPG ottobre 2019.</a:t>
            </a:r>
          </a:p>
          <a:p>
            <a:endParaRPr lang="de-DE" dirty="0"/>
          </a:p>
          <a:p>
            <a:r>
              <a:t>Per P9 non è a disposizione nessun adattatore MEL!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5760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sz="2200"/>
              <a:t>Scatola e dentatura di alta qualità </a:t>
            </a:r>
            <a:r>
              <a:rPr sz="2000"/>
              <a:t>grazie a tecnologie di produzione innovative </a:t>
            </a:r>
            <a:br>
              <a:rPr sz="2000"/>
            </a:br>
            <a:r>
              <a:rPr sz="2000"/>
              <a:t>P</a:t>
            </a:r>
            <a:r>
              <a:t>romessa di massima precisione di posizionamento con gioco torsionale minimo fino a ≤ 1 arcmin</a:t>
            </a:r>
            <a:r>
              <a:rPr sz="2000"/>
              <a:t>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t>Ne derivano coppie di accelerazione elevate e contemporaneamente massima accuratezza di funzionamento e precisione, </a:t>
            </a:r>
            <a:r>
              <a:rPr>
                <a:solidFill>
                  <a:schemeClr val="accent1">
                    <a:lumMod val="75000"/>
                  </a:schemeClr>
                </a:solidFill>
              </a:rPr>
              <a:t>come ad esempio</a:t>
            </a:r>
            <a:r>
              <a:t> gli azionamenti a cremagliera STOBER con una concentricità fino a ≤ 10 μm.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41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Tecnologia delle interfacce unica per il collegamento di motori di grandezze diverse.</a:t>
            </a:r>
            <a:br/>
            <a:r>
              <a:rPr sz="1600"/>
              <a:t>Gli adattatori motore STOBER 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sono disponibili in tantissime versioni diverse e nella variante ServoStop con un freno integrato,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possono essere combinati con riduttori standard o a gioco ridotto,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sz="1600"/>
              <a:t>nella variante "large" dotata di una piastra motore estremamente grande, consentono il collegamento dei riduttori STOBER più compatti a motori di dimensioni consistenti – una caratteristica unica!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839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Design ottimizzato e standardizzato, ossia la stessa interfaccia sul lato di trasmissione per P e PH.</a:t>
            </a:r>
            <a:br/>
            <a:r>
              <a:t>Ciò significa: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uso degli stessi adattatori motore,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uso della stessa flangia motore in montaggio diretto.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0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51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8A3DF1-23CF-5344-9949-DF1C92A429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4242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28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Aumento delle coppie di accelerazione grazie 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una migliore qualità della dentatura,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materiali modernissimi, tempra,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macchine di precisione di ultima generazione,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nuovo processo di produzione innovativo per la dentatura dell'ingranaggio anulare (power skiving) in un unico attrezzaggio macchina (quindi sono esclusi eventuali errori di modifica dell'attrezzaggio macchina),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t>larghezze della dentatura ottimizzate.</a:t>
            </a:r>
          </a:p>
          <a:p>
            <a:endParaRPr lang="de-DE" dirty="0"/>
          </a:p>
          <a:p>
            <a:r>
              <a:t>Un gioco torsionale ridotto corrisponde a una qualità ancora maggiore della dentatura e a coppie di accelerazione ancora più alte.</a:t>
            </a:r>
          </a:p>
          <a:p>
            <a:r>
              <a:t>M</a:t>
            </a:r>
            <a:r>
              <a:rPr baseline="-25000"/>
              <a:t>2acc</a:t>
            </a:r>
            <a:r>
              <a:t> è il valore del gioco torsionale standard, M</a:t>
            </a:r>
            <a:r>
              <a:rPr baseline="-25000"/>
              <a:t>2accHT</a:t>
            </a:r>
            <a:r>
              <a:t> è il valore del gioco torsionale ridotto.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2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delle coppie nominali grazie a basi di calcolo modificate secondo le conoscenze più recenti e lo stato attuale della tecnica.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51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delle coppie di disattivazione di emergenza grazie 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una migliore qualità della dentatura,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materiali modernissimi, tempra,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macchine di precisione di ultima generazione,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nuovo processo di produzione innovativo per la dentatura dell'ingranaggio anulare (power skiving) in un unico attrezzaggio macchina (quindi sono esclusi eventuali errori di modifica dell'attrezzaggio macchina),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larghezze della dentatura ottimizzate,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collegamenti albero-mozzo ottimizzati.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56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del numero di giri in entrata grazie 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supporto modificato dei riduttori a due stadi con gioco ridotto,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dentatura di entrata più sottile dei riduttori a due stadi,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prove su campo approfondite.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076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t>Aumento della resistenza alla torsione grazie 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lunghezza ridotta,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t>larghezze di dentatura modificate nello stadio di uscita.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50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dirty="0"/>
              <a:t>L'aumento del diametro del perno del pignone e una dentatura più larga nello stadio di uscita comportano anche l'aumento della coppia di disattivazione di emergenza e una portata complessiva maggiore.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7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dirty="0"/>
              <a:t>Sistema di </a:t>
            </a:r>
            <a:r>
              <a:rPr dirty="0" err="1"/>
              <a:t>macchina</a:t>
            </a:r>
            <a:r>
              <a:rPr dirty="0"/>
              <a:t> e </a:t>
            </a:r>
            <a:r>
              <a:rPr dirty="0" err="1"/>
              <a:t>montaggio</a:t>
            </a:r>
            <a:r>
              <a:rPr dirty="0"/>
              <a:t> </a:t>
            </a:r>
            <a:r>
              <a:rPr dirty="0" err="1"/>
              <a:t>salvaspazio</a:t>
            </a:r>
            <a:r>
              <a:rPr dirty="0"/>
              <a:t> </a:t>
            </a:r>
            <a:r>
              <a:rPr dirty="0" err="1"/>
              <a:t>grazie</a:t>
            </a:r>
            <a:r>
              <a:rPr dirty="0"/>
              <a:t> a una </a:t>
            </a:r>
            <a:r>
              <a:rPr dirty="0" err="1"/>
              <a:t>struttura</a:t>
            </a:r>
            <a:r>
              <a:rPr dirty="0"/>
              <a:t> </a:t>
            </a:r>
            <a:r>
              <a:rPr dirty="0" err="1"/>
              <a:t>estremamente</a:t>
            </a:r>
            <a:r>
              <a:rPr dirty="0"/>
              <a:t> </a:t>
            </a:r>
            <a:r>
              <a:rPr dirty="0" err="1"/>
              <a:t>corta</a:t>
            </a:r>
            <a:r>
              <a:rPr dirty="0"/>
              <a:t> e </a:t>
            </a:r>
            <a:r>
              <a:rPr dirty="0" err="1"/>
              <a:t>compatta</a:t>
            </a:r>
            <a:r>
              <a:rPr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dinamica</a:t>
            </a:r>
            <a:r>
              <a:rPr dirty="0"/>
              <a:t> di </a:t>
            </a:r>
            <a:r>
              <a:rPr dirty="0" err="1"/>
              <a:t>trasmissione</a:t>
            </a:r>
            <a:r>
              <a:rPr dirty="0"/>
              <a:t> </a:t>
            </a:r>
            <a:r>
              <a:rPr dirty="0" err="1"/>
              <a:t>grazie</a:t>
            </a:r>
            <a:r>
              <a:rPr dirty="0"/>
              <a:t> a </a:t>
            </a:r>
            <a:r>
              <a:rPr dirty="0" err="1"/>
              <a:t>momenti</a:t>
            </a:r>
            <a:r>
              <a:rPr dirty="0"/>
              <a:t> </a:t>
            </a:r>
            <a:r>
              <a:rPr dirty="0" err="1"/>
              <a:t>d'inerzia</a:t>
            </a:r>
            <a:r>
              <a:rPr dirty="0"/>
              <a:t> di </a:t>
            </a:r>
            <a:r>
              <a:rPr dirty="0" err="1"/>
              <a:t>massa</a:t>
            </a:r>
            <a:r>
              <a:rPr dirty="0"/>
              <a:t> </a:t>
            </a:r>
            <a:r>
              <a:rPr dirty="0" err="1"/>
              <a:t>minimi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montaggio</a:t>
            </a:r>
            <a:r>
              <a:rPr dirty="0"/>
              <a:t> </a:t>
            </a:r>
            <a:r>
              <a:rPr dirty="0" err="1"/>
              <a:t>diretto</a:t>
            </a:r>
            <a:r>
              <a:rPr dirty="0"/>
              <a:t>. </a:t>
            </a:r>
            <a:r>
              <a:rPr dirty="0" err="1"/>
              <a:t>Poiché</a:t>
            </a:r>
            <a:r>
              <a:rPr dirty="0"/>
              <a:t> </a:t>
            </a:r>
            <a:r>
              <a:rPr dirty="0" err="1"/>
              <a:t>l'adattatore</a:t>
            </a:r>
            <a:r>
              <a:rPr dirty="0"/>
              <a:t> </a:t>
            </a:r>
            <a:r>
              <a:rPr dirty="0" err="1"/>
              <a:t>motore</a:t>
            </a:r>
            <a:r>
              <a:rPr dirty="0"/>
              <a:t> non è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necessario</a:t>
            </a:r>
            <a:r>
              <a:rPr dirty="0"/>
              <a:t>, è </a:t>
            </a:r>
            <a:r>
              <a:rPr dirty="0" err="1"/>
              <a:t>possibile</a:t>
            </a:r>
            <a:r>
              <a:rPr dirty="0"/>
              <a:t> </a:t>
            </a:r>
            <a:r>
              <a:rPr dirty="0" err="1"/>
              <a:t>sfruttare</a:t>
            </a:r>
            <a:r>
              <a:rPr dirty="0"/>
              <a:t> </a:t>
            </a:r>
            <a:r>
              <a:rPr dirty="0" err="1"/>
              <a:t>l'intera</a:t>
            </a:r>
            <a:r>
              <a:rPr dirty="0"/>
              <a:t> </a:t>
            </a:r>
            <a:r>
              <a:rPr dirty="0" err="1"/>
              <a:t>dinamica</a:t>
            </a:r>
            <a:r>
              <a:rPr dirty="0"/>
              <a:t> di </a:t>
            </a:r>
            <a:r>
              <a:rPr dirty="0" err="1"/>
              <a:t>trasmissione</a:t>
            </a:r>
            <a:r>
              <a:rPr dirty="0"/>
              <a:t>.</a:t>
            </a:r>
            <a:br>
              <a:rPr dirty="0"/>
            </a:b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38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Per P9 non è a disposizione nessun adattatore MEL!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A3DF1-23CF-5344-9949-DF1C92A429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9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-6" y="840456"/>
            <a:ext cx="12192000" cy="3704557"/>
          </a:xfrm>
          <a:prstGeom prst="rect">
            <a:avLst/>
          </a:prstGeom>
          <a:solidFill>
            <a:srgbClr val="F8E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60400" y="2314800"/>
            <a:ext cx="6534000" cy="147600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660400" y="3874174"/>
            <a:ext cx="6534000" cy="6454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8" name="Dreieck 9"/>
          <p:cNvSpPr/>
          <p:nvPr userDrawn="1"/>
        </p:nvSpPr>
        <p:spPr>
          <a:xfrm rot="10800000">
            <a:off x="-6" y="11564"/>
            <a:ext cx="5245106" cy="340156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10">
            <a:extLst>
              <a:ext uri="{FF2B5EF4-FFF2-40B4-BE49-F238E27FC236}">
                <a16:creationId xmlns:a16="http://schemas.microsoft.com/office/drawing/2014/main" id="{483D2F1A-6EAB-4925-A019-3186E5FDB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>
            <a:extLst>
              <a:ext uri="{FF2B5EF4-FFF2-40B4-BE49-F238E27FC236}">
                <a16:creationId xmlns:a16="http://schemas.microsoft.com/office/drawing/2014/main" id="{C1DA38FF-A07F-40A2-AA15-D39AF17FD3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e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642967881"/>
              </p:ext>
            </p:extLst>
          </p:nvPr>
        </p:nvGraphicFramePr>
        <p:xfrm>
          <a:off x="16696" y="842510"/>
          <a:ext cx="11808000" cy="590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9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5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7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8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3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371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978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162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8000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E94994"/>
                          </a:solidFill>
                        </a:ln>
                        <a:solidFill>
                          <a:srgbClr val="E94994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360055"/>
            <a:ext cx="7987800" cy="460800"/>
          </a:xfrm>
        </p:spPr>
        <p:txBody>
          <a:bodyPr/>
          <a:lstStyle>
            <a:lvl1pPr>
              <a:defRPr sz="24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0000" y="1260000"/>
            <a:ext cx="111618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883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FFA86E-70FD-4ED7-971F-19F75EF91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CB7A8E-3883-4B8B-8D2B-1C3EE3168FF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49" y="1174750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A0DFAE58-A779-486A-85B6-608FBE5C03B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809750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AEE395DD-57B5-40B5-8B09-03782464AA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90399" y="1173346"/>
            <a:ext cx="5245033" cy="635000"/>
          </a:xfrm>
        </p:spPr>
        <p:txBody>
          <a:bodyPr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9" name="Inhaltsplatzhalter 6">
            <a:extLst>
              <a:ext uri="{FF2B5EF4-FFF2-40B4-BE49-F238E27FC236}">
                <a16:creationId xmlns:a16="http://schemas.microsoft.com/office/drawing/2014/main" id="{661C66C9-EBBF-4E36-AF62-D4A443DE85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808346"/>
            <a:ext cx="5244782" cy="456217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0090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ildunt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E009D1-3427-4610-9FFC-3390DE02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067B44FA-4344-4C42-9984-409D309E924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1030288"/>
            <a:ext cx="8469313" cy="434022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A855298-25E6-4AF7-888E-E8C4B36500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9750" y="5524500"/>
            <a:ext cx="8469313" cy="77946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</a:lstStyle>
          <a:p>
            <a:pPr lvl="0"/>
            <a:r>
              <a:rPr lang="de-DE" dirty="0"/>
              <a:t>Bildunterschrift hinzufügen</a:t>
            </a:r>
          </a:p>
        </p:txBody>
      </p:sp>
    </p:spTree>
    <p:extLst>
      <p:ext uri="{BB962C8B-B14F-4D97-AF65-F5344CB8AC3E}">
        <p14:creationId xmlns:p14="http://schemas.microsoft.com/office/powerpoint/2010/main" val="2803756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/>
          <a:lstStyle>
            <a:lvl1pPr marL="0" indent="0">
              <a:buNone/>
              <a:defRPr sz="20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C48FE18-9242-41FE-9623-D0DD0D431B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10100" y="1077913"/>
            <a:ext cx="7042150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616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DFE9D6-7069-476B-965D-19553A057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9A4448-DE34-4F08-B0C3-38DA176AF8B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9750" y="1077913"/>
            <a:ext cx="3878263" cy="1385887"/>
          </a:xfrm>
        </p:spPr>
        <p:txBody>
          <a:bodyPr anchor="b"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de-DE" dirty="0"/>
              <a:t>Text durch Doppelklick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E394F618-8017-4FF4-AE8C-1E7E7314C3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39750" y="2579688"/>
            <a:ext cx="3878263" cy="38306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abellenplatzhalter 3">
            <a:extLst>
              <a:ext uri="{FF2B5EF4-FFF2-40B4-BE49-F238E27FC236}">
                <a16:creationId xmlns:a16="http://schemas.microsoft.com/office/drawing/2014/main" id="{ED340692-74E6-41C6-8608-577B467B3A1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4581525" y="1077913"/>
            <a:ext cx="7070725" cy="53324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8100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78748A-91EA-4D8B-865E-C90630812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6">
            <a:extLst>
              <a:ext uri="{FF2B5EF4-FFF2-40B4-BE49-F238E27FC236}">
                <a16:creationId xmlns:a16="http://schemas.microsoft.com/office/drawing/2014/main" id="{F130F313-2472-43F1-B79D-725F8BA57A7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0000" y="1126156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  <p:sp>
        <p:nvSpPr>
          <p:cNvPr id="4" name="Inhaltsplatzhalter 6">
            <a:extLst>
              <a:ext uri="{FF2B5EF4-FFF2-40B4-BE49-F238E27FC236}">
                <a16:creationId xmlns:a16="http://schemas.microsoft.com/office/drawing/2014/main" id="{ED33610E-C335-427F-8866-A7A6C50C8DC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90650" y="1124752"/>
            <a:ext cx="5244782" cy="5245768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Text durch Doppelklick hinzufügen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559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865C63-9FD7-4BB0-B647-648194031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90003EE5-3F76-4707-A0E6-1BFFF90A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5409A5-780A-44F0-B736-94BFCB7EFF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2378075"/>
            <a:ext cx="10515600" cy="2136173"/>
          </a:xfrm>
        </p:spPr>
        <p:txBody>
          <a:bodyPr numCol="1" anchor="b">
            <a:normAutofit/>
          </a:bodyPr>
          <a:lstStyle>
            <a:lvl1pPr marL="0" indent="0">
              <a:buNone/>
              <a:defRPr sz="4400"/>
            </a:lvl1pPr>
          </a:lstStyle>
          <a:p>
            <a:pPr lvl="0"/>
            <a:r>
              <a:rPr lang="de-DE" dirty="0"/>
              <a:t>Titel durch Doppelklick hinzufügen</a:t>
            </a:r>
          </a:p>
        </p:txBody>
      </p:sp>
    </p:spTree>
    <p:extLst>
      <p:ext uri="{BB962C8B-B14F-4D97-AF65-F5344CB8AC3E}">
        <p14:creationId xmlns:p14="http://schemas.microsoft.com/office/powerpoint/2010/main" val="3406099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reieck 9"/>
          <p:cNvSpPr/>
          <p:nvPr userDrawn="1"/>
        </p:nvSpPr>
        <p:spPr>
          <a:xfrm rot="10800000">
            <a:off x="-14" y="11555"/>
            <a:ext cx="5267209" cy="335168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bg1">
                  <a:alpha val="16000"/>
                </a:schemeClr>
              </a:gs>
              <a:gs pos="90000">
                <a:srgbClr val="003E74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d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4" cy="840456"/>
          </a:xfrm>
          <a:prstGeom prst="rect">
            <a:avLst/>
          </a:prstGeom>
        </p:spPr>
      </p:pic>
      <p:pic>
        <p:nvPicPr>
          <p:cNvPr id="9" name="Bild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802" y="217830"/>
            <a:ext cx="1958817" cy="418701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341887"/>
            <a:ext cx="10695432" cy="486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1260000"/>
            <a:ext cx="10695432" cy="4567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71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60" r:id="rId6"/>
    <p:sldLayoutId id="2147483658" r:id="rId7"/>
    <p:sldLayoutId id="214748365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06729" y="3067969"/>
            <a:ext cx="6788400" cy="1476000"/>
          </a:xfrm>
        </p:spPr>
        <p:txBody>
          <a:bodyPr/>
          <a:lstStyle/>
          <a:p>
            <a:r>
              <a:rPr dirty="0"/>
              <a:t>I </a:t>
            </a:r>
            <a:r>
              <a:rPr dirty="0" err="1"/>
              <a:t>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</a:t>
            </a:r>
            <a:br>
              <a:rPr dirty="0"/>
            </a:br>
            <a:r>
              <a:rPr dirty="0"/>
              <a:t>di STOBER.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06729" y="4627343"/>
            <a:ext cx="6534000" cy="645454"/>
          </a:xfrm>
        </p:spPr>
        <p:txBody>
          <a:bodyPr>
            <a:normAutofit/>
          </a:bodyPr>
          <a:lstStyle/>
          <a:p>
            <a:r>
              <a:t>Passate alla generazione 3.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EE4C99-B5EC-4AF9-821C-34D8940ED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22802" y="1312225"/>
            <a:ext cx="8694058" cy="627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472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10384BC-0359-4989-B122-49178E6AF8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65594" y="1376349"/>
            <a:ext cx="2628198" cy="1954545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D195A714-C8E9-4387-9DDE-651BADB69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34565"/>
              </p:ext>
            </p:extLst>
          </p:nvPr>
        </p:nvGraphicFramePr>
        <p:xfrm>
          <a:off x="658813" y="1618065"/>
          <a:ext cx="6843396" cy="3647673"/>
        </p:xfrm>
        <a:graphic>
          <a:graphicData uri="http://schemas.openxmlformats.org/drawingml/2006/table">
            <a:tbl>
              <a:tblPr/>
              <a:tblGrid>
                <a:gridCol w="977628">
                  <a:extLst>
                    <a:ext uri="{9D8B030D-6E8A-4147-A177-3AD203B41FA5}">
                      <a16:colId xmlns:a16="http://schemas.microsoft.com/office/drawing/2014/main" val="749353182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62043577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7327780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433848913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47165938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294023782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941737840"/>
                    </a:ext>
                  </a:extLst>
                </a:gridCol>
              </a:tblGrid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G2 ME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/>
                        </a:rPr>
                        <a:t>G3 ME</a:t>
                      </a:r>
                    </a:p>
                  </a:txBody>
                  <a:tcPr marL="9461" marR="9461" marT="9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Riduzione</a:t>
                      </a:r>
                      <a:endParaRPr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G2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36A2"/>
                          </a:solidFill>
                          <a:effectLst/>
                          <a:latin typeface="Calibri"/>
                        </a:rPr>
                        <a:t>G3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Riduzione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649363"/>
                  </a:ext>
                </a:extLst>
              </a:tr>
              <a:tr h="236523">
                <a:tc>
                  <a:txBody>
                    <a:bodyPr/>
                    <a:lstStyle/>
                    <a:p>
                      <a:pPr algn="l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069088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P221 – P231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527643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P222 – P232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38465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P321 – P331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7,5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159,3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12,3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8110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P322 – P332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89321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P421 – P431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0044105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P422 – P432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224,8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204,0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5908480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P521 – P531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223,0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776116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P522 – P532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275,0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252,5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635695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P721 – P731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264,5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293,0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287,5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209205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P722 – P732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315,0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12908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P821 – P831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311,5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320,5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92329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P822 – P832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376,5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356,5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401,5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379,5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36898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P921 – P931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396,0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380,5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848589"/>
                  </a:ext>
                </a:extLst>
              </a:tr>
              <a:tr h="236523">
                <a:tc>
                  <a:txBody>
                    <a:bodyPr/>
                    <a:lstStyle/>
                    <a:p>
                      <a:pPr algn="l" fontAlgn="b"/>
                      <a:r>
                        <a:rPr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P922 – P932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476,0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463,5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492,0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472,5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2700236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3953E57A-B4F6-4D43-B8C2-9539695C1B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758677" y="3772077"/>
            <a:ext cx="2686057" cy="2269907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P: la modifica delle lunghezze a confronto</a:t>
            </a:r>
          </a:p>
        </p:txBody>
      </p:sp>
    </p:spTree>
    <p:extLst>
      <p:ext uri="{BB962C8B-B14F-4D97-AF65-F5344CB8AC3E}">
        <p14:creationId xmlns:p14="http://schemas.microsoft.com/office/powerpoint/2010/main" val="1032548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PH(Q): la modifica delle lunghezze a confronto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AF4865B-00BB-43D0-960B-871A5721F8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013494" y="3784310"/>
            <a:ext cx="2331957" cy="218900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4FCB4C1-66A6-40C1-901E-57CF008C0F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258846" y="1371526"/>
            <a:ext cx="1979533" cy="1912914"/>
          </a:xfrm>
          <a:prstGeom prst="rect">
            <a:avLst/>
          </a:prstGeom>
        </p:spPr>
      </p:pic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1DE0DF0-C2AB-4FDD-8D42-F6DADBDAF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811468"/>
              </p:ext>
            </p:extLst>
          </p:nvPr>
        </p:nvGraphicFramePr>
        <p:xfrm>
          <a:off x="658813" y="1652729"/>
          <a:ext cx="7089768" cy="2761968"/>
        </p:xfrm>
        <a:graphic>
          <a:graphicData uri="http://schemas.openxmlformats.org/drawingml/2006/table">
            <a:tbl>
              <a:tblPr/>
              <a:tblGrid>
                <a:gridCol w="1224000">
                  <a:extLst>
                    <a:ext uri="{9D8B030D-6E8A-4147-A177-3AD203B41FA5}">
                      <a16:colId xmlns:a16="http://schemas.microsoft.com/office/drawing/2014/main" val="261950622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4240339368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57752992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3276983731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933646240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1314951647"/>
                    </a:ext>
                  </a:extLst>
                </a:gridCol>
                <a:gridCol w="977628">
                  <a:extLst>
                    <a:ext uri="{9D8B030D-6E8A-4147-A177-3AD203B41FA5}">
                      <a16:colId xmlns:a16="http://schemas.microsoft.com/office/drawing/2014/main" val="2351917985"/>
                    </a:ext>
                  </a:extLst>
                </a:gridCol>
              </a:tblGrid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</a:t>
                      </a:r>
                    </a:p>
                  </a:txBody>
                  <a:tcPr marL="9461" marR="9461" marT="9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Riduzione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G2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G3 MEL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Riduzione</a:t>
                      </a:r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409124"/>
                  </a:ext>
                </a:extLst>
              </a:tr>
              <a:tr h="268527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de-DE" sz="1400" b="0" i="0" u="none" strike="noStrike" kern="1200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L 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957730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PH321 – PH331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102,5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98,5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100,0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0668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PH322 – PH332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119,0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246581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PH421 – PH431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120,0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113,5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126,5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2643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PH422 – PH432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164,5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150,5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170,8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152,0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968645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PH521 – PH531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132,0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150,0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144,5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7787012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PH522 – PH532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180,5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192,0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174,0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0946229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PH721 – PH731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161,0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189,5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184,0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670029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PH722 – PH732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214,0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199,0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15,0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211,5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99656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PH821 – PH831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218,0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234,0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236,0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-2,0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3816447"/>
                  </a:ext>
                </a:extLst>
              </a:tr>
              <a:tr h="227062"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PH822 – PH832</a:t>
                      </a:r>
                    </a:p>
                  </a:txBody>
                  <a:tcPr marL="9461" marR="9461" marT="946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277,0</a:t>
                      </a:r>
                    </a:p>
                  </a:txBody>
                  <a:tcPr marL="9461" marR="9461" marT="946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263,0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303,0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0" i="0" u="none" strike="noStrike" dirty="0">
                          <a:solidFill>
                            <a:srgbClr val="0036A2"/>
                          </a:solidFill>
                          <a:effectLst/>
                          <a:latin typeface="Calibri" panose="020F0502020204030204" pitchFamily="34" charset="0"/>
                        </a:rPr>
                        <a:t>286,0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1400" b="1" i="0" u="none" strike="noStrike" dirty="0">
                          <a:solidFill>
                            <a:schemeClr val="accent3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8216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337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979112" y="847118"/>
            <a:ext cx="6494397" cy="358127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P: la modifica delle lunghezze nel montaggio diretto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53111AE-C1DE-4274-804F-AD74E8365F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893357" y="2423243"/>
            <a:ext cx="4704457" cy="3145809"/>
          </a:xfrm>
          <a:prstGeom prst="rect">
            <a:avLst/>
          </a:prstGeom>
        </p:spPr>
      </p:pic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C25DB5F5-529C-453A-B898-20B4309430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64082"/>
              </p:ext>
            </p:extLst>
          </p:nvPr>
        </p:nvGraphicFramePr>
        <p:xfrm>
          <a:off x="591567" y="832562"/>
          <a:ext cx="5426097" cy="5877153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1690063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232752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2788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i2+mp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effectLst/>
                        </a:rPr>
                        <a:t>Riduzione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6258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[mm]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P221 – P231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P222 – P232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129,5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P321 – P331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118,0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5,0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P322 – P332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151,0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P421 – P431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137,5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P422 – P432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183,5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169,0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168,5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0,5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P521 – P531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3,5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P522 – P532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227,0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17,0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210,0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P721 – P731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225,0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222,5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270,0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260,5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9,5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P722 – P732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276,0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263,5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12,5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P821 – P831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249,0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253,5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- 4,5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318,5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304,5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P822 – P832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333,5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314,5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19,0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P922 – P932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407,0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405,5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7963806"/>
                  </a:ext>
                </a:extLst>
              </a:tr>
            </a:tbl>
          </a:graphicData>
        </a:graphic>
      </p:graphicFrame>
      <p:sp>
        <p:nvSpPr>
          <p:cNvPr id="11" name="Rechteck 10">
            <a:extLst>
              <a:ext uri="{FF2B5EF4-FFF2-40B4-BE49-F238E27FC236}">
                <a16:creationId xmlns:a16="http://schemas.microsoft.com/office/drawing/2014/main" id="{4B3BDD15-C001-4BF8-BFB3-3C09D0339F24}"/>
              </a:ext>
            </a:extLst>
          </p:cNvPr>
          <p:cNvSpPr/>
          <p:nvPr/>
        </p:nvSpPr>
        <p:spPr>
          <a:xfrm>
            <a:off x="9404767" y="5538788"/>
            <a:ext cx="252524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I </a:t>
            </a:r>
            <a:r>
              <a:rPr b="1" dirty="0" err="1">
                <a:solidFill>
                  <a:schemeClr val="bg1"/>
                </a:solidFill>
              </a:rPr>
              <a:t>motoriduttori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planetari</a:t>
            </a:r>
            <a:br>
              <a:rPr b="1" dirty="0">
                <a:solidFill>
                  <a:schemeClr val="bg1"/>
                </a:solidFill>
              </a:rPr>
            </a:br>
            <a:r>
              <a:rPr sz="2800" b="1" dirty="0" err="1">
                <a:solidFill>
                  <a:schemeClr val="bg1"/>
                </a:solidFill>
              </a:rPr>
              <a:t>più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compatti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sul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mercato</a:t>
            </a:r>
            <a:endParaRPr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6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95998A18-FBA0-487E-ACAB-69C04C1A8211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979112" y="847118"/>
            <a:ext cx="6494397" cy="358127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PH: la modifica delle lunghezze nel montaggio diretto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679061" y="2622563"/>
            <a:ext cx="5005685" cy="3330778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D7E16A5-FC8B-4EBE-93F3-91D1A92CA8CE}"/>
              </a:ext>
            </a:extLst>
          </p:cNvPr>
          <p:cNvSpPr/>
          <p:nvPr/>
        </p:nvSpPr>
        <p:spPr>
          <a:xfrm>
            <a:off x="9404767" y="5538788"/>
            <a:ext cx="252524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I </a:t>
            </a:r>
            <a:r>
              <a:rPr b="1" dirty="0" err="1">
                <a:solidFill>
                  <a:schemeClr val="bg1"/>
                </a:solidFill>
              </a:rPr>
              <a:t>motoriduttori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planetari</a:t>
            </a:r>
            <a:br>
              <a:rPr b="1" dirty="0">
                <a:solidFill>
                  <a:schemeClr val="bg1"/>
                </a:solidFill>
              </a:rPr>
            </a:br>
            <a:r>
              <a:rPr sz="2800" b="1" dirty="0" err="1">
                <a:solidFill>
                  <a:schemeClr val="bg1"/>
                </a:solidFill>
              </a:rPr>
              <a:t>più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compatti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sul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mercato</a:t>
            </a:r>
            <a:endParaRPr b="1" dirty="0">
              <a:solidFill>
                <a:schemeClr val="bg1"/>
              </a:solidFill>
            </a:endParaRP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58CED8DA-5A43-4E05-92FE-5AA2EE8161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978676"/>
              </p:ext>
            </p:extLst>
          </p:nvPr>
        </p:nvGraphicFramePr>
        <p:xfrm>
          <a:off x="591567" y="832562"/>
          <a:ext cx="5426097" cy="5614567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1779844">
                  <a:extLst>
                    <a:ext uri="{9D8B030D-6E8A-4147-A177-3AD203B41FA5}">
                      <a16:colId xmlns:a16="http://schemas.microsoft.com/office/drawing/2014/main" val="200633535"/>
                    </a:ext>
                  </a:extLst>
                </a:gridCol>
                <a:gridCol w="1142971">
                  <a:extLst>
                    <a:ext uri="{9D8B030D-6E8A-4147-A177-3AD203B41FA5}">
                      <a16:colId xmlns:a16="http://schemas.microsoft.com/office/drawing/2014/main" val="3308918958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826631639"/>
                    </a:ext>
                  </a:extLst>
                </a:gridCol>
                <a:gridCol w="1251641">
                  <a:extLst>
                    <a:ext uri="{9D8B030D-6E8A-4147-A177-3AD203B41FA5}">
                      <a16:colId xmlns:a16="http://schemas.microsoft.com/office/drawing/2014/main" val="1339617617"/>
                    </a:ext>
                  </a:extLst>
                </a:gridCol>
              </a:tblGrid>
              <a:tr h="27881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i2+mp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>
                          <a:effectLst/>
                        </a:rPr>
                        <a:t>Riduzione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67989284"/>
                  </a:ext>
                </a:extLst>
              </a:tr>
              <a:tr h="26258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G2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G3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>
                          <a:effectLst/>
                        </a:rPr>
                        <a:t>[mm]</a:t>
                      </a:r>
                      <a:endParaRPr lang="de-D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127210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PH321 – PH331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70,5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70,5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305488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PH321 – PH331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67,5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67,0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3704552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PH322 – PH332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3,0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57984695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PH421 – PH431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84,5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77943367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PH421 – PH431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83,5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498102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PH422 – PH432 EZ3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366908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>
                          <a:effectLst/>
                        </a:rPr>
                        <a:t>PH422 – PH432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125,5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4,0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93479095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PH521 – PH531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86,0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-5,0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71346667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PH521 – PH531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93,0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829226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PH522 – PH532 EZ4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141,5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133,0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8,5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23838911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PH522 – PH532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144,0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132,5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11,5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007167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PH721 – PH731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109,0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274090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PH721 – PH731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115,0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119,0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-4,0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2560467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PH722 – PH732 EZ5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166,0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157,0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91399506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PH722 – PH732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172,0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12,0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95966074"/>
                  </a:ext>
                </a:extLst>
              </a:tr>
              <a:tr h="262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PH821 – PH831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149,5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160,0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-10,5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95160080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PH822 – PH832 EZ7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219,0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211,0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dirty="0">
                          <a:solidFill>
                            <a:schemeClr val="accent3"/>
                          </a:solidFill>
                          <a:effectLst/>
                        </a:rPr>
                        <a:t>8,0</a:t>
                      </a:r>
                      <a:endParaRPr lang="de-DE" sz="1400" b="1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09670649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PH822 – PH832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234,0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221,0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b="1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73680954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PH932 – PH932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315,5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315,5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16806613"/>
                  </a:ext>
                </a:extLst>
              </a:tr>
              <a:tr h="252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PH1032 – PH1032 EZ8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332,0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332,0</a:t>
                      </a:r>
                      <a:endParaRPr lang="de-D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12591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50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winkliges Dreieck 11">
            <a:extLst>
              <a:ext uri="{FF2B5EF4-FFF2-40B4-BE49-F238E27FC236}">
                <a16:creationId xmlns:a16="http://schemas.microsoft.com/office/drawing/2014/main" id="{1DF5849E-E53B-4837-9269-27F1F56E34D8}"/>
              </a:ext>
            </a:extLst>
          </p:cNvPr>
          <p:cNvSpPr>
            <a:spLocks noChangeAspect="1"/>
          </p:cNvSpPr>
          <p:nvPr/>
        </p:nvSpPr>
        <p:spPr>
          <a:xfrm flipH="1">
            <a:off x="6577291" y="3272333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0272" y="946690"/>
            <a:ext cx="11161800" cy="5628837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AB700E08-B612-42DF-98E5-BBA733EBD074}"/>
              </a:ext>
            </a:extLst>
          </p:cNvPr>
          <p:cNvSpPr txBox="1">
            <a:spLocks/>
          </p:cNvSpPr>
          <p:nvPr/>
        </p:nvSpPr>
        <p:spPr>
          <a:xfrm>
            <a:off x="540000" y="360055"/>
            <a:ext cx="7987800" cy="46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t>Flangia di collegamento motore: le dimensioni del quadrato a confronto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772C3596-5C64-4C8F-8BCC-0AD1D68C17C0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Dimensioni del quadrato in parte modificate per via della standardizzazione.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965B05C3-E507-477B-945A-0ED8F9DC5BE8}"/>
              </a:ext>
            </a:extLst>
          </p:cNvPr>
          <p:cNvGrpSpPr/>
          <p:nvPr/>
        </p:nvGrpSpPr>
        <p:grpSpPr>
          <a:xfrm>
            <a:off x="8681964" y="1625216"/>
            <a:ext cx="2734928" cy="4673277"/>
            <a:chOff x="8681964" y="1625216"/>
            <a:chExt cx="2734928" cy="4673277"/>
          </a:xfrm>
        </p:grpSpPr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A9737B0F-8F74-4328-AA09-091724726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85000"/>
            </a:blip>
            <a:srcRect/>
            <a:stretch/>
          </p:blipFill>
          <p:spPr>
            <a:xfrm>
              <a:off x="8681964" y="3987287"/>
              <a:ext cx="2734927" cy="2311206"/>
            </a:xfrm>
            <a:prstGeom prst="rect">
              <a:avLst/>
            </a:prstGeom>
          </p:spPr>
        </p:pic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23FD5615-C28F-436F-B88F-9FC60D723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86000"/>
            </a:blip>
            <a:srcRect/>
            <a:stretch/>
          </p:blipFill>
          <p:spPr>
            <a:xfrm>
              <a:off x="8904903" y="1625216"/>
              <a:ext cx="2511989" cy="2357997"/>
            </a:xfrm>
            <a:prstGeom prst="rect">
              <a:avLst/>
            </a:prstGeom>
          </p:spPr>
        </p:pic>
      </p:grp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5F23A4E2-2560-4FFD-82A5-F453D6B13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7846667"/>
              </p:ext>
            </p:extLst>
          </p:nvPr>
        </p:nvGraphicFramePr>
        <p:xfrm>
          <a:off x="658813" y="2372192"/>
          <a:ext cx="6907814" cy="2896381"/>
        </p:xfrm>
        <a:graphic>
          <a:graphicData uri="http://schemas.openxmlformats.org/drawingml/2006/table">
            <a:tbl>
              <a:tblPr/>
              <a:tblGrid>
                <a:gridCol w="3126115">
                  <a:extLst>
                    <a:ext uri="{9D8B030D-6E8A-4147-A177-3AD203B41FA5}">
                      <a16:colId xmlns:a16="http://schemas.microsoft.com/office/drawing/2014/main" val="2082436759"/>
                    </a:ext>
                  </a:extLst>
                </a:gridCol>
                <a:gridCol w="1509633">
                  <a:extLst>
                    <a:ext uri="{9D8B030D-6E8A-4147-A177-3AD203B41FA5}">
                      <a16:colId xmlns:a16="http://schemas.microsoft.com/office/drawing/2014/main" val="3038820243"/>
                    </a:ext>
                  </a:extLst>
                </a:gridCol>
                <a:gridCol w="1136033">
                  <a:extLst>
                    <a:ext uri="{9D8B030D-6E8A-4147-A177-3AD203B41FA5}">
                      <a16:colId xmlns:a16="http://schemas.microsoft.com/office/drawing/2014/main" val="1292766289"/>
                    </a:ext>
                  </a:extLst>
                </a:gridCol>
                <a:gridCol w="1136033">
                  <a:extLst>
                    <a:ext uri="{9D8B030D-6E8A-4147-A177-3AD203B41FA5}">
                      <a16:colId xmlns:a16="http://schemas.microsoft.com/office/drawing/2014/main" val="1684861882"/>
                    </a:ext>
                  </a:extLst>
                </a:gridCol>
              </a:tblGrid>
              <a:tr h="277442"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Grandezza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Albero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motore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de-DE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  <a:r>
                        <a:rPr lang="de-DE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  <a: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br>
                        <a:rPr lang="de-DE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[mm]</a:t>
                      </a:r>
                    </a:p>
                    <a:p>
                      <a:pPr algn="ctr" rtl="0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Dimensioni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quadrato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G2 [mm]</a:t>
                      </a:r>
                    </a:p>
                    <a:p>
                      <a:pPr algn="ctr" rtl="0" fontAlgn="ctr"/>
                      <a:endParaRPr lang="de-D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Dimensioni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quadrato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G3 [mm]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346503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P231, P232, P332, PH332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x 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435787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P331, P432, PH331, PH432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x 40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72/75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127309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P431, P532, PH43, PH532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x 42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98/100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914074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P53, P732, PH531, PH732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x 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245240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P731, P832, PH731, PH832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x 61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144/145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965689"/>
                  </a:ext>
                </a:extLst>
              </a:tr>
              <a:tr h="25874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P831, P932, PH83, PH942, PH1042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x 80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204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97097"/>
                  </a:ext>
                </a:extLst>
              </a:tr>
              <a:tr h="269521">
                <a:tc>
                  <a:txBody>
                    <a:bodyPr/>
                    <a:lstStyle/>
                    <a:p>
                      <a:pPr algn="ctr" rtl="0" fontAlgn="b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P931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x 85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de-DE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4505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7467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7F8F8FA7-6F5A-4B05-8CA0-D2AA0CCD93AF}"/>
              </a:ext>
            </a:extLst>
          </p:cNvPr>
          <p:cNvSpPr txBox="1">
            <a:spLocks/>
          </p:cNvSpPr>
          <p:nvPr/>
        </p:nvSpPr>
        <p:spPr>
          <a:xfrm>
            <a:off x="540000" y="1507688"/>
            <a:ext cx="11161800" cy="2624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>
                <a:solidFill>
                  <a:schemeClr val="accent3"/>
                </a:solidFill>
              </a:rPr>
              <a:t>Maggiore </a:t>
            </a:r>
            <a:r>
              <a:rPr sz="2400" b="1" dirty="0" err="1">
                <a:solidFill>
                  <a:schemeClr val="accent3"/>
                </a:solidFill>
              </a:rPr>
              <a:t>qualità</a:t>
            </a:r>
            <a:r>
              <a:rPr sz="2400" b="1" dirty="0">
                <a:solidFill>
                  <a:schemeClr val="accent3"/>
                </a:solidFill>
              </a:rPr>
              <a:t>, </a:t>
            </a:r>
            <a:r>
              <a:rPr sz="2400" b="1" dirty="0" err="1">
                <a:solidFill>
                  <a:schemeClr val="accent3"/>
                </a:solidFill>
              </a:rPr>
              <a:t>più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precisione</a:t>
            </a:r>
            <a:r>
              <a:rPr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Massima</a:t>
            </a:r>
            <a:r>
              <a:rPr dirty="0"/>
              <a:t> </a:t>
            </a:r>
            <a:r>
              <a:rPr dirty="0" err="1"/>
              <a:t>precisione</a:t>
            </a:r>
            <a:r>
              <a:rPr dirty="0"/>
              <a:t> di </a:t>
            </a:r>
            <a:r>
              <a:rPr dirty="0" err="1"/>
              <a:t>posizionamento</a:t>
            </a:r>
            <a:r>
              <a:rPr dirty="0"/>
              <a:t>: </a:t>
            </a:r>
            <a:r>
              <a:rPr dirty="0" err="1"/>
              <a:t>gioco</a:t>
            </a:r>
            <a:r>
              <a:rPr dirty="0"/>
              <a:t> </a:t>
            </a:r>
            <a:r>
              <a:rPr dirty="0" err="1"/>
              <a:t>torsionale</a:t>
            </a:r>
            <a:r>
              <a:rPr dirty="0"/>
              <a:t> </a:t>
            </a:r>
            <a:r>
              <a:rPr dirty="0" err="1"/>
              <a:t>ridotto</a:t>
            </a:r>
            <a:r>
              <a:rPr dirty="0"/>
              <a:t> ≤ 1 arcmin.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Scatola</a:t>
            </a:r>
            <a:r>
              <a:rPr dirty="0"/>
              <a:t> e </a:t>
            </a:r>
            <a:r>
              <a:rPr dirty="0" err="1"/>
              <a:t>dentatura</a:t>
            </a:r>
            <a:r>
              <a:rPr dirty="0"/>
              <a:t> di </a:t>
            </a:r>
            <a:r>
              <a:rPr dirty="0" err="1"/>
              <a:t>alta</a:t>
            </a:r>
            <a:r>
              <a:rPr dirty="0"/>
              <a:t> </a:t>
            </a:r>
            <a:r>
              <a:rPr dirty="0" err="1"/>
              <a:t>qualità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Coppie</a:t>
            </a:r>
            <a:r>
              <a:rPr dirty="0"/>
              <a:t> di </a:t>
            </a:r>
            <a:r>
              <a:rPr dirty="0" err="1"/>
              <a:t>accelerazione</a:t>
            </a:r>
            <a:r>
              <a:rPr dirty="0"/>
              <a:t> elevate e </a:t>
            </a:r>
            <a:r>
              <a:rPr dirty="0" err="1"/>
              <a:t>contemporaneamente</a:t>
            </a:r>
            <a:r>
              <a:rPr dirty="0"/>
              <a:t> </a:t>
            </a:r>
            <a:r>
              <a:rPr dirty="0" err="1"/>
              <a:t>massima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accuratezza</a:t>
            </a:r>
            <a:r>
              <a:rPr dirty="0"/>
              <a:t> di </a:t>
            </a:r>
            <a:r>
              <a:rPr dirty="0" err="1"/>
              <a:t>funzionamento</a:t>
            </a:r>
            <a:r>
              <a:rPr lang="de-DE" dirty="0"/>
              <a:t> </a:t>
            </a:r>
            <a:r>
              <a:rPr dirty="0"/>
              <a:t>e </a:t>
            </a:r>
            <a:r>
              <a:rPr dirty="0" err="1"/>
              <a:t>precisione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16512D-74F5-4BC5-8A6B-3C8380E39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Più PRECISIONE con i riduttori planetari di STOBER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66ABD150-767C-48CF-AE13-518C7704F4B2}"/>
              </a:ext>
            </a:extLst>
          </p:cNvPr>
          <p:cNvGrpSpPr/>
          <p:nvPr/>
        </p:nvGrpSpPr>
        <p:grpSpPr>
          <a:xfrm flipH="1" flipV="1">
            <a:off x="10602933" y="4820761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8B2F7CA5-48F1-4F62-BB65-E8E8B754BB9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745F6DF4-EB3A-4E4A-BFB8-E71F6EFA8E61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945B15CA-62DA-4CE2-9908-B98AE75A18ED}"/>
              </a:ext>
            </a:extLst>
          </p:cNvPr>
          <p:cNvSpPr/>
          <p:nvPr/>
        </p:nvSpPr>
        <p:spPr>
          <a:xfrm>
            <a:off x="8043907" y="5483007"/>
            <a:ext cx="2336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sz="2000" b="1" dirty="0">
                <a:solidFill>
                  <a:schemeClr val="accent3"/>
                </a:solidFill>
              </a:rPr>
              <a:t>Ad </a:t>
            </a:r>
            <a:r>
              <a:rPr sz="2000" b="1" dirty="0" err="1">
                <a:solidFill>
                  <a:schemeClr val="accent3"/>
                </a:solidFill>
              </a:rPr>
              <a:t>alta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precisione</a:t>
            </a:r>
            <a:r>
              <a:rPr sz="2000" b="1" dirty="0">
                <a:solidFill>
                  <a:schemeClr val="accent3"/>
                </a:solidFill>
              </a:rPr>
              <a:t> e </a:t>
            </a:r>
            <a:br>
              <a:rPr lang="de-DE" sz="2000" b="1" dirty="0">
                <a:solidFill>
                  <a:schemeClr val="accent3"/>
                </a:solidFill>
              </a:rPr>
            </a:br>
            <a:r>
              <a:rPr sz="2000" b="1" dirty="0">
                <a:solidFill>
                  <a:schemeClr val="accent3"/>
                </a:solidFill>
              </a:rPr>
              <a:t>con </a:t>
            </a:r>
            <a:r>
              <a:rPr sz="2000" b="1" dirty="0" err="1">
                <a:solidFill>
                  <a:schemeClr val="accent3"/>
                </a:solidFill>
              </a:rPr>
              <a:t>gioco</a:t>
            </a:r>
            <a:r>
              <a:rPr sz="2000" b="1" dirty="0">
                <a:solidFill>
                  <a:schemeClr val="accent3"/>
                </a:solidFill>
              </a:rPr>
              <a:t> </a:t>
            </a:r>
            <a:r>
              <a:rPr sz="2000" b="1" dirty="0" err="1">
                <a:solidFill>
                  <a:schemeClr val="accent3"/>
                </a:solidFill>
              </a:rPr>
              <a:t>ridotto</a:t>
            </a:r>
            <a:r>
              <a:rPr sz="2000" b="1" dirty="0">
                <a:solidFill>
                  <a:schemeClr val="accent3"/>
                </a:solidFill>
              </a:rPr>
              <a:t>!</a:t>
            </a:r>
          </a:p>
        </p:txBody>
      </p:sp>
      <p:sp>
        <p:nvSpPr>
          <p:cNvPr id="21" name="Rechtwinkliges Dreieck 20">
            <a:extLst>
              <a:ext uri="{FF2B5EF4-FFF2-40B4-BE49-F238E27FC236}">
                <a16:creationId xmlns:a16="http://schemas.microsoft.com/office/drawing/2014/main" id="{0EB27928-F5E0-4E2F-A63B-5B1C215D0D0C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25000">
                <a:schemeClr val="accent4">
                  <a:alpha val="94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9FB32C7-5AE5-4642-8D89-2EC5E7BE00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41537" y="2703444"/>
            <a:ext cx="6384726" cy="4793310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5611412E-932C-4680-A852-BCCE808A0FAE}"/>
              </a:ext>
            </a:extLst>
          </p:cNvPr>
          <p:cNvSpPr/>
          <p:nvPr/>
        </p:nvSpPr>
        <p:spPr>
          <a:xfrm>
            <a:off x="-354261" y="5757828"/>
            <a:ext cx="3391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b="1" dirty="0" err="1">
                <a:solidFill>
                  <a:schemeClr val="bg1"/>
                </a:solidFill>
              </a:rPr>
              <a:t>Azionamento</a:t>
            </a:r>
            <a:r>
              <a:rPr b="1" dirty="0">
                <a:solidFill>
                  <a:schemeClr val="bg1"/>
                </a:solidFill>
              </a:rPr>
              <a:t> a </a:t>
            </a:r>
            <a:r>
              <a:rPr b="1" dirty="0" err="1">
                <a:solidFill>
                  <a:schemeClr val="bg1"/>
                </a:solidFill>
              </a:rPr>
              <a:t>cremagliera</a:t>
            </a:r>
            <a:r>
              <a:rPr b="1" dirty="0">
                <a:solidFill>
                  <a:schemeClr val="bg1"/>
                </a:solidFill>
              </a:rPr>
              <a:t> STOBER con </a:t>
            </a:r>
            <a:r>
              <a:rPr b="1" dirty="0" err="1">
                <a:solidFill>
                  <a:schemeClr val="bg1"/>
                </a:solidFill>
              </a:rPr>
              <a:t>concentricità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ridotta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sz="2800" b="1" dirty="0">
                <a:solidFill>
                  <a:schemeClr val="bg1"/>
                </a:solidFill>
              </a:rPr>
              <a:t>≤ 10 </a:t>
            </a:r>
            <a:r>
              <a:rPr sz="2800" b="1" dirty="0" err="1">
                <a:solidFill>
                  <a:schemeClr val="bg1"/>
                </a:solidFill>
              </a:rPr>
              <a:t>μm</a:t>
            </a:r>
            <a:r>
              <a:rPr sz="2800" dirty="0">
                <a:solidFill>
                  <a:schemeClr val="bg1"/>
                </a:solidFill>
              </a:rPr>
              <a:t>.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AEB8B15A-FFA3-4D73-B629-40B50942B8C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6473" y="2379407"/>
            <a:ext cx="4281474" cy="321351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F96900A-E6F3-4127-B190-9C3D8CC0F1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4589"/>
          <a:stretch/>
        </p:blipFill>
        <p:spPr>
          <a:xfrm>
            <a:off x="7825398" y="189763"/>
            <a:ext cx="4281474" cy="57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0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20EC2B2A-6288-4DDD-8EC0-508D24B7BCE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Font typeface="Arial" panose="020B0604020202020204" pitchFamily="34" charset="0"/>
              <a:buNone/>
            </a:pPr>
            <a:r>
              <a:rPr sz="2400" b="1" dirty="0" err="1">
                <a:solidFill>
                  <a:schemeClr val="accent3"/>
                </a:solidFill>
              </a:rPr>
              <a:t>Approfittate</a:t>
            </a:r>
            <a:r>
              <a:rPr sz="2400" b="1" dirty="0">
                <a:solidFill>
                  <a:schemeClr val="accent3"/>
                </a:solidFill>
              </a:rPr>
              <a:t> di </a:t>
            </a:r>
            <a:r>
              <a:rPr sz="2400" b="1" dirty="0" err="1">
                <a:solidFill>
                  <a:schemeClr val="accent3"/>
                </a:solidFill>
              </a:rPr>
              <a:t>possibilità</a:t>
            </a:r>
            <a:r>
              <a:rPr sz="2400" b="1" dirty="0">
                <a:solidFill>
                  <a:schemeClr val="accent3"/>
                </a:solidFill>
              </a:rPr>
              <a:t> infinite!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Configurazione</a:t>
            </a:r>
            <a:r>
              <a:rPr dirty="0"/>
              <a:t> </a:t>
            </a:r>
            <a:r>
              <a:rPr dirty="0" err="1"/>
              <a:t>macchina</a:t>
            </a:r>
            <a:r>
              <a:rPr dirty="0"/>
              <a:t> </a:t>
            </a:r>
            <a:r>
              <a:rPr dirty="0" err="1"/>
              <a:t>flessibile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Vastissima</a:t>
            </a:r>
            <a:r>
              <a:rPr dirty="0"/>
              <a:t> gamma di </a:t>
            </a:r>
            <a:r>
              <a:rPr dirty="0" err="1"/>
              <a:t>opzioni</a:t>
            </a:r>
            <a:r>
              <a:rPr dirty="0"/>
              <a:t> e </a:t>
            </a:r>
            <a:br>
              <a:rPr lang="de-DE" dirty="0"/>
            </a:br>
            <a:r>
              <a:rPr dirty="0" err="1"/>
              <a:t>abbinamenti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Infinite </a:t>
            </a:r>
            <a:r>
              <a:rPr dirty="0" err="1"/>
              <a:t>possibilità</a:t>
            </a:r>
            <a:r>
              <a:rPr dirty="0"/>
              <a:t> di </a:t>
            </a:r>
            <a:r>
              <a:rPr dirty="0" err="1"/>
              <a:t>combinazione</a:t>
            </a:r>
            <a:r>
              <a:rPr dirty="0"/>
              <a:t> di</a:t>
            </a:r>
            <a:br>
              <a:rPr dirty="0"/>
            </a:br>
            <a:r>
              <a:rPr dirty="0" err="1"/>
              <a:t>riduttori</a:t>
            </a:r>
            <a:r>
              <a:rPr dirty="0"/>
              <a:t> e </a:t>
            </a:r>
            <a:r>
              <a:rPr dirty="0" err="1"/>
              <a:t>motori</a:t>
            </a:r>
            <a:r>
              <a:rPr lang="de-DE" dirty="0"/>
              <a:t> </a:t>
            </a:r>
            <a:r>
              <a:rPr dirty="0"/>
              <a:t>in </a:t>
            </a:r>
            <a:r>
              <a:rPr dirty="0" err="1"/>
              <a:t>montaggio</a:t>
            </a:r>
            <a:r>
              <a:rPr dirty="0"/>
              <a:t> </a:t>
            </a:r>
            <a:r>
              <a:rPr dirty="0" err="1"/>
              <a:t>diretto</a:t>
            </a:r>
            <a:r>
              <a:rPr dirty="0"/>
              <a:t>.</a:t>
            </a:r>
          </a:p>
          <a:p>
            <a:pPr marL="285750" indent="-28575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 err="1"/>
              <a:t>Versioni</a:t>
            </a:r>
            <a:r>
              <a:rPr dirty="0"/>
              <a:t> </a:t>
            </a:r>
            <a:r>
              <a:rPr dirty="0" err="1"/>
              <a:t>variabili</a:t>
            </a:r>
            <a:r>
              <a:rPr dirty="0"/>
              <a:t> </a:t>
            </a:r>
            <a:r>
              <a:rPr dirty="0" err="1"/>
              <a:t>dell'adattatore</a:t>
            </a:r>
            <a:r>
              <a:rPr dirty="0"/>
              <a:t>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4EAEECD-1A02-440F-8B71-95F1843A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 MISURA per i vostri requisiti specifici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3DC135-AB09-41CC-8328-A87E856586D0}"/>
              </a:ext>
            </a:extLst>
          </p:cNvPr>
          <p:cNvGrpSpPr/>
          <p:nvPr/>
        </p:nvGrpSpPr>
        <p:grpSpPr>
          <a:xfrm flipV="1">
            <a:off x="0" y="4822167"/>
            <a:ext cx="1589067" cy="2035833"/>
            <a:chOff x="-1" y="2079114"/>
            <a:chExt cx="3017183" cy="3364751"/>
          </a:xfrm>
        </p:grpSpPr>
        <p:sp>
          <p:nvSpPr>
            <p:cNvPr id="10" name="Rechtwinkliges Dreieck 9">
              <a:extLst>
                <a:ext uri="{FF2B5EF4-FFF2-40B4-BE49-F238E27FC236}">
                  <a16:creationId xmlns:a16="http://schemas.microsoft.com/office/drawing/2014/main" id="{95858B7B-4B2F-4050-B1A9-10C91BDC2B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" y="2079114"/>
              <a:ext cx="3017183" cy="1692579"/>
            </a:xfrm>
            <a:prstGeom prst="rtTriangl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Rechtwinkliges Dreieck 10">
              <a:extLst>
                <a:ext uri="{FF2B5EF4-FFF2-40B4-BE49-F238E27FC236}">
                  <a16:creationId xmlns:a16="http://schemas.microsoft.com/office/drawing/2014/main" id="{4FD26AE5-ACA4-406D-B646-969FC9C6F32E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F7985DCB-B364-4FB8-8995-6A5CCA1A0DDF}"/>
              </a:ext>
            </a:extLst>
          </p:cNvPr>
          <p:cNvSpPr/>
          <p:nvPr/>
        </p:nvSpPr>
        <p:spPr>
          <a:xfrm>
            <a:off x="1684422" y="5479967"/>
            <a:ext cx="24664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 b="1">
                <a:solidFill>
                  <a:schemeClr val="accent3"/>
                </a:solidFill>
              </a:rPr>
              <a:t>La soluzione giusta</a:t>
            </a:r>
            <a:br>
              <a:rPr sz="2000" b="1">
                <a:solidFill>
                  <a:schemeClr val="accent3"/>
                </a:solidFill>
              </a:rPr>
            </a:br>
            <a:r>
              <a:rPr sz="2000" b="1">
                <a:solidFill>
                  <a:schemeClr val="accent3"/>
                </a:solidFill>
              </a:rPr>
              <a:t>per ogni esigenza!</a:t>
            </a:r>
          </a:p>
        </p:txBody>
      </p: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90D79AF8-BF9C-4593-871E-56D424734556}"/>
              </a:ext>
            </a:extLst>
          </p:cNvPr>
          <p:cNvGrpSpPr/>
          <p:nvPr/>
        </p:nvGrpSpPr>
        <p:grpSpPr>
          <a:xfrm rot="5400000" flipH="1">
            <a:off x="8057377" y="3830044"/>
            <a:ext cx="1466892" cy="4613337"/>
            <a:chOff x="0" y="2079114"/>
            <a:chExt cx="3017183" cy="3364751"/>
          </a:xfrm>
        </p:grpSpPr>
        <p:sp>
          <p:nvSpPr>
            <p:cNvPr id="19" name="Rechtwinkliges Dreieck 18">
              <a:extLst>
                <a:ext uri="{FF2B5EF4-FFF2-40B4-BE49-F238E27FC236}">
                  <a16:creationId xmlns:a16="http://schemas.microsoft.com/office/drawing/2014/main" id="{4D5B30B3-FEFD-441C-8309-1234BC31F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0" y="2079114"/>
              <a:ext cx="3017183" cy="1692579"/>
            </a:xfrm>
            <a:prstGeom prst="rtTriangle">
              <a:avLst/>
            </a:prstGeom>
            <a:solidFill>
              <a:schemeClr val="accent2">
                <a:alpha val="8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Rechtwinkliges Dreieck 19">
              <a:extLst>
                <a:ext uri="{FF2B5EF4-FFF2-40B4-BE49-F238E27FC236}">
                  <a16:creationId xmlns:a16="http://schemas.microsoft.com/office/drawing/2014/main" id="{CB3492AB-C850-47C4-ACD9-8F24430F4B0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0" y="3771693"/>
              <a:ext cx="3010354" cy="1672172"/>
            </a:xfrm>
            <a:prstGeom prst="rtTriangle">
              <a:avLst/>
            </a:prstGeom>
            <a:solidFill>
              <a:schemeClr val="accent2">
                <a:alpha val="4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21" name="Grafik 20">
            <a:extLst>
              <a:ext uri="{FF2B5EF4-FFF2-40B4-BE49-F238E27FC236}">
                <a16:creationId xmlns:a16="http://schemas.microsoft.com/office/drawing/2014/main" id="{44513872-351B-4408-9E85-60B7DDB56B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42458" y="828698"/>
            <a:ext cx="7705549" cy="562914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A96E787D-6B22-404F-B5E0-CD4389544537}"/>
              </a:ext>
            </a:extLst>
          </p:cNvPr>
          <p:cNvSpPr txBox="1"/>
          <p:nvPr/>
        </p:nvSpPr>
        <p:spPr>
          <a:xfrm>
            <a:off x="4920916" y="2779295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F</a:t>
            </a:r>
            <a:endParaRPr lang="de-DE" b="1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1D693689-02C8-4C18-B79E-25AD0ED5792C}"/>
              </a:ext>
            </a:extLst>
          </p:cNvPr>
          <p:cNvSpPr txBox="1"/>
          <p:nvPr/>
        </p:nvSpPr>
        <p:spPr>
          <a:xfrm>
            <a:off x="5650832" y="323740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C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F15E152-4691-4DA0-8884-B18946CB8AAA}"/>
              </a:ext>
            </a:extLst>
          </p:cNvPr>
          <p:cNvSpPr txBox="1"/>
          <p:nvPr/>
        </p:nvSpPr>
        <p:spPr>
          <a:xfrm>
            <a:off x="6548811" y="3785088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774F9C6A-27F0-468C-8A3B-677279208E34}"/>
              </a:ext>
            </a:extLst>
          </p:cNvPr>
          <p:cNvSpPr txBox="1"/>
          <p:nvPr/>
        </p:nvSpPr>
        <p:spPr>
          <a:xfrm>
            <a:off x="7826423" y="3845250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48F0068-7430-46EF-907A-B32C0ABBAB97}"/>
              </a:ext>
            </a:extLst>
          </p:cNvPr>
          <p:cNvSpPr txBox="1"/>
          <p:nvPr/>
        </p:nvSpPr>
        <p:spPr>
          <a:xfrm>
            <a:off x="6899991" y="546605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PH(Q)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C64D382C-4E32-4D06-A46A-90679F7613AC}"/>
              </a:ext>
            </a:extLst>
          </p:cNvPr>
          <p:cNvSpPr txBox="1"/>
          <p:nvPr/>
        </p:nvSpPr>
        <p:spPr>
          <a:xfrm>
            <a:off x="7806905" y="4692284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EE97AF0-2828-4B5C-8D14-179C50FCA494}"/>
              </a:ext>
            </a:extLst>
          </p:cNvPr>
          <p:cNvSpPr txBox="1"/>
          <p:nvPr/>
        </p:nvSpPr>
        <p:spPr>
          <a:xfrm>
            <a:off x="8825543" y="3833217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KX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F27A6A8A-6537-47E2-9D91-2DEA7F7D9058}"/>
              </a:ext>
            </a:extLst>
          </p:cNvPr>
          <p:cNvSpPr txBox="1"/>
          <p:nvPr/>
        </p:nvSpPr>
        <p:spPr>
          <a:xfrm>
            <a:off x="8758914" y="4738338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PE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AB6E0C9-37D7-4BED-B776-9A6BDBAABF9A}"/>
              </a:ext>
            </a:extLst>
          </p:cNvPr>
          <p:cNvSpPr txBox="1"/>
          <p:nvPr/>
        </p:nvSpPr>
        <p:spPr>
          <a:xfrm>
            <a:off x="9272846" y="508648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KS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A8DB17D4-E09A-4562-BD3F-FD9DDF4453BD}"/>
              </a:ext>
            </a:extLst>
          </p:cNvPr>
          <p:cNvSpPr txBox="1"/>
          <p:nvPr/>
        </p:nvSpPr>
        <p:spPr>
          <a:xfrm>
            <a:off x="9889035" y="5402196"/>
            <a:ext cx="7208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13D0134-4885-45A8-B518-617B65F2546B}"/>
              </a:ext>
            </a:extLst>
          </p:cNvPr>
          <p:cNvSpPr txBox="1"/>
          <p:nvPr/>
        </p:nvSpPr>
        <p:spPr>
          <a:xfrm>
            <a:off x="10335126" y="588007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PH/PHV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E37B033-C861-42FE-B4E3-7AC41C821E32}"/>
              </a:ext>
            </a:extLst>
          </p:cNvPr>
          <p:cNvSpPr txBox="1"/>
          <p:nvPr/>
        </p:nvSpPr>
        <p:spPr>
          <a:xfrm>
            <a:off x="11279415" y="6286436"/>
            <a:ext cx="877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PHQ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20C0DE0C-867B-4DC4-A57B-6E4A366BB0FC}"/>
              </a:ext>
            </a:extLst>
          </p:cNvPr>
          <p:cNvSpPr txBox="1"/>
          <p:nvPr/>
        </p:nvSpPr>
        <p:spPr>
          <a:xfrm>
            <a:off x="6771395" y="2170646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3590FE6-5394-4C4E-B12C-FB2D9E0CF338}"/>
              </a:ext>
            </a:extLst>
          </p:cNvPr>
          <p:cNvSpPr txBox="1"/>
          <p:nvPr/>
        </p:nvSpPr>
        <p:spPr>
          <a:xfrm>
            <a:off x="8825294" y="3129162"/>
            <a:ext cx="445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MB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883D25-CAB4-44EE-B0F3-917A1327FD05}"/>
              </a:ext>
            </a:extLst>
          </p:cNvPr>
          <p:cNvSpPr txBox="1"/>
          <p:nvPr/>
        </p:nvSpPr>
        <p:spPr>
          <a:xfrm>
            <a:off x="10905519" y="4359001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ME/MF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2979C9C8-F35C-4265-B3C8-84B20A6B2989}"/>
              </a:ext>
            </a:extLst>
          </p:cNvPr>
          <p:cNvSpPr txBox="1"/>
          <p:nvPr/>
        </p:nvSpPr>
        <p:spPr>
          <a:xfrm>
            <a:off x="9620519" y="24715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EZ/LM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67AD5CD6-89F2-427B-A476-333451F74B4A}"/>
              </a:ext>
            </a:extLst>
          </p:cNvPr>
          <p:cNvSpPr txBox="1"/>
          <p:nvPr/>
        </p:nvSpPr>
        <p:spPr>
          <a:xfrm>
            <a:off x="7171807" y="1639318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SC6/SI6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5A5F78F0-1BA7-477C-A507-2536D6D31F49}"/>
              </a:ext>
            </a:extLst>
          </p:cNvPr>
          <p:cNvSpPr txBox="1"/>
          <p:nvPr/>
        </p:nvSpPr>
        <p:spPr>
          <a:xfrm>
            <a:off x="8743319" y="1961320"/>
            <a:ext cx="8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400" b="1"/>
              <a:t>SD6</a:t>
            </a:r>
          </a:p>
        </p:txBody>
      </p:sp>
    </p:spTree>
    <p:extLst>
      <p:ext uri="{BB962C8B-B14F-4D97-AF65-F5344CB8AC3E}">
        <p14:creationId xmlns:p14="http://schemas.microsoft.com/office/powerpoint/2010/main" val="23454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winkliges Dreieck 18">
            <a:extLst>
              <a:ext uri="{FF2B5EF4-FFF2-40B4-BE49-F238E27FC236}">
                <a16:creationId xmlns:a16="http://schemas.microsoft.com/office/drawing/2014/main" id="{FD3EBCBB-51E1-4A86-8D8A-E82BA4FD392D}"/>
              </a:ext>
            </a:extLst>
          </p:cNvPr>
          <p:cNvSpPr>
            <a:spLocks noChangeAspect="1"/>
          </p:cNvSpPr>
          <p:nvPr/>
        </p:nvSpPr>
        <p:spPr>
          <a:xfrm flipH="1">
            <a:off x="2779072" y="860576"/>
            <a:ext cx="9412928" cy="5997425"/>
          </a:xfrm>
          <a:prstGeom prst="rtTriangle">
            <a:avLst/>
          </a:prstGeom>
          <a:gradFill flip="none" rotWithShape="1">
            <a:gsLst>
              <a:gs pos="100000">
                <a:schemeClr val="accent3"/>
              </a:gs>
              <a:gs pos="0">
                <a:schemeClr val="bg1">
                  <a:alpha val="24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3331B1B-562F-4865-A682-2A8916C42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Design armonioso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C947269-0E00-4651-84FD-43D00F593E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062631" y="3191417"/>
            <a:ext cx="4799597" cy="3197346"/>
          </a:xfrm>
          <a:prstGeom prst="rect">
            <a:avLst/>
          </a:prstGeom>
        </p:spPr>
      </p:pic>
      <p:pic>
        <p:nvPicPr>
          <p:cNvPr id="13" name="Inhaltsplatzhalter 3">
            <a:extLst>
              <a:ext uri="{FF2B5EF4-FFF2-40B4-BE49-F238E27FC236}">
                <a16:creationId xmlns:a16="http://schemas.microsoft.com/office/drawing/2014/main" id="{47719FBC-39B1-4AB8-9C29-A16ADDDEA7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30714" y="1499452"/>
            <a:ext cx="3716734" cy="373901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D58AD8F-B009-4220-B4F9-04DA07AC0C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92438" y="1450310"/>
            <a:ext cx="3445400" cy="3739016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19451B3-7555-4218-A57E-9A96A5AAD7C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378963" y="3010706"/>
            <a:ext cx="5067086" cy="337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22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 riduttori planetari di STOBER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709D0B0-224E-4803-B952-587664BD52D1}"/>
              </a:ext>
            </a:extLst>
          </p:cNvPr>
          <p:cNvSpPr txBox="1">
            <a:spLocks/>
          </p:cNvSpPr>
          <p:nvPr/>
        </p:nvSpPr>
        <p:spPr>
          <a:xfrm>
            <a:off x="5400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sz="2400" b="1" dirty="0" err="1">
                <a:solidFill>
                  <a:schemeClr val="accent3"/>
                </a:solidFill>
              </a:rPr>
              <a:t>Potenti</a:t>
            </a:r>
            <a:r>
              <a:rPr sz="2400" b="1" dirty="0">
                <a:solidFill>
                  <a:schemeClr val="accent3"/>
                </a:solidFill>
              </a:rPr>
              <a:t>. </a:t>
            </a:r>
            <a:r>
              <a:rPr sz="2400" b="1" dirty="0" err="1">
                <a:solidFill>
                  <a:schemeClr val="accent3"/>
                </a:solidFill>
              </a:rPr>
              <a:t>Precisi</a:t>
            </a:r>
            <a:r>
              <a:rPr sz="2400" b="1" dirty="0">
                <a:solidFill>
                  <a:schemeClr val="accent3"/>
                </a:solidFill>
              </a:rPr>
              <a:t>. </a:t>
            </a:r>
            <a:r>
              <a:rPr sz="2400" b="1" dirty="0" err="1">
                <a:solidFill>
                  <a:schemeClr val="accent3"/>
                </a:solidFill>
              </a:rPr>
              <a:t>Su</a:t>
            </a:r>
            <a:r>
              <a:rPr sz="2400" b="1" dirty="0">
                <a:solidFill>
                  <a:schemeClr val="accent3"/>
                </a:solidFill>
              </a:rPr>
              <a:t> </a:t>
            </a:r>
            <a:r>
              <a:rPr sz="2400" b="1" dirty="0" err="1">
                <a:solidFill>
                  <a:schemeClr val="accent3"/>
                </a:solidFill>
              </a:rPr>
              <a:t>misura</a:t>
            </a:r>
            <a:r>
              <a:rPr sz="2400" b="1" dirty="0">
                <a:solidFill>
                  <a:schemeClr val="accent3"/>
                </a:solidFill>
              </a:rPr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/>
              <a:t>I </a:t>
            </a:r>
            <a:r>
              <a:rPr dirty="0" err="1"/>
              <a:t>motoriduttori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compatti</a:t>
            </a:r>
            <a:r>
              <a:rPr dirty="0"/>
              <a:t> </a:t>
            </a:r>
            <a:r>
              <a:rPr dirty="0" err="1"/>
              <a:t>sul</a:t>
            </a:r>
            <a:r>
              <a:rPr dirty="0"/>
              <a:t> </a:t>
            </a:r>
            <a:r>
              <a:rPr dirty="0" err="1"/>
              <a:t>mercato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Precisione</a:t>
            </a:r>
            <a:r>
              <a:rPr dirty="0"/>
              <a:t> e </a:t>
            </a:r>
            <a:r>
              <a:rPr dirty="0" err="1"/>
              <a:t>prestazioni</a:t>
            </a:r>
            <a:r>
              <a:rPr dirty="0"/>
              <a:t> </a:t>
            </a:r>
            <a:r>
              <a:rPr dirty="0" err="1"/>
              <a:t>eccellenti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Possibilità</a:t>
            </a:r>
            <a:r>
              <a:rPr dirty="0"/>
              <a:t> di </a:t>
            </a:r>
            <a:r>
              <a:rPr dirty="0" err="1"/>
              <a:t>combinazione</a:t>
            </a:r>
            <a:r>
              <a:rPr dirty="0"/>
              <a:t> e </a:t>
            </a:r>
            <a:r>
              <a:rPr dirty="0" err="1"/>
              <a:t>opzioni</a:t>
            </a:r>
            <a:r>
              <a:rPr dirty="0"/>
              <a:t> </a:t>
            </a:r>
            <a:r>
              <a:rPr dirty="0" err="1"/>
              <a:t>impareggiabili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Robustezza</a:t>
            </a:r>
            <a:r>
              <a:rPr dirty="0"/>
              <a:t> </a:t>
            </a:r>
            <a:r>
              <a:rPr dirty="0" err="1"/>
              <a:t>straordinaria</a:t>
            </a:r>
            <a:r>
              <a:rPr dirty="0"/>
              <a:t>.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Soluzioni</a:t>
            </a:r>
            <a:r>
              <a:rPr dirty="0"/>
              <a:t> di </a:t>
            </a:r>
            <a:r>
              <a:rPr dirty="0" err="1"/>
              <a:t>trasmissione</a:t>
            </a:r>
            <a:r>
              <a:rPr dirty="0"/>
              <a:t> </a:t>
            </a:r>
            <a:r>
              <a:rPr dirty="0" err="1"/>
              <a:t>pronte</a:t>
            </a:r>
            <a:r>
              <a:rPr dirty="0"/>
              <a:t> al </a:t>
            </a:r>
            <a:r>
              <a:rPr dirty="0" err="1"/>
              <a:t>montaggio</a:t>
            </a:r>
            <a:r>
              <a:rPr dirty="0"/>
              <a:t> per </a:t>
            </a:r>
            <a:br>
              <a:rPr lang="de-DE" dirty="0"/>
            </a:br>
            <a:r>
              <a:rPr dirty="0" err="1"/>
              <a:t>macchine</a:t>
            </a:r>
            <a:r>
              <a:rPr dirty="0"/>
              <a:t> </a:t>
            </a:r>
            <a:r>
              <a:rPr dirty="0" err="1"/>
              <a:t>utensili</a:t>
            </a:r>
            <a:r>
              <a:rPr lang="de-DE" dirty="0"/>
              <a:t> </a:t>
            </a:r>
            <a:r>
              <a:rPr dirty="0"/>
              <a:t>e di </a:t>
            </a:r>
            <a:r>
              <a:rPr dirty="0" err="1"/>
              <a:t>imballaggio</a:t>
            </a:r>
            <a:r>
              <a:rPr dirty="0"/>
              <a:t>, </a:t>
            </a:r>
            <a:r>
              <a:rPr dirty="0" err="1"/>
              <a:t>nonché</a:t>
            </a:r>
            <a:r>
              <a:rPr dirty="0"/>
              <a:t> per </a:t>
            </a:r>
            <a:br>
              <a:rPr lang="de-DE" dirty="0"/>
            </a:br>
            <a:r>
              <a:rPr dirty="0" err="1"/>
              <a:t>applicazioni</a:t>
            </a:r>
            <a:r>
              <a:rPr dirty="0"/>
              <a:t> del </a:t>
            </a:r>
            <a:r>
              <a:rPr dirty="0" err="1"/>
              <a:t>settore</a:t>
            </a:r>
            <a:r>
              <a:rPr lang="de-DE" dirty="0"/>
              <a:t> </a:t>
            </a:r>
            <a:r>
              <a:rPr dirty="0" err="1"/>
              <a:t>dell'automazione</a:t>
            </a:r>
            <a:r>
              <a:rPr dirty="0"/>
              <a:t> e </a:t>
            </a:r>
            <a:r>
              <a:rPr dirty="0" err="1"/>
              <a:t>della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robotica</a:t>
            </a:r>
            <a:r>
              <a:rPr dirty="0"/>
              <a:t>. </a:t>
            </a:r>
          </a:p>
        </p:txBody>
      </p:sp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00905D71-7159-42B0-9946-FB18EA5198B5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74013CB-0068-42AC-A2EA-E518D9FC46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975721" y="2308165"/>
            <a:ext cx="6995407" cy="504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06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155D5-8E3A-402B-A4B3-F9F3BE53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Make</a:t>
            </a:r>
            <a:r>
              <a:rPr lang="de-DE" dirty="0"/>
              <a:t> </a:t>
            </a:r>
            <a:r>
              <a:rPr lang="de-DE" dirty="0" err="1"/>
              <a:t>it</a:t>
            </a:r>
            <a:r>
              <a:rPr lang="de-DE" dirty="0"/>
              <a:t> </a:t>
            </a:r>
            <a:r>
              <a:rPr lang="de-DE" dirty="0" err="1"/>
              <a:t>yours</a:t>
            </a:r>
            <a:r>
              <a:rPr lang="de-DE" dirty="0"/>
              <a:t>! STOBER </a:t>
            </a:r>
            <a:r>
              <a:rPr lang="de-DE" dirty="0" err="1"/>
              <a:t>Configurator</a:t>
            </a:r>
            <a:endParaRPr lang="de-DE" dirty="0"/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14DDEC29-B602-43C5-95B8-380E0E9FD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932" b="16361"/>
          <a:stretch/>
        </p:blipFill>
        <p:spPr>
          <a:xfrm>
            <a:off x="-1" y="3218594"/>
            <a:ext cx="7894845" cy="3639406"/>
          </a:xfr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3B2230EB-420A-48D3-8E98-2BEFC08354A3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3177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A3A62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migliore soluzione per la trasmissione e l’automazione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A3A62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3A62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Trovare e configurare velocemente con pochi clic.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3A62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iltrare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confrontare, salvare e condividere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3A62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Scaricare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modelli 3D, disegni quotati e schede tecniche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3A62C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Richiedi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direttamente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de-DE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un'offerta</a:t>
            </a:r>
            <a:r>
              <a:rPr kumimoji="0" lang="de-DE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52D9916D-2747-47B2-A31A-A2A86053B554}"/>
              </a:ext>
            </a:extLst>
          </p:cNvPr>
          <p:cNvSpPr txBox="1"/>
          <p:nvPr/>
        </p:nvSpPr>
        <p:spPr>
          <a:xfrm>
            <a:off x="6118806" y="4514714"/>
            <a:ext cx="5991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srgbClr val="E19A3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configurator.stober.com</a:t>
            </a:r>
          </a:p>
        </p:txBody>
      </p:sp>
    </p:spTree>
    <p:extLst>
      <p:ext uri="{BB962C8B-B14F-4D97-AF65-F5344CB8AC3E}">
        <p14:creationId xmlns:p14="http://schemas.microsoft.com/office/powerpoint/2010/main" val="8804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winkliges Dreieck 7">
            <a:extLst>
              <a:ext uri="{FF2B5EF4-FFF2-40B4-BE49-F238E27FC236}">
                <a16:creationId xmlns:a16="http://schemas.microsoft.com/office/drawing/2014/main" id="{9ACDD8C5-DE2F-41A5-821E-4DE77A7C6000}"/>
              </a:ext>
            </a:extLst>
          </p:cNvPr>
          <p:cNvSpPr>
            <a:spLocks noChangeAspect="1"/>
          </p:cNvSpPr>
          <p:nvPr/>
        </p:nvSpPr>
        <p:spPr>
          <a:xfrm flipH="1">
            <a:off x="4511841" y="1964607"/>
            <a:ext cx="7680157" cy="4893394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7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7BC0F8-63C8-46A1-8F0C-23E28CFE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Ecco i vantaggi dell'upgrade…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4C203B0-54BE-4DB4-8354-D71DD559A3DD}"/>
              </a:ext>
            </a:extLst>
          </p:cNvPr>
          <p:cNvSpPr txBox="1">
            <a:spLocks/>
          </p:cNvSpPr>
          <p:nvPr/>
        </p:nvSpPr>
        <p:spPr>
          <a:xfrm>
            <a:off x="536400" y="1465200"/>
            <a:ext cx="11161800" cy="5038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Prestazioni</a:t>
            </a:r>
            <a:r>
              <a:rPr dirty="0"/>
              <a:t> e </a:t>
            </a:r>
            <a:r>
              <a:rPr dirty="0" err="1"/>
              <a:t>precisione</a:t>
            </a:r>
            <a:r>
              <a:rPr dirty="0"/>
              <a:t> </a:t>
            </a:r>
            <a:r>
              <a:rPr dirty="0" err="1"/>
              <a:t>migliorate</a:t>
            </a:r>
            <a:r>
              <a:rPr dirty="0"/>
              <a:t>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compatti</a:t>
            </a:r>
            <a:r>
              <a:rPr dirty="0"/>
              <a:t> – per </a:t>
            </a:r>
            <a:r>
              <a:rPr dirty="0" err="1"/>
              <a:t>risparmiare</a:t>
            </a:r>
            <a:r>
              <a:rPr dirty="0"/>
              <a:t> </a:t>
            </a:r>
            <a:r>
              <a:rPr dirty="0" err="1"/>
              <a:t>spazio</a:t>
            </a:r>
            <a:r>
              <a:rPr dirty="0"/>
              <a:t>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 err="1"/>
              <a:t>Compatibilità</a:t>
            </a:r>
            <a:r>
              <a:rPr dirty="0"/>
              <a:t> </a:t>
            </a:r>
            <a:r>
              <a:rPr dirty="0" err="1"/>
              <a:t>garantita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interfacce</a:t>
            </a:r>
            <a:r>
              <a:rPr dirty="0"/>
              <a:t>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/>
              <a:t>Design </a:t>
            </a:r>
            <a:r>
              <a:rPr dirty="0" err="1"/>
              <a:t>armonioso</a:t>
            </a:r>
            <a:r>
              <a:rPr dirty="0"/>
              <a:t>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dirty="0"/>
              <a:t>Maggiore </a:t>
            </a:r>
            <a:r>
              <a:rPr dirty="0" err="1"/>
              <a:t>versatilità</a:t>
            </a:r>
            <a:r>
              <a:rPr dirty="0"/>
              <a:t>: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flessibilità</a:t>
            </a:r>
            <a:r>
              <a:rPr dirty="0"/>
              <a:t> per una </a:t>
            </a:r>
            <a:r>
              <a:rPr dirty="0" err="1"/>
              <a:t>progettazione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br>
              <a:rPr lang="de-DE" dirty="0"/>
            </a:br>
            <a:r>
              <a:rPr dirty="0" err="1"/>
              <a:t>macchine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misura</a:t>
            </a:r>
            <a:r>
              <a:rPr dirty="0"/>
              <a:t>!</a:t>
            </a:r>
          </a:p>
          <a:p>
            <a:pPr marL="357188" indent="-357188">
              <a:spcBef>
                <a:spcPts val="180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de-DE" dirty="0"/>
          </a:p>
          <a:p>
            <a:pPr marL="0" indent="0">
              <a:spcBef>
                <a:spcPts val="1800"/>
              </a:spcBef>
              <a:buClr>
                <a:schemeClr val="accent3"/>
              </a:buClr>
              <a:buNone/>
            </a:pPr>
            <a:r>
              <a:rPr dirty="0"/>
              <a:t>E come </a:t>
            </a:r>
            <a:r>
              <a:rPr dirty="0" err="1"/>
              <a:t>sempre</a:t>
            </a:r>
            <a:r>
              <a:rPr dirty="0"/>
              <a:t> </a:t>
            </a:r>
            <a:r>
              <a:rPr dirty="0" err="1"/>
              <a:t>tutto</a:t>
            </a:r>
            <a:r>
              <a:rPr dirty="0"/>
              <a:t> da un </a:t>
            </a:r>
            <a:r>
              <a:rPr dirty="0" err="1"/>
              <a:t>unico</a:t>
            </a:r>
            <a:r>
              <a:rPr dirty="0"/>
              <a:t> </a:t>
            </a:r>
            <a:r>
              <a:rPr dirty="0" err="1"/>
              <a:t>fornitore</a:t>
            </a:r>
            <a:r>
              <a:rPr dirty="0"/>
              <a:t>! </a:t>
            </a:r>
            <a:br>
              <a:rPr dirty="0"/>
            </a:b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55929FB-4680-4250-8C16-7F3348188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681964" y="3987287"/>
            <a:ext cx="2734928" cy="231120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84517F3-44C1-4C87-9C11-3946E189A0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04903" y="1625216"/>
            <a:ext cx="2511989" cy="23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51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rafik 83">
            <a:extLst>
              <a:ext uri="{FF2B5EF4-FFF2-40B4-BE49-F238E27FC236}">
                <a16:creationId xmlns:a16="http://schemas.microsoft.com/office/drawing/2014/main" id="{60B63FFA-E64D-4447-8FC1-9D7EC32544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653"/>
          <a:stretch/>
        </p:blipFill>
        <p:spPr>
          <a:xfrm>
            <a:off x="5670615" y="1649569"/>
            <a:ext cx="6521385" cy="520843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989713B-B2FF-452F-AC62-F22D66666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Tempistiche per l'upgrade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57507F3-2F6F-449F-9470-C36A99442531}"/>
              </a:ext>
            </a:extLst>
          </p:cNvPr>
          <p:cNvGrpSpPr/>
          <p:nvPr/>
        </p:nvGrpSpPr>
        <p:grpSpPr>
          <a:xfrm>
            <a:off x="0" y="835418"/>
            <a:ext cx="12191788" cy="823652"/>
            <a:chOff x="0" y="835418"/>
            <a:chExt cx="12191788" cy="823652"/>
          </a:xfrm>
        </p:grpSpPr>
        <p:cxnSp>
          <p:nvCxnSpPr>
            <p:cNvPr id="11" name="Gerade Verbindung 6">
              <a:extLst>
                <a:ext uri="{FF2B5EF4-FFF2-40B4-BE49-F238E27FC236}">
                  <a16:creationId xmlns:a16="http://schemas.microsoft.com/office/drawing/2014/main" id="{3A7C16C5-9A2F-4121-A37B-71A7DE5A3A4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5" y="1281472"/>
              <a:ext cx="1219157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2" name="Gerade Verbindung 6">
              <a:extLst>
                <a:ext uri="{FF2B5EF4-FFF2-40B4-BE49-F238E27FC236}">
                  <a16:creationId xmlns:a16="http://schemas.microsoft.com/office/drawing/2014/main" id="{27DC5378-3D00-4557-8B33-F964A1BCEF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-4298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Gerade Verbindung 6">
              <a:extLst>
                <a:ext uri="{FF2B5EF4-FFF2-40B4-BE49-F238E27FC236}">
                  <a16:creationId xmlns:a16="http://schemas.microsoft.com/office/drawing/2014/main" id="{9761B68D-5512-4752-BE31-A6159DC92D8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183072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Gerade Verbindung 6">
              <a:extLst>
                <a:ext uri="{FF2B5EF4-FFF2-40B4-BE49-F238E27FC236}">
                  <a16:creationId xmlns:a16="http://schemas.microsoft.com/office/drawing/2014/main" id="{7B998364-BA02-4A38-A8D6-D85FC71C6A4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2866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Gerade Verbindung 6">
              <a:extLst>
                <a:ext uri="{FF2B5EF4-FFF2-40B4-BE49-F238E27FC236}">
                  <a16:creationId xmlns:a16="http://schemas.microsoft.com/office/drawing/2014/main" id="{540725D0-6E1F-4EED-B08C-BCD198BC538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052803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Gerade Verbindung 6">
              <a:extLst>
                <a:ext uri="{FF2B5EF4-FFF2-40B4-BE49-F238E27FC236}">
                  <a16:creationId xmlns:a16="http://schemas.microsoft.com/office/drawing/2014/main" id="{F30FF886-0C6A-4E27-A7CE-1962379516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69839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Gerade Verbindung 6">
              <a:extLst>
                <a:ext uri="{FF2B5EF4-FFF2-40B4-BE49-F238E27FC236}">
                  <a16:creationId xmlns:a16="http://schemas.microsoft.com/office/drawing/2014/main" id="{7D61DA73-8C3F-4E33-AF63-8113F53D221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570045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Gerade Verbindung 6">
              <a:extLst>
                <a:ext uri="{FF2B5EF4-FFF2-40B4-BE49-F238E27FC236}">
                  <a16:creationId xmlns:a16="http://schemas.microsoft.com/office/drawing/2014/main" id="{A42C082A-256A-45DB-885D-8C50595D0D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441694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Gerade Verbindung 6">
              <a:extLst>
                <a:ext uri="{FF2B5EF4-FFF2-40B4-BE49-F238E27FC236}">
                  <a16:creationId xmlns:a16="http://schemas.microsoft.com/office/drawing/2014/main" id="{3922BA56-5D10-4244-AD96-8F342711C73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311423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Gerade Verbindung 6">
              <a:extLst>
                <a:ext uri="{FF2B5EF4-FFF2-40B4-BE49-F238E27FC236}">
                  <a16:creationId xmlns:a16="http://schemas.microsoft.com/office/drawing/2014/main" id="{72F24CBD-66A6-4786-B1A4-5330308ACF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24452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Gerade Verbindung 6">
              <a:extLst>
                <a:ext uri="{FF2B5EF4-FFF2-40B4-BE49-F238E27FC236}">
                  <a16:creationId xmlns:a16="http://schemas.microsoft.com/office/drawing/2014/main" id="{80E9C3F6-4E3E-4D42-B945-D0B7D978B5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794181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4" name="Gerade Verbindung 6">
              <a:extLst>
                <a:ext uri="{FF2B5EF4-FFF2-40B4-BE49-F238E27FC236}">
                  <a16:creationId xmlns:a16="http://schemas.microsoft.com/office/drawing/2014/main" id="{2F89E7FB-CD73-4B3F-A73B-54493266DA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665831" y="1292033"/>
              <a:ext cx="347507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Gerade Verbindung 6">
              <a:extLst>
                <a:ext uri="{FF2B5EF4-FFF2-40B4-BE49-F238E27FC236}">
                  <a16:creationId xmlns:a16="http://schemas.microsoft.com/office/drawing/2014/main" id="{DBBD3DA9-FCE5-4D89-B714-E906E0A1A4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407210" y="1282432"/>
              <a:ext cx="347508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Gerade Verbindung 6">
              <a:extLst>
                <a:ext uri="{FF2B5EF4-FFF2-40B4-BE49-F238E27FC236}">
                  <a16:creationId xmlns:a16="http://schemas.microsoft.com/office/drawing/2014/main" id="{CA9A3985-C3FE-4B46-BEEC-B6A40300DB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6228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Gerade Verbindung 6">
              <a:extLst>
                <a:ext uri="{FF2B5EF4-FFF2-40B4-BE49-F238E27FC236}">
                  <a16:creationId xmlns:a16="http://schemas.microsoft.com/office/drawing/2014/main" id="{50A546B5-91BA-4EDD-B05F-8C1B4E4428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7923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Gerade Verbindung 6">
              <a:extLst>
                <a:ext uri="{FF2B5EF4-FFF2-40B4-BE49-F238E27FC236}">
                  <a16:creationId xmlns:a16="http://schemas.microsoft.com/office/drawing/2014/main" id="{C9948BC4-3951-4B3E-A36D-A037B3B3AF7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9811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Gerade Verbindung 6">
              <a:extLst>
                <a:ext uri="{FF2B5EF4-FFF2-40B4-BE49-F238E27FC236}">
                  <a16:creationId xmlns:a16="http://schemas.microsoft.com/office/drawing/2014/main" id="{148CCE14-B97D-4845-896C-2A19A796FA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3201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Gerade Verbindung 6">
              <a:extLst>
                <a:ext uri="{FF2B5EF4-FFF2-40B4-BE49-F238E27FC236}">
                  <a16:creationId xmlns:a16="http://schemas.microsoft.com/office/drawing/2014/main" id="{F64BE59A-FC00-416D-8578-63427F625D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35088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1" name="Gerade Verbindung 6">
              <a:extLst>
                <a:ext uri="{FF2B5EF4-FFF2-40B4-BE49-F238E27FC236}">
                  <a16:creationId xmlns:a16="http://schemas.microsoft.com/office/drawing/2014/main" id="{30E99D59-46C6-4AF7-9CEC-477F81C2753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56784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2" name="Gerade Verbindung 6">
              <a:extLst>
                <a:ext uri="{FF2B5EF4-FFF2-40B4-BE49-F238E27FC236}">
                  <a16:creationId xmlns:a16="http://schemas.microsoft.com/office/drawing/2014/main" id="{CF365C78-211C-4257-AB87-37938DE1AC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00366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3" name="Gerade Verbindung 6">
              <a:extLst>
                <a:ext uri="{FF2B5EF4-FFF2-40B4-BE49-F238E27FC236}">
                  <a16:creationId xmlns:a16="http://schemas.microsoft.com/office/drawing/2014/main" id="{3A6498F5-FC87-4C8C-84E0-32BF04F57B6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22061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Gerade Verbindung 6">
              <a:extLst>
                <a:ext uri="{FF2B5EF4-FFF2-40B4-BE49-F238E27FC236}">
                  <a16:creationId xmlns:a16="http://schemas.microsoft.com/office/drawing/2014/main" id="{00BF201C-ABBC-45E7-A185-4C1D61BF642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43948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Gerade Verbindung 6">
              <a:extLst>
                <a:ext uri="{FF2B5EF4-FFF2-40B4-BE49-F238E27FC236}">
                  <a16:creationId xmlns:a16="http://schemas.microsoft.com/office/drawing/2014/main" id="{4A140651-7183-4E8E-8849-A8C1E15710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287339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Gerade Verbindung 6">
              <a:extLst>
                <a:ext uri="{FF2B5EF4-FFF2-40B4-BE49-F238E27FC236}">
                  <a16:creationId xmlns:a16="http://schemas.microsoft.com/office/drawing/2014/main" id="{EB02645E-F1C5-422A-BFBB-8F68E62EF4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09226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Gerade Verbindung 6">
              <a:extLst>
                <a:ext uri="{FF2B5EF4-FFF2-40B4-BE49-F238E27FC236}">
                  <a16:creationId xmlns:a16="http://schemas.microsoft.com/office/drawing/2014/main" id="{93FE0372-C975-4642-833C-8E84076A44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30921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Gerade Verbindung 6">
              <a:extLst>
                <a:ext uri="{FF2B5EF4-FFF2-40B4-BE49-F238E27FC236}">
                  <a16:creationId xmlns:a16="http://schemas.microsoft.com/office/drawing/2014/main" id="{E3C17CF2-DBE7-4EE4-92B4-0C1157C4ED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74504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9" name="Gerade Verbindung 6">
              <a:extLst>
                <a:ext uri="{FF2B5EF4-FFF2-40B4-BE49-F238E27FC236}">
                  <a16:creationId xmlns:a16="http://schemas.microsoft.com/office/drawing/2014/main" id="{93EEA8DF-5C13-4670-BBAF-9A66ACE72B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396199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Gerade Verbindung 6">
              <a:extLst>
                <a:ext uri="{FF2B5EF4-FFF2-40B4-BE49-F238E27FC236}">
                  <a16:creationId xmlns:a16="http://schemas.microsoft.com/office/drawing/2014/main" id="{2092211E-39A7-4E8F-9664-28528CEC81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180869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Gerade Verbindung 6">
              <a:extLst>
                <a:ext uri="{FF2B5EF4-FFF2-40B4-BE49-F238E27FC236}">
                  <a16:creationId xmlns:a16="http://schemas.microsoft.com/office/drawing/2014/main" id="{DBC830C7-9614-45AF-861B-DC786E60F2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61669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Gerade Verbindung 6">
              <a:extLst>
                <a:ext uri="{FF2B5EF4-FFF2-40B4-BE49-F238E27FC236}">
                  <a16:creationId xmlns:a16="http://schemas.microsoft.com/office/drawing/2014/main" id="{F7CBA1A3-A0FC-4C6D-8F86-3D7E941AF3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483364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Gerade Verbindung 6">
              <a:extLst>
                <a:ext uri="{FF2B5EF4-FFF2-40B4-BE49-F238E27FC236}">
                  <a16:creationId xmlns:a16="http://schemas.microsoft.com/office/drawing/2014/main" id="{D4B92F2A-A780-4DDB-AD2C-4C0FF89DF43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050598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4" name="Gerade Verbindung 6">
              <a:extLst>
                <a:ext uri="{FF2B5EF4-FFF2-40B4-BE49-F238E27FC236}">
                  <a16:creationId xmlns:a16="http://schemas.microsoft.com/office/drawing/2014/main" id="{362256D6-6F95-4676-B5EB-B0702B9F43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48642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5" name="Gerade Verbindung 6">
              <a:extLst>
                <a:ext uri="{FF2B5EF4-FFF2-40B4-BE49-F238E27FC236}">
                  <a16:creationId xmlns:a16="http://schemas.microsoft.com/office/drawing/2014/main" id="{19B8DAC3-2DF2-4B0D-BDF2-16329CE8BF0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705295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" name="Gerade Verbindung 6">
              <a:extLst>
                <a:ext uri="{FF2B5EF4-FFF2-40B4-BE49-F238E27FC236}">
                  <a16:creationId xmlns:a16="http://schemas.microsoft.com/office/drawing/2014/main" id="{FEAB9BF4-640C-41F0-B2C4-5F3D401C8B9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92224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Gerade Verbindung 6">
              <a:extLst>
                <a:ext uri="{FF2B5EF4-FFF2-40B4-BE49-F238E27FC236}">
                  <a16:creationId xmlns:a16="http://schemas.microsoft.com/office/drawing/2014/main" id="{9A325EEB-39E6-48A5-849C-C2520722E9A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358072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Gerade Verbindung 6">
              <a:extLst>
                <a:ext uri="{FF2B5EF4-FFF2-40B4-BE49-F238E27FC236}">
                  <a16:creationId xmlns:a16="http://schemas.microsoft.com/office/drawing/2014/main" id="{93986734-A938-435A-8905-73B3122B5C5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57502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Gerade Verbindung 6">
              <a:extLst>
                <a:ext uri="{FF2B5EF4-FFF2-40B4-BE49-F238E27FC236}">
                  <a16:creationId xmlns:a16="http://schemas.microsoft.com/office/drawing/2014/main" id="{CFB715D4-31C1-43C0-A907-31EAA67784D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79389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Gerade Verbindung 6">
              <a:extLst>
                <a:ext uri="{FF2B5EF4-FFF2-40B4-BE49-F238E27FC236}">
                  <a16:creationId xmlns:a16="http://schemas.microsoft.com/office/drawing/2014/main" id="{B6E607AB-57FB-464C-875D-787863F9A06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22780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1" name="Gerade Verbindung 6">
              <a:extLst>
                <a:ext uri="{FF2B5EF4-FFF2-40B4-BE49-F238E27FC236}">
                  <a16:creationId xmlns:a16="http://schemas.microsoft.com/office/drawing/2014/main" id="{EAB15D4F-D3E6-4FF2-B06E-343171D9396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44475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2" name="Gerade Verbindung 6">
              <a:extLst>
                <a:ext uri="{FF2B5EF4-FFF2-40B4-BE49-F238E27FC236}">
                  <a16:creationId xmlns:a16="http://schemas.microsoft.com/office/drawing/2014/main" id="{BCD0B0F1-4784-4E67-861F-995E4090D42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7663627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3" name="Gerade Verbindung 6">
              <a:extLst>
                <a:ext uri="{FF2B5EF4-FFF2-40B4-BE49-F238E27FC236}">
                  <a16:creationId xmlns:a16="http://schemas.microsoft.com/office/drawing/2014/main" id="{201DA176-DBD6-400C-83F0-5D2FD51B009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099451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4" name="Gerade Verbindung 6">
              <a:extLst>
                <a:ext uri="{FF2B5EF4-FFF2-40B4-BE49-F238E27FC236}">
                  <a16:creationId xmlns:a16="http://schemas.microsoft.com/office/drawing/2014/main" id="{70877D07-67EA-404E-8502-14F7219233C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316404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5" name="Gerade Verbindung 6">
              <a:extLst>
                <a:ext uri="{FF2B5EF4-FFF2-40B4-BE49-F238E27FC236}">
                  <a16:creationId xmlns:a16="http://schemas.microsoft.com/office/drawing/2014/main" id="{AA704C79-7552-419E-B17F-EA9FE226F17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533356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6" name="Gerade Verbindung 6">
              <a:extLst>
                <a:ext uri="{FF2B5EF4-FFF2-40B4-BE49-F238E27FC236}">
                  <a16:creationId xmlns:a16="http://schemas.microsoft.com/office/drawing/2014/main" id="{4E61F97C-B318-4AEF-8F18-17E6F724A34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897110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7" name="Gerade Verbindung 6">
              <a:extLst>
                <a:ext uri="{FF2B5EF4-FFF2-40B4-BE49-F238E27FC236}">
                  <a16:creationId xmlns:a16="http://schemas.microsoft.com/office/drawing/2014/main" id="{FAE8D834-9BE6-467C-AFBF-002B5B4B0B2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9188053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58" name="Gruppieren 3">
              <a:extLst>
                <a:ext uri="{FF2B5EF4-FFF2-40B4-BE49-F238E27FC236}">
                  <a16:creationId xmlns:a16="http://schemas.microsoft.com/office/drawing/2014/main" id="{DBA9D804-5934-48E1-B851-73D7BE2BC6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492363" y="1108678"/>
              <a:ext cx="871649" cy="347508"/>
              <a:chOff x="7848352" y="1035075"/>
              <a:chExt cx="720725" cy="287338"/>
            </a:xfrm>
          </p:grpSpPr>
          <p:cxnSp>
            <p:nvCxnSpPr>
              <p:cNvPr id="69" name="Gerade Verbindung 6">
                <a:extLst>
                  <a:ext uri="{FF2B5EF4-FFF2-40B4-BE49-F238E27FC236}">
                    <a16:creationId xmlns:a16="http://schemas.microsoft.com/office/drawing/2014/main" id="{C94F9A11-6E5E-471F-A324-AEDD6BE9451C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884071" y="1178744"/>
                <a:ext cx="287338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0" name="Gerade Verbindung 6">
                <a:extLst>
                  <a:ext uri="{FF2B5EF4-FFF2-40B4-BE49-F238E27FC236}">
                    <a16:creationId xmlns:a16="http://schemas.microsoft.com/office/drawing/2014/main" id="{77B4659D-FF80-4553-AA93-56187FD0A56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776121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1" name="Gerade Verbindung 6">
                <a:extLst>
                  <a:ext uri="{FF2B5EF4-FFF2-40B4-BE49-F238E27FC236}">
                    <a16:creationId xmlns:a16="http://schemas.microsoft.com/office/drawing/2014/main" id="{31482CE0-7AA7-4FC7-A042-25962C3C7AB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136484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2" name="Gerade Verbindung 6">
                <a:extLst>
                  <a:ext uri="{FF2B5EF4-FFF2-40B4-BE49-F238E27FC236}">
                    <a16:creationId xmlns:a16="http://schemas.microsoft.com/office/drawing/2014/main" id="{C06837ED-2502-4764-BE2F-F58F570471E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317459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3" name="Gerade Verbindung 6">
                <a:extLst>
                  <a:ext uri="{FF2B5EF4-FFF2-40B4-BE49-F238E27FC236}">
                    <a16:creationId xmlns:a16="http://schemas.microsoft.com/office/drawing/2014/main" id="{508BE678-45AE-4965-A13D-27D403FAC2C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496846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59" name="Gerade Verbindung 6">
              <a:extLst>
                <a:ext uri="{FF2B5EF4-FFF2-40B4-BE49-F238E27FC236}">
                  <a16:creationId xmlns:a16="http://schemas.microsoft.com/office/drawing/2014/main" id="{DA6E27E9-58BB-46FD-942B-363051074D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712480" y="1282432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0" name="Gerade Verbindung 6">
              <a:extLst>
                <a:ext uri="{FF2B5EF4-FFF2-40B4-BE49-F238E27FC236}">
                  <a16:creationId xmlns:a16="http://schemas.microsoft.com/office/drawing/2014/main" id="{1B980786-7E59-481C-91A6-3138E48DCF4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0929432" y="1274753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1" name="Gerade Verbindung 6">
              <a:extLst>
                <a:ext uri="{FF2B5EF4-FFF2-40B4-BE49-F238E27FC236}">
                  <a16:creationId xmlns:a16="http://schemas.microsoft.com/office/drawing/2014/main" id="{F35D8C15-5DA3-422A-9AFA-4F0F42C087D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1146385" y="1274753"/>
              <a:ext cx="174713" cy="0"/>
            </a:xfrm>
            <a:prstGeom prst="line">
              <a:avLst/>
            </a:prstGeom>
            <a:noFill/>
            <a:ln w="889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2" name="Gruppieren 91">
              <a:extLst>
                <a:ext uri="{FF2B5EF4-FFF2-40B4-BE49-F238E27FC236}">
                  <a16:creationId xmlns:a16="http://schemas.microsoft.com/office/drawing/2014/main" id="{C28834CB-B7E8-4E94-97C7-3C79F37EC6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35662" y="1095240"/>
              <a:ext cx="871649" cy="347507"/>
              <a:chOff x="7848352" y="1035075"/>
              <a:chExt cx="720725" cy="287338"/>
            </a:xfrm>
          </p:grpSpPr>
          <p:cxnSp>
            <p:nvCxnSpPr>
              <p:cNvPr id="64" name="Gerade Verbindung 6">
                <a:extLst>
                  <a:ext uri="{FF2B5EF4-FFF2-40B4-BE49-F238E27FC236}">
                    <a16:creationId xmlns:a16="http://schemas.microsoft.com/office/drawing/2014/main" id="{C75F84BC-C96E-479C-ADFB-A2E4D94F23C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884071" y="1178744"/>
                <a:ext cx="287338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5" name="Gerade Verbindung 6">
                <a:extLst>
                  <a:ext uri="{FF2B5EF4-FFF2-40B4-BE49-F238E27FC236}">
                    <a16:creationId xmlns:a16="http://schemas.microsoft.com/office/drawing/2014/main" id="{77FCCC84-B7E6-48F4-A10E-DAAE4E3FB8A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7776121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6" name="Gerade Verbindung 6">
                <a:extLst>
                  <a:ext uri="{FF2B5EF4-FFF2-40B4-BE49-F238E27FC236}">
                    <a16:creationId xmlns:a16="http://schemas.microsoft.com/office/drawing/2014/main" id="{EAE0CC3A-8773-4768-A701-12D62C40654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136484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7" name="Gerade Verbindung 6">
                <a:extLst>
                  <a:ext uri="{FF2B5EF4-FFF2-40B4-BE49-F238E27FC236}">
                    <a16:creationId xmlns:a16="http://schemas.microsoft.com/office/drawing/2014/main" id="{155251D0-1158-4FB4-8DE5-8E0B3E77B8C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317459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68" name="Gerade Verbindung 6">
                <a:extLst>
                  <a:ext uri="{FF2B5EF4-FFF2-40B4-BE49-F238E27FC236}">
                    <a16:creationId xmlns:a16="http://schemas.microsoft.com/office/drawing/2014/main" id="{1F1A6D1B-5F38-4138-A3A3-2FA6B2E1843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8496846" y="1178744"/>
                <a:ext cx="144462" cy="0"/>
              </a:xfrm>
              <a:prstGeom prst="line">
                <a:avLst/>
              </a:prstGeom>
              <a:noFill/>
              <a:ln w="8890" algn="ctr">
                <a:solidFill>
                  <a:srgbClr val="808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63" name="Rechteck 62">
              <a:extLst>
                <a:ext uri="{FF2B5EF4-FFF2-40B4-BE49-F238E27FC236}">
                  <a16:creationId xmlns:a16="http://schemas.microsoft.com/office/drawing/2014/main" id="{AE38772C-7DC8-4DE2-AB9D-EB33C2B0A96D}"/>
                </a:ext>
              </a:extLst>
            </p:cNvPr>
            <p:cNvSpPr/>
            <p:nvPr/>
          </p:nvSpPr>
          <p:spPr>
            <a:xfrm>
              <a:off x="0" y="835418"/>
              <a:ext cx="12191573" cy="823652"/>
            </a:xfrm>
            <a:prstGeom prst="rect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74" name="Gerade Verbindung 6">
            <a:extLst>
              <a:ext uri="{FF2B5EF4-FFF2-40B4-BE49-F238E27FC236}">
                <a16:creationId xmlns:a16="http://schemas.microsoft.com/office/drawing/2014/main" id="{D65C48BD-3FDF-4BB6-94F7-FF72D4869F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8725" y="1303576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5" name="Textfeld 74">
            <a:extLst>
              <a:ext uri="{FF2B5EF4-FFF2-40B4-BE49-F238E27FC236}">
                <a16:creationId xmlns:a16="http://schemas.microsoft.com/office/drawing/2014/main" id="{1CF6F4E0-DFE6-4697-B8B2-818D204E215B}"/>
              </a:ext>
            </a:extLst>
          </p:cNvPr>
          <p:cNvSpPr txBox="1"/>
          <p:nvPr/>
        </p:nvSpPr>
        <p:spPr>
          <a:xfrm>
            <a:off x="841725" y="2463799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2"/>
                </a:solidFill>
              </a:rPr>
              <a:t>01/10/2019</a:t>
            </a: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86D81B74-FB5C-4F9F-9FA8-33DC03021C8C}"/>
              </a:ext>
            </a:extLst>
          </p:cNvPr>
          <p:cNvSpPr txBox="1"/>
          <p:nvPr/>
        </p:nvSpPr>
        <p:spPr>
          <a:xfrm>
            <a:off x="877436" y="2897890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P2 – P4 </a:t>
            </a:r>
            <a:br/>
            <a:r>
              <a:t>PH(Q)3 – PH(Q)4</a:t>
            </a: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1B030326-C4F5-44F9-B559-2D086F765EE4}"/>
              </a:ext>
            </a:extLst>
          </p:cNvPr>
          <p:cNvSpPr txBox="1"/>
          <p:nvPr/>
        </p:nvSpPr>
        <p:spPr>
          <a:xfrm>
            <a:off x="2822876" y="2449523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2"/>
                </a:solidFill>
              </a:rPr>
              <a:t>01/03/2020</a:t>
            </a:r>
          </a:p>
        </p:txBody>
      </p:sp>
      <p:cxnSp>
        <p:nvCxnSpPr>
          <p:cNvPr id="78" name="Gerade Verbindung 6">
            <a:extLst>
              <a:ext uri="{FF2B5EF4-FFF2-40B4-BE49-F238E27FC236}">
                <a16:creationId xmlns:a16="http://schemas.microsoft.com/office/drawing/2014/main" id="{4C55283F-49E3-40CF-B751-A70B883EF0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38119" y="1292693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9" name="Textfeld 78">
            <a:extLst>
              <a:ext uri="{FF2B5EF4-FFF2-40B4-BE49-F238E27FC236}">
                <a16:creationId xmlns:a16="http://schemas.microsoft.com/office/drawing/2014/main" id="{9A654B27-A988-4B80-8DE5-51ADB40B18BC}"/>
              </a:ext>
            </a:extLst>
          </p:cNvPr>
          <p:cNvSpPr txBox="1"/>
          <p:nvPr/>
        </p:nvSpPr>
        <p:spPr>
          <a:xfrm>
            <a:off x="2822876" y="2884099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P5 – P7 </a:t>
            </a:r>
            <a:br/>
            <a:r>
              <a:t>PH(Q)5 – PH(Q)7</a:t>
            </a:r>
          </a:p>
        </p:txBody>
      </p:sp>
      <p:cxnSp>
        <p:nvCxnSpPr>
          <p:cNvPr id="80" name="Gerade Verbindung 6">
            <a:extLst>
              <a:ext uri="{FF2B5EF4-FFF2-40B4-BE49-F238E27FC236}">
                <a16:creationId xmlns:a16="http://schemas.microsoft.com/office/drawing/2014/main" id="{43024478-1FB9-421F-B424-EBCE1C34D8C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97594" y="1292693"/>
            <a:ext cx="0" cy="1345872"/>
          </a:xfrm>
          <a:prstGeom prst="line">
            <a:avLst/>
          </a:prstGeom>
          <a:noFill/>
          <a:ln w="12700" algn="ctr">
            <a:solidFill>
              <a:srgbClr val="0072BC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Inhaltsplatzhalter 2">
            <a:extLst>
              <a:ext uri="{FF2B5EF4-FFF2-40B4-BE49-F238E27FC236}">
                <a16:creationId xmlns:a16="http://schemas.microsoft.com/office/drawing/2014/main" id="{4AA32FD8-37A9-4598-837A-0B882FF08E51}"/>
              </a:ext>
            </a:extLst>
          </p:cNvPr>
          <p:cNvSpPr txBox="1">
            <a:spLocks/>
          </p:cNvSpPr>
          <p:nvPr/>
        </p:nvSpPr>
        <p:spPr>
          <a:xfrm>
            <a:off x="566595" y="3948920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dirty="0"/>
              <a:t>I tempi di </a:t>
            </a:r>
            <a:r>
              <a:rPr dirty="0" err="1"/>
              <a:t>consegna</a:t>
            </a:r>
            <a:r>
              <a:rPr dirty="0"/>
              <a:t> per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riduttori</a:t>
            </a:r>
            <a:r>
              <a:rPr dirty="0"/>
              <a:t> </a:t>
            </a:r>
            <a:r>
              <a:rPr dirty="0" err="1"/>
              <a:t>planetari</a:t>
            </a:r>
            <a:r>
              <a:rPr dirty="0"/>
              <a:t> G3 </a:t>
            </a:r>
            <a:br>
              <a:rPr dirty="0"/>
            </a:b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stessi</a:t>
            </a:r>
            <a:r>
              <a:rPr dirty="0"/>
              <a:t> di </a:t>
            </a:r>
            <a:r>
              <a:rPr dirty="0" err="1"/>
              <a:t>quelli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G2.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r>
              <a:rPr b="1" dirty="0" err="1">
                <a:solidFill>
                  <a:schemeClr val="accent3"/>
                </a:solidFill>
              </a:rPr>
              <a:t>Quando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passate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alla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nuova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generazione</a:t>
            </a:r>
            <a:r>
              <a:rPr b="1" dirty="0">
                <a:solidFill>
                  <a:schemeClr val="accent3"/>
                </a:solidFill>
              </a:rPr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93EFB586-BDCB-4813-80D3-316BF3FCDD28}"/>
              </a:ext>
            </a:extLst>
          </p:cNvPr>
          <p:cNvSpPr txBox="1"/>
          <p:nvPr/>
        </p:nvSpPr>
        <p:spPr>
          <a:xfrm>
            <a:off x="6238332" y="2626632"/>
            <a:ext cx="4403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THAN JUST A GEARBOX</a:t>
            </a:r>
            <a:r>
              <a:rPr sz="28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28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86" name="Textfeld 85">
            <a:extLst>
              <a:ext uri="{FF2B5EF4-FFF2-40B4-BE49-F238E27FC236}">
                <a16:creationId xmlns:a16="http://schemas.microsoft.com/office/drawing/2014/main" id="{4E3F840F-73A5-4385-9762-B2B9AF3DBD79}"/>
              </a:ext>
            </a:extLst>
          </p:cNvPr>
          <p:cNvSpPr txBox="1"/>
          <p:nvPr/>
        </p:nvSpPr>
        <p:spPr>
          <a:xfrm>
            <a:off x="6238332" y="1906715"/>
            <a:ext cx="2153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MORE</a:t>
            </a:r>
            <a:r>
              <a:rPr sz="4000">
                <a:solidFill>
                  <a:srgbClr val="A3A62C"/>
                </a:solidFill>
                <a:highlight>
                  <a:srgbClr val="A3A62C"/>
                </a:highlight>
                <a:latin typeface="Exo 2"/>
              </a:rPr>
              <a:t>.</a:t>
            </a:r>
            <a:r>
              <a:rPr sz="4000">
                <a:solidFill>
                  <a:schemeClr val="bg1"/>
                </a:solidFill>
                <a:highlight>
                  <a:srgbClr val="A3A62C"/>
                </a:highlight>
                <a:latin typeface="Exo 2"/>
              </a:rPr>
              <a:t>  </a:t>
            </a:r>
            <a:endParaRPr lang="de-DE" dirty="0">
              <a:solidFill>
                <a:schemeClr val="bg1"/>
              </a:solidFill>
              <a:highlight>
                <a:srgbClr val="A3A62C"/>
              </a:highlight>
              <a:latin typeface="Exo 2" panose="00000500000000000000" pitchFamily="2" charset="0"/>
            </a:endParaRPr>
          </a:p>
        </p:txBody>
      </p:sp>
      <p:sp>
        <p:nvSpPr>
          <p:cNvPr id="81" name="Textfeld 80">
            <a:extLst>
              <a:ext uri="{FF2B5EF4-FFF2-40B4-BE49-F238E27FC236}">
                <a16:creationId xmlns:a16="http://schemas.microsoft.com/office/drawing/2014/main" id="{0B83DB52-9307-4EA4-9530-632DEADE8437}"/>
              </a:ext>
            </a:extLst>
          </p:cNvPr>
          <p:cNvSpPr txBox="1"/>
          <p:nvPr/>
        </p:nvSpPr>
        <p:spPr>
          <a:xfrm>
            <a:off x="4641745" y="2449523"/>
            <a:ext cx="293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2"/>
                </a:solidFill>
              </a:rPr>
              <a:t>01/05/2020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61C16A1A-498A-4219-BEEB-C8BB2365AB2D}"/>
              </a:ext>
            </a:extLst>
          </p:cNvPr>
          <p:cNvSpPr txBox="1"/>
          <p:nvPr/>
        </p:nvSpPr>
        <p:spPr>
          <a:xfrm>
            <a:off x="4641745" y="2884099"/>
            <a:ext cx="3394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P8 – P9 </a:t>
            </a:r>
            <a:br/>
            <a:r>
              <a:t>PH(Q)8</a:t>
            </a:r>
          </a:p>
        </p:txBody>
      </p:sp>
    </p:spTree>
    <p:extLst>
      <p:ext uri="{BB962C8B-B14F-4D97-AF65-F5344CB8AC3E}">
        <p14:creationId xmlns:p14="http://schemas.microsoft.com/office/powerpoint/2010/main" val="223052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9" grpId="0"/>
      <p:bldP spid="83" grpId="0"/>
      <p:bldP spid="81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Fino al 59,5% in più di coppia </a:t>
            </a:r>
            <a:br/>
            <a:r>
              <a:t>di accelerazione.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migliorate: coppia di accelerazione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9A63908-D6AC-4CC2-B287-A2B0581494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D61CF1E-429E-41F6-9107-A2D3B4BBC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328" y="1282172"/>
            <a:ext cx="7424928" cy="5009347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579D0148-4B9A-42F8-B9AF-566138CDA9E7}"/>
              </a:ext>
            </a:extLst>
          </p:cNvPr>
          <p:cNvSpPr/>
          <p:nvPr/>
        </p:nvSpPr>
        <p:spPr>
          <a:xfrm>
            <a:off x="5391150" y="1348847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78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E677373B-533C-472E-A495-40A6BEDD9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428" y="1463737"/>
            <a:ext cx="7173278" cy="4890135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Fino al 66,7% in più di </a:t>
            </a:r>
            <a:br/>
            <a:r>
              <a:t>coppia nominale.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migliorate: coppia nominale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54C0074-8E95-47F0-AB78-B4FFAC909F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D0885C8A-7996-43EF-92B2-36F5C0B52EFC}"/>
              </a:ext>
            </a:extLst>
          </p:cNvPr>
          <p:cNvSpPr/>
          <p:nvPr/>
        </p:nvSpPr>
        <p:spPr>
          <a:xfrm>
            <a:off x="5391150" y="1558397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1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1FB936D6-CDEA-4675-A8C4-B33A06B4F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222" y="1480842"/>
            <a:ext cx="7165181" cy="4910880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Fino al 57,5% in più di</a:t>
            </a:r>
            <a:br/>
            <a:r>
              <a:t>coppia di disattivazione di emergenza.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PRESTAZIONI migliorate: coppia di disattivazione di emergenza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7AE7E3BB-559D-4F7C-8E83-B70F121FEDD8}"/>
              </a:ext>
            </a:extLst>
          </p:cNvPr>
          <p:cNvSpPr/>
          <p:nvPr/>
        </p:nvSpPr>
        <p:spPr>
          <a:xfrm>
            <a:off x="5391150" y="158697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71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74B035A8-5C0D-4529-8341-880C50E76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9"/>
          <a:stretch/>
        </p:blipFill>
        <p:spPr>
          <a:xfrm>
            <a:off x="4582928" y="1425545"/>
            <a:ext cx="7071165" cy="4822034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r>
              <a:t>Aumento del numero di giri in entrata</a:t>
            </a:r>
            <a:endParaRPr lang="de-DE" dirty="0"/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Nel funzionamento ciclico fino al 33,3%.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Nel funzionamento continuo fino al 44,7%.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migliorate: numero di giri in entrata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32BEE942-8F8D-44B2-9083-8CF8983E6813}"/>
              </a:ext>
            </a:extLst>
          </p:cNvPr>
          <p:cNvSpPr/>
          <p:nvPr/>
        </p:nvSpPr>
        <p:spPr>
          <a:xfrm>
            <a:off x="5391150" y="154887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39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0D43A71F-AB68-4596-B344-503588669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09" y="1424789"/>
            <a:ext cx="7157085" cy="4914424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0D6A740-DEC9-4D82-AAA9-D32C7733FB25}"/>
              </a:ext>
            </a:extLst>
          </p:cNvPr>
          <p:cNvSpPr txBox="1">
            <a:spLocks/>
          </p:cNvSpPr>
          <p:nvPr/>
        </p:nvSpPr>
        <p:spPr>
          <a:xfrm>
            <a:off x="537906" y="1463737"/>
            <a:ext cx="11161800" cy="1664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Fino al 50,1% in più di</a:t>
            </a:r>
            <a:br/>
            <a:r>
              <a:t>resistenza alla torsione. 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6" name="Rechtwinkliges Dreieck 5">
            <a:extLst>
              <a:ext uri="{FF2B5EF4-FFF2-40B4-BE49-F238E27FC236}">
                <a16:creationId xmlns:a16="http://schemas.microsoft.com/office/drawing/2014/main" id="{2D6B4C70-133C-43B7-A27C-C860B0474EF4}"/>
              </a:ext>
            </a:extLst>
          </p:cNvPr>
          <p:cNvSpPr>
            <a:spLocks noChangeAspect="1"/>
          </p:cNvSpPr>
          <p:nvPr/>
        </p:nvSpPr>
        <p:spPr>
          <a:xfrm>
            <a:off x="0" y="3375852"/>
            <a:ext cx="5627686" cy="3585667"/>
          </a:xfrm>
          <a:prstGeom prst="rtTriangl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D7E02A-0D98-49E8-82C6-7F750AB9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migliorate: resistenza alla torsione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EE734D2-2743-489F-9622-96A30B6247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02139" y="3592561"/>
            <a:ext cx="2948932" cy="2768156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3C43647-BD51-4443-8019-0330E7E4AF43}"/>
              </a:ext>
            </a:extLst>
          </p:cNvPr>
          <p:cNvSpPr/>
          <p:nvPr/>
        </p:nvSpPr>
        <p:spPr>
          <a:xfrm>
            <a:off x="5391150" y="1567922"/>
            <a:ext cx="5210175" cy="3631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45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AC43708D-4337-4051-8E6B-EFB80F8B0D03}"/>
              </a:ext>
            </a:extLst>
          </p:cNvPr>
          <p:cNvSpPr txBox="1">
            <a:spLocks/>
          </p:cNvSpPr>
          <p:nvPr/>
        </p:nvSpPr>
        <p:spPr>
          <a:xfrm>
            <a:off x="578392" y="1424299"/>
            <a:ext cx="11161800" cy="5530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de-DE" sz="2400" b="1" dirty="0" err="1">
                <a:solidFill>
                  <a:schemeClr val="accent3"/>
                </a:solidFill>
              </a:rPr>
              <a:t>Coppia</a:t>
            </a:r>
            <a:r>
              <a:rPr lang="de-DE" sz="2400" b="1" dirty="0">
                <a:solidFill>
                  <a:schemeClr val="accent3"/>
                </a:solidFill>
              </a:rPr>
              <a:t> più </a:t>
            </a:r>
            <a:r>
              <a:rPr lang="de-DE" sz="2400" b="1" dirty="0" err="1">
                <a:solidFill>
                  <a:schemeClr val="accent3"/>
                </a:solidFill>
              </a:rPr>
              <a:t>elevata</a:t>
            </a:r>
            <a:r>
              <a:rPr lang="de-DE" sz="2400" b="1" dirty="0">
                <a:solidFill>
                  <a:schemeClr val="accent3"/>
                </a:solidFill>
              </a:rPr>
              <a:t>!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Coppie maggiori grazie a una dentatura </a:t>
            </a:r>
            <a:br>
              <a:rPr lang="it-IT" dirty="0"/>
            </a:br>
            <a:r>
              <a:rPr lang="it-IT" dirty="0"/>
              <a:t>più larga.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it-IT" dirty="0"/>
              <a:t>Coppie maggiori grazie alla dentatura della </a:t>
            </a:r>
            <a:br>
              <a:rPr lang="it-IT" dirty="0"/>
            </a:br>
            <a:r>
              <a:rPr lang="it-IT" dirty="0"/>
              <a:t>scatola temprata a nitrazione (a gioco ridotto).</a:t>
            </a: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de-DE" dirty="0">
              <a:sym typeface="Wingdings" panose="05000000000000000000" pitchFamily="2" charset="2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PRESTAZIONI migliorate per la vostra macchina!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01391BA-C30E-4438-B2EE-65A70BFA3DD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54270" y="1010886"/>
            <a:ext cx="5982357" cy="5662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C774E9B-6935-4A37-BC0E-3C92A22738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9016" y="4295510"/>
            <a:ext cx="3740990" cy="280741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5568015-3C07-4A6D-8782-ABBE2D94F6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559728" y="1727975"/>
            <a:ext cx="1003942" cy="45360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2915BEF-6EE7-4A8A-99C7-6B0E5FB1B7F2}"/>
              </a:ext>
            </a:extLst>
          </p:cNvPr>
          <p:cNvGrpSpPr>
            <a:grpSpLocks noChangeAspect="1"/>
          </p:cNvGrpSpPr>
          <p:nvPr/>
        </p:nvGrpSpPr>
        <p:grpSpPr>
          <a:xfrm>
            <a:off x="904517" y="2594174"/>
            <a:ext cx="1681508" cy="1195189"/>
            <a:chOff x="916177" y="3223371"/>
            <a:chExt cx="3922951" cy="2788371"/>
          </a:xfrm>
        </p:grpSpPr>
        <p:pic>
          <p:nvPicPr>
            <p:cNvPr id="9" name="Grafik 8" descr="Ein Bild, das Maschine enthält.&#10;&#10;Automatisch generierte Beschreibung">
              <a:extLst>
                <a:ext uri="{FF2B5EF4-FFF2-40B4-BE49-F238E27FC236}">
                  <a16:creationId xmlns:a16="http://schemas.microsoft.com/office/drawing/2014/main" id="{C51E8144-44EC-4BA6-9842-97746C1C9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 amt="35000"/>
            </a:blip>
            <a:stretch>
              <a:fillRect/>
            </a:stretch>
          </p:blipFill>
          <p:spPr>
            <a:xfrm>
              <a:off x="916177" y="3223371"/>
              <a:ext cx="1533963" cy="2002805"/>
            </a:xfrm>
            <a:prstGeom prst="rect">
              <a:avLst/>
            </a:prstGeom>
          </p:spPr>
        </p:pic>
        <p:pic>
          <p:nvPicPr>
            <p:cNvPr id="10" name="Grafik 9" descr="Ein Bild, das Gebäude enthält.&#10;&#10;Automatisch generierte Beschreibung">
              <a:extLst>
                <a:ext uri="{FF2B5EF4-FFF2-40B4-BE49-F238E27FC236}">
                  <a16:creationId xmlns:a16="http://schemas.microsoft.com/office/drawing/2014/main" id="{F27849A4-DD54-4556-B630-22A0BAC4A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55699" y="3310687"/>
              <a:ext cx="2083429" cy="2701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742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fik 31">
            <a:extLst>
              <a:ext uri="{FF2B5EF4-FFF2-40B4-BE49-F238E27FC236}">
                <a16:creationId xmlns:a16="http://schemas.microsoft.com/office/drawing/2014/main" id="{0B84DDE9-AAFA-4A8B-81A9-7E4BA492B546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5531502" y="847268"/>
            <a:ext cx="6942007" cy="3828102"/>
          </a:xfrm>
          <a:prstGeom prst="rect">
            <a:avLst/>
          </a:prstGeom>
        </p:spPr>
      </p:pic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FB918BD7-89EB-4E53-9909-E8D3AA510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63737"/>
            <a:ext cx="11161800" cy="486122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sz="2400" b="1">
                <a:solidFill>
                  <a:schemeClr val="accent3"/>
                </a:solidFill>
              </a:rPr>
              <a:t>Risparmiate spazio! 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Compatti.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t>Coppia elevata.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600"/>
              </a:spcAft>
              <a:buNone/>
            </a:pPr>
            <a:endParaRPr lang="de-DE" sz="2400" b="1" dirty="0">
              <a:solidFill>
                <a:schemeClr val="accent4"/>
              </a:solidFill>
            </a:endParaRPr>
          </a:p>
          <a:p>
            <a:pPr marL="0" indent="0">
              <a:spcAft>
                <a:spcPts val="600"/>
              </a:spcAft>
              <a:buNone/>
            </a:pP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Approfittate dei vantaggi del montaggio diretto!</a:t>
            </a:r>
            <a:br>
              <a:rPr sz="2400" b="1">
                <a:solidFill>
                  <a:schemeClr val="accent4"/>
                </a:solidFill>
              </a:rPr>
            </a:br>
            <a:r>
              <a:rPr sz="2400" b="1">
                <a:solidFill>
                  <a:schemeClr val="accent4"/>
                </a:solidFill>
              </a:rPr>
              <a:t> 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Nessun adattatore motore.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Peso ridotto.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Massima dinamica di trasmissione.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Aumento del 65% della densità di potenza.</a:t>
            </a:r>
          </a:p>
          <a:p>
            <a:pPr marL="285750" indent="-285750">
              <a:spcBef>
                <a:spcPts val="600"/>
              </a:spcBef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t>Soluzione di trasmissione pronta al montaggio.</a:t>
            </a:r>
          </a:p>
          <a:p>
            <a:pPr marL="0" indent="0">
              <a:spcBef>
                <a:spcPts val="600"/>
              </a:spcBef>
              <a:buClr>
                <a:schemeClr val="accent3"/>
              </a:buClr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87582C7B-B5DE-49EF-B995-E14C2F23BF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47898" y="1773411"/>
            <a:ext cx="1832815" cy="172835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72DD6A68-3D37-4755-9F7A-66A96A8851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94538" y="1286275"/>
            <a:ext cx="2049677" cy="1727042"/>
          </a:xfrm>
          <a:prstGeom prst="rect">
            <a:avLst/>
          </a:prstGeom>
        </p:spPr>
      </p:pic>
      <p:sp>
        <p:nvSpPr>
          <p:cNvPr id="13" name="Rechtwinkliges Dreieck 12">
            <a:extLst>
              <a:ext uri="{FF2B5EF4-FFF2-40B4-BE49-F238E27FC236}">
                <a16:creationId xmlns:a16="http://schemas.microsoft.com/office/drawing/2014/main" id="{D9E33637-7BDB-450E-8F56-B9EE9C93E370}"/>
              </a:ext>
            </a:extLst>
          </p:cNvPr>
          <p:cNvSpPr>
            <a:spLocks noChangeAspect="1"/>
          </p:cNvSpPr>
          <p:nvPr/>
        </p:nvSpPr>
        <p:spPr>
          <a:xfrm flipH="1">
            <a:off x="6564313" y="3272333"/>
            <a:ext cx="5627686" cy="3585667"/>
          </a:xfrm>
          <a:prstGeom prst="rtTriangle">
            <a:avLst/>
          </a:prstGeom>
          <a:gradFill flip="none" rotWithShape="1">
            <a:gsLst>
              <a:gs pos="11000">
                <a:schemeClr val="accent4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16233E-F15F-4E4F-A455-C032BF188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PRESTAZIONI migliorate per la vostra macchina!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B402B33-FB2D-42B0-94BF-9BE74C0B004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336103" y="3021235"/>
            <a:ext cx="5005685" cy="3330778"/>
          </a:xfrm>
          <a:prstGeom prst="rect">
            <a:avLst/>
          </a:prstGeom>
        </p:spPr>
      </p:pic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650C756D-71E1-4FF6-8290-5CE7A531A405}"/>
              </a:ext>
            </a:extLst>
          </p:cNvPr>
          <p:cNvCxnSpPr>
            <a:cxnSpLocks/>
          </p:cNvCxnSpPr>
          <p:nvPr/>
        </p:nvCxnSpPr>
        <p:spPr>
          <a:xfrm flipV="1">
            <a:off x="4645334" y="2976312"/>
            <a:ext cx="1027713" cy="607579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3CA26171-2716-433D-997B-8EEFBE125078}"/>
              </a:ext>
            </a:extLst>
          </p:cNvPr>
          <p:cNvCxnSpPr>
            <a:cxnSpLocks/>
          </p:cNvCxnSpPr>
          <p:nvPr/>
        </p:nvCxnSpPr>
        <p:spPr>
          <a:xfrm flipV="1">
            <a:off x="6554452" y="2661626"/>
            <a:ext cx="1070318" cy="632765"/>
          </a:xfrm>
          <a:prstGeom prst="straightConnector1">
            <a:avLst/>
          </a:prstGeom>
          <a:ln w="2222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A94459B5-B295-45CF-A835-C068CD0C2251}"/>
              </a:ext>
            </a:extLst>
          </p:cNvPr>
          <p:cNvSpPr txBox="1"/>
          <p:nvPr/>
        </p:nvSpPr>
        <p:spPr>
          <a:xfrm>
            <a:off x="6962951" y="3048196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5687FD5-8E36-470E-B742-E57F4055E9DC}"/>
              </a:ext>
            </a:extLst>
          </p:cNvPr>
          <p:cNvSpPr txBox="1"/>
          <p:nvPr/>
        </p:nvSpPr>
        <p:spPr>
          <a:xfrm>
            <a:off x="5024352" y="3329012"/>
            <a:ext cx="48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b="1">
                <a:solidFill>
                  <a:schemeClr val="accent3"/>
                </a:solidFill>
              </a:rPr>
              <a:t>L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1FB17353-00D5-4DD7-8F2B-0713096A83F1}"/>
              </a:ext>
            </a:extLst>
          </p:cNvPr>
          <p:cNvSpPr/>
          <p:nvPr/>
        </p:nvSpPr>
        <p:spPr>
          <a:xfrm>
            <a:off x="9404767" y="5538788"/>
            <a:ext cx="252524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ts val="600"/>
              </a:spcBef>
              <a:buClr>
                <a:schemeClr val="accent4"/>
              </a:buClr>
            </a:pPr>
            <a:r>
              <a:rPr b="1" dirty="0">
                <a:solidFill>
                  <a:schemeClr val="bg1"/>
                </a:solidFill>
              </a:rPr>
              <a:t>I </a:t>
            </a:r>
            <a:r>
              <a:rPr b="1" dirty="0" err="1">
                <a:solidFill>
                  <a:schemeClr val="bg1"/>
                </a:solidFill>
              </a:rPr>
              <a:t>motoriduttori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planetari</a:t>
            </a:r>
            <a:br>
              <a:rPr b="1" dirty="0">
                <a:solidFill>
                  <a:schemeClr val="bg1"/>
                </a:solidFill>
              </a:rPr>
            </a:br>
            <a:r>
              <a:rPr sz="2800" b="1" dirty="0" err="1">
                <a:solidFill>
                  <a:schemeClr val="bg1"/>
                </a:solidFill>
              </a:rPr>
              <a:t>più</a:t>
            </a:r>
            <a:r>
              <a:rPr sz="2800" b="1" dirty="0">
                <a:solidFill>
                  <a:schemeClr val="bg1"/>
                </a:solidFill>
              </a:rPr>
              <a:t> </a:t>
            </a:r>
            <a:r>
              <a:rPr sz="2800" b="1" dirty="0" err="1">
                <a:solidFill>
                  <a:schemeClr val="bg1"/>
                </a:solidFill>
              </a:rPr>
              <a:t>compatti</a:t>
            </a:r>
            <a:br>
              <a:rPr b="1" dirty="0">
                <a:solidFill>
                  <a:schemeClr val="bg1"/>
                </a:solidFill>
              </a:rPr>
            </a:br>
            <a:r>
              <a:rPr b="1" dirty="0" err="1">
                <a:solidFill>
                  <a:schemeClr val="bg1"/>
                </a:solidFill>
              </a:rPr>
              <a:t>sul</a:t>
            </a:r>
            <a:r>
              <a:rPr b="1" dirty="0">
                <a:solidFill>
                  <a:schemeClr val="bg1"/>
                </a:solidFill>
              </a:rPr>
              <a:t> </a:t>
            </a:r>
            <a:r>
              <a:rPr b="1" dirty="0" err="1">
                <a:solidFill>
                  <a:schemeClr val="bg1"/>
                </a:solidFill>
              </a:rPr>
              <a:t>mercato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493CFD-DDA9-483E-99D5-50259D508F6A}"/>
              </a:ext>
            </a:extLst>
          </p:cNvPr>
          <p:cNvSpPr txBox="1"/>
          <p:nvPr/>
        </p:nvSpPr>
        <p:spPr>
          <a:xfrm>
            <a:off x="3807862" y="1558521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PH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4B6C2D9-A06E-419C-89CD-41FB0DB3C49C}"/>
              </a:ext>
            </a:extLst>
          </p:cNvPr>
          <p:cNvSpPr txBox="1"/>
          <p:nvPr/>
        </p:nvSpPr>
        <p:spPr>
          <a:xfrm>
            <a:off x="5875864" y="1373855"/>
            <a:ext cx="1047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4874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theme/theme1.xml><?xml version="1.0" encoding="utf-8"?>
<a:theme xmlns:a="http://schemas.openxmlformats.org/drawingml/2006/main" name="Office">
  <a:themeElements>
    <a:clrScheme name="STÖBER_Farben">
      <a:dk1>
        <a:sysClr val="windowText" lastClr="000000"/>
      </a:dk1>
      <a:lt1>
        <a:sysClr val="window" lastClr="FFFFFF"/>
      </a:lt1>
      <a:dk2>
        <a:srgbClr val="2F3965"/>
      </a:dk2>
      <a:lt2>
        <a:srgbClr val="E7E6E6"/>
      </a:lt2>
      <a:accent1>
        <a:srgbClr val="E19A32"/>
      </a:accent1>
      <a:accent2>
        <a:srgbClr val="3C77BA"/>
      </a:accent2>
      <a:accent3>
        <a:srgbClr val="A3A62C"/>
      </a:accent3>
      <a:accent4>
        <a:srgbClr val="98669F"/>
      </a:accent4>
      <a:accent5>
        <a:srgbClr val="83AFD6"/>
      </a:accent5>
      <a:accent6>
        <a:srgbClr val="1CA19C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90107_STOBER PowerPoint MASTER.potx" id="{79069752-FF27-410C-858C-29C91EFCE081}" vid="{E279E2F9-0BC4-4E86-A8C5-45BE164A9A2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STOBER PowerPoint MASTER 2019-0107</Template>
  <TotalTime>0</TotalTime>
  <Words>2200</Words>
  <Application>Microsoft Office PowerPoint</Application>
  <PresentationFormat>Breitbild</PresentationFormat>
  <Paragraphs>641</Paragraphs>
  <Slides>20</Slides>
  <Notes>19</Notes>
  <HiddenSlides>5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Exo 2</vt:lpstr>
      <vt:lpstr>Wingdings</vt:lpstr>
      <vt:lpstr>Office</vt:lpstr>
      <vt:lpstr>I riduttori planetari  di STOBER.</vt:lpstr>
      <vt:lpstr>Ecco i vantaggi dell'upgrade…</vt:lpstr>
      <vt:lpstr>PRESTAZIONI migliorate: coppia di accelerazione</vt:lpstr>
      <vt:lpstr>PRESTAZIONI migliorate: coppia nominale</vt:lpstr>
      <vt:lpstr>PRESTAZIONI migliorate: coppia di disattivazione di emergenza</vt:lpstr>
      <vt:lpstr>PRESTAZIONI migliorate: numero di giri in entrata</vt:lpstr>
      <vt:lpstr>PRESTAZIONI migliorate: resistenza alla torsione</vt:lpstr>
      <vt:lpstr>PRESTAZIONI migliorate per la vostra macchina!</vt:lpstr>
      <vt:lpstr>PRESTAZIONI migliorate per la vostra macchina!</vt:lpstr>
      <vt:lpstr>PowerPoint-Präsentation</vt:lpstr>
      <vt:lpstr>PowerPoint-Präsentation</vt:lpstr>
      <vt:lpstr>P: la modifica delle lunghezze nel montaggio diretto</vt:lpstr>
      <vt:lpstr>PH: la modifica delle lunghezze nel montaggio diretto</vt:lpstr>
      <vt:lpstr>PowerPoint-Präsentation</vt:lpstr>
      <vt:lpstr>Più PRECISIONE con i riduttori planetari di STOBER</vt:lpstr>
      <vt:lpstr>SU MISURA per i vostri requisiti specifici</vt:lpstr>
      <vt:lpstr>Design armonioso</vt:lpstr>
      <vt:lpstr>I riduttori planetari di STOBER</vt:lpstr>
      <vt:lpstr>Make it yours! STOBER Configurator</vt:lpstr>
      <vt:lpstr>Tempistiche per l'upgrade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Vergleich G2 zu G3</dc:title>
  <dc:creator>Göransson, Ulla</dc:creator>
  <cp:lastModifiedBy>Grotzfeld, Claudia</cp:lastModifiedBy>
  <cp:revision>53</cp:revision>
  <dcterms:created xsi:type="dcterms:W3CDTF">2019-11-07T08:51:09Z</dcterms:created>
  <dcterms:modified xsi:type="dcterms:W3CDTF">2020-01-15T11:56:52Z</dcterms:modified>
</cp:coreProperties>
</file>