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33"/>
  </p:notesMasterIdLst>
  <p:handoutMasterIdLst>
    <p:handoutMasterId r:id="rId34"/>
  </p:handoutMasterIdLst>
  <p:sldIdLst>
    <p:sldId id="256" r:id="rId2"/>
    <p:sldId id="300" r:id="rId3"/>
    <p:sldId id="269" r:id="rId4"/>
    <p:sldId id="283" r:id="rId5"/>
    <p:sldId id="257" r:id="rId6"/>
    <p:sldId id="258" r:id="rId7"/>
    <p:sldId id="261" r:id="rId8"/>
    <p:sldId id="301" r:id="rId9"/>
    <p:sldId id="302" r:id="rId10"/>
    <p:sldId id="259" r:id="rId11"/>
    <p:sldId id="266" r:id="rId12"/>
    <p:sldId id="272" r:id="rId13"/>
    <p:sldId id="278" r:id="rId14"/>
    <p:sldId id="280" r:id="rId15"/>
    <p:sldId id="291" r:id="rId16"/>
    <p:sldId id="267" r:id="rId17"/>
    <p:sldId id="268" r:id="rId18"/>
    <p:sldId id="271" r:id="rId19"/>
    <p:sldId id="279" r:id="rId20"/>
    <p:sldId id="282" r:id="rId21"/>
    <p:sldId id="285" r:id="rId22"/>
    <p:sldId id="286" r:id="rId23"/>
    <p:sldId id="287" r:id="rId24"/>
    <p:sldId id="288" r:id="rId25"/>
    <p:sldId id="289" r:id="rId26"/>
    <p:sldId id="290" r:id="rId27"/>
    <p:sldId id="299" r:id="rId28"/>
    <p:sldId id="263" r:id="rId29"/>
    <p:sldId id="264" r:id="rId30"/>
    <p:sldId id="275" r:id="rId31"/>
    <p:sldId id="284"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 userDrawn="1">
          <p15:clr>
            <a:srgbClr val="A4A3A4"/>
          </p15:clr>
        </p15:guide>
        <p15:guide id="2" pos="393" userDrawn="1">
          <p15:clr>
            <a:srgbClr val="A4A3A4"/>
          </p15:clr>
        </p15:guide>
        <p15:guide id="3" pos="824" userDrawn="1">
          <p15:clr>
            <a:srgbClr val="A4A3A4"/>
          </p15:clr>
        </p15:guide>
        <p15:guide id="4" pos="1663" userDrawn="1">
          <p15:clr>
            <a:srgbClr val="A4A3A4"/>
          </p15:clr>
        </p15:guide>
        <p15:guide id="5" pos="2479" userDrawn="1">
          <p15:clr>
            <a:srgbClr val="A4A3A4"/>
          </p15:clr>
        </p15:guide>
        <p15:guide id="6" pos="3318" userDrawn="1">
          <p15:clr>
            <a:srgbClr val="A4A3A4"/>
          </p15:clr>
        </p15:guide>
        <p15:guide id="7" pos="4135" userDrawn="1">
          <p15:clr>
            <a:srgbClr val="A4A3A4"/>
          </p15:clr>
        </p15:guide>
        <p15:guide id="8" pos="4951" userDrawn="1">
          <p15:clr>
            <a:srgbClr val="A4A3A4"/>
          </p15:clr>
        </p15:guide>
        <p15:guide id="9" pos="5790" userDrawn="1">
          <p15:clr>
            <a:srgbClr val="A4A3A4"/>
          </p15:clr>
        </p15:guide>
        <p15:guide id="10" pos="6607" userDrawn="1">
          <p15:clr>
            <a:srgbClr val="A4A3A4"/>
          </p15:clr>
        </p15:guide>
        <p15:guide id="11" pos="7446" userDrawn="1">
          <p15:clr>
            <a:srgbClr val="A4A3A4"/>
          </p15:clr>
        </p15:guide>
        <p15:guide id="12" orient="horz" pos="4247" userDrawn="1">
          <p15:clr>
            <a:srgbClr val="A4A3A4"/>
          </p15:clr>
        </p15:guide>
        <p15:guide id="13" orient="horz" pos="3770" userDrawn="1">
          <p15:clr>
            <a:srgbClr val="A4A3A4"/>
          </p15:clr>
        </p15:guide>
        <p15:guide id="14" orient="horz" pos="3317" userDrawn="1">
          <p15:clr>
            <a:srgbClr val="A4A3A4"/>
          </p15:clr>
        </p15:guide>
        <p15:guide id="15" orient="horz" pos="2863" userDrawn="1">
          <p15:clr>
            <a:srgbClr val="A4A3A4"/>
          </p15:clr>
        </p15:guide>
        <p15:guide id="16" orient="horz" pos="2387" userDrawn="1">
          <p15:clr>
            <a:srgbClr val="A4A3A4"/>
          </p15:clr>
        </p15:guide>
        <p15:guide id="17" orient="horz" pos="1911" userDrawn="1">
          <p15:clr>
            <a:srgbClr val="A4A3A4"/>
          </p15:clr>
        </p15:guide>
        <p15:guide id="18" orient="horz" pos="1457" userDrawn="1">
          <p15:clr>
            <a:srgbClr val="A4A3A4"/>
          </p15:clr>
        </p15:guide>
        <p15:guide id="19" orient="horz" pos="1003" userDrawn="1">
          <p15:clr>
            <a:srgbClr val="A4A3A4"/>
          </p15:clr>
        </p15:guide>
        <p15:guide id="20" orient="horz" pos="52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ke,Ilona" initials="B" lastIdx="8" clrIdx="0">
    <p:extLst>
      <p:ext uri="{19B8F6BF-5375-455C-9EA6-DF929625EA0E}">
        <p15:presenceInfo xmlns:p15="http://schemas.microsoft.com/office/powerpoint/2012/main" userId="S-1-5-21-280568371-2130341092-1349916565-36515" providerId="AD"/>
      </p:ext>
    </p:extLst>
  </p:cmAuthor>
  <p:cmAuthor id="2" name="Betke,Ilona" initials="B [2]" lastIdx="3" clrIdx="1">
    <p:extLst>
      <p:ext uri="{19B8F6BF-5375-455C-9EA6-DF929625EA0E}">
        <p15:presenceInfo xmlns:p15="http://schemas.microsoft.com/office/powerpoint/2012/main" userId="S::Ilona.Betke@stoeber.de::4e29a897-cec5-40d8-b58f-c0b35c434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7ED"/>
    <a:srgbClr val="F8E7CD"/>
    <a:srgbClr val="9A9D2B"/>
    <a:srgbClr val="A7A92E"/>
    <a:srgbClr val="A7E72E"/>
    <a:srgbClr val="003E74"/>
    <a:srgbClr val="004B88"/>
    <a:srgbClr val="006EB6"/>
    <a:srgbClr val="007FC4"/>
    <a:srgbClr val="6A9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53" autoAdjust="0"/>
  </p:normalViewPr>
  <p:slideViewPr>
    <p:cSldViewPr snapToGrid="0">
      <p:cViewPr varScale="1">
        <p:scale>
          <a:sx n="59" d="100"/>
          <a:sy n="59" d="100"/>
        </p:scale>
        <p:origin x="940" y="60"/>
      </p:cViewPr>
      <p:guideLst>
        <p:guide pos="7"/>
        <p:guide pos="393"/>
        <p:guide pos="824"/>
        <p:guide pos="1663"/>
        <p:guide pos="2479"/>
        <p:guide pos="3318"/>
        <p:guide pos="4135"/>
        <p:guide pos="4951"/>
        <p:guide pos="5790"/>
        <p:guide pos="6607"/>
        <p:guide pos="7446"/>
        <p:guide orient="horz" pos="4247"/>
        <p:guide orient="horz" pos="3770"/>
        <p:guide orient="horz" pos="3317"/>
        <p:guide orient="horz" pos="2863"/>
        <p:guide orient="horz" pos="2387"/>
        <p:guide orient="horz" pos="1911"/>
        <p:guide orient="horz" pos="1457"/>
        <p:guide orient="horz" pos="1003"/>
        <p:guide orient="horz" pos="52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dler, Philipp" userId="S::philipp.stadler@stoeber.at::3a6351be-3b9a-4104-b3b8-634a1eec2c78" providerId="AD" clId="Web-{51100093-E057-B68B-F4C0-83333E1DD8E6}"/>
    <pc:docChg chg="modSld">
      <pc:chgData name="Stadler, Philipp" userId="S::philipp.stadler@stoeber.at::3a6351be-3b9a-4104-b3b8-634a1eec2c78" providerId="AD" clId="Web-{51100093-E057-B68B-F4C0-83333E1DD8E6}" dt="2020-03-05T15:26:40.031" v="0" actId="1076"/>
      <pc:docMkLst>
        <pc:docMk/>
      </pc:docMkLst>
      <pc:sldChg chg="modSp">
        <pc:chgData name="Stadler, Philipp" userId="S::philipp.stadler@stoeber.at::3a6351be-3b9a-4104-b3b8-634a1eec2c78" providerId="AD" clId="Web-{51100093-E057-B68B-F4C0-83333E1DD8E6}" dt="2020-03-05T15:26:40.031" v="0" actId="1076"/>
        <pc:sldMkLst>
          <pc:docMk/>
          <pc:sldMk cId="3234239454" sldId="257"/>
        </pc:sldMkLst>
        <pc:picChg chg="mod">
          <ac:chgData name="Stadler, Philipp" userId="S::philipp.stadler@stoeber.at::3a6351be-3b9a-4104-b3b8-634a1eec2c78" providerId="AD" clId="Web-{51100093-E057-B68B-F4C0-83333E1DD8E6}" dt="2020-03-05T15:26:40.031" v="0" actId="1076"/>
          <ac:picMkLst>
            <pc:docMk/>
            <pc:sldMk cId="3234239454" sldId="257"/>
            <ac:picMk id="8" creationId="{3953E57A-B4F6-4D43-B8C2-9539695C1B03}"/>
          </ac:picMkLst>
        </pc:picChg>
      </pc:sldChg>
    </pc:docChg>
  </pc:docChgLst>
  <pc:docChgLst>
    <pc:chgData name="Gastbenutzer" userId="S::urn:spo:anon#df74e2a0f4a99a478fa13543b507c36acbe097f132ce86cc0d058773236e8467::" providerId="AD" clId="Web-{5D7FAA4F-EAFC-A91B-DEEF-75B2243C74A8}"/>
    <pc:docChg chg="modSld">
      <pc:chgData name="Gastbenutzer" userId="S::urn:spo:anon#df74e2a0f4a99a478fa13543b507c36acbe097f132ce86cc0d058773236e8467::" providerId="AD" clId="Web-{5D7FAA4F-EAFC-A91B-DEEF-75B2243C74A8}" dt="2019-10-31T07:21:40.578" v="0"/>
      <pc:docMkLst>
        <pc:docMk/>
      </pc:docMkLst>
      <pc:sldChg chg="modSp">
        <pc:chgData name="Gastbenutzer" userId="S::urn:spo:anon#df74e2a0f4a99a478fa13543b507c36acbe097f132ce86cc0d058773236e8467::" providerId="AD" clId="Web-{5D7FAA4F-EAFC-A91B-DEEF-75B2243C74A8}" dt="2019-10-31T07:21:40.578" v="0"/>
        <pc:sldMkLst>
          <pc:docMk/>
          <pc:sldMk cId="1493201156" sldId="258"/>
        </pc:sldMkLst>
        <pc:graphicFrameChg chg="mod modGraphic">
          <ac:chgData name="Gastbenutzer" userId="S::urn:spo:anon#df74e2a0f4a99a478fa13543b507c36acbe097f132ce86cc0d058773236e8467::" providerId="AD" clId="Web-{5D7FAA4F-EAFC-A91B-DEEF-75B2243C74A8}" dt="2019-10-31T07:21:40.578" v="0"/>
          <ac:graphicFrameMkLst>
            <pc:docMk/>
            <pc:sldMk cId="1493201156" sldId="258"/>
            <ac:graphicFrameMk id="4" creationId="{3EABF382-8EDA-4981-9BBD-DC2967204225}"/>
          </ac:graphicFrameMkLst>
        </pc:graphicFrameChg>
      </pc:sldChg>
    </pc:docChg>
  </pc:docChgLst>
  <pc:docChgLst>
    <pc:chgData name="Gastbenutzer" userId="S::urn:spo:anon#df74e2a0f4a99a478fa13543b507c36acbe097f132ce86cc0d058773236e8467::" providerId="AD" clId="Web-{C38316E1-78B6-438A-8537-3C788B7A3746}"/>
    <pc:docChg chg="modSld">
      <pc:chgData name="Gastbenutzer" userId="S::urn:spo:anon#df74e2a0f4a99a478fa13543b507c36acbe097f132ce86cc0d058773236e8467::" providerId="AD" clId="Web-{C38316E1-78B6-438A-8537-3C788B7A3746}" dt="2019-10-01T13:31:00.264" v="1" actId="1076"/>
      <pc:docMkLst>
        <pc:docMk/>
      </pc:docMkLst>
      <pc:sldChg chg="modSp">
        <pc:chgData name="Gastbenutzer" userId="S::urn:spo:anon#df74e2a0f4a99a478fa13543b507c36acbe097f132ce86cc0d058773236e8467::" providerId="AD" clId="Web-{C38316E1-78B6-438A-8537-3C788B7A3746}" dt="2019-10-01T13:31:00.264" v="1" actId="1076"/>
        <pc:sldMkLst>
          <pc:docMk/>
          <pc:sldMk cId="2519282434" sldId="284"/>
        </pc:sldMkLst>
        <pc:spChg chg="mod">
          <ac:chgData name="Gastbenutzer" userId="S::urn:spo:anon#df74e2a0f4a99a478fa13543b507c36acbe097f132ce86cc0d058773236e8467::" providerId="AD" clId="Web-{C38316E1-78B6-438A-8537-3C788B7A3746}" dt="2019-10-01T13:31:00.264" v="1" actId="1076"/>
          <ac:spMkLst>
            <pc:docMk/>
            <pc:sldMk cId="2519282434" sldId="284"/>
            <ac:spMk id="8" creationId="{53CB0A9D-F65B-4AC0-9893-9DFAB5F9207F}"/>
          </ac:spMkLst>
        </pc:spChg>
      </pc:sldChg>
    </pc:docChg>
  </pc:docChgLst>
  <pc:docChgLst>
    <pc:chgData name="Gastbenutzer" userId="S::urn:spo:anon#df74e2a0f4a99a478fa13543b507c36acbe097f132ce86cc0d058773236e8467::" providerId="AD" clId="Web-{89573556-5054-45A4-8382-5E1DDC416733}"/>
    <pc:docChg chg="addSld delSld">
      <pc:chgData name="Gastbenutzer" userId="S::urn:spo:anon#df74e2a0f4a99a478fa13543b507c36acbe097f132ce86cc0d058773236e8467::" providerId="AD" clId="Web-{89573556-5054-45A4-8382-5E1DDC416733}" dt="2019-11-11T16:53:17.907" v="1"/>
      <pc:docMkLst>
        <pc:docMk/>
      </pc:docMkLst>
      <pc:sldChg chg="new del">
        <pc:chgData name="Gastbenutzer" userId="S::urn:spo:anon#df74e2a0f4a99a478fa13543b507c36acbe097f132ce86cc0d058773236e8467::" providerId="AD" clId="Web-{89573556-5054-45A4-8382-5E1DDC416733}" dt="2019-11-11T16:53:17.907" v="1"/>
        <pc:sldMkLst>
          <pc:docMk/>
          <pc:sldMk cId="2044616547" sldId="303"/>
        </pc:sldMkLst>
      </pc:sldChg>
    </pc:docChg>
  </pc:docChgLst>
  <pc:docChgLst>
    <pc:chgData name="Wang, Qi" userId="S::qi.wang@stoeber.de::61d1ba95-b4f3-4e9f-84b9-b210f8c8a9fc" providerId="AD" clId="Web-{80513C62-C158-9989-B70F-DD37795EB949}"/>
    <pc:docChg chg="modSld">
      <pc:chgData name="Wang, Qi" userId="S::qi.wang@stoeber.de::61d1ba95-b4f3-4e9f-84b9-b210f8c8a9fc" providerId="AD" clId="Web-{80513C62-C158-9989-B70F-DD37795EB949}" dt="2020-01-20T09:07:12.683" v="1"/>
      <pc:docMkLst>
        <pc:docMk/>
      </pc:docMkLst>
      <pc:sldChg chg="modSp">
        <pc:chgData name="Wang, Qi" userId="S::qi.wang@stoeber.de::61d1ba95-b4f3-4e9f-84b9-b210f8c8a9fc" providerId="AD" clId="Web-{80513C62-C158-9989-B70F-DD37795EB949}" dt="2020-01-20T09:07:12.683" v="1"/>
        <pc:sldMkLst>
          <pc:docMk/>
          <pc:sldMk cId="1493201156" sldId="258"/>
        </pc:sldMkLst>
        <pc:graphicFrameChg chg="mod modGraphic">
          <ac:chgData name="Wang, Qi" userId="S::qi.wang@stoeber.de::61d1ba95-b4f3-4e9f-84b9-b210f8c8a9fc" providerId="AD" clId="Web-{80513C62-C158-9989-B70F-DD37795EB949}" dt="2020-01-20T09:07:12.683" v="1"/>
          <ac:graphicFrameMkLst>
            <pc:docMk/>
            <pc:sldMk cId="1493201156" sldId="258"/>
            <ac:graphicFrameMk id="4" creationId="{3EABF382-8EDA-4981-9BBD-DC2967204225}"/>
          </ac:graphicFrameMkLst>
        </pc:graphicFrameChg>
      </pc:sldChg>
    </pc:docChg>
  </pc:docChgLst>
  <pc:docChgLst>
    <pc:chgData name="Neunecker, Ronja" userId="febd1a51-bac3-4176-814b-3e5a49c2cd20" providerId="ADAL" clId="{A6FC2F4B-9108-46B1-BFAE-101D24ECB3C4}"/>
    <pc:docChg chg="modSld">
      <pc:chgData name="Neunecker, Ronja" userId="febd1a51-bac3-4176-814b-3e5a49c2cd20" providerId="ADAL" clId="{A6FC2F4B-9108-46B1-BFAE-101D24ECB3C4}" dt="2021-03-30T11:26:01.092" v="0" actId="1076"/>
      <pc:docMkLst>
        <pc:docMk/>
      </pc:docMkLst>
      <pc:sldChg chg="modSp mod">
        <pc:chgData name="Neunecker, Ronja" userId="febd1a51-bac3-4176-814b-3e5a49c2cd20" providerId="ADAL" clId="{A6FC2F4B-9108-46B1-BFAE-101D24ECB3C4}" dt="2021-03-30T11:26:01.092" v="0" actId="1076"/>
        <pc:sldMkLst>
          <pc:docMk/>
          <pc:sldMk cId="3234239454" sldId="257"/>
        </pc:sldMkLst>
        <pc:picChg chg="mod">
          <ac:chgData name="Neunecker, Ronja" userId="febd1a51-bac3-4176-814b-3e5a49c2cd20" providerId="ADAL" clId="{A6FC2F4B-9108-46B1-BFAE-101D24ECB3C4}" dt="2021-03-30T11:26:01.092" v="0" actId="1076"/>
          <ac:picMkLst>
            <pc:docMk/>
            <pc:sldMk cId="3234239454" sldId="257"/>
            <ac:picMk id="8" creationId="{3953E57A-B4F6-4D43-B8C2-9539695C1B03}"/>
          </ac:picMkLst>
        </pc:picChg>
      </pc:sldChg>
    </pc:docChg>
  </pc:docChgLst>
  <pc:docChgLst>
    <pc:chgData name="Ramik, Torsten" userId="S::torsten.ramik@stoeber.de::e339cf39-0249-4707-8af2-2aa92edd2025" providerId="AD" clId="Web-{EA504A3C-7998-444F-B3AB-776ACCFBED26}"/>
    <pc:docChg chg="modSld">
      <pc:chgData name="Ramik, Torsten" userId="S::torsten.ramik@stoeber.de::e339cf39-0249-4707-8af2-2aa92edd2025" providerId="AD" clId="Web-{EA504A3C-7998-444F-B3AB-776ACCFBED26}" dt="2020-03-02T09:57:31.455" v="6" actId="1076"/>
      <pc:docMkLst>
        <pc:docMk/>
      </pc:docMkLst>
      <pc:sldChg chg="modSp">
        <pc:chgData name="Ramik, Torsten" userId="S::torsten.ramik@stoeber.de::e339cf39-0249-4707-8af2-2aa92edd2025" providerId="AD" clId="Web-{EA504A3C-7998-444F-B3AB-776ACCFBED26}" dt="2020-03-02T09:57:31.455" v="6" actId="1076"/>
        <pc:sldMkLst>
          <pc:docMk/>
          <pc:sldMk cId="3234239454" sldId="257"/>
        </pc:sldMkLst>
        <pc:picChg chg="mod">
          <ac:chgData name="Ramik, Torsten" userId="S::torsten.ramik@stoeber.de::e339cf39-0249-4707-8af2-2aa92edd2025" providerId="AD" clId="Web-{EA504A3C-7998-444F-B3AB-776ACCFBED26}" dt="2020-03-02T09:57:31.455" v="6" actId="1076"/>
          <ac:picMkLst>
            <pc:docMk/>
            <pc:sldMk cId="3234239454" sldId="257"/>
            <ac:picMk id="8" creationId="{3953E57A-B4F6-4D43-B8C2-9539695C1B03}"/>
          </ac:picMkLst>
        </pc:picChg>
      </pc:sldChg>
      <pc:sldChg chg="modSp">
        <pc:chgData name="Ramik, Torsten" userId="S::torsten.ramik@stoeber.de::e339cf39-0249-4707-8af2-2aa92edd2025" providerId="AD" clId="Web-{EA504A3C-7998-444F-B3AB-776ACCFBED26}" dt="2020-03-02T09:57:25.392" v="5" actId="1076"/>
        <pc:sldMkLst>
          <pc:docMk/>
          <pc:sldMk cId="926713714" sldId="269"/>
        </pc:sldMkLst>
        <pc:picChg chg="mod">
          <ac:chgData name="Ramik, Torsten" userId="S::torsten.ramik@stoeber.de::e339cf39-0249-4707-8af2-2aa92edd2025" providerId="AD" clId="Web-{EA504A3C-7998-444F-B3AB-776ACCFBED26}" dt="2020-03-02T09:57:14.048" v="3" actId="1076"/>
          <ac:picMkLst>
            <pc:docMk/>
            <pc:sldMk cId="926713714" sldId="269"/>
            <ac:picMk id="4" creationId="{EA296AEC-61D5-408F-B713-0A2AB7B11312}"/>
          </ac:picMkLst>
        </pc:picChg>
        <pc:picChg chg="mod">
          <ac:chgData name="Ramik, Torsten" userId="S::torsten.ramik@stoeber.de::e339cf39-0249-4707-8af2-2aa92edd2025" providerId="AD" clId="Web-{EA504A3C-7998-444F-B3AB-776ACCFBED26}" dt="2020-03-02T09:53:30.766" v="1" actId="1076"/>
          <ac:picMkLst>
            <pc:docMk/>
            <pc:sldMk cId="926713714" sldId="269"/>
            <ac:picMk id="10" creationId="{A2581552-EDC4-4210-A1B0-877DE453779B}"/>
          </ac:picMkLst>
        </pc:picChg>
        <pc:picChg chg="mod">
          <ac:chgData name="Ramik, Torsten" userId="S::torsten.ramik@stoeber.de::e339cf39-0249-4707-8af2-2aa92edd2025" providerId="AD" clId="Web-{EA504A3C-7998-444F-B3AB-776ACCFBED26}" dt="2020-03-02T09:57:25.392" v="5" actId="1076"/>
          <ac:picMkLst>
            <pc:docMk/>
            <pc:sldMk cId="926713714" sldId="269"/>
            <ac:picMk id="12" creationId="{57B2E66F-66BB-42BC-B30D-446B85CBEE31}"/>
          </ac:picMkLst>
        </pc:picChg>
      </pc:sldChg>
    </pc:docChg>
  </pc:docChgLst>
  <pc:docChgLst>
    <pc:chgData name="Wagner, Marco" userId="47a0285d-06d5-48b8-bf20-6ce3e2f1d5c3" providerId="ADAL" clId="{DA42EAB2-3A52-47E4-95C7-C0CB6819FC10}"/>
    <pc:docChg chg="modSld sldOrd">
      <pc:chgData name="Wagner, Marco" userId="47a0285d-06d5-48b8-bf20-6ce3e2f1d5c3" providerId="ADAL" clId="{DA42EAB2-3A52-47E4-95C7-C0CB6819FC10}" dt="2020-08-13T07:17:41.906" v="11"/>
      <pc:docMkLst>
        <pc:docMk/>
      </pc:docMkLst>
      <pc:sldChg chg="modSp mod">
        <pc:chgData name="Wagner, Marco" userId="47a0285d-06d5-48b8-bf20-6ce3e2f1d5c3" providerId="ADAL" clId="{DA42EAB2-3A52-47E4-95C7-C0CB6819FC10}" dt="2020-07-27T04:32:59.579" v="9" actId="1035"/>
        <pc:sldMkLst>
          <pc:docMk/>
          <pc:sldMk cId="926713714" sldId="269"/>
        </pc:sldMkLst>
        <pc:picChg chg="mod">
          <ac:chgData name="Wagner, Marco" userId="47a0285d-06d5-48b8-bf20-6ce3e2f1d5c3" providerId="ADAL" clId="{DA42EAB2-3A52-47E4-95C7-C0CB6819FC10}" dt="2020-07-27T04:32:59.579" v="9" actId="1035"/>
          <ac:picMkLst>
            <pc:docMk/>
            <pc:sldMk cId="926713714" sldId="269"/>
            <ac:picMk id="10" creationId="{A2581552-EDC4-4210-A1B0-877DE453779B}"/>
          </ac:picMkLst>
        </pc:picChg>
      </pc:sldChg>
      <pc:sldChg chg="ord">
        <pc:chgData name="Wagner, Marco" userId="47a0285d-06d5-48b8-bf20-6ce3e2f1d5c3" providerId="ADAL" clId="{DA42EAB2-3A52-47E4-95C7-C0CB6819FC10}" dt="2020-08-13T07:17:41.906" v="11"/>
        <pc:sldMkLst>
          <pc:docMk/>
          <pc:sldMk cId="816213274" sldId="2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4791457-3E5D-4EF3-811B-2AEC0C24FA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0E10916A-B6B6-48D0-BC13-9C91DC93C3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91B9B5-DE4D-465A-8F9F-D673C3384256}" type="datetimeFigureOut">
              <a:rPr lang="de-DE" smtClean="0"/>
              <a:t>30.03.2021</a:t>
            </a:fld>
            <a:endParaRPr lang="de-DE"/>
          </a:p>
        </p:txBody>
      </p:sp>
      <p:sp>
        <p:nvSpPr>
          <p:cNvPr id="4" name="Fußzeilenplatzhalter 3">
            <a:extLst>
              <a:ext uri="{FF2B5EF4-FFF2-40B4-BE49-F238E27FC236}">
                <a16:creationId xmlns:a16="http://schemas.microsoft.com/office/drawing/2014/main" id="{AAE672C4-A9D0-4FCA-9845-C60E4D4F9F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9101B6F-B73A-4B9D-A9F3-D7D4D2A07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020943-D3AE-4EAC-8553-D9E86320DCB7}" type="slidenum">
              <a:rPr lang="de-DE" smtClean="0"/>
              <a:t>‹Nr.›</a:t>
            </a:fld>
            <a:endParaRPr lang="de-DE"/>
          </a:p>
        </p:txBody>
      </p:sp>
    </p:spTree>
    <p:extLst>
      <p:ext uri="{BB962C8B-B14F-4D97-AF65-F5344CB8AC3E}">
        <p14:creationId xmlns:p14="http://schemas.microsoft.com/office/powerpoint/2010/main" val="697597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496BB-EB4D-D448-9822-9A227480818A}" type="datetimeFigureOut">
              <a:rPr lang="en-US" smtClean="0"/>
              <a:t>3/30/2021</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A3DF1-23CF-5344-9949-DF1C92A429D0}" type="slidenum">
              <a:rPr lang="en-US" smtClean="0"/>
              <a:t>‹Nr.›</a:t>
            </a:fld>
            <a:endParaRPr lang="en-US"/>
          </a:p>
        </p:txBody>
      </p:sp>
    </p:spTree>
    <p:extLst>
      <p:ext uri="{BB962C8B-B14F-4D97-AF65-F5344CB8AC3E}">
        <p14:creationId xmlns:p14="http://schemas.microsoft.com/office/powerpoint/2010/main" val="34567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1</a:t>
            </a:fld>
            <a:endParaRPr lang="en-US"/>
          </a:p>
        </p:txBody>
      </p:sp>
    </p:spTree>
    <p:extLst>
      <p:ext uri="{BB962C8B-B14F-4D97-AF65-F5344CB8AC3E}">
        <p14:creationId xmlns:p14="http://schemas.microsoft.com/office/powerpoint/2010/main" val="143302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Erhöhung der Nennmomente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geänderte Berechnungsgrundlagen nach neuesten Erkenntnissen und aktuellen Stand der Technik.</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11</a:t>
            </a:fld>
            <a:endParaRPr lang="en-US"/>
          </a:p>
        </p:txBody>
      </p:sp>
    </p:spTree>
    <p:extLst>
      <p:ext uri="{BB962C8B-B14F-4D97-AF65-F5344CB8AC3E}">
        <p14:creationId xmlns:p14="http://schemas.microsoft.com/office/powerpoint/2010/main" val="159336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Erhöhung der NOT-AUS-Momente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Verbesserte Verzahnungsqualität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Modernste Werkstoffe, Härteverfahren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Modernste Präzisionsmaschinen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Neues innovatives Fertigungsverfahren für die Hohlradverzahnung (Power-Skiving / Wälzschälen)  in einer </a:t>
            </a:r>
            <a:r>
              <a:rPr lang="de-DE" dirty="0" err="1"/>
              <a:t>Maschinenaufspannung</a:t>
            </a:r>
            <a:r>
              <a:rPr lang="de-DE" dirty="0"/>
              <a:t> – Keine Umspannfehler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Optimierte Verzahnungsbreiten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Optimierte Welle-Nabe-Verbindungen</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12</a:t>
            </a:fld>
            <a:endParaRPr lang="en-US"/>
          </a:p>
        </p:txBody>
      </p:sp>
    </p:spTree>
    <p:extLst>
      <p:ext uri="{BB962C8B-B14F-4D97-AF65-F5344CB8AC3E}">
        <p14:creationId xmlns:p14="http://schemas.microsoft.com/office/powerpoint/2010/main" val="3076134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Erhöhung der Getriebesteifigkeit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Verkürzte </a:t>
            </a:r>
            <a:r>
              <a:rPr lang="de-DE" err="1"/>
              <a:t>Baulänge</a:t>
            </a: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Erhöhte Verzahnungsbreiten in der </a:t>
            </a:r>
            <a:r>
              <a:rPr lang="de-DE" err="1"/>
              <a:t>Abtriebsstufe</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13</a:t>
            </a:fld>
            <a:endParaRPr lang="en-US"/>
          </a:p>
        </p:txBody>
      </p:sp>
    </p:spTree>
    <p:extLst>
      <p:ext uri="{BB962C8B-B14F-4D97-AF65-F5344CB8AC3E}">
        <p14:creationId xmlns:p14="http://schemas.microsoft.com/office/powerpoint/2010/main" val="13349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Erhöhung der </a:t>
            </a:r>
            <a:r>
              <a:rPr lang="de-DE" err="1"/>
              <a:t>Eintriebsdrehzahlen</a:t>
            </a:r>
            <a:r>
              <a:rPr lang="de-DE"/>
              <a:t> durch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Geänderte Lagerung bei 2-stufigen spielreduzierten Getrieben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Schmälere eintreibende Verzahnung bei 2-stufigen.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Umfangreiche Prüffeldversuche</a:t>
            </a:r>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14</a:t>
            </a:fld>
            <a:endParaRPr lang="en-US"/>
          </a:p>
        </p:txBody>
      </p:sp>
    </p:spTree>
    <p:extLst>
      <p:ext uri="{BB962C8B-B14F-4D97-AF65-F5344CB8AC3E}">
        <p14:creationId xmlns:p14="http://schemas.microsoft.com/office/powerpoint/2010/main" val="301913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Mit der Option „D“ (Doppelschräglager) steht eine spielfreie Lagerung mit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hoher radialer und axialer Tragfähigkeit zur Verfügung. Diese Lagerung eignet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sich besonders wenn in radiale und axiale Richtung gleichzeitig hohe Belastungen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auftreten, wie z.B. bei schrägverzahnten Zahnstangentrieben.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Die Berechnung der reinen Axialbelastungen, wie sie unsere Wettbewerber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in ihren Katalogen darstellen, ergab um bis zu 150% erhöhte Werte.</a:t>
            </a:r>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15</a:t>
            </a:fld>
            <a:endParaRPr lang="en-US"/>
          </a:p>
        </p:txBody>
      </p:sp>
    </p:spTree>
    <p:extLst>
      <p:ext uri="{BB962C8B-B14F-4D97-AF65-F5344CB8AC3E}">
        <p14:creationId xmlns:p14="http://schemas.microsoft.com/office/powerpoint/2010/main" val="407720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Erhöhung der Beschleunigungsmomente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Verbesserte Verzahnungsqualität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Modernste Werkstoffe, Härteverfahren, nitriertes Gehäuse bei reduziertem Spiel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Modernste Präzisionsmaschinen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Neues innovatives Fertigungsverfahren für die Hohlradverzahnung (Power-</a:t>
            </a:r>
            <a:r>
              <a:rPr lang="de-DE" err="1"/>
              <a:t>Skiving</a:t>
            </a:r>
            <a:r>
              <a:rPr lang="de-DE"/>
              <a:t> / Wälzschälen)  in einer </a:t>
            </a:r>
            <a:r>
              <a:rPr lang="de-DE" err="1"/>
              <a:t>Maschinenaufspannung</a:t>
            </a:r>
            <a:r>
              <a:rPr lang="de-DE"/>
              <a:t> – Keine Umspannfehler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Optimierte Verzahnungsbreiten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Reduziertes Drehspiel </a:t>
            </a:r>
            <a:r>
              <a:rPr lang="de-DE">
                <a:sym typeface="Wingdings" panose="05000000000000000000" pitchFamily="2" charset="2"/>
              </a:rPr>
              <a:t> noch höhere Qualität der Verzahnung  noch höhere Beschleunigungsmomente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a:solidFill>
                  <a:schemeClr val="tx1"/>
                </a:solidFill>
                <a:effectLst/>
                <a:latin typeface="+mn-lt"/>
                <a:ea typeface="+mn-ea"/>
                <a:cs typeface="+mn-cs"/>
              </a:rPr>
              <a:t>M</a:t>
            </a:r>
            <a:r>
              <a:rPr lang="de-DE" sz="1200" kern="1200" baseline="-25000">
                <a:solidFill>
                  <a:schemeClr val="tx1"/>
                </a:solidFill>
                <a:effectLst/>
                <a:latin typeface="+mn-lt"/>
                <a:ea typeface="+mn-ea"/>
                <a:cs typeface="+mn-cs"/>
              </a:rPr>
              <a:t>2acc</a:t>
            </a:r>
            <a:r>
              <a:rPr lang="de-DE" sz="1200" kern="1200">
                <a:solidFill>
                  <a:schemeClr val="tx1"/>
                </a:solidFill>
                <a:effectLst/>
                <a:latin typeface="+mn-lt"/>
                <a:ea typeface="+mn-ea"/>
                <a:cs typeface="+mn-cs"/>
              </a:rPr>
              <a:t> ist der Wert für das Standard Drehspiel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a:solidFill>
                  <a:schemeClr val="tx1"/>
                </a:solidFill>
                <a:effectLst/>
                <a:latin typeface="+mn-lt"/>
                <a:ea typeface="+mn-ea"/>
                <a:cs typeface="+mn-cs"/>
              </a:rPr>
              <a:t>M</a:t>
            </a:r>
            <a:r>
              <a:rPr lang="de-DE" sz="1200" kern="1200" baseline="-25000">
                <a:solidFill>
                  <a:schemeClr val="tx1"/>
                </a:solidFill>
                <a:effectLst/>
                <a:latin typeface="+mn-lt"/>
                <a:ea typeface="+mn-ea"/>
                <a:cs typeface="+mn-cs"/>
              </a:rPr>
              <a:t>2accHT</a:t>
            </a:r>
            <a:r>
              <a:rPr lang="de-DE" sz="1200" kern="1200">
                <a:solidFill>
                  <a:schemeClr val="tx1"/>
                </a:solidFill>
                <a:effectLst/>
                <a:latin typeface="+mn-lt"/>
                <a:ea typeface="+mn-ea"/>
                <a:cs typeface="+mn-cs"/>
              </a:rPr>
              <a:t> ist der Wert für das reduzierte Drehspiel</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16</a:t>
            </a:fld>
            <a:endParaRPr lang="en-US"/>
          </a:p>
        </p:txBody>
      </p:sp>
    </p:spTree>
    <p:extLst>
      <p:ext uri="{BB962C8B-B14F-4D97-AF65-F5344CB8AC3E}">
        <p14:creationId xmlns:p14="http://schemas.microsoft.com/office/powerpoint/2010/main" val="65765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Erhöhung der Nennmomente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geänderte Berechnungsgrundlagen nach neuesten Erkenntnissen und aktuellen Stand der Technik.</a:t>
            </a:r>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17</a:t>
            </a:fld>
            <a:endParaRPr lang="en-US"/>
          </a:p>
        </p:txBody>
      </p:sp>
    </p:spTree>
    <p:extLst>
      <p:ext uri="{BB962C8B-B14F-4D97-AF65-F5344CB8AC3E}">
        <p14:creationId xmlns:p14="http://schemas.microsoft.com/office/powerpoint/2010/main" val="216769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Erhöhung der NOT-AUS-Momente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Verbesserte Verzahnungsqualität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Modernste Werkstoffe, Härteverfahren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Modernste Präzisionsmaschinen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Neues innovatives Fertigungsverfahren für die Hohlradverzahnung (Power-</a:t>
            </a:r>
            <a:r>
              <a:rPr lang="de-DE" err="1"/>
              <a:t>Skiving</a:t>
            </a:r>
            <a:r>
              <a:rPr lang="de-DE"/>
              <a:t> / Wälzschälen)  in einer </a:t>
            </a:r>
            <a:r>
              <a:rPr lang="de-DE" err="1"/>
              <a:t>Maschinenaufspannung</a:t>
            </a:r>
            <a:r>
              <a:rPr lang="de-DE"/>
              <a:t> – Keine Umspannfehler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Optimierte Verzahnungsbreiten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Optimierte Welle-Nabe-Verbindungen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18</a:t>
            </a:fld>
            <a:endParaRPr lang="en-US"/>
          </a:p>
        </p:txBody>
      </p:sp>
    </p:spTree>
    <p:extLst>
      <p:ext uri="{BB962C8B-B14F-4D97-AF65-F5344CB8AC3E}">
        <p14:creationId xmlns:p14="http://schemas.microsoft.com/office/powerpoint/2010/main" val="2134491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Erhöhung der Getriebesteifigkeit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Verkürzte </a:t>
            </a:r>
            <a:r>
              <a:rPr lang="de-DE" dirty="0" err="1"/>
              <a:t>Baulänge</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Geänderte Verzahnungsbreiten in der Abtriebsstufe</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19</a:t>
            </a:fld>
            <a:endParaRPr lang="en-US"/>
          </a:p>
        </p:txBody>
      </p:sp>
    </p:spTree>
    <p:extLst>
      <p:ext uri="{BB962C8B-B14F-4D97-AF65-F5344CB8AC3E}">
        <p14:creationId xmlns:p14="http://schemas.microsoft.com/office/powerpoint/2010/main" val="2513462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Diese Folien geben Dir Tipps, Hintergrund- und Zusatzinformationen zu P G3</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Erhöhung der Eintriebsdrehzahl durch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Geänderte Lagerung bei 2-stufigen spielreduzierten Getrieben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Schmälere eintreibende Verzahnung bei 2-stufigen.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Umfangreiche Prüffeldversuche</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20</a:t>
            </a:fld>
            <a:endParaRPr lang="en-US"/>
          </a:p>
        </p:txBody>
      </p:sp>
    </p:spTree>
    <p:extLst>
      <p:ext uri="{BB962C8B-B14F-4D97-AF65-F5344CB8AC3E}">
        <p14:creationId xmlns:p14="http://schemas.microsoft.com/office/powerpoint/2010/main" val="5994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2</a:t>
            </a:fld>
            <a:endParaRPr lang="en-US"/>
          </a:p>
        </p:txBody>
      </p:sp>
    </p:spTree>
    <p:extLst>
      <p:ext uri="{BB962C8B-B14F-4D97-AF65-F5344CB8AC3E}">
        <p14:creationId xmlns:p14="http://schemas.microsoft.com/office/powerpoint/2010/main" val="2092030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Erhöhung der Beschleunigungsmomente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Verbesserte Verzahnungsqualität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Modernste Werkstoffe, Härteverfahren, nitriertes Gehäuse bei reduziertem Spiel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Modernste Präzisionsmaschinen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Neues innovatives Fertigungsverfahren für die Hohlradverzahnung (Power-</a:t>
            </a:r>
            <a:r>
              <a:rPr lang="de-DE" err="1"/>
              <a:t>Skiving</a:t>
            </a:r>
            <a:r>
              <a:rPr lang="de-DE"/>
              <a:t> / Wälzschälen)  in einer </a:t>
            </a:r>
            <a:r>
              <a:rPr lang="de-DE" err="1"/>
              <a:t>Maschinenaufspannung</a:t>
            </a:r>
            <a:r>
              <a:rPr lang="de-DE"/>
              <a:t> – Keine Umspannfehler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Optimierte Verzahnungsbreiten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Reduziertes Drehspiel </a:t>
            </a:r>
            <a:r>
              <a:rPr lang="de-DE">
                <a:sym typeface="Wingdings" panose="05000000000000000000" pitchFamily="2" charset="2"/>
              </a:rPr>
              <a:t> noch höhere Qualität der Verzahnung  noch höhere Beschleunigungsmomente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a:solidFill>
                  <a:schemeClr val="tx1"/>
                </a:solidFill>
                <a:effectLst/>
                <a:latin typeface="+mn-lt"/>
                <a:ea typeface="+mn-ea"/>
                <a:cs typeface="+mn-cs"/>
              </a:rPr>
              <a:t>M</a:t>
            </a:r>
            <a:r>
              <a:rPr lang="de-DE" sz="1200" kern="1200" baseline="-25000">
                <a:solidFill>
                  <a:schemeClr val="tx1"/>
                </a:solidFill>
                <a:effectLst/>
                <a:latin typeface="+mn-lt"/>
                <a:ea typeface="+mn-ea"/>
                <a:cs typeface="+mn-cs"/>
              </a:rPr>
              <a:t>2acc</a:t>
            </a:r>
            <a:r>
              <a:rPr lang="de-DE" sz="1200" kern="1200">
                <a:solidFill>
                  <a:schemeClr val="tx1"/>
                </a:solidFill>
                <a:effectLst/>
                <a:latin typeface="+mn-lt"/>
                <a:ea typeface="+mn-ea"/>
                <a:cs typeface="+mn-cs"/>
              </a:rPr>
              <a:t> ist der Wert für das Standard Drehspiel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a:solidFill>
                  <a:schemeClr val="tx1"/>
                </a:solidFill>
                <a:effectLst/>
                <a:latin typeface="+mn-lt"/>
                <a:ea typeface="+mn-ea"/>
                <a:cs typeface="+mn-cs"/>
              </a:rPr>
              <a:t>M</a:t>
            </a:r>
            <a:r>
              <a:rPr lang="de-DE" sz="1200" kern="1200" baseline="-25000">
                <a:solidFill>
                  <a:schemeClr val="tx1"/>
                </a:solidFill>
                <a:effectLst/>
                <a:latin typeface="+mn-lt"/>
                <a:ea typeface="+mn-ea"/>
                <a:cs typeface="+mn-cs"/>
              </a:rPr>
              <a:t>2accHT</a:t>
            </a:r>
            <a:r>
              <a:rPr lang="de-DE" sz="1200" kern="1200">
                <a:solidFill>
                  <a:schemeClr val="tx1"/>
                </a:solidFill>
                <a:effectLst/>
                <a:latin typeface="+mn-lt"/>
                <a:ea typeface="+mn-ea"/>
                <a:cs typeface="+mn-cs"/>
              </a:rPr>
              <a:t> ist der Wert für das reduzierte Drehspiel</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21</a:t>
            </a:fld>
            <a:endParaRPr lang="en-US"/>
          </a:p>
        </p:txBody>
      </p:sp>
    </p:spTree>
    <p:extLst>
      <p:ext uri="{BB962C8B-B14F-4D97-AF65-F5344CB8AC3E}">
        <p14:creationId xmlns:p14="http://schemas.microsoft.com/office/powerpoint/2010/main" val="3944581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Erhöhung der Nennmomente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geänderte Berechnungsgrundlagen nach neuesten Erkenntnissen und aktuellen Stand der Technik.</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22</a:t>
            </a:fld>
            <a:endParaRPr lang="en-US"/>
          </a:p>
        </p:txBody>
      </p:sp>
    </p:spTree>
    <p:extLst>
      <p:ext uri="{BB962C8B-B14F-4D97-AF65-F5344CB8AC3E}">
        <p14:creationId xmlns:p14="http://schemas.microsoft.com/office/powerpoint/2010/main" val="732978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Erhöhung der NOT-AUS-Momente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Verbesserte Verzahnungsqualität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Modernste Werkstoffe, Härteverfahren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Modernste Präzisionsmaschinen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Neues innovatives Fertigungsverfahren für die Hohlradverzahnung (Power-</a:t>
            </a:r>
            <a:r>
              <a:rPr lang="de-DE" err="1"/>
              <a:t>Skiving</a:t>
            </a:r>
            <a:r>
              <a:rPr lang="de-DE"/>
              <a:t> / Wälzschälen)  in einer </a:t>
            </a:r>
            <a:r>
              <a:rPr lang="de-DE" err="1"/>
              <a:t>Maschinenaufspannung</a:t>
            </a:r>
            <a:r>
              <a:rPr lang="de-DE"/>
              <a:t> – Keine Umspannfehler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Optimierte Verzahnungsbreiten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Optimierte Welle-Nabe-Verbindungen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23</a:t>
            </a:fld>
            <a:endParaRPr lang="en-US"/>
          </a:p>
        </p:txBody>
      </p:sp>
    </p:spTree>
    <p:extLst>
      <p:ext uri="{BB962C8B-B14F-4D97-AF65-F5344CB8AC3E}">
        <p14:creationId xmlns:p14="http://schemas.microsoft.com/office/powerpoint/2010/main" val="1329052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Erhöhung der Getriebesteifigkeit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Verkürzte </a:t>
            </a:r>
            <a:r>
              <a:rPr lang="de-DE" err="1"/>
              <a:t>Baulänge</a:t>
            </a: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Geänderte Verzahnungsbreiten in der </a:t>
            </a:r>
            <a:r>
              <a:rPr lang="de-DE" err="1"/>
              <a:t>Abtriebsstufe</a:t>
            </a:r>
            <a:endParaRPr lang="de-DE"/>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24</a:t>
            </a:fld>
            <a:endParaRPr lang="en-US"/>
          </a:p>
        </p:txBody>
      </p:sp>
    </p:spTree>
    <p:extLst>
      <p:ext uri="{BB962C8B-B14F-4D97-AF65-F5344CB8AC3E}">
        <p14:creationId xmlns:p14="http://schemas.microsoft.com/office/powerpoint/2010/main" val="3237783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Diese Folien geben Dir Tipps, Hintergrund- und Zusatzinformationen zu P G3</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Erhöhung der Eintriebsdrehzahl durch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Geänderte Lagerung bei 2-stufigen Getrieben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Neueste technische Berechnungen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Anpassung der Auslegungsrichtlinien auf Standardanwendungen mit Einführung eines Betriebsfaktors für erhöhten Zyklusbetrieb.</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25</a:t>
            </a:fld>
            <a:endParaRPr lang="en-US"/>
          </a:p>
        </p:txBody>
      </p:sp>
    </p:spTree>
    <p:extLst>
      <p:ext uri="{BB962C8B-B14F-4D97-AF65-F5344CB8AC3E}">
        <p14:creationId xmlns:p14="http://schemas.microsoft.com/office/powerpoint/2010/main" val="2813747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Die Option verstärkte Lagerung für PH3 bis PH5 Getriebe ergibt erhöhte Werte um fast 40%</a:t>
            </a:r>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26</a:t>
            </a:fld>
            <a:endParaRPr lang="en-US"/>
          </a:p>
        </p:txBody>
      </p:sp>
    </p:spTree>
    <p:extLst>
      <p:ext uri="{BB962C8B-B14F-4D97-AF65-F5344CB8AC3E}">
        <p14:creationId xmlns:p14="http://schemas.microsoft.com/office/powerpoint/2010/main" val="1640229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endParaRPr lang="de-DE"/>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Kleine Abweichungen bei PH(Q), siehe nächste 2 Folien</a:t>
            </a:r>
            <a:endParaRPr lang="de-DE" b="1"/>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27</a:t>
            </a:fld>
            <a:endParaRPr lang="en-US"/>
          </a:p>
        </p:txBody>
      </p:sp>
    </p:spTree>
    <p:extLst>
      <p:ext uri="{BB962C8B-B14F-4D97-AF65-F5344CB8AC3E}">
        <p14:creationId xmlns:p14="http://schemas.microsoft.com/office/powerpoint/2010/main" val="4134126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28</a:t>
            </a:fld>
            <a:endParaRPr lang="en-US"/>
          </a:p>
        </p:txBody>
      </p:sp>
    </p:spTree>
    <p:extLst>
      <p:ext uri="{BB962C8B-B14F-4D97-AF65-F5344CB8AC3E}">
        <p14:creationId xmlns:p14="http://schemas.microsoft.com/office/powerpoint/2010/main" val="2458833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endParaRPr lang="de-DE"/>
          </a:p>
          <a:p>
            <a:r>
              <a:rPr lang="de-DE" sz="1200" kern="1200">
                <a:solidFill>
                  <a:schemeClr val="tx1"/>
                </a:solidFill>
                <a:effectLst/>
                <a:latin typeface="+mn-lt"/>
                <a:ea typeface="+mn-ea"/>
                <a:cs typeface="+mn-cs"/>
              </a:rPr>
              <a:t>Bei den PH(Q)-Getrieben wird die Fixierbohrung s2 in der Flanschwelle (Planetenträger) durch ein Gewinde ersetzt. Das zusätzliche Gewinde erhöht das übertragbare Drehmoment der Schraubenverbindung. Da die Fixierbohrung für Reversierbetrieb die Lageorientierung für die Planeten im Getriebe war, erhalten alle PH(Q)-Getriebe der G3 nun eine Markierung in Form einer kleinen </a:t>
            </a:r>
            <a:r>
              <a:rPr lang="de-DE" sz="1200" kern="1200" err="1">
                <a:solidFill>
                  <a:schemeClr val="tx1"/>
                </a:solidFill>
                <a:effectLst/>
                <a:latin typeface="+mn-lt"/>
                <a:ea typeface="+mn-ea"/>
                <a:cs typeface="+mn-cs"/>
              </a:rPr>
              <a:t>Anbohrung</a:t>
            </a:r>
            <a:r>
              <a:rPr lang="de-DE" sz="1200" kern="1200">
                <a:solidFill>
                  <a:schemeClr val="tx1"/>
                </a:solidFill>
                <a:effectLst/>
                <a:latin typeface="+mn-lt"/>
                <a:ea typeface="+mn-ea"/>
                <a:cs typeface="+mn-cs"/>
              </a:rPr>
              <a:t>. </a:t>
            </a:r>
          </a:p>
          <a:p>
            <a:endParaRPr lang="de-DE" sz="1200" kern="1200">
              <a:solidFill>
                <a:schemeClr val="tx1"/>
              </a:solidFill>
              <a:effectLst/>
              <a:latin typeface="+mn-lt"/>
              <a:ea typeface="+mn-ea"/>
              <a:cs typeface="+mn-cs"/>
            </a:endParaRPr>
          </a:p>
          <a:p>
            <a:r>
              <a:rPr lang="de-DE" sz="1200" kern="1200">
                <a:solidFill>
                  <a:schemeClr val="tx1"/>
                </a:solidFill>
                <a:effectLst/>
                <a:latin typeface="+mn-lt"/>
                <a:ea typeface="+mn-ea"/>
                <a:cs typeface="+mn-cs"/>
              </a:rPr>
              <a:t>Falls sie eine Fixierbohrung benötigen, können sie einfach eines der Gewinde bis zur bemaßten Gewindetiefe aufbohren. </a:t>
            </a:r>
            <a:br>
              <a:rPr lang="de-DE" sz="1200" kern="1200">
                <a:solidFill>
                  <a:schemeClr val="tx1"/>
                </a:solidFill>
                <a:effectLst/>
                <a:latin typeface="+mn-lt"/>
                <a:ea typeface="+mn-ea"/>
                <a:cs typeface="+mn-cs"/>
              </a:rPr>
            </a:br>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29</a:t>
            </a:fld>
            <a:endParaRPr lang="en-US"/>
          </a:p>
        </p:txBody>
      </p:sp>
    </p:spTree>
    <p:extLst>
      <p:ext uri="{BB962C8B-B14F-4D97-AF65-F5344CB8AC3E}">
        <p14:creationId xmlns:p14="http://schemas.microsoft.com/office/powerpoint/2010/main" val="326153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GWLS – Merksatz   Gehäuse-Welle-Lager-Spiel</a:t>
            </a:r>
          </a:p>
        </p:txBody>
      </p:sp>
      <p:sp>
        <p:nvSpPr>
          <p:cNvPr id="4" name="Foliennummernplatzhalter 3"/>
          <p:cNvSpPr>
            <a:spLocks noGrp="1"/>
          </p:cNvSpPr>
          <p:nvPr>
            <p:ph type="sldNum" sz="quarter" idx="5"/>
          </p:nvPr>
        </p:nvSpPr>
        <p:spPr/>
        <p:txBody>
          <a:bodyPr/>
          <a:lstStyle/>
          <a:p>
            <a:fld id="{AF8A3DF1-23CF-5344-9949-DF1C92A429D0}" type="slidenum">
              <a:rPr lang="en-US" smtClean="0"/>
              <a:t>30</a:t>
            </a:fld>
            <a:endParaRPr lang="en-US"/>
          </a:p>
        </p:txBody>
      </p:sp>
    </p:spTree>
    <p:extLst>
      <p:ext uri="{BB962C8B-B14F-4D97-AF65-F5344CB8AC3E}">
        <p14:creationId xmlns:p14="http://schemas.microsoft.com/office/powerpoint/2010/main" val="250736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Designoptimierung / Standardisierung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t>Gleiche </a:t>
            </a:r>
            <a:r>
              <a:rPr lang="de-DE" err="1"/>
              <a:t>Eintriebseitige</a:t>
            </a:r>
            <a:r>
              <a:rPr lang="de-DE"/>
              <a:t> Schnittstelle für P und PH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a:sym typeface="Wingdings" panose="05000000000000000000" pitchFamily="2" charset="2"/>
              </a:rPr>
              <a:t>Verwendung gleicher Motoradapter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a:sym typeface="Wingdings" panose="05000000000000000000" pitchFamily="2" charset="2"/>
              </a:rPr>
              <a:t>Verwendung gleicher Motorflansche bei Direktanbau</a:t>
            </a:r>
            <a:endParaRPr lang="de-DE"/>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3</a:t>
            </a:fld>
            <a:endParaRPr lang="en-US"/>
          </a:p>
        </p:txBody>
      </p:sp>
    </p:spTree>
    <p:extLst>
      <p:ext uri="{BB962C8B-B14F-4D97-AF65-F5344CB8AC3E}">
        <p14:creationId xmlns:p14="http://schemas.microsoft.com/office/powerpoint/2010/main" val="3377206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endParaRPr lang="de-DE"/>
          </a:p>
          <a:p>
            <a:r>
              <a:rPr lang="de-DE"/>
              <a:t>Grundpreis Getriebe bleibt gleich</a:t>
            </a:r>
          </a:p>
          <a:p>
            <a:r>
              <a:rPr lang="de-DE"/>
              <a:t>Option spielreduziert +10% Grundpreis Getriebe</a:t>
            </a:r>
          </a:p>
        </p:txBody>
      </p:sp>
      <p:sp>
        <p:nvSpPr>
          <p:cNvPr id="4" name="Foliennummernplatzhalter 3"/>
          <p:cNvSpPr>
            <a:spLocks noGrp="1"/>
          </p:cNvSpPr>
          <p:nvPr>
            <p:ph type="sldNum" sz="quarter" idx="5"/>
          </p:nvPr>
        </p:nvSpPr>
        <p:spPr/>
        <p:txBody>
          <a:bodyPr/>
          <a:lstStyle/>
          <a:p>
            <a:fld id="{AF8A3DF1-23CF-5344-9949-DF1C92A429D0}" type="slidenum">
              <a:rPr lang="en-US" smtClean="0"/>
              <a:t>31</a:t>
            </a:fld>
            <a:endParaRPr lang="en-US"/>
          </a:p>
        </p:txBody>
      </p:sp>
    </p:spTree>
    <p:extLst>
      <p:ext uri="{BB962C8B-B14F-4D97-AF65-F5344CB8AC3E}">
        <p14:creationId xmlns:p14="http://schemas.microsoft.com/office/powerpoint/2010/main" val="307161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endParaRPr lang="de-DE">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de-DE" sz="1200" kern="1200">
                <a:solidFill>
                  <a:schemeClr val="tx1"/>
                </a:solidFill>
                <a:effectLst/>
                <a:latin typeface="+mn-lt"/>
                <a:ea typeface="+mn-ea"/>
                <a:cs typeface="+mn-cs"/>
              </a:rPr>
              <a:t>P2 bleibt unverändert, bekommt jedoch auch die Generationsziffer 3. </a:t>
            </a:r>
            <a:br>
              <a:rPr lang="de-DE" sz="1200" kern="1200">
                <a:solidFill>
                  <a:schemeClr val="tx1"/>
                </a:solidFill>
                <a:effectLst/>
                <a:latin typeface="+mn-lt"/>
                <a:ea typeface="+mn-ea"/>
                <a:cs typeface="+mn-cs"/>
              </a:rPr>
            </a:br>
            <a:r>
              <a:rPr lang="de-DE" sz="1200" kern="1200">
                <a:solidFill>
                  <a:schemeClr val="tx1"/>
                </a:solidFill>
                <a:effectLst/>
                <a:latin typeface="+mn-lt"/>
                <a:ea typeface="+mn-ea"/>
                <a:cs typeface="+mn-cs"/>
              </a:rPr>
              <a:t>Damit geht dann auch eine ca. 15%-</a:t>
            </a:r>
            <a:r>
              <a:rPr lang="de-DE" sz="1200" kern="1200" err="1">
                <a:solidFill>
                  <a:schemeClr val="tx1"/>
                </a:solidFill>
                <a:effectLst/>
                <a:latin typeface="+mn-lt"/>
                <a:ea typeface="+mn-ea"/>
                <a:cs typeface="+mn-cs"/>
              </a:rPr>
              <a:t>ige</a:t>
            </a:r>
            <a:r>
              <a:rPr lang="de-DE" sz="1200" kern="1200">
                <a:solidFill>
                  <a:schemeClr val="tx1"/>
                </a:solidFill>
                <a:effectLst/>
                <a:latin typeface="+mn-lt"/>
                <a:ea typeface="+mn-ea"/>
                <a:cs typeface="+mn-cs"/>
              </a:rPr>
              <a:t> Anhebung des Beschleunigungsmomentes </a:t>
            </a:r>
            <a:br>
              <a:rPr lang="de-DE" sz="1200" kern="1200">
                <a:solidFill>
                  <a:schemeClr val="tx1"/>
                </a:solidFill>
                <a:effectLst/>
                <a:latin typeface="+mn-lt"/>
                <a:ea typeface="+mn-ea"/>
                <a:cs typeface="+mn-cs"/>
              </a:rPr>
            </a:br>
            <a:r>
              <a:rPr lang="de-DE" sz="1200" kern="1200">
                <a:solidFill>
                  <a:schemeClr val="tx1"/>
                </a:solidFill>
                <a:effectLst/>
                <a:latin typeface="+mn-lt"/>
                <a:ea typeface="+mn-ea"/>
                <a:cs typeface="+mn-cs"/>
              </a:rPr>
              <a:t>und die einheitliche Projektierung (inklusive Stoßfaktor) mit dem neuen Derating von </a:t>
            </a:r>
            <a:br>
              <a:rPr lang="de-DE" sz="1200" kern="1200">
                <a:solidFill>
                  <a:schemeClr val="tx1"/>
                </a:solidFill>
                <a:effectLst/>
                <a:latin typeface="+mn-lt"/>
                <a:ea typeface="+mn-ea"/>
                <a:cs typeface="+mn-cs"/>
              </a:rPr>
            </a:br>
            <a:r>
              <a:rPr lang="de-DE" sz="1200" kern="1200">
                <a:solidFill>
                  <a:schemeClr val="tx1"/>
                </a:solidFill>
                <a:effectLst/>
                <a:latin typeface="+mn-lt"/>
                <a:ea typeface="+mn-ea"/>
                <a:cs typeface="+mn-cs"/>
              </a:rPr>
              <a:t>15% bei </a:t>
            </a:r>
            <a:r>
              <a:rPr lang="de-DE" sz="1200" kern="1200" err="1">
                <a:solidFill>
                  <a:schemeClr val="tx1"/>
                </a:solidFill>
                <a:effectLst/>
                <a:latin typeface="+mn-lt"/>
                <a:ea typeface="+mn-ea"/>
                <a:cs typeface="+mn-cs"/>
              </a:rPr>
              <a:t>Zh</a:t>
            </a:r>
            <a:r>
              <a:rPr lang="de-DE" sz="1200" kern="1200">
                <a:solidFill>
                  <a:schemeClr val="tx1"/>
                </a:solidFill>
                <a:effectLst/>
                <a:latin typeface="+mn-lt"/>
                <a:ea typeface="+mn-ea"/>
                <a:cs typeface="+mn-cs"/>
              </a:rPr>
              <a:t>&gt;=1000 Zyklen/h einher. </a:t>
            </a:r>
          </a:p>
        </p:txBody>
      </p:sp>
      <p:sp>
        <p:nvSpPr>
          <p:cNvPr id="4" name="Foliennummernplatzhalter 3"/>
          <p:cNvSpPr>
            <a:spLocks noGrp="1"/>
          </p:cNvSpPr>
          <p:nvPr>
            <p:ph type="sldNum" sz="quarter" idx="5"/>
          </p:nvPr>
        </p:nvSpPr>
        <p:spPr/>
        <p:txBody>
          <a:bodyPr/>
          <a:lstStyle/>
          <a:p>
            <a:fld id="{AF8A3DF1-23CF-5344-9949-DF1C92A429D0}" type="slidenum">
              <a:rPr lang="en-US" smtClean="0"/>
              <a:t>4</a:t>
            </a:fld>
            <a:endParaRPr lang="en-US"/>
          </a:p>
        </p:txBody>
      </p:sp>
    </p:spTree>
    <p:extLst>
      <p:ext uri="{BB962C8B-B14F-4D97-AF65-F5344CB8AC3E}">
        <p14:creationId xmlns:p14="http://schemas.microsoft.com/office/powerpoint/2010/main" val="195307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endParaRPr lang="de-DE"/>
          </a:p>
          <a:p>
            <a:r>
              <a:rPr lang="de-DE"/>
              <a:t>Beim P9 gibt es keinen MEL Adapter!</a:t>
            </a:r>
          </a:p>
        </p:txBody>
      </p:sp>
      <p:sp>
        <p:nvSpPr>
          <p:cNvPr id="4" name="Foliennummernplatzhalter 3"/>
          <p:cNvSpPr>
            <a:spLocks noGrp="1"/>
          </p:cNvSpPr>
          <p:nvPr>
            <p:ph type="sldNum" sz="quarter" idx="5"/>
          </p:nvPr>
        </p:nvSpPr>
        <p:spPr/>
        <p:txBody>
          <a:bodyPr/>
          <a:lstStyle/>
          <a:p>
            <a:fld id="{AF8A3DF1-23CF-5344-9949-DF1C92A429D0}" type="slidenum">
              <a:rPr lang="en-US" smtClean="0"/>
              <a:t>5</a:t>
            </a:fld>
            <a:endParaRPr lang="en-US"/>
          </a:p>
        </p:txBody>
      </p:sp>
    </p:spTree>
    <p:extLst>
      <p:ext uri="{BB962C8B-B14F-4D97-AF65-F5344CB8AC3E}">
        <p14:creationId xmlns:p14="http://schemas.microsoft.com/office/powerpoint/2010/main" val="229006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6</a:t>
            </a:fld>
            <a:endParaRPr lang="en-US"/>
          </a:p>
        </p:txBody>
      </p:sp>
    </p:spTree>
    <p:extLst>
      <p:ext uri="{BB962C8B-B14F-4D97-AF65-F5344CB8AC3E}">
        <p14:creationId xmlns:p14="http://schemas.microsoft.com/office/powerpoint/2010/main" val="393878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Diese Änderung wurde in den letzten Monaten schon bei den Getrieben der Generation 2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mit 2-teiligem Adapter (Getriebedeckel + Motoranschlussflansch)  umgestellt, so dass keine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größeren Schwierigkeiten mehr zu erwarten sind.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 einteiligem Design war das bisher noch nicht möglich und muss deshalb geprüft werden, evtl. Störkontur.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Information: Es kam bei der Umstellung auf die größeren Quadratmaße bei der G2 nur in ganz wenigen Fällen zu Störkonturen mit der Maschinenkonstruktion.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7</a:t>
            </a:fld>
            <a:endParaRPr lang="en-US"/>
          </a:p>
        </p:txBody>
      </p:sp>
    </p:spTree>
    <p:extLst>
      <p:ext uri="{BB962C8B-B14F-4D97-AF65-F5344CB8AC3E}">
        <p14:creationId xmlns:p14="http://schemas.microsoft.com/office/powerpoint/2010/main" val="257620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F8A3DF1-23CF-5344-9949-DF1C92A429D0}" type="slidenum">
              <a:rPr lang="en-US" smtClean="0"/>
              <a:t>9</a:t>
            </a:fld>
            <a:endParaRPr lang="en-US"/>
          </a:p>
        </p:txBody>
      </p:sp>
    </p:spTree>
    <p:extLst>
      <p:ext uri="{BB962C8B-B14F-4D97-AF65-F5344CB8AC3E}">
        <p14:creationId xmlns:p14="http://schemas.microsoft.com/office/powerpoint/2010/main" val="376122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Diese Folien geben Dir Tipps, Hintergrund- und Zusatzinformationen zu 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Erhöhung der Beschleunigungsmomente durch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Verbesserte Verzahnungsqualität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Modernste Werkstoffe, Härteverfahren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Modernste Präzisionsmaschinen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Neues innovatives Fertigungsverfahren für die Hohlradverzahnung (Power-Skiving / Wälzschälen)  in einer </a:t>
            </a:r>
            <a:r>
              <a:rPr lang="de-DE" dirty="0" err="1"/>
              <a:t>Maschinenaufspannung</a:t>
            </a:r>
            <a:r>
              <a:rPr lang="de-DE" dirty="0"/>
              <a:t> – Keine Umspannfehler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Optimierte Verzahnungsbreiten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Reduziertes Drehspiel </a:t>
            </a:r>
            <a:r>
              <a:rPr lang="de-DE" dirty="0">
                <a:sym typeface="Wingdings" panose="05000000000000000000" pitchFamily="2" charset="2"/>
              </a:rPr>
              <a:t> noch höhere Qualität der Verzahnung  noch höhere Beschleunigungsmomente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M</a:t>
            </a:r>
            <a:r>
              <a:rPr lang="de-DE" sz="1200" kern="1200" baseline="-25000" dirty="0">
                <a:solidFill>
                  <a:schemeClr val="tx1"/>
                </a:solidFill>
                <a:effectLst/>
                <a:latin typeface="+mn-lt"/>
                <a:ea typeface="+mn-ea"/>
                <a:cs typeface="+mn-cs"/>
              </a:rPr>
              <a:t>2acc</a:t>
            </a:r>
            <a:r>
              <a:rPr lang="de-DE" sz="1200" kern="1200" dirty="0">
                <a:solidFill>
                  <a:schemeClr val="tx1"/>
                </a:solidFill>
                <a:effectLst/>
                <a:latin typeface="+mn-lt"/>
                <a:ea typeface="+mn-ea"/>
                <a:cs typeface="+mn-cs"/>
              </a:rPr>
              <a:t> ist der Wert für das Standard Drehspiel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M</a:t>
            </a:r>
            <a:r>
              <a:rPr lang="de-DE" sz="1200" kern="1200" baseline="-25000" dirty="0">
                <a:solidFill>
                  <a:schemeClr val="tx1"/>
                </a:solidFill>
                <a:effectLst/>
                <a:latin typeface="+mn-lt"/>
                <a:ea typeface="+mn-ea"/>
                <a:cs typeface="+mn-cs"/>
              </a:rPr>
              <a:t>2accHT</a:t>
            </a:r>
            <a:r>
              <a:rPr lang="de-DE" sz="1200" kern="1200" dirty="0">
                <a:solidFill>
                  <a:schemeClr val="tx1"/>
                </a:solidFill>
                <a:effectLst/>
                <a:latin typeface="+mn-lt"/>
                <a:ea typeface="+mn-ea"/>
                <a:cs typeface="+mn-cs"/>
              </a:rPr>
              <a:t> ist der Wert für das reduzierte Drehspiel</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10</a:t>
            </a:fld>
            <a:endParaRPr lang="en-US"/>
          </a:p>
        </p:txBody>
      </p:sp>
    </p:spTree>
    <p:extLst>
      <p:ext uri="{BB962C8B-B14F-4D97-AF65-F5344CB8AC3E}">
        <p14:creationId xmlns:p14="http://schemas.microsoft.com/office/powerpoint/2010/main" val="159221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6" y="840456"/>
            <a:ext cx="12192000" cy="3704557"/>
          </a:xfrm>
          <a:prstGeom prst="rect">
            <a:avLst/>
          </a:prstGeom>
          <a:solidFill>
            <a:srgbClr val="F8E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2660400" y="2314800"/>
            <a:ext cx="6534000" cy="1476000"/>
          </a:xfrm>
        </p:spPr>
        <p:txBody>
          <a:bodyPr anchor="b">
            <a:normAutofit/>
          </a:bodyPr>
          <a:lstStyle>
            <a:lvl1pPr algn="l">
              <a:lnSpc>
                <a:spcPct val="100000"/>
              </a:lnSpc>
              <a:defRPr sz="4000" b="1">
                <a:solidFill>
                  <a:schemeClr val="tx2"/>
                </a:solidFill>
              </a:defRPr>
            </a:lvl1pPr>
          </a:lstStyle>
          <a:p>
            <a:r>
              <a:rPr lang="de-DE"/>
              <a:t>Mastertitelformat bearbeiten</a:t>
            </a:r>
            <a:endParaRPr lang="en-US"/>
          </a:p>
        </p:txBody>
      </p:sp>
      <p:sp>
        <p:nvSpPr>
          <p:cNvPr id="3" name="Untertitel 2"/>
          <p:cNvSpPr>
            <a:spLocks noGrp="1"/>
          </p:cNvSpPr>
          <p:nvPr>
            <p:ph type="subTitle" idx="1"/>
          </p:nvPr>
        </p:nvSpPr>
        <p:spPr>
          <a:xfrm>
            <a:off x="2660400" y="3874174"/>
            <a:ext cx="6534000" cy="64545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8" name="Dreieck 9"/>
          <p:cNvSpPr/>
          <p:nvPr userDrawn="1"/>
        </p:nvSpPr>
        <p:spPr>
          <a:xfrm rot="10800000">
            <a:off x="-6" y="11564"/>
            <a:ext cx="5245106" cy="340156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 10">
            <a:extLst>
              <a:ext uri="{FF2B5EF4-FFF2-40B4-BE49-F238E27FC236}">
                <a16:creationId xmlns:a16="http://schemas.microsoft.com/office/drawing/2014/main" id="{483D2F1A-6EAB-4925-A019-3186E5FDB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a:extLst>
              <a:ext uri="{FF2B5EF4-FFF2-40B4-BE49-F238E27FC236}">
                <a16:creationId xmlns:a16="http://schemas.microsoft.com/office/drawing/2014/main" id="{C1DA38FF-A07F-40A2-AA15-D39AF17FD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Tree>
    <p:extLst>
      <p:ext uri="{BB962C8B-B14F-4D97-AF65-F5344CB8AC3E}">
        <p14:creationId xmlns:p14="http://schemas.microsoft.com/office/powerpoint/2010/main" val="39311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8" name="Tabelle 7"/>
          <p:cNvGraphicFramePr>
            <a:graphicFrameLocks noGrp="1"/>
          </p:cNvGraphicFramePr>
          <p:nvPr userDrawn="1">
            <p:extLst>
              <p:ext uri="{D42A27DB-BD31-4B8C-83A1-F6EECF244321}">
                <p14:modId xmlns:p14="http://schemas.microsoft.com/office/powerpoint/2010/main" val="642967881"/>
              </p:ext>
            </p:extLst>
          </p:nvPr>
        </p:nvGraphicFramePr>
        <p:xfrm>
          <a:off x="16696" y="842510"/>
          <a:ext cx="11808000" cy="5904000"/>
        </p:xfrm>
        <a:graphic>
          <a:graphicData uri="http://schemas.openxmlformats.org/drawingml/2006/table">
            <a:tbl>
              <a:tblPr firstRow="1" bandRow="1">
                <a:tableStyleId>{5940675A-B579-460E-94D1-54222C63F5DA}</a:tableStyleId>
              </a:tblPr>
              <a:tblGrid>
                <a:gridCol w="639785">
                  <a:extLst>
                    <a:ext uri="{9D8B030D-6E8A-4147-A177-3AD203B41FA5}">
                      <a16:colId xmlns:a16="http://schemas.microsoft.com/office/drawing/2014/main" val="20000"/>
                    </a:ext>
                  </a:extLst>
                </a:gridCol>
                <a:gridCol w="668594">
                  <a:extLst>
                    <a:ext uri="{9D8B030D-6E8A-4147-A177-3AD203B41FA5}">
                      <a16:colId xmlns:a16="http://schemas.microsoft.com/office/drawing/2014/main" val="20001"/>
                    </a:ext>
                  </a:extLst>
                </a:gridCol>
                <a:gridCol w="1337187">
                  <a:extLst>
                    <a:ext uri="{9D8B030D-6E8A-4147-A177-3AD203B41FA5}">
                      <a16:colId xmlns:a16="http://schemas.microsoft.com/office/drawing/2014/main" val="20002"/>
                    </a:ext>
                  </a:extLst>
                </a:gridCol>
                <a:gridCol w="1288025">
                  <a:extLst>
                    <a:ext uri="{9D8B030D-6E8A-4147-A177-3AD203B41FA5}">
                      <a16:colId xmlns:a16="http://schemas.microsoft.com/office/drawing/2014/main" val="20003"/>
                    </a:ext>
                  </a:extLst>
                </a:gridCol>
                <a:gridCol w="1327355">
                  <a:extLst>
                    <a:ext uri="{9D8B030D-6E8A-4147-A177-3AD203B41FA5}">
                      <a16:colId xmlns:a16="http://schemas.microsoft.com/office/drawing/2014/main" val="20004"/>
                    </a:ext>
                  </a:extLst>
                </a:gridCol>
                <a:gridCol w="1297858">
                  <a:extLst>
                    <a:ext uri="{9D8B030D-6E8A-4147-A177-3AD203B41FA5}">
                      <a16:colId xmlns:a16="http://schemas.microsoft.com/office/drawing/2014/main" val="20005"/>
                    </a:ext>
                  </a:extLst>
                </a:gridCol>
                <a:gridCol w="1297858">
                  <a:extLst>
                    <a:ext uri="{9D8B030D-6E8A-4147-A177-3AD203B41FA5}">
                      <a16:colId xmlns:a16="http://schemas.microsoft.com/office/drawing/2014/main" val="20006"/>
                    </a:ext>
                  </a:extLst>
                </a:gridCol>
                <a:gridCol w="1337188">
                  <a:extLst>
                    <a:ext uri="{9D8B030D-6E8A-4147-A177-3AD203B41FA5}">
                      <a16:colId xmlns:a16="http://schemas.microsoft.com/office/drawing/2014/main" val="20007"/>
                    </a:ext>
                  </a:extLst>
                </a:gridCol>
                <a:gridCol w="1297858">
                  <a:extLst>
                    <a:ext uri="{9D8B030D-6E8A-4147-A177-3AD203B41FA5}">
                      <a16:colId xmlns:a16="http://schemas.microsoft.com/office/drawing/2014/main" val="20008"/>
                    </a:ext>
                  </a:extLst>
                </a:gridCol>
                <a:gridCol w="1316292">
                  <a:extLst>
                    <a:ext uri="{9D8B030D-6E8A-4147-A177-3AD203B41FA5}">
                      <a16:colId xmlns:a16="http://schemas.microsoft.com/office/drawing/2014/main" val="20009"/>
                    </a:ext>
                  </a:extLst>
                </a:gridCol>
              </a:tblGrid>
              <a:tr h="738000">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8000">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8000">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8000">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8000">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38000">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38000">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38000">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 name="Titel 1"/>
          <p:cNvSpPr>
            <a:spLocks noGrp="1"/>
          </p:cNvSpPr>
          <p:nvPr>
            <p:ph type="title"/>
          </p:nvPr>
        </p:nvSpPr>
        <p:spPr>
          <a:xfrm>
            <a:off x="540000" y="360055"/>
            <a:ext cx="7987800" cy="460800"/>
          </a:xfrm>
        </p:spPr>
        <p:txBody>
          <a:bodyPr/>
          <a:lstStyle>
            <a:lvl1pPr>
              <a:defRPr sz="2400" b="1" baseline="0">
                <a:solidFill>
                  <a:schemeClr val="bg1"/>
                </a:solidFill>
                <a:latin typeface="+mn-lt"/>
              </a:defRPr>
            </a:lvl1pPr>
          </a:lstStyle>
          <a:p>
            <a:r>
              <a:rPr lang="de-DE"/>
              <a:t>Mastertitelformat bearbeiten</a:t>
            </a:r>
          </a:p>
        </p:txBody>
      </p:sp>
      <p:sp>
        <p:nvSpPr>
          <p:cNvPr id="3" name="Inhaltsplatzhalter 2"/>
          <p:cNvSpPr>
            <a:spLocks noGrp="1"/>
          </p:cNvSpPr>
          <p:nvPr>
            <p:ph idx="1"/>
          </p:nvPr>
        </p:nvSpPr>
        <p:spPr>
          <a:xfrm>
            <a:off x="540000" y="1260000"/>
            <a:ext cx="11161800" cy="4351338"/>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4883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9FFA86E-70FD-4ED7-971F-19F75EF9198C}"/>
              </a:ext>
            </a:extLst>
          </p:cNvPr>
          <p:cNvSpPr>
            <a:spLocks noGrp="1"/>
          </p:cNvSpPr>
          <p:nvPr>
            <p:ph type="title"/>
          </p:nvPr>
        </p:nvSpPr>
        <p:spPr/>
        <p:txBody>
          <a:bodyPr/>
          <a:lstStyle/>
          <a:p>
            <a:r>
              <a:rPr lang="de-DE"/>
              <a:t>Mastertitelformat bearbeiten</a:t>
            </a:r>
          </a:p>
        </p:txBody>
      </p:sp>
      <p:sp>
        <p:nvSpPr>
          <p:cNvPr id="5" name="Textplatzhalter 4">
            <a:extLst>
              <a:ext uri="{FF2B5EF4-FFF2-40B4-BE49-F238E27FC236}">
                <a16:creationId xmlns:a16="http://schemas.microsoft.com/office/drawing/2014/main" id="{3FCB7A8E-3883-4B8B-8D2B-1C3EE3168FFF}"/>
              </a:ext>
            </a:extLst>
          </p:cNvPr>
          <p:cNvSpPr>
            <a:spLocks noGrp="1"/>
          </p:cNvSpPr>
          <p:nvPr>
            <p:ph type="body" sz="quarter" idx="10" hasCustomPrompt="1"/>
          </p:nvPr>
        </p:nvSpPr>
        <p:spPr>
          <a:xfrm>
            <a:off x="539749" y="1174750"/>
            <a:ext cx="5245033" cy="635000"/>
          </a:xfrm>
        </p:spPr>
        <p:txBody>
          <a:bodyPr/>
          <a:lstStyle>
            <a:lvl1pPr marL="0" indent="0">
              <a:buNone/>
              <a:defRPr sz="2000" b="1"/>
            </a:lvl1pPr>
          </a:lstStyle>
          <a:p>
            <a:pPr lvl="0"/>
            <a:r>
              <a:rPr lang="de-DE"/>
              <a:t>Text durch Doppelklick hinzufügen</a:t>
            </a:r>
          </a:p>
        </p:txBody>
      </p:sp>
      <p:sp>
        <p:nvSpPr>
          <p:cNvPr id="7" name="Inhaltsplatzhalter 6">
            <a:extLst>
              <a:ext uri="{FF2B5EF4-FFF2-40B4-BE49-F238E27FC236}">
                <a16:creationId xmlns:a16="http://schemas.microsoft.com/office/drawing/2014/main" id="{A0DFAE58-A779-486A-85B6-608FBE5C03B9}"/>
              </a:ext>
            </a:extLst>
          </p:cNvPr>
          <p:cNvSpPr>
            <a:spLocks noGrp="1"/>
          </p:cNvSpPr>
          <p:nvPr>
            <p:ph sz="quarter" idx="11" hasCustomPrompt="1"/>
          </p:nvPr>
        </p:nvSpPr>
        <p:spPr>
          <a:xfrm>
            <a:off x="540000" y="1809750"/>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Text durch Doppelklick hinzufügen</a:t>
            </a:r>
          </a:p>
          <a:p>
            <a:pPr lvl="0"/>
            <a:endParaRPr lang="de-DE"/>
          </a:p>
        </p:txBody>
      </p:sp>
      <p:sp>
        <p:nvSpPr>
          <p:cNvPr id="8" name="Textplatzhalter 4">
            <a:extLst>
              <a:ext uri="{FF2B5EF4-FFF2-40B4-BE49-F238E27FC236}">
                <a16:creationId xmlns:a16="http://schemas.microsoft.com/office/drawing/2014/main" id="{AEE395DD-57B5-40B5-8B09-03782464AA1B}"/>
              </a:ext>
            </a:extLst>
          </p:cNvPr>
          <p:cNvSpPr>
            <a:spLocks noGrp="1"/>
          </p:cNvSpPr>
          <p:nvPr>
            <p:ph type="body" sz="quarter" idx="12" hasCustomPrompt="1"/>
          </p:nvPr>
        </p:nvSpPr>
        <p:spPr>
          <a:xfrm>
            <a:off x="5990399" y="1173346"/>
            <a:ext cx="5245033" cy="635000"/>
          </a:xfrm>
        </p:spPr>
        <p:txBody>
          <a:bodyPr/>
          <a:lstStyle>
            <a:lvl1pPr marL="0" indent="0">
              <a:buNone/>
              <a:defRPr sz="2000" b="1"/>
            </a:lvl1pPr>
          </a:lstStyle>
          <a:p>
            <a:pPr lvl="0"/>
            <a:r>
              <a:rPr lang="de-DE"/>
              <a:t>Text durch Doppelklick hinzufügen</a:t>
            </a:r>
          </a:p>
        </p:txBody>
      </p:sp>
      <p:sp>
        <p:nvSpPr>
          <p:cNvPr id="9" name="Inhaltsplatzhalter 6">
            <a:extLst>
              <a:ext uri="{FF2B5EF4-FFF2-40B4-BE49-F238E27FC236}">
                <a16:creationId xmlns:a16="http://schemas.microsoft.com/office/drawing/2014/main" id="{661C66C9-EBBF-4E36-AF62-D4A443DE8535}"/>
              </a:ext>
            </a:extLst>
          </p:cNvPr>
          <p:cNvSpPr>
            <a:spLocks noGrp="1"/>
          </p:cNvSpPr>
          <p:nvPr>
            <p:ph sz="quarter" idx="13" hasCustomPrompt="1"/>
          </p:nvPr>
        </p:nvSpPr>
        <p:spPr>
          <a:xfrm>
            <a:off x="5990650" y="1808346"/>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Text durch Doppelklick hinzufügen</a:t>
            </a:r>
          </a:p>
          <a:p>
            <a:pPr lvl="0"/>
            <a:endParaRPr lang="de-DE"/>
          </a:p>
        </p:txBody>
      </p:sp>
    </p:spTree>
    <p:extLst>
      <p:ext uri="{BB962C8B-B14F-4D97-AF65-F5344CB8AC3E}">
        <p14:creationId xmlns:p14="http://schemas.microsoft.com/office/powerpoint/2010/main" val="330090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Bildunt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009D1-3427-4610-9FFC-3390DE02AB16}"/>
              </a:ext>
            </a:extLst>
          </p:cNvPr>
          <p:cNvSpPr>
            <a:spLocks noGrp="1"/>
          </p:cNvSpPr>
          <p:nvPr>
            <p:ph type="title"/>
          </p:nvPr>
        </p:nvSpPr>
        <p:spPr/>
        <p:txBody>
          <a:bodyPr/>
          <a:lstStyle/>
          <a:p>
            <a:r>
              <a:rPr lang="de-DE"/>
              <a:t>Mastertitelformat bearbeiten</a:t>
            </a:r>
          </a:p>
        </p:txBody>
      </p:sp>
      <p:sp>
        <p:nvSpPr>
          <p:cNvPr id="4" name="Bildplatzhalter 3">
            <a:extLst>
              <a:ext uri="{FF2B5EF4-FFF2-40B4-BE49-F238E27FC236}">
                <a16:creationId xmlns:a16="http://schemas.microsoft.com/office/drawing/2014/main" id="{067B44FA-4344-4C42-9984-409D309E924E}"/>
              </a:ext>
            </a:extLst>
          </p:cNvPr>
          <p:cNvSpPr>
            <a:spLocks noGrp="1"/>
          </p:cNvSpPr>
          <p:nvPr>
            <p:ph type="pic" sz="quarter" idx="10"/>
          </p:nvPr>
        </p:nvSpPr>
        <p:spPr>
          <a:xfrm>
            <a:off x="539750" y="1030288"/>
            <a:ext cx="8469313" cy="4340225"/>
          </a:xfrm>
        </p:spPr>
        <p:txBody>
          <a:bodyPr>
            <a:normAutofit/>
          </a:bodyPr>
          <a:lstStyle>
            <a:lvl1pPr marL="0" indent="0">
              <a:buNone/>
              <a:defRPr sz="2000"/>
            </a:lvl1pPr>
          </a:lstStyle>
          <a:p>
            <a:r>
              <a:rPr lang="de-DE"/>
              <a:t>Bild durch Klicken auf Symbol hinzufügen</a:t>
            </a:r>
          </a:p>
        </p:txBody>
      </p:sp>
      <p:sp>
        <p:nvSpPr>
          <p:cNvPr id="6" name="Textplatzhalter 5">
            <a:extLst>
              <a:ext uri="{FF2B5EF4-FFF2-40B4-BE49-F238E27FC236}">
                <a16:creationId xmlns:a16="http://schemas.microsoft.com/office/drawing/2014/main" id="{BA855298-25E6-4AF7-888E-E8C4B3650017}"/>
              </a:ext>
            </a:extLst>
          </p:cNvPr>
          <p:cNvSpPr>
            <a:spLocks noGrp="1"/>
          </p:cNvSpPr>
          <p:nvPr>
            <p:ph type="body" sz="quarter" idx="11" hasCustomPrompt="1"/>
          </p:nvPr>
        </p:nvSpPr>
        <p:spPr>
          <a:xfrm>
            <a:off x="539750" y="5524500"/>
            <a:ext cx="8469313" cy="779463"/>
          </a:xfrm>
        </p:spPr>
        <p:txBody>
          <a:bodyPr>
            <a:normAutofit/>
          </a:bodyPr>
          <a:lstStyle>
            <a:lvl1pPr marL="0" indent="0">
              <a:buNone/>
              <a:defRPr sz="2000"/>
            </a:lvl1pPr>
            <a:lvl2pPr marL="457200" indent="0">
              <a:buNone/>
              <a:defRPr/>
            </a:lvl2pPr>
          </a:lstStyle>
          <a:p>
            <a:pPr lvl="0"/>
            <a:r>
              <a:rPr lang="de-DE"/>
              <a:t>Bildunterschrift hinzufügen</a:t>
            </a:r>
          </a:p>
        </p:txBody>
      </p:sp>
    </p:spTree>
    <p:extLst>
      <p:ext uri="{BB962C8B-B14F-4D97-AF65-F5344CB8AC3E}">
        <p14:creationId xmlns:p14="http://schemas.microsoft.com/office/powerpoint/2010/main" val="280375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mit Überschrif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lstStyle>
            <a:lvl1pPr marL="0" indent="0">
              <a:buNone/>
              <a:defRPr sz="2000" b="1"/>
            </a:lvl1pPr>
          </a:lstStyle>
          <a:p>
            <a:pPr lvl="0"/>
            <a:r>
              <a:rPr lang="de-DE"/>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0C48FE18-9242-41FE-9623-D0DD0D431B46}"/>
              </a:ext>
            </a:extLst>
          </p:cNvPr>
          <p:cNvSpPr>
            <a:spLocks noGrp="1"/>
          </p:cNvSpPr>
          <p:nvPr>
            <p:ph type="pic" sz="quarter" idx="12"/>
          </p:nvPr>
        </p:nvSpPr>
        <p:spPr>
          <a:xfrm>
            <a:off x="4610100" y="1077913"/>
            <a:ext cx="7042150" cy="5332412"/>
          </a:xfrm>
        </p:spPr>
        <p:txBody>
          <a:bodyPr>
            <a:normAutofit/>
          </a:bodyPr>
          <a:lstStyle>
            <a:lvl1pPr marL="0" indent="0">
              <a:buNone/>
              <a:defRPr sz="2000"/>
            </a:lvl1pPr>
          </a:lstStyle>
          <a:p>
            <a:r>
              <a:rPr lang="de-DE"/>
              <a:t>Bild durch Klicken auf Symbol hinzufügen</a:t>
            </a:r>
          </a:p>
        </p:txBody>
      </p:sp>
    </p:spTree>
    <p:extLst>
      <p:ext uri="{BB962C8B-B14F-4D97-AF65-F5344CB8AC3E}">
        <p14:creationId xmlns:p14="http://schemas.microsoft.com/office/powerpoint/2010/main" val="5661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Überschrift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normAutofit/>
          </a:bodyPr>
          <a:lstStyle>
            <a:lvl1pPr marL="0" indent="0">
              <a:buNone/>
              <a:defRPr sz="1800" b="1"/>
            </a:lvl1pPr>
          </a:lstStyle>
          <a:p>
            <a:pPr lvl="0"/>
            <a:r>
              <a:rPr lang="de-DE"/>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abellenplatzhalter 3">
            <a:extLst>
              <a:ext uri="{FF2B5EF4-FFF2-40B4-BE49-F238E27FC236}">
                <a16:creationId xmlns:a16="http://schemas.microsoft.com/office/drawing/2014/main" id="{ED340692-74E6-41C6-8608-577B467B3A1B}"/>
              </a:ext>
            </a:extLst>
          </p:cNvPr>
          <p:cNvSpPr>
            <a:spLocks noGrp="1"/>
          </p:cNvSpPr>
          <p:nvPr>
            <p:ph type="tbl" sz="quarter" idx="12"/>
          </p:nvPr>
        </p:nvSpPr>
        <p:spPr>
          <a:xfrm>
            <a:off x="4581525" y="1077913"/>
            <a:ext cx="7070725" cy="5332412"/>
          </a:xfrm>
        </p:spPr>
        <p:txBody>
          <a:bodyPr>
            <a:normAutofit/>
          </a:bodyPr>
          <a:lstStyle>
            <a:lvl1pPr marL="0" indent="0">
              <a:buNone/>
              <a:defRPr sz="2000"/>
            </a:lvl1pPr>
          </a:lstStyle>
          <a:p>
            <a:r>
              <a:rPr lang="de-DE"/>
              <a:t>Tabelle durch Klicken auf Symbol hinzufügen</a:t>
            </a:r>
          </a:p>
        </p:txBody>
      </p:sp>
    </p:spTree>
    <p:extLst>
      <p:ext uri="{BB962C8B-B14F-4D97-AF65-F5344CB8AC3E}">
        <p14:creationId xmlns:p14="http://schemas.microsoft.com/office/powerpoint/2010/main" val="37381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8748A-91EA-4D8B-865E-C9063081211C}"/>
              </a:ext>
            </a:extLst>
          </p:cNvPr>
          <p:cNvSpPr>
            <a:spLocks noGrp="1"/>
          </p:cNvSpPr>
          <p:nvPr>
            <p:ph type="title"/>
          </p:nvPr>
        </p:nvSpPr>
        <p:spPr/>
        <p:txBody>
          <a:bodyPr/>
          <a:lstStyle/>
          <a:p>
            <a:r>
              <a:rPr lang="de-DE"/>
              <a:t>Mastertitelformat bearbeiten</a:t>
            </a:r>
          </a:p>
        </p:txBody>
      </p:sp>
      <p:sp>
        <p:nvSpPr>
          <p:cNvPr id="3" name="Inhaltsplatzhalter 6">
            <a:extLst>
              <a:ext uri="{FF2B5EF4-FFF2-40B4-BE49-F238E27FC236}">
                <a16:creationId xmlns:a16="http://schemas.microsoft.com/office/drawing/2014/main" id="{F130F313-2472-43F1-B79D-725F8BA57A71}"/>
              </a:ext>
            </a:extLst>
          </p:cNvPr>
          <p:cNvSpPr>
            <a:spLocks noGrp="1"/>
          </p:cNvSpPr>
          <p:nvPr>
            <p:ph sz="quarter" idx="11" hasCustomPrompt="1"/>
          </p:nvPr>
        </p:nvSpPr>
        <p:spPr>
          <a:xfrm>
            <a:off x="540000" y="1126156"/>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Text durch Doppelklick hinzufügen</a:t>
            </a:r>
          </a:p>
          <a:p>
            <a:pPr lvl="0"/>
            <a:endParaRPr lang="de-DE"/>
          </a:p>
        </p:txBody>
      </p:sp>
      <p:sp>
        <p:nvSpPr>
          <p:cNvPr id="4" name="Inhaltsplatzhalter 6">
            <a:extLst>
              <a:ext uri="{FF2B5EF4-FFF2-40B4-BE49-F238E27FC236}">
                <a16:creationId xmlns:a16="http://schemas.microsoft.com/office/drawing/2014/main" id="{ED33610E-C335-427F-8866-A7A6C50C8DC5}"/>
              </a:ext>
            </a:extLst>
          </p:cNvPr>
          <p:cNvSpPr>
            <a:spLocks noGrp="1"/>
          </p:cNvSpPr>
          <p:nvPr>
            <p:ph sz="quarter" idx="13" hasCustomPrompt="1"/>
          </p:nvPr>
        </p:nvSpPr>
        <p:spPr>
          <a:xfrm>
            <a:off x="5990650" y="1124752"/>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Text durch Doppelklick hinzufügen</a:t>
            </a:r>
          </a:p>
          <a:p>
            <a:pPr lvl="0"/>
            <a:endParaRPr lang="de-DE"/>
          </a:p>
        </p:txBody>
      </p:sp>
    </p:spTree>
    <p:extLst>
      <p:ext uri="{BB962C8B-B14F-4D97-AF65-F5344CB8AC3E}">
        <p14:creationId xmlns:p14="http://schemas.microsoft.com/office/powerpoint/2010/main" val="152055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65C63-9FD7-4BB0-B647-64819403135D}"/>
              </a:ext>
            </a:extLst>
          </p:cNvPr>
          <p:cNvSpPr>
            <a:spLocks noGrp="1"/>
          </p:cNvSpPr>
          <p:nvPr>
            <p:ph type="title"/>
          </p:nvPr>
        </p:nvSpPr>
        <p:spPr/>
        <p:txBody>
          <a:bodyPr/>
          <a:lstStyle/>
          <a:p>
            <a:r>
              <a:rPr lang="de-DE"/>
              <a:t>Mastertitelformat bearbeiten</a:t>
            </a:r>
          </a:p>
        </p:txBody>
      </p:sp>
      <p:sp>
        <p:nvSpPr>
          <p:cNvPr id="7" name="Textplatzhalter 2">
            <a:extLst>
              <a:ext uri="{FF2B5EF4-FFF2-40B4-BE49-F238E27FC236}">
                <a16:creationId xmlns:a16="http://schemas.microsoft.com/office/drawing/2014/main" id="{90003EE5-3F76-4707-A0E6-1BFFF90A5862}"/>
              </a:ext>
            </a:extLst>
          </p:cNvPr>
          <p:cNvSpPr>
            <a:spLocks noGrp="1"/>
          </p:cNvSpPr>
          <p:nvPr>
            <p:ph type="body" idx="1"/>
          </p:nvPr>
        </p:nvSpPr>
        <p:spPr>
          <a:xfrm>
            <a:off x="831850" y="4589463"/>
            <a:ext cx="10515600" cy="1500187"/>
          </a:xfrm>
        </p:spPr>
        <p:txBody>
          <a:bodyPr>
            <a:normAutofit/>
          </a:bodyPr>
          <a:lstStyle>
            <a:lvl1pPr marL="0" indent="0">
              <a:buNone/>
              <a:defRPr sz="2400"/>
            </a:lvl1pPr>
          </a:lstStyle>
          <a:p>
            <a:pPr lvl="0"/>
            <a:r>
              <a:rPr lang="de-DE"/>
              <a:t>Mastertextformat bearbeiten</a:t>
            </a:r>
          </a:p>
        </p:txBody>
      </p:sp>
      <p:sp>
        <p:nvSpPr>
          <p:cNvPr id="9" name="Textplatzhalter 8">
            <a:extLst>
              <a:ext uri="{FF2B5EF4-FFF2-40B4-BE49-F238E27FC236}">
                <a16:creationId xmlns:a16="http://schemas.microsoft.com/office/drawing/2014/main" id="{4C5409A5-780A-44F0-B736-94BFCB7EFF75}"/>
              </a:ext>
            </a:extLst>
          </p:cNvPr>
          <p:cNvSpPr>
            <a:spLocks noGrp="1"/>
          </p:cNvSpPr>
          <p:nvPr>
            <p:ph type="body" sz="quarter" idx="10" hasCustomPrompt="1"/>
          </p:nvPr>
        </p:nvSpPr>
        <p:spPr>
          <a:xfrm>
            <a:off x="831850" y="2378075"/>
            <a:ext cx="10515600" cy="2136173"/>
          </a:xfrm>
        </p:spPr>
        <p:txBody>
          <a:bodyPr numCol="1" anchor="b">
            <a:normAutofit/>
          </a:bodyPr>
          <a:lstStyle>
            <a:lvl1pPr marL="0" indent="0">
              <a:buNone/>
              <a:defRPr sz="4400"/>
            </a:lvl1pPr>
          </a:lstStyle>
          <a:p>
            <a:pPr lvl="0"/>
            <a:r>
              <a:rPr lang="de-DE"/>
              <a:t>Titel durch Doppelklick hinzufügen</a:t>
            </a:r>
          </a:p>
        </p:txBody>
      </p:sp>
    </p:spTree>
    <p:extLst>
      <p:ext uri="{BB962C8B-B14F-4D97-AF65-F5344CB8AC3E}">
        <p14:creationId xmlns:p14="http://schemas.microsoft.com/office/powerpoint/2010/main" val="340609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reieck 9"/>
          <p:cNvSpPr/>
          <p:nvPr userDrawn="1"/>
        </p:nvSpPr>
        <p:spPr>
          <a:xfrm rot="10800000">
            <a:off x="-14" y="11555"/>
            <a:ext cx="5267209" cy="335168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
        <p:nvSpPr>
          <p:cNvPr id="2" name="Titelplatzhalter 1"/>
          <p:cNvSpPr>
            <a:spLocks noGrp="1"/>
          </p:cNvSpPr>
          <p:nvPr>
            <p:ph type="title"/>
          </p:nvPr>
        </p:nvSpPr>
        <p:spPr>
          <a:xfrm>
            <a:off x="540000" y="341887"/>
            <a:ext cx="10695432" cy="486897"/>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540000" y="1260000"/>
            <a:ext cx="10695432" cy="4567619"/>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71228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60" r:id="rId6"/>
    <p:sldLayoutId id="2147483658" r:id="rId7"/>
    <p:sldLayoutId id="2147483659" r:id="rId8"/>
  </p:sldLayoutIdLst>
  <p:txStyles>
    <p:title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20.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configurator.stoeber.de/de-DE/?shop=SA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6.t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60400" y="2545422"/>
            <a:ext cx="6684768" cy="645454"/>
          </a:xfrm>
        </p:spPr>
        <p:txBody>
          <a:bodyPr>
            <a:normAutofit fontScale="90000"/>
          </a:bodyPr>
          <a:lstStyle/>
          <a:p>
            <a:r>
              <a:rPr lang="de-DE"/>
              <a:t>Planetengetriebe Generation 3</a:t>
            </a:r>
          </a:p>
        </p:txBody>
      </p:sp>
      <p:sp>
        <p:nvSpPr>
          <p:cNvPr id="3" name="Untertitel 2"/>
          <p:cNvSpPr>
            <a:spLocks noGrp="1"/>
          </p:cNvSpPr>
          <p:nvPr>
            <p:ph type="subTitle" idx="1"/>
          </p:nvPr>
        </p:nvSpPr>
        <p:spPr>
          <a:xfrm>
            <a:off x="2660400" y="3667125"/>
            <a:ext cx="6534000" cy="645454"/>
          </a:xfrm>
        </p:spPr>
        <p:txBody>
          <a:bodyPr/>
          <a:lstStyle/>
          <a:p>
            <a:r>
              <a:rPr lang="de-DE"/>
              <a:t>Was ändert sich gegenüber Generation 2?</a:t>
            </a:r>
          </a:p>
        </p:txBody>
      </p:sp>
    </p:spTree>
    <p:extLst>
      <p:ext uri="{BB962C8B-B14F-4D97-AF65-F5344CB8AC3E}">
        <p14:creationId xmlns:p14="http://schemas.microsoft.com/office/powerpoint/2010/main" val="334952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a:t>Erhöhung der Beschleunigungsmomente P-Getriebe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sp>
        <p:nvSpPr>
          <p:cNvPr id="8" name="Textfeld 7">
            <a:extLst>
              <a:ext uri="{FF2B5EF4-FFF2-40B4-BE49-F238E27FC236}">
                <a16:creationId xmlns:a16="http://schemas.microsoft.com/office/drawing/2014/main" id="{C06A7288-039F-4EE9-B465-71D9CDF266EA}"/>
              </a:ext>
            </a:extLst>
          </p:cNvPr>
          <p:cNvSpPr txBox="1"/>
          <p:nvPr/>
        </p:nvSpPr>
        <p:spPr>
          <a:xfrm>
            <a:off x="430272" y="3568791"/>
            <a:ext cx="2683599" cy="1477328"/>
          </a:xfrm>
          <a:prstGeom prst="rect">
            <a:avLst/>
          </a:prstGeom>
          <a:noFill/>
        </p:spPr>
        <p:txBody>
          <a:bodyPr wrap="square" rtlCol="0">
            <a:spAutoFit/>
          </a:bodyPr>
          <a:lstStyle/>
          <a:p>
            <a:pPr algn="ctr"/>
            <a:r>
              <a:rPr lang="de-DE" dirty="0"/>
              <a:t>Erhöhung der Beschleunigungsmomente um bis zu 46 % bei Standard Drehspiel und reduziertem Drehspiel</a:t>
            </a:r>
          </a:p>
        </p:txBody>
      </p:sp>
      <p:pic>
        <p:nvPicPr>
          <p:cNvPr id="7" name="Grafik 6">
            <a:extLst>
              <a:ext uri="{FF2B5EF4-FFF2-40B4-BE49-F238E27FC236}">
                <a16:creationId xmlns:a16="http://schemas.microsoft.com/office/drawing/2014/main" id="{13314805-E6F3-4A29-876C-A320C0685821}"/>
              </a:ext>
            </a:extLst>
          </p:cNvPr>
          <p:cNvPicPr>
            <a:picLocks noChangeAspect="1"/>
          </p:cNvPicPr>
          <p:nvPr/>
        </p:nvPicPr>
        <p:blipFill>
          <a:blip r:embed="rId4"/>
          <a:stretch>
            <a:fillRect/>
          </a:stretch>
        </p:blipFill>
        <p:spPr>
          <a:xfrm>
            <a:off x="3517830" y="1402023"/>
            <a:ext cx="7942421" cy="5173504"/>
          </a:xfrm>
          <a:prstGeom prst="rect">
            <a:avLst/>
          </a:prstGeom>
        </p:spPr>
      </p:pic>
    </p:spTree>
    <p:extLst>
      <p:ext uri="{BB962C8B-B14F-4D97-AF65-F5344CB8AC3E}">
        <p14:creationId xmlns:p14="http://schemas.microsoft.com/office/powerpoint/2010/main" val="155928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a:t>Erhöhung der Nennmomente P-Getriebe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sp>
        <p:nvSpPr>
          <p:cNvPr id="7" name="Textfeld 6">
            <a:extLst>
              <a:ext uri="{FF2B5EF4-FFF2-40B4-BE49-F238E27FC236}">
                <a16:creationId xmlns:a16="http://schemas.microsoft.com/office/drawing/2014/main" id="{34D44DB5-FD17-41DE-8923-812905035F02}"/>
              </a:ext>
            </a:extLst>
          </p:cNvPr>
          <p:cNvSpPr txBox="1"/>
          <p:nvPr/>
        </p:nvSpPr>
        <p:spPr>
          <a:xfrm>
            <a:off x="540000" y="3346704"/>
            <a:ext cx="2108191" cy="1477328"/>
          </a:xfrm>
          <a:prstGeom prst="rect">
            <a:avLst/>
          </a:prstGeom>
          <a:noFill/>
        </p:spPr>
        <p:txBody>
          <a:bodyPr wrap="square" rtlCol="0">
            <a:spAutoFit/>
          </a:bodyPr>
          <a:lstStyle/>
          <a:p>
            <a:r>
              <a:rPr lang="de-DE" dirty="0"/>
              <a:t>Erhöhung der Nennmomente um bis zu 58 % Hauptsächlich bei    2-stufigen Getrieben</a:t>
            </a:r>
          </a:p>
        </p:txBody>
      </p:sp>
      <p:pic>
        <p:nvPicPr>
          <p:cNvPr id="4" name="Grafik 3">
            <a:extLst>
              <a:ext uri="{FF2B5EF4-FFF2-40B4-BE49-F238E27FC236}">
                <a16:creationId xmlns:a16="http://schemas.microsoft.com/office/drawing/2014/main" id="{209BFCC3-ECFB-42A3-B848-D9B74D5365C1}"/>
              </a:ext>
            </a:extLst>
          </p:cNvPr>
          <p:cNvPicPr>
            <a:picLocks noChangeAspect="1"/>
          </p:cNvPicPr>
          <p:nvPr/>
        </p:nvPicPr>
        <p:blipFill>
          <a:blip r:embed="rId4"/>
          <a:stretch>
            <a:fillRect/>
          </a:stretch>
        </p:blipFill>
        <p:spPr>
          <a:xfrm>
            <a:off x="3577259" y="1517993"/>
            <a:ext cx="7480935" cy="4857750"/>
          </a:xfrm>
          <a:prstGeom prst="rect">
            <a:avLst/>
          </a:prstGeom>
        </p:spPr>
      </p:pic>
    </p:spTree>
    <p:extLst>
      <p:ext uri="{BB962C8B-B14F-4D97-AF65-F5344CB8AC3E}">
        <p14:creationId xmlns:p14="http://schemas.microsoft.com/office/powerpoint/2010/main" val="219550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NOT-AUS Momente P-Getriebe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pic>
        <p:nvPicPr>
          <p:cNvPr id="4" name="Grafik 3">
            <a:extLst>
              <a:ext uri="{FF2B5EF4-FFF2-40B4-BE49-F238E27FC236}">
                <a16:creationId xmlns:a16="http://schemas.microsoft.com/office/drawing/2014/main" id="{A9F3D217-13C0-434F-AB21-AED8FBA484E6}"/>
              </a:ext>
            </a:extLst>
          </p:cNvPr>
          <p:cNvPicPr>
            <a:picLocks noChangeAspect="1"/>
          </p:cNvPicPr>
          <p:nvPr/>
        </p:nvPicPr>
        <p:blipFill>
          <a:blip r:embed="rId4"/>
          <a:stretch>
            <a:fillRect/>
          </a:stretch>
        </p:blipFill>
        <p:spPr>
          <a:xfrm>
            <a:off x="4533900" y="2221678"/>
            <a:ext cx="5756434" cy="3967163"/>
          </a:xfrm>
          <a:prstGeom prst="rect">
            <a:avLst/>
          </a:prstGeom>
        </p:spPr>
      </p:pic>
      <p:sp>
        <p:nvSpPr>
          <p:cNvPr id="7" name="Textfeld 6">
            <a:extLst>
              <a:ext uri="{FF2B5EF4-FFF2-40B4-BE49-F238E27FC236}">
                <a16:creationId xmlns:a16="http://schemas.microsoft.com/office/drawing/2014/main" id="{05305F97-D624-4C0A-9560-EFA0C93F161D}"/>
              </a:ext>
            </a:extLst>
          </p:cNvPr>
          <p:cNvSpPr txBox="1"/>
          <p:nvPr/>
        </p:nvSpPr>
        <p:spPr>
          <a:xfrm>
            <a:off x="974060" y="3752271"/>
            <a:ext cx="2683599" cy="646331"/>
          </a:xfrm>
          <a:prstGeom prst="rect">
            <a:avLst/>
          </a:prstGeom>
          <a:noFill/>
        </p:spPr>
        <p:txBody>
          <a:bodyPr wrap="square" rtlCol="0">
            <a:spAutoFit/>
          </a:bodyPr>
          <a:lstStyle/>
          <a:p>
            <a:pPr algn="ctr"/>
            <a:r>
              <a:rPr lang="de-DE"/>
              <a:t>Erhöhung der NOT-AUS Momente um bis zu 46 %</a:t>
            </a:r>
          </a:p>
        </p:txBody>
      </p:sp>
    </p:spTree>
    <p:extLst>
      <p:ext uri="{BB962C8B-B14F-4D97-AF65-F5344CB8AC3E}">
        <p14:creationId xmlns:p14="http://schemas.microsoft.com/office/powerpoint/2010/main" val="320444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Getriebesteifigkeit P-Getriebe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sp>
        <p:nvSpPr>
          <p:cNvPr id="7" name="Textfeld 6">
            <a:extLst>
              <a:ext uri="{FF2B5EF4-FFF2-40B4-BE49-F238E27FC236}">
                <a16:creationId xmlns:a16="http://schemas.microsoft.com/office/drawing/2014/main" id="{49A38637-5E16-4BE3-BDD4-83926AACEA32}"/>
              </a:ext>
            </a:extLst>
          </p:cNvPr>
          <p:cNvSpPr txBox="1"/>
          <p:nvPr/>
        </p:nvSpPr>
        <p:spPr>
          <a:xfrm>
            <a:off x="719417" y="3659673"/>
            <a:ext cx="2683599" cy="923330"/>
          </a:xfrm>
          <a:prstGeom prst="rect">
            <a:avLst/>
          </a:prstGeom>
          <a:noFill/>
        </p:spPr>
        <p:txBody>
          <a:bodyPr wrap="square" rtlCol="0">
            <a:spAutoFit/>
          </a:bodyPr>
          <a:lstStyle/>
          <a:p>
            <a:pPr algn="ctr"/>
            <a:r>
              <a:rPr lang="de-DE"/>
              <a:t>Erhöhung der Getriebesteifigkeit um bis zu 25,5 %</a:t>
            </a:r>
          </a:p>
        </p:txBody>
      </p:sp>
      <p:pic>
        <p:nvPicPr>
          <p:cNvPr id="4" name="Grafik 3">
            <a:extLst>
              <a:ext uri="{FF2B5EF4-FFF2-40B4-BE49-F238E27FC236}">
                <a16:creationId xmlns:a16="http://schemas.microsoft.com/office/drawing/2014/main" id="{0A8F3F39-106F-4BCD-A83B-D285B9AE092F}"/>
              </a:ext>
            </a:extLst>
          </p:cNvPr>
          <p:cNvPicPr>
            <a:picLocks noChangeAspect="1"/>
          </p:cNvPicPr>
          <p:nvPr/>
        </p:nvPicPr>
        <p:blipFill>
          <a:blip r:embed="rId4"/>
          <a:stretch>
            <a:fillRect/>
          </a:stretch>
        </p:blipFill>
        <p:spPr>
          <a:xfrm>
            <a:off x="4187065" y="1457910"/>
            <a:ext cx="7165181" cy="5157311"/>
          </a:xfrm>
          <a:prstGeom prst="rect">
            <a:avLst/>
          </a:prstGeom>
        </p:spPr>
      </p:pic>
    </p:spTree>
    <p:extLst>
      <p:ext uri="{BB962C8B-B14F-4D97-AF65-F5344CB8AC3E}">
        <p14:creationId xmlns:p14="http://schemas.microsoft.com/office/powerpoint/2010/main" val="283039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a:t>
            </a:r>
            <a:r>
              <a:rPr lang="de-DE" err="1"/>
              <a:t>Eintriebsdrehzahlen</a:t>
            </a:r>
            <a:r>
              <a:rPr lang="de-DE"/>
              <a:t> P-Getriebe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sp>
        <p:nvSpPr>
          <p:cNvPr id="8" name="Textfeld 7">
            <a:extLst>
              <a:ext uri="{FF2B5EF4-FFF2-40B4-BE49-F238E27FC236}">
                <a16:creationId xmlns:a16="http://schemas.microsoft.com/office/drawing/2014/main" id="{1EDB5FD0-908C-49A3-946A-67C1710EC63F}"/>
              </a:ext>
            </a:extLst>
          </p:cNvPr>
          <p:cNvSpPr txBox="1"/>
          <p:nvPr/>
        </p:nvSpPr>
        <p:spPr>
          <a:xfrm>
            <a:off x="737740" y="3437490"/>
            <a:ext cx="2569339" cy="1200329"/>
          </a:xfrm>
          <a:prstGeom prst="rect">
            <a:avLst/>
          </a:prstGeom>
          <a:noFill/>
        </p:spPr>
        <p:txBody>
          <a:bodyPr wrap="square" rtlCol="0">
            <a:spAutoFit/>
          </a:bodyPr>
          <a:lstStyle/>
          <a:p>
            <a:r>
              <a:rPr lang="de-DE"/>
              <a:t>Erhöhung der  </a:t>
            </a:r>
            <a:r>
              <a:rPr lang="de-DE" err="1"/>
              <a:t>Eintriebsdrehzahl</a:t>
            </a:r>
            <a:endParaRPr lang="de-DE"/>
          </a:p>
          <a:p>
            <a:r>
              <a:rPr lang="de-DE"/>
              <a:t>n</a:t>
            </a:r>
            <a:r>
              <a:rPr lang="de-DE" baseline="-25000"/>
              <a:t>1maxZB</a:t>
            </a:r>
            <a:r>
              <a:rPr lang="de-DE"/>
              <a:t> um bis zu 23,1 %</a:t>
            </a:r>
          </a:p>
          <a:p>
            <a:r>
              <a:rPr lang="de-DE"/>
              <a:t>n</a:t>
            </a:r>
            <a:r>
              <a:rPr lang="de-DE" baseline="-25000"/>
              <a:t>1maxDB</a:t>
            </a:r>
            <a:r>
              <a:rPr lang="de-DE"/>
              <a:t> um bis zu 37,5  %</a:t>
            </a:r>
          </a:p>
        </p:txBody>
      </p:sp>
      <p:pic>
        <p:nvPicPr>
          <p:cNvPr id="5" name="Grafik 4">
            <a:extLst>
              <a:ext uri="{FF2B5EF4-FFF2-40B4-BE49-F238E27FC236}">
                <a16:creationId xmlns:a16="http://schemas.microsoft.com/office/drawing/2014/main" id="{544755D5-176C-41F8-9A8B-3B42C75C6F73}"/>
              </a:ext>
            </a:extLst>
          </p:cNvPr>
          <p:cNvPicPr>
            <a:picLocks noChangeAspect="1"/>
          </p:cNvPicPr>
          <p:nvPr/>
        </p:nvPicPr>
        <p:blipFill>
          <a:blip r:embed="rId4"/>
          <a:stretch>
            <a:fillRect/>
          </a:stretch>
        </p:blipFill>
        <p:spPr>
          <a:xfrm>
            <a:off x="3714245" y="1527663"/>
            <a:ext cx="7740015" cy="4647248"/>
          </a:xfrm>
          <a:prstGeom prst="rect">
            <a:avLst/>
          </a:prstGeom>
        </p:spPr>
      </p:pic>
    </p:spTree>
    <p:extLst>
      <p:ext uri="{BB962C8B-B14F-4D97-AF65-F5344CB8AC3E}">
        <p14:creationId xmlns:p14="http://schemas.microsoft.com/office/powerpoint/2010/main" val="263658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Axialkraft bei D-Lagerung P-Getriebe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sp>
        <p:nvSpPr>
          <p:cNvPr id="8" name="Textfeld 7">
            <a:extLst>
              <a:ext uri="{FF2B5EF4-FFF2-40B4-BE49-F238E27FC236}">
                <a16:creationId xmlns:a16="http://schemas.microsoft.com/office/drawing/2014/main" id="{1EDB5FD0-908C-49A3-946A-67C1710EC63F}"/>
              </a:ext>
            </a:extLst>
          </p:cNvPr>
          <p:cNvSpPr txBox="1"/>
          <p:nvPr/>
        </p:nvSpPr>
        <p:spPr>
          <a:xfrm>
            <a:off x="719198" y="3416603"/>
            <a:ext cx="2739620" cy="923330"/>
          </a:xfrm>
          <a:prstGeom prst="rect">
            <a:avLst/>
          </a:prstGeom>
          <a:noFill/>
        </p:spPr>
        <p:txBody>
          <a:bodyPr wrap="square" rtlCol="0">
            <a:spAutoFit/>
          </a:bodyPr>
          <a:lstStyle/>
          <a:p>
            <a:r>
              <a:rPr lang="de-DE"/>
              <a:t>Für reine Axialbelastungen konnten die Werte um bis zu 150% erhöht werden</a:t>
            </a:r>
          </a:p>
        </p:txBody>
      </p:sp>
      <p:pic>
        <p:nvPicPr>
          <p:cNvPr id="6" name="Grafik 5">
            <a:extLst>
              <a:ext uri="{FF2B5EF4-FFF2-40B4-BE49-F238E27FC236}">
                <a16:creationId xmlns:a16="http://schemas.microsoft.com/office/drawing/2014/main" id="{6D4C23E4-E95E-420A-ACF4-94EB081FD7B0}"/>
              </a:ext>
            </a:extLst>
          </p:cNvPr>
          <p:cNvPicPr>
            <a:picLocks noChangeAspect="1"/>
          </p:cNvPicPr>
          <p:nvPr/>
        </p:nvPicPr>
        <p:blipFill>
          <a:blip r:embed="rId4"/>
          <a:stretch>
            <a:fillRect/>
          </a:stretch>
        </p:blipFill>
        <p:spPr>
          <a:xfrm>
            <a:off x="4533900" y="2021991"/>
            <a:ext cx="5356860" cy="3268980"/>
          </a:xfrm>
          <a:prstGeom prst="rect">
            <a:avLst/>
          </a:prstGeom>
        </p:spPr>
      </p:pic>
    </p:spTree>
    <p:extLst>
      <p:ext uri="{BB962C8B-B14F-4D97-AF65-F5344CB8AC3E}">
        <p14:creationId xmlns:p14="http://schemas.microsoft.com/office/powerpoint/2010/main" val="105849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Beschleunigungsmomente PH-Getriebe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2334B689-EC3A-4425-A0A7-E572F0DEB95C}"/>
              </a:ext>
            </a:extLst>
          </p:cNvPr>
          <p:cNvSpPr txBox="1"/>
          <p:nvPr/>
        </p:nvSpPr>
        <p:spPr>
          <a:xfrm>
            <a:off x="430272" y="3568791"/>
            <a:ext cx="2683599" cy="1754326"/>
          </a:xfrm>
          <a:prstGeom prst="rect">
            <a:avLst/>
          </a:prstGeom>
          <a:noFill/>
        </p:spPr>
        <p:txBody>
          <a:bodyPr wrap="square" rtlCol="0">
            <a:spAutoFit/>
          </a:bodyPr>
          <a:lstStyle/>
          <a:p>
            <a:pPr algn="ctr"/>
            <a:r>
              <a:rPr lang="de-DE"/>
              <a:t>Erhöhung der Beschleunigungsmomente</a:t>
            </a:r>
          </a:p>
          <a:p>
            <a:pPr algn="ctr"/>
            <a:r>
              <a:rPr lang="de-DE"/>
              <a:t>Bei Standard Drehspiel um bis zu 45,3 % </a:t>
            </a:r>
          </a:p>
          <a:p>
            <a:pPr algn="ctr"/>
            <a:r>
              <a:rPr lang="de-DE"/>
              <a:t>Bei reduziertem Drehspiel um bis zu 59,5 %</a:t>
            </a:r>
          </a:p>
        </p:txBody>
      </p:sp>
      <p:pic>
        <p:nvPicPr>
          <p:cNvPr id="5" name="Grafik 4">
            <a:extLst>
              <a:ext uri="{FF2B5EF4-FFF2-40B4-BE49-F238E27FC236}">
                <a16:creationId xmlns:a16="http://schemas.microsoft.com/office/drawing/2014/main" id="{05B95010-448D-4890-8425-2E6FD5FAA991}"/>
              </a:ext>
            </a:extLst>
          </p:cNvPr>
          <p:cNvPicPr>
            <a:picLocks noChangeAspect="1"/>
          </p:cNvPicPr>
          <p:nvPr/>
        </p:nvPicPr>
        <p:blipFill>
          <a:blip r:embed="rId4"/>
          <a:stretch>
            <a:fillRect/>
          </a:stretch>
        </p:blipFill>
        <p:spPr>
          <a:xfrm>
            <a:off x="3871995" y="1320088"/>
            <a:ext cx="7148989" cy="4882039"/>
          </a:xfrm>
          <a:prstGeom prst="rect">
            <a:avLst/>
          </a:prstGeom>
        </p:spPr>
      </p:pic>
    </p:spTree>
    <p:extLst>
      <p:ext uri="{BB962C8B-B14F-4D97-AF65-F5344CB8AC3E}">
        <p14:creationId xmlns:p14="http://schemas.microsoft.com/office/powerpoint/2010/main" val="21915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Nennmomente PH-Getriebe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8" name="Textfeld 7">
            <a:extLst>
              <a:ext uri="{FF2B5EF4-FFF2-40B4-BE49-F238E27FC236}">
                <a16:creationId xmlns:a16="http://schemas.microsoft.com/office/drawing/2014/main" id="{AFF7312F-8003-4180-A707-71DB2F68810A}"/>
              </a:ext>
            </a:extLst>
          </p:cNvPr>
          <p:cNvSpPr txBox="1"/>
          <p:nvPr/>
        </p:nvSpPr>
        <p:spPr>
          <a:xfrm>
            <a:off x="540000" y="3346704"/>
            <a:ext cx="2108191" cy="1477328"/>
          </a:xfrm>
          <a:prstGeom prst="rect">
            <a:avLst/>
          </a:prstGeom>
          <a:noFill/>
        </p:spPr>
        <p:txBody>
          <a:bodyPr wrap="square" rtlCol="0">
            <a:spAutoFit/>
          </a:bodyPr>
          <a:lstStyle/>
          <a:p>
            <a:r>
              <a:rPr lang="de-DE"/>
              <a:t>Erhöhung der Nennmomente um bis zu 66,7 % Hauptsächlich bei    2-stufigen Getrieben</a:t>
            </a:r>
          </a:p>
        </p:txBody>
      </p:sp>
      <p:pic>
        <p:nvPicPr>
          <p:cNvPr id="7" name="Grafik 6">
            <a:extLst>
              <a:ext uri="{FF2B5EF4-FFF2-40B4-BE49-F238E27FC236}">
                <a16:creationId xmlns:a16="http://schemas.microsoft.com/office/drawing/2014/main" id="{B30E031E-0AB8-4208-A4C5-7835E9A9532A}"/>
              </a:ext>
            </a:extLst>
          </p:cNvPr>
          <p:cNvPicPr>
            <a:picLocks noChangeAspect="1"/>
          </p:cNvPicPr>
          <p:nvPr/>
        </p:nvPicPr>
        <p:blipFill>
          <a:blip r:embed="rId4"/>
          <a:stretch>
            <a:fillRect/>
          </a:stretch>
        </p:blipFill>
        <p:spPr>
          <a:xfrm>
            <a:off x="3638964" y="1501800"/>
            <a:ext cx="7173278" cy="4890135"/>
          </a:xfrm>
          <a:prstGeom prst="rect">
            <a:avLst/>
          </a:prstGeom>
        </p:spPr>
      </p:pic>
    </p:spTree>
    <p:extLst>
      <p:ext uri="{BB962C8B-B14F-4D97-AF65-F5344CB8AC3E}">
        <p14:creationId xmlns:p14="http://schemas.microsoft.com/office/powerpoint/2010/main" val="26575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NOT-AUS Momente PH-Getriebe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91799B3B-3DDE-4C7A-ADE2-2FC3F354EEDA}"/>
              </a:ext>
            </a:extLst>
          </p:cNvPr>
          <p:cNvSpPr txBox="1"/>
          <p:nvPr/>
        </p:nvSpPr>
        <p:spPr>
          <a:xfrm>
            <a:off x="599928" y="3568791"/>
            <a:ext cx="2683599" cy="646331"/>
          </a:xfrm>
          <a:prstGeom prst="rect">
            <a:avLst/>
          </a:prstGeom>
          <a:noFill/>
        </p:spPr>
        <p:txBody>
          <a:bodyPr wrap="square" rtlCol="0">
            <a:spAutoFit/>
          </a:bodyPr>
          <a:lstStyle/>
          <a:p>
            <a:pPr algn="ctr"/>
            <a:r>
              <a:rPr lang="de-DE"/>
              <a:t>Erhöhung der NOT-AUS Moment um bis zu 57,5 %</a:t>
            </a:r>
          </a:p>
        </p:txBody>
      </p:sp>
      <p:pic>
        <p:nvPicPr>
          <p:cNvPr id="4" name="Grafik 3">
            <a:extLst>
              <a:ext uri="{FF2B5EF4-FFF2-40B4-BE49-F238E27FC236}">
                <a16:creationId xmlns:a16="http://schemas.microsoft.com/office/drawing/2014/main" id="{CF593A95-AB3B-40DE-9DD5-8400E5F1347D}"/>
              </a:ext>
            </a:extLst>
          </p:cNvPr>
          <p:cNvPicPr>
            <a:picLocks noChangeAspect="1"/>
          </p:cNvPicPr>
          <p:nvPr/>
        </p:nvPicPr>
        <p:blipFill>
          <a:blip r:embed="rId4"/>
          <a:stretch>
            <a:fillRect/>
          </a:stretch>
        </p:blipFill>
        <p:spPr>
          <a:xfrm>
            <a:off x="4149825" y="1438792"/>
            <a:ext cx="7165181" cy="4906328"/>
          </a:xfrm>
          <a:prstGeom prst="rect">
            <a:avLst/>
          </a:prstGeom>
        </p:spPr>
      </p:pic>
    </p:spTree>
    <p:extLst>
      <p:ext uri="{BB962C8B-B14F-4D97-AF65-F5344CB8AC3E}">
        <p14:creationId xmlns:p14="http://schemas.microsoft.com/office/powerpoint/2010/main" val="2732403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72" y="340852"/>
            <a:ext cx="7987800" cy="460800"/>
          </a:xfrm>
        </p:spPr>
        <p:txBody>
          <a:bodyPr/>
          <a:lstStyle/>
          <a:p>
            <a:r>
              <a:rPr lang="de-DE"/>
              <a:t>Erhöhung der Getriebesteifigkeit PH-Getriebe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2C14F318-730F-4466-8121-446942E1A775}"/>
              </a:ext>
            </a:extLst>
          </p:cNvPr>
          <p:cNvSpPr txBox="1"/>
          <p:nvPr/>
        </p:nvSpPr>
        <p:spPr>
          <a:xfrm>
            <a:off x="719417" y="3299443"/>
            <a:ext cx="2938183" cy="923330"/>
          </a:xfrm>
          <a:prstGeom prst="rect">
            <a:avLst/>
          </a:prstGeom>
          <a:noFill/>
        </p:spPr>
        <p:txBody>
          <a:bodyPr wrap="square" rtlCol="0">
            <a:spAutoFit/>
          </a:bodyPr>
          <a:lstStyle/>
          <a:p>
            <a:pPr algn="ctr"/>
            <a:r>
              <a:rPr lang="de-DE"/>
              <a:t>Erhöhung der Getriebesteifigkeit um bis zu 50,1 %</a:t>
            </a:r>
          </a:p>
        </p:txBody>
      </p:sp>
      <p:pic>
        <p:nvPicPr>
          <p:cNvPr id="5" name="Grafik 4">
            <a:extLst>
              <a:ext uri="{FF2B5EF4-FFF2-40B4-BE49-F238E27FC236}">
                <a16:creationId xmlns:a16="http://schemas.microsoft.com/office/drawing/2014/main" id="{001EB212-FE1B-443B-B8CD-B6891A904A12}"/>
              </a:ext>
            </a:extLst>
          </p:cNvPr>
          <p:cNvPicPr>
            <a:picLocks noChangeAspect="1"/>
          </p:cNvPicPr>
          <p:nvPr/>
        </p:nvPicPr>
        <p:blipFill>
          <a:blip r:embed="rId4"/>
          <a:stretch>
            <a:fillRect/>
          </a:stretch>
        </p:blipFill>
        <p:spPr>
          <a:xfrm>
            <a:off x="3946745" y="1141924"/>
            <a:ext cx="7157085" cy="4914424"/>
          </a:xfrm>
          <a:prstGeom prst="rect">
            <a:avLst/>
          </a:prstGeom>
        </p:spPr>
      </p:pic>
    </p:spTree>
    <p:extLst>
      <p:ext uri="{BB962C8B-B14F-4D97-AF65-F5344CB8AC3E}">
        <p14:creationId xmlns:p14="http://schemas.microsoft.com/office/powerpoint/2010/main" val="427033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7CD"/>
        </a:solidFill>
        <a:effectLst/>
      </p:bgPr>
    </p:bg>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0DE4466-CA69-475D-B167-FDFD234FBB01}"/>
              </a:ext>
            </a:extLst>
          </p:cNvPr>
          <p:cNvSpPr/>
          <p:nvPr/>
        </p:nvSpPr>
        <p:spPr>
          <a:xfrm>
            <a:off x="6367696" y="1097945"/>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67FCDC8A-F4F3-4D8B-9157-34A3D8E2016B}"/>
              </a:ext>
            </a:extLst>
          </p:cNvPr>
          <p:cNvPicPr>
            <a:picLocks noChangeAspect="1"/>
          </p:cNvPicPr>
          <p:nvPr/>
        </p:nvPicPr>
        <p:blipFill>
          <a:blip r:embed="rId3"/>
          <a:stretch>
            <a:fillRect/>
          </a:stretch>
        </p:blipFill>
        <p:spPr>
          <a:xfrm>
            <a:off x="6573078" y="1842190"/>
            <a:ext cx="3073682" cy="2048524"/>
          </a:xfrm>
          <a:prstGeom prst="rect">
            <a:avLst/>
          </a:prstGeom>
        </p:spPr>
      </p:pic>
      <p:pic>
        <p:nvPicPr>
          <p:cNvPr id="6" name="Grafik 5">
            <a:extLst>
              <a:ext uri="{FF2B5EF4-FFF2-40B4-BE49-F238E27FC236}">
                <a16:creationId xmlns:a16="http://schemas.microsoft.com/office/drawing/2014/main" id="{F506185E-66DD-415B-AF18-5DFDEC7270E5}"/>
              </a:ext>
            </a:extLst>
          </p:cNvPr>
          <p:cNvPicPr>
            <a:picLocks noChangeAspect="1"/>
          </p:cNvPicPr>
          <p:nvPr/>
        </p:nvPicPr>
        <p:blipFill>
          <a:blip r:embed="rId4"/>
          <a:stretch>
            <a:fillRect/>
          </a:stretch>
        </p:blipFill>
        <p:spPr>
          <a:xfrm>
            <a:off x="8214546" y="3544786"/>
            <a:ext cx="3322834" cy="2215434"/>
          </a:xfrm>
          <a:prstGeom prst="rect">
            <a:avLst/>
          </a:prstGeom>
        </p:spPr>
      </p:pic>
      <p:sp>
        <p:nvSpPr>
          <p:cNvPr id="11" name="Titel 1">
            <a:extLst>
              <a:ext uri="{FF2B5EF4-FFF2-40B4-BE49-F238E27FC236}">
                <a16:creationId xmlns:a16="http://schemas.microsoft.com/office/drawing/2014/main" id="{F7B31DE3-E57E-4AAE-B301-73847F549714}"/>
              </a:ext>
            </a:extLst>
          </p:cNvPr>
          <p:cNvSpPr txBox="1">
            <a:spLocks/>
          </p:cNvSpPr>
          <p:nvPr/>
        </p:nvSpPr>
        <p:spPr>
          <a:xfrm>
            <a:off x="1096591" y="1444452"/>
            <a:ext cx="4350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baseline="0">
                <a:solidFill>
                  <a:schemeClr val="bg1"/>
                </a:solidFill>
                <a:latin typeface="+mn-lt"/>
                <a:ea typeface="+mj-ea"/>
                <a:cs typeface="+mj-cs"/>
              </a:defRPr>
            </a:lvl1pPr>
          </a:lstStyle>
          <a:p>
            <a:r>
              <a:rPr lang="en-US" sz="4400" err="1">
                <a:solidFill>
                  <a:schemeClr val="tx1"/>
                </a:solidFill>
                <a:latin typeface="+mj-lt"/>
              </a:rPr>
              <a:t>Planetengetriebe</a:t>
            </a:r>
            <a:r>
              <a:rPr lang="en-US" sz="4400">
                <a:solidFill>
                  <a:schemeClr val="tx1"/>
                </a:solidFill>
                <a:latin typeface="+mj-lt"/>
              </a:rPr>
              <a:t> Generation 3</a:t>
            </a:r>
          </a:p>
        </p:txBody>
      </p:sp>
      <p:sp>
        <p:nvSpPr>
          <p:cNvPr id="12" name="Inhaltsplatzhalter 2">
            <a:extLst>
              <a:ext uri="{FF2B5EF4-FFF2-40B4-BE49-F238E27FC236}">
                <a16:creationId xmlns:a16="http://schemas.microsoft.com/office/drawing/2014/main" id="{CB05C230-D7D8-45A7-9947-C1B5A6606130}"/>
              </a:ext>
            </a:extLst>
          </p:cNvPr>
          <p:cNvSpPr>
            <a:spLocks noGrp="1"/>
          </p:cNvSpPr>
          <p:nvPr>
            <p:ph idx="1"/>
          </p:nvPr>
        </p:nvSpPr>
        <p:spPr>
          <a:xfrm>
            <a:off x="1623391" y="3349487"/>
            <a:ext cx="2352261" cy="2531521"/>
          </a:xfrm>
        </p:spPr>
        <p:txBody>
          <a:bodyPr vert="horz" lIns="91440" tIns="46800" rIns="91440" bIns="45720" rtlCol="0" anchor="t">
            <a:normAutofit/>
          </a:bodyPr>
          <a:lstStyle/>
          <a:p>
            <a:pPr>
              <a:lnSpc>
                <a:spcPct val="150000"/>
              </a:lnSpc>
            </a:pPr>
            <a:r>
              <a:rPr lang="en-US" sz="2800" err="1"/>
              <a:t>Stärker</a:t>
            </a:r>
            <a:endParaRPr lang="en-US" sz="2800"/>
          </a:p>
          <a:p>
            <a:pPr>
              <a:lnSpc>
                <a:spcPct val="150000"/>
              </a:lnSpc>
            </a:pPr>
            <a:r>
              <a:rPr lang="en-US" sz="2800"/>
              <a:t>Schneller</a:t>
            </a:r>
          </a:p>
          <a:p>
            <a:pPr>
              <a:lnSpc>
                <a:spcPct val="150000"/>
              </a:lnSpc>
            </a:pPr>
            <a:r>
              <a:rPr lang="en-US" sz="2800" err="1"/>
              <a:t>Kompakter</a:t>
            </a:r>
            <a:endParaRPr lang="en-US" sz="2800"/>
          </a:p>
        </p:txBody>
      </p:sp>
    </p:spTree>
    <p:extLst>
      <p:ext uri="{BB962C8B-B14F-4D97-AF65-F5344CB8AC3E}">
        <p14:creationId xmlns:p14="http://schemas.microsoft.com/office/powerpoint/2010/main" val="84159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a:t>
            </a:r>
            <a:r>
              <a:rPr lang="de-DE" err="1"/>
              <a:t>Eintriebsdrehzahlen</a:t>
            </a:r>
            <a:r>
              <a:rPr lang="de-DE"/>
              <a:t> PH-Getriebe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7" name="Grafik 6">
            <a:extLst>
              <a:ext uri="{FF2B5EF4-FFF2-40B4-BE49-F238E27FC236}">
                <a16:creationId xmlns:a16="http://schemas.microsoft.com/office/drawing/2014/main" id="{14458A56-6317-4F5B-A35C-302446E3491B}"/>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11" name="Textfeld 10">
            <a:extLst>
              <a:ext uri="{FF2B5EF4-FFF2-40B4-BE49-F238E27FC236}">
                <a16:creationId xmlns:a16="http://schemas.microsoft.com/office/drawing/2014/main" id="{1B72A45F-17F5-4847-B232-C57755B384DF}"/>
              </a:ext>
            </a:extLst>
          </p:cNvPr>
          <p:cNvSpPr txBox="1"/>
          <p:nvPr/>
        </p:nvSpPr>
        <p:spPr>
          <a:xfrm>
            <a:off x="599928" y="3435994"/>
            <a:ext cx="2493792" cy="1200329"/>
          </a:xfrm>
          <a:prstGeom prst="rect">
            <a:avLst/>
          </a:prstGeom>
          <a:noFill/>
        </p:spPr>
        <p:txBody>
          <a:bodyPr wrap="square" rtlCol="0">
            <a:spAutoFit/>
          </a:bodyPr>
          <a:lstStyle/>
          <a:p>
            <a:r>
              <a:rPr lang="de-DE"/>
              <a:t>Erhöhung der  </a:t>
            </a:r>
            <a:r>
              <a:rPr lang="de-DE" err="1"/>
              <a:t>Eintriebsdrehzahl</a:t>
            </a:r>
            <a:endParaRPr lang="de-DE"/>
          </a:p>
          <a:p>
            <a:r>
              <a:rPr lang="de-DE"/>
              <a:t>n</a:t>
            </a:r>
            <a:r>
              <a:rPr lang="de-DE" baseline="-25000"/>
              <a:t>1maxZB</a:t>
            </a:r>
            <a:r>
              <a:rPr lang="de-DE"/>
              <a:t> um bis zu 33,3 %</a:t>
            </a:r>
          </a:p>
          <a:p>
            <a:r>
              <a:rPr lang="de-DE"/>
              <a:t>n</a:t>
            </a:r>
            <a:r>
              <a:rPr lang="de-DE" baseline="-25000"/>
              <a:t>1maxDB</a:t>
            </a:r>
            <a:r>
              <a:rPr lang="de-DE"/>
              <a:t> um bis zu 44,7 %</a:t>
            </a:r>
          </a:p>
        </p:txBody>
      </p:sp>
      <p:pic>
        <p:nvPicPr>
          <p:cNvPr id="4" name="Grafik 3">
            <a:extLst>
              <a:ext uri="{FF2B5EF4-FFF2-40B4-BE49-F238E27FC236}">
                <a16:creationId xmlns:a16="http://schemas.microsoft.com/office/drawing/2014/main" id="{10F3EF17-D20C-4224-B72D-D049B8351AA6}"/>
              </a:ext>
            </a:extLst>
          </p:cNvPr>
          <p:cNvPicPr>
            <a:picLocks noChangeAspect="1"/>
          </p:cNvPicPr>
          <p:nvPr/>
        </p:nvPicPr>
        <p:blipFill>
          <a:blip r:embed="rId4"/>
          <a:stretch>
            <a:fillRect/>
          </a:stretch>
        </p:blipFill>
        <p:spPr>
          <a:xfrm>
            <a:off x="4209317" y="1618057"/>
            <a:ext cx="6610350" cy="4476750"/>
          </a:xfrm>
          <a:prstGeom prst="rect">
            <a:avLst/>
          </a:prstGeom>
        </p:spPr>
      </p:pic>
    </p:spTree>
    <p:extLst>
      <p:ext uri="{BB962C8B-B14F-4D97-AF65-F5344CB8AC3E}">
        <p14:creationId xmlns:p14="http://schemas.microsoft.com/office/powerpoint/2010/main" val="81621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Beschleunigungsmomente PHQ-Getriebe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2334B689-EC3A-4425-A0A7-E572F0DEB95C}"/>
              </a:ext>
            </a:extLst>
          </p:cNvPr>
          <p:cNvSpPr txBox="1"/>
          <p:nvPr/>
        </p:nvSpPr>
        <p:spPr>
          <a:xfrm>
            <a:off x="430272" y="3568791"/>
            <a:ext cx="2683599" cy="1754326"/>
          </a:xfrm>
          <a:prstGeom prst="rect">
            <a:avLst/>
          </a:prstGeom>
          <a:noFill/>
        </p:spPr>
        <p:txBody>
          <a:bodyPr wrap="square" rtlCol="0">
            <a:spAutoFit/>
          </a:bodyPr>
          <a:lstStyle/>
          <a:p>
            <a:pPr algn="ctr"/>
            <a:r>
              <a:rPr lang="de-DE"/>
              <a:t>Erhöhung der Beschleunigungsmomente</a:t>
            </a:r>
          </a:p>
          <a:p>
            <a:pPr algn="ctr"/>
            <a:r>
              <a:rPr lang="de-DE"/>
              <a:t>Bei Standard Drehspiel um bis zu 27,9 % </a:t>
            </a:r>
          </a:p>
          <a:p>
            <a:pPr algn="ctr"/>
            <a:r>
              <a:rPr lang="de-DE"/>
              <a:t>Bei reduziertem Drehspiel um bis zu 45,5 %</a:t>
            </a:r>
          </a:p>
        </p:txBody>
      </p:sp>
      <p:pic>
        <p:nvPicPr>
          <p:cNvPr id="4" name="Grafik 3">
            <a:extLst>
              <a:ext uri="{FF2B5EF4-FFF2-40B4-BE49-F238E27FC236}">
                <a16:creationId xmlns:a16="http://schemas.microsoft.com/office/drawing/2014/main" id="{A4C7DE10-A0F3-4B10-B074-E2ECC97468DC}"/>
              </a:ext>
            </a:extLst>
          </p:cNvPr>
          <p:cNvPicPr>
            <a:picLocks noChangeAspect="1"/>
          </p:cNvPicPr>
          <p:nvPr/>
        </p:nvPicPr>
        <p:blipFill>
          <a:blip r:embed="rId4"/>
          <a:stretch>
            <a:fillRect/>
          </a:stretch>
        </p:blipFill>
        <p:spPr>
          <a:xfrm>
            <a:off x="3904009" y="1380810"/>
            <a:ext cx="7173278" cy="4760595"/>
          </a:xfrm>
          <a:prstGeom prst="rect">
            <a:avLst/>
          </a:prstGeom>
        </p:spPr>
      </p:pic>
    </p:spTree>
    <p:extLst>
      <p:ext uri="{BB962C8B-B14F-4D97-AF65-F5344CB8AC3E}">
        <p14:creationId xmlns:p14="http://schemas.microsoft.com/office/powerpoint/2010/main" val="91770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Nennmomente PHQ-Getriebe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8" name="Textfeld 7">
            <a:extLst>
              <a:ext uri="{FF2B5EF4-FFF2-40B4-BE49-F238E27FC236}">
                <a16:creationId xmlns:a16="http://schemas.microsoft.com/office/drawing/2014/main" id="{AFF7312F-8003-4180-A707-71DB2F68810A}"/>
              </a:ext>
            </a:extLst>
          </p:cNvPr>
          <p:cNvSpPr txBox="1"/>
          <p:nvPr/>
        </p:nvSpPr>
        <p:spPr>
          <a:xfrm>
            <a:off x="540000" y="3346704"/>
            <a:ext cx="2108191" cy="1477328"/>
          </a:xfrm>
          <a:prstGeom prst="rect">
            <a:avLst/>
          </a:prstGeom>
          <a:noFill/>
        </p:spPr>
        <p:txBody>
          <a:bodyPr wrap="square" rtlCol="0">
            <a:spAutoFit/>
          </a:bodyPr>
          <a:lstStyle/>
          <a:p>
            <a:r>
              <a:rPr lang="de-DE"/>
              <a:t>Erhöhung der Nennmomente um bis zu 14,3 % Hauptsächlich bei    2-stufigen Getrieben</a:t>
            </a:r>
          </a:p>
        </p:txBody>
      </p:sp>
      <p:pic>
        <p:nvPicPr>
          <p:cNvPr id="4" name="Grafik 3">
            <a:extLst>
              <a:ext uri="{FF2B5EF4-FFF2-40B4-BE49-F238E27FC236}">
                <a16:creationId xmlns:a16="http://schemas.microsoft.com/office/drawing/2014/main" id="{ADAA2E8A-1932-43F4-A4C8-F194176DB966}"/>
              </a:ext>
            </a:extLst>
          </p:cNvPr>
          <p:cNvPicPr>
            <a:picLocks noChangeAspect="1"/>
          </p:cNvPicPr>
          <p:nvPr/>
        </p:nvPicPr>
        <p:blipFill>
          <a:blip r:embed="rId4"/>
          <a:stretch>
            <a:fillRect/>
          </a:stretch>
        </p:blipFill>
        <p:spPr>
          <a:xfrm>
            <a:off x="3541589" y="1380810"/>
            <a:ext cx="7157085" cy="4760595"/>
          </a:xfrm>
          <a:prstGeom prst="rect">
            <a:avLst/>
          </a:prstGeom>
        </p:spPr>
      </p:pic>
    </p:spTree>
    <p:extLst>
      <p:ext uri="{BB962C8B-B14F-4D97-AF65-F5344CB8AC3E}">
        <p14:creationId xmlns:p14="http://schemas.microsoft.com/office/powerpoint/2010/main" val="340444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NOT-AUS Momente PHQ-Getriebe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91799B3B-3DDE-4C7A-ADE2-2FC3F354EEDA}"/>
              </a:ext>
            </a:extLst>
          </p:cNvPr>
          <p:cNvSpPr txBox="1"/>
          <p:nvPr/>
        </p:nvSpPr>
        <p:spPr>
          <a:xfrm>
            <a:off x="599928" y="3568791"/>
            <a:ext cx="2683599" cy="646331"/>
          </a:xfrm>
          <a:prstGeom prst="rect">
            <a:avLst/>
          </a:prstGeom>
          <a:noFill/>
        </p:spPr>
        <p:txBody>
          <a:bodyPr wrap="square" rtlCol="0">
            <a:spAutoFit/>
          </a:bodyPr>
          <a:lstStyle/>
          <a:p>
            <a:pPr algn="ctr"/>
            <a:r>
              <a:rPr lang="de-DE"/>
              <a:t>Erhöhung der NOT-AUS Moment um bis zu 37,8 %</a:t>
            </a:r>
          </a:p>
        </p:txBody>
      </p:sp>
      <p:pic>
        <p:nvPicPr>
          <p:cNvPr id="4" name="Grafik 3">
            <a:extLst>
              <a:ext uri="{FF2B5EF4-FFF2-40B4-BE49-F238E27FC236}">
                <a16:creationId xmlns:a16="http://schemas.microsoft.com/office/drawing/2014/main" id="{D3EC4710-46E6-4D7D-BF56-DB2DC3274E17}"/>
              </a:ext>
            </a:extLst>
          </p:cNvPr>
          <p:cNvPicPr>
            <a:picLocks noChangeAspect="1"/>
          </p:cNvPicPr>
          <p:nvPr/>
        </p:nvPicPr>
        <p:blipFill>
          <a:blip r:embed="rId4"/>
          <a:stretch>
            <a:fillRect/>
          </a:stretch>
        </p:blipFill>
        <p:spPr>
          <a:xfrm>
            <a:off x="4297846" y="1517018"/>
            <a:ext cx="6736080" cy="4488180"/>
          </a:xfrm>
          <a:prstGeom prst="rect">
            <a:avLst/>
          </a:prstGeom>
        </p:spPr>
      </p:pic>
    </p:spTree>
    <p:extLst>
      <p:ext uri="{BB962C8B-B14F-4D97-AF65-F5344CB8AC3E}">
        <p14:creationId xmlns:p14="http://schemas.microsoft.com/office/powerpoint/2010/main" val="191798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Getriebesteifigkeit PHQ-Getriebe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2C14F318-730F-4466-8121-446942E1A775}"/>
              </a:ext>
            </a:extLst>
          </p:cNvPr>
          <p:cNvSpPr txBox="1"/>
          <p:nvPr/>
        </p:nvSpPr>
        <p:spPr>
          <a:xfrm>
            <a:off x="719417" y="3299443"/>
            <a:ext cx="2938183" cy="923330"/>
          </a:xfrm>
          <a:prstGeom prst="rect">
            <a:avLst/>
          </a:prstGeom>
          <a:noFill/>
        </p:spPr>
        <p:txBody>
          <a:bodyPr wrap="square" rtlCol="0">
            <a:spAutoFit/>
          </a:bodyPr>
          <a:lstStyle/>
          <a:p>
            <a:pPr algn="ctr"/>
            <a:r>
              <a:rPr lang="de-DE"/>
              <a:t>Erhöhung der Getriebesteifigkeit um bis zu 12,8 %</a:t>
            </a:r>
          </a:p>
        </p:txBody>
      </p:sp>
      <p:pic>
        <p:nvPicPr>
          <p:cNvPr id="8" name="Grafik 7">
            <a:extLst>
              <a:ext uri="{FF2B5EF4-FFF2-40B4-BE49-F238E27FC236}">
                <a16:creationId xmlns:a16="http://schemas.microsoft.com/office/drawing/2014/main" id="{B61EAE1D-EB52-4922-806A-4EF7311FFB03}"/>
              </a:ext>
            </a:extLst>
          </p:cNvPr>
          <p:cNvPicPr>
            <a:picLocks noChangeAspect="1"/>
          </p:cNvPicPr>
          <p:nvPr/>
        </p:nvPicPr>
        <p:blipFill>
          <a:blip r:embed="rId4"/>
          <a:stretch>
            <a:fillRect/>
          </a:stretch>
        </p:blipFill>
        <p:spPr>
          <a:xfrm>
            <a:off x="3946745" y="1247452"/>
            <a:ext cx="7157085" cy="4752499"/>
          </a:xfrm>
          <a:prstGeom prst="rect">
            <a:avLst/>
          </a:prstGeom>
        </p:spPr>
      </p:pic>
    </p:spTree>
    <p:extLst>
      <p:ext uri="{BB962C8B-B14F-4D97-AF65-F5344CB8AC3E}">
        <p14:creationId xmlns:p14="http://schemas.microsoft.com/office/powerpoint/2010/main" val="2225890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Erhöhung der </a:t>
            </a:r>
            <a:r>
              <a:rPr lang="de-DE" err="1"/>
              <a:t>Eintriebsdrehzahlen</a:t>
            </a:r>
            <a:r>
              <a:rPr lang="de-DE"/>
              <a:t> PHQ-Getriebe</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7" name="Grafik 6">
            <a:extLst>
              <a:ext uri="{FF2B5EF4-FFF2-40B4-BE49-F238E27FC236}">
                <a16:creationId xmlns:a16="http://schemas.microsoft.com/office/drawing/2014/main" id="{14458A56-6317-4F5B-A35C-302446E3491B}"/>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11" name="Textfeld 10">
            <a:extLst>
              <a:ext uri="{FF2B5EF4-FFF2-40B4-BE49-F238E27FC236}">
                <a16:creationId xmlns:a16="http://schemas.microsoft.com/office/drawing/2014/main" id="{1B72A45F-17F5-4847-B232-C57755B384DF}"/>
              </a:ext>
            </a:extLst>
          </p:cNvPr>
          <p:cNvSpPr txBox="1"/>
          <p:nvPr/>
        </p:nvSpPr>
        <p:spPr>
          <a:xfrm>
            <a:off x="430272" y="3429000"/>
            <a:ext cx="2843280" cy="1200329"/>
          </a:xfrm>
          <a:prstGeom prst="rect">
            <a:avLst/>
          </a:prstGeom>
          <a:noFill/>
        </p:spPr>
        <p:txBody>
          <a:bodyPr wrap="square" rtlCol="0">
            <a:spAutoFit/>
          </a:bodyPr>
          <a:lstStyle/>
          <a:p>
            <a:r>
              <a:rPr lang="de-DE"/>
              <a:t>Erhöhung der  </a:t>
            </a:r>
            <a:r>
              <a:rPr lang="de-DE" err="1"/>
              <a:t>Eintriebsdrehzahl</a:t>
            </a:r>
            <a:endParaRPr lang="de-DE"/>
          </a:p>
          <a:p>
            <a:r>
              <a:rPr lang="de-DE"/>
              <a:t>n</a:t>
            </a:r>
            <a:r>
              <a:rPr lang="de-DE" baseline="-25000"/>
              <a:t>1maxZB</a:t>
            </a:r>
            <a:r>
              <a:rPr lang="de-DE"/>
              <a:t> um bis zu 23,1 %</a:t>
            </a:r>
          </a:p>
          <a:p>
            <a:r>
              <a:rPr lang="de-DE"/>
              <a:t>n</a:t>
            </a:r>
            <a:r>
              <a:rPr lang="de-DE" baseline="-25000"/>
              <a:t>1maxDB</a:t>
            </a:r>
            <a:r>
              <a:rPr lang="de-DE"/>
              <a:t> um bis zu 50 %</a:t>
            </a:r>
          </a:p>
        </p:txBody>
      </p:sp>
      <p:pic>
        <p:nvPicPr>
          <p:cNvPr id="4" name="Grafik 3">
            <a:extLst>
              <a:ext uri="{FF2B5EF4-FFF2-40B4-BE49-F238E27FC236}">
                <a16:creationId xmlns:a16="http://schemas.microsoft.com/office/drawing/2014/main" id="{76F2334B-A9D9-425B-90FD-FD7EB15A2534}"/>
              </a:ext>
            </a:extLst>
          </p:cNvPr>
          <p:cNvPicPr>
            <a:picLocks noChangeAspect="1"/>
          </p:cNvPicPr>
          <p:nvPr/>
        </p:nvPicPr>
        <p:blipFill>
          <a:blip r:embed="rId4"/>
          <a:stretch>
            <a:fillRect/>
          </a:stretch>
        </p:blipFill>
        <p:spPr>
          <a:xfrm>
            <a:off x="3850221" y="1495791"/>
            <a:ext cx="7165181" cy="4801076"/>
          </a:xfrm>
          <a:prstGeom prst="rect">
            <a:avLst/>
          </a:prstGeom>
        </p:spPr>
      </p:pic>
    </p:spTree>
    <p:extLst>
      <p:ext uri="{BB962C8B-B14F-4D97-AF65-F5344CB8AC3E}">
        <p14:creationId xmlns:p14="http://schemas.microsoft.com/office/powerpoint/2010/main" val="929009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Neue Option verstärkte Lagerung für PH3 – PH5</a:t>
            </a:r>
          </a:p>
        </p:txBody>
      </p:sp>
      <p:sp>
        <p:nvSpPr>
          <p:cNvPr id="3" name="Inhaltsplatzhalter 2"/>
          <p:cNvSpPr>
            <a:spLocks noGrp="1"/>
          </p:cNvSpPr>
          <p:nvPr>
            <p:ph idx="1"/>
          </p:nvPr>
        </p:nvSpPr>
        <p:spPr>
          <a:xfrm>
            <a:off x="473195" y="109505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pic>
        <p:nvPicPr>
          <p:cNvPr id="4" name="Grafik 3">
            <a:extLst>
              <a:ext uri="{FF2B5EF4-FFF2-40B4-BE49-F238E27FC236}">
                <a16:creationId xmlns:a16="http://schemas.microsoft.com/office/drawing/2014/main" id="{2F733C18-C3D5-4645-A7C0-C08C4BC2F6D1}"/>
              </a:ext>
            </a:extLst>
          </p:cNvPr>
          <p:cNvPicPr>
            <a:picLocks noChangeAspect="1"/>
          </p:cNvPicPr>
          <p:nvPr/>
        </p:nvPicPr>
        <p:blipFill>
          <a:blip r:embed="rId4"/>
          <a:stretch>
            <a:fillRect/>
          </a:stretch>
        </p:blipFill>
        <p:spPr>
          <a:xfrm>
            <a:off x="3925738" y="1733163"/>
            <a:ext cx="7419975" cy="2009775"/>
          </a:xfrm>
          <a:prstGeom prst="rect">
            <a:avLst/>
          </a:prstGeom>
        </p:spPr>
      </p:pic>
      <p:pic>
        <p:nvPicPr>
          <p:cNvPr id="7" name="Grafik 6">
            <a:extLst>
              <a:ext uri="{FF2B5EF4-FFF2-40B4-BE49-F238E27FC236}">
                <a16:creationId xmlns:a16="http://schemas.microsoft.com/office/drawing/2014/main" id="{7F530F68-9A44-49E4-9C0C-E7B38A32F34A}"/>
              </a:ext>
            </a:extLst>
          </p:cNvPr>
          <p:cNvPicPr>
            <a:picLocks noChangeAspect="1"/>
          </p:cNvPicPr>
          <p:nvPr/>
        </p:nvPicPr>
        <p:blipFill>
          <a:blip r:embed="rId5"/>
          <a:stretch>
            <a:fillRect/>
          </a:stretch>
        </p:blipFill>
        <p:spPr>
          <a:xfrm>
            <a:off x="3925738" y="4094716"/>
            <a:ext cx="7458075" cy="1885950"/>
          </a:xfrm>
          <a:prstGeom prst="rect">
            <a:avLst/>
          </a:prstGeom>
        </p:spPr>
      </p:pic>
      <p:sp>
        <p:nvSpPr>
          <p:cNvPr id="8" name="Textfeld 7">
            <a:extLst>
              <a:ext uri="{FF2B5EF4-FFF2-40B4-BE49-F238E27FC236}">
                <a16:creationId xmlns:a16="http://schemas.microsoft.com/office/drawing/2014/main" id="{DC0A3E2C-9754-4377-A886-226FA3FB0BBD}"/>
              </a:ext>
            </a:extLst>
          </p:cNvPr>
          <p:cNvSpPr txBox="1"/>
          <p:nvPr/>
        </p:nvSpPr>
        <p:spPr>
          <a:xfrm>
            <a:off x="846287" y="3549452"/>
            <a:ext cx="2837753" cy="923330"/>
          </a:xfrm>
          <a:prstGeom prst="rect">
            <a:avLst/>
          </a:prstGeom>
          <a:noFill/>
        </p:spPr>
        <p:txBody>
          <a:bodyPr wrap="square" rtlCol="0">
            <a:spAutoFit/>
          </a:bodyPr>
          <a:lstStyle/>
          <a:p>
            <a:pPr algn="ctr"/>
            <a:r>
              <a:rPr lang="de-DE"/>
              <a:t>Erhöhung der Wellenbelastung axial bis 34,9 % und radial bis 39,5 %</a:t>
            </a:r>
          </a:p>
        </p:txBody>
      </p:sp>
    </p:spTree>
    <p:extLst>
      <p:ext uri="{BB962C8B-B14F-4D97-AF65-F5344CB8AC3E}">
        <p14:creationId xmlns:p14="http://schemas.microsoft.com/office/powerpoint/2010/main" val="3840850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1C54D-ED28-4D1D-8FE3-4508335AB781}"/>
              </a:ext>
            </a:extLst>
          </p:cNvPr>
          <p:cNvSpPr>
            <a:spLocks noGrp="1"/>
          </p:cNvSpPr>
          <p:nvPr>
            <p:ph type="title"/>
          </p:nvPr>
        </p:nvSpPr>
        <p:spPr/>
        <p:txBody>
          <a:bodyPr/>
          <a:lstStyle/>
          <a:p>
            <a:r>
              <a:rPr lang="de-DE"/>
              <a:t>Geometriedaten</a:t>
            </a:r>
          </a:p>
        </p:txBody>
      </p:sp>
      <p:sp>
        <p:nvSpPr>
          <p:cNvPr id="3" name="Inhaltsplatzhalter 2">
            <a:extLst>
              <a:ext uri="{FF2B5EF4-FFF2-40B4-BE49-F238E27FC236}">
                <a16:creationId xmlns:a16="http://schemas.microsoft.com/office/drawing/2014/main" id="{685CC8C5-4AA9-4BA0-895B-116788D07977}"/>
              </a:ext>
            </a:extLst>
          </p:cNvPr>
          <p:cNvSpPr>
            <a:spLocks noGrp="1"/>
          </p:cNvSpPr>
          <p:nvPr>
            <p:ph idx="1"/>
          </p:nvPr>
        </p:nvSpPr>
        <p:spPr>
          <a:xfrm>
            <a:off x="540000" y="1260000"/>
            <a:ext cx="11243028" cy="3624516"/>
          </a:xfrm>
        </p:spPr>
        <p:txBody>
          <a:bodyPr>
            <a:normAutofit/>
          </a:bodyPr>
          <a:lstStyle/>
          <a:p>
            <a:r>
              <a:rPr lang="de-DE" b="1"/>
              <a:t>Die mechanischen Schnittstellen am Abtrieb sind zu fast 100% kompatibel zur G2.</a:t>
            </a:r>
          </a:p>
          <a:p>
            <a:r>
              <a:rPr lang="de-DE"/>
              <a:t>Außer dem P2 sind alle Getriebe der G3 deutlich kürzer geworden. Bei der Baugröße P2 konnte keine Reduzierung der </a:t>
            </a:r>
            <a:r>
              <a:rPr lang="de-DE" err="1"/>
              <a:t>Baulänge</a:t>
            </a:r>
            <a:r>
              <a:rPr lang="de-DE"/>
              <a:t> umgesetzt werden. </a:t>
            </a:r>
            <a:br>
              <a:rPr lang="de-DE"/>
            </a:br>
            <a:r>
              <a:rPr lang="de-DE"/>
              <a:t>Somit ist nicht mit Kollisionen mit der Maschinenkontur zu rechnen. </a:t>
            </a:r>
          </a:p>
          <a:p>
            <a:r>
              <a:rPr lang="de-DE"/>
              <a:t>Generell empfehlen wir jedoch eine Störkonturprüfung auf Basis der neuen 3D-Volumenmodelle. </a:t>
            </a:r>
          </a:p>
          <a:p>
            <a:pPr marL="457200" lvl="1" indent="0">
              <a:buNone/>
            </a:pPr>
            <a:r>
              <a:rPr lang="de-DE"/>
              <a:t>Dieses erhalten sie </a:t>
            </a:r>
          </a:p>
          <a:p>
            <a:pPr lvl="1"/>
            <a:r>
              <a:rPr lang="de-DE"/>
              <a:t>zusammen mit dem Angebot unseres Auftragszentrums</a:t>
            </a:r>
          </a:p>
          <a:p>
            <a:pPr lvl="1"/>
            <a:r>
              <a:rPr lang="de-DE"/>
              <a:t>durch Konfiguration ihres Produktes mit dem STÖBER Configurator </a:t>
            </a:r>
            <a:br>
              <a:rPr lang="de-DE"/>
            </a:br>
            <a:r>
              <a:rPr lang="de-DE" u="sng">
                <a:hlinkClick r:id="rId3"/>
              </a:rPr>
              <a:t>https://configurator.stoeber.de/de-DE/?shop=SAT</a:t>
            </a:r>
            <a:r>
              <a:rPr lang="de-DE"/>
              <a:t> </a:t>
            </a:r>
          </a:p>
          <a:p>
            <a:endParaRPr lang="de-DE"/>
          </a:p>
        </p:txBody>
      </p:sp>
    </p:spTree>
    <p:extLst>
      <p:ext uri="{BB962C8B-B14F-4D97-AF65-F5344CB8AC3E}">
        <p14:creationId xmlns:p14="http://schemas.microsoft.com/office/powerpoint/2010/main" val="385871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EADB6C5E-0417-4B48-84F6-3BA0CC2D89B5}"/>
              </a:ext>
            </a:extLst>
          </p:cNvPr>
          <p:cNvPicPr>
            <a:picLocks noGrp="1" noChangeAspect="1"/>
          </p:cNvPicPr>
          <p:nvPr>
            <p:ph idx="1"/>
          </p:nvPr>
        </p:nvPicPr>
        <p:blipFill>
          <a:blip r:embed="rId3"/>
          <a:stretch>
            <a:fillRect/>
          </a:stretch>
        </p:blipFill>
        <p:spPr>
          <a:xfrm>
            <a:off x="5041150" y="1699735"/>
            <a:ext cx="3872291" cy="4351338"/>
          </a:xfrm>
          <a:prstGeom prst="rect">
            <a:avLst/>
          </a:prstGeom>
        </p:spPr>
      </p:pic>
      <p:sp>
        <p:nvSpPr>
          <p:cNvPr id="2" name="Titel 1">
            <a:extLst>
              <a:ext uri="{FF2B5EF4-FFF2-40B4-BE49-F238E27FC236}">
                <a16:creationId xmlns:a16="http://schemas.microsoft.com/office/drawing/2014/main" id="{7473C699-C43E-492A-8E6C-65259A0BB8E1}"/>
              </a:ext>
            </a:extLst>
          </p:cNvPr>
          <p:cNvSpPr>
            <a:spLocks noGrp="1"/>
          </p:cNvSpPr>
          <p:nvPr>
            <p:ph type="title"/>
          </p:nvPr>
        </p:nvSpPr>
        <p:spPr>
          <a:xfrm>
            <a:off x="540000" y="266904"/>
            <a:ext cx="7987800" cy="460800"/>
          </a:xfrm>
        </p:spPr>
        <p:txBody>
          <a:bodyPr/>
          <a:lstStyle/>
          <a:p>
            <a:r>
              <a:rPr lang="de-DE"/>
              <a:t>Kleine Abweichung bei PH(Q) - </a:t>
            </a:r>
            <a:r>
              <a:rPr lang="de-DE" err="1"/>
              <a:t>Passrand</a:t>
            </a:r>
            <a:r>
              <a:rPr lang="de-DE"/>
              <a:t> b2 entfällt</a:t>
            </a:r>
          </a:p>
        </p:txBody>
      </p:sp>
      <p:sp>
        <p:nvSpPr>
          <p:cNvPr id="5" name="Ellipse 4">
            <a:extLst>
              <a:ext uri="{FF2B5EF4-FFF2-40B4-BE49-F238E27FC236}">
                <a16:creationId xmlns:a16="http://schemas.microsoft.com/office/drawing/2014/main" id="{D6994A71-9AA1-4052-B524-CC075C89AADC}"/>
              </a:ext>
            </a:extLst>
          </p:cNvPr>
          <p:cNvSpPr/>
          <p:nvPr/>
        </p:nvSpPr>
        <p:spPr>
          <a:xfrm>
            <a:off x="4931122" y="1461990"/>
            <a:ext cx="1399478" cy="13843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6">
            <a:extLst>
              <a:ext uri="{FF2B5EF4-FFF2-40B4-BE49-F238E27FC236}">
                <a16:creationId xmlns:a16="http://schemas.microsoft.com/office/drawing/2014/main" id="{96EA62E1-2E03-46EF-90A5-E688F2469F8F}"/>
              </a:ext>
            </a:extLst>
          </p:cNvPr>
          <p:cNvCxnSpPr>
            <a:cxnSpLocks/>
          </p:cNvCxnSpPr>
          <p:nvPr/>
        </p:nvCxnSpPr>
        <p:spPr>
          <a:xfrm>
            <a:off x="6211728" y="2544610"/>
            <a:ext cx="1576701" cy="12457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0AC7D906-2A83-4598-B0EA-56B9EE29AC2F}"/>
              </a:ext>
            </a:extLst>
          </p:cNvPr>
          <p:cNvCxnSpPr>
            <a:cxnSpLocks/>
          </p:cNvCxnSpPr>
          <p:nvPr/>
        </p:nvCxnSpPr>
        <p:spPr>
          <a:xfrm flipH="1">
            <a:off x="8497958" y="1819111"/>
            <a:ext cx="415483" cy="20232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81514FEE-9D97-4355-B2E1-533FC8F0101E}"/>
              </a:ext>
            </a:extLst>
          </p:cNvPr>
          <p:cNvSpPr/>
          <p:nvPr/>
        </p:nvSpPr>
        <p:spPr>
          <a:xfrm>
            <a:off x="5883568" y="4026622"/>
            <a:ext cx="6400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35C2AA64-043B-4F27-A0E9-96ED3543425B}"/>
              </a:ext>
            </a:extLst>
          </p:cNvPr>
          <p:cNvSpPr/>
          <p:nvPr/>
        </p:nvSpPr>
        <p:spPr>
          <a:xfrm>
            <a:off x="7757064" y="3724186"/>
            <a:ext cx="292608" cy="2926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B6E07116-009F-4079-877A-A474BF2AE877}"/>
              </a:ext>
            </a:extLst>
          </p:cNvPr>
          <p:cNvCxnSpPr>
            <a:cxnSpLocks/>
          </p:cNvCxnSpPr>
          <p:nvPr/>
        </p:nvCxnSpPr>
        <p:spPr>
          <a:xfrm flipV="1">
            <a:off x="4931122" y="1506058"/>
            <a:ext cx="1399478" cy="1245739"/>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A2D2CA39-6A6F-489C-8B75-67457D4D3B0F}"/>
              </a:ext>
            </a:extLst>
          </p:cNvPr>
          <p:cNvCxnSpPr>
            <a:cxnSpLocks/>
          </p:cNvCxnSpPr>
          <p:nvPr/>
        </p:nvCxnSpPr>
        <p:spPr>
          <a:xfrm>
            <a:off x="4931122" y="1506058"/>
            <a:ext cx="1399478" cy="1245739"/>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DC8ABC34-93CC-4CD5-B188-B5DC27376107}"/>
              </a:ext>
            </a:extLst>
          </p:cNvPr>
          <p:cNvSpPr txBox="1"/>
          <p:nvPr/>
        </p:nvSpPr>
        <p:spPr>
          <a:xfrm>
            <a:off x="1280070" y="3262521"/>
            <a:ext cx="2346546" cy="923330"/>
          </a:xfrm>
          <a:prstGeom prst="rect">
            <a:avLst/>
          </a:prstGeom>
          <a:noFill/>
        </p:spPr>
        <p:txBody>
          <a:bodyPr wrap="square" rtlCol="0">
            <a:spAutoFit/>
          </a:bodyPr>
          <a:lstStyle/>
          <a:p>
            <a:r>
              <a:rPr lang="de-DE"/>
              <a:t>Bedingt durch Designänderung und Standardisierung</a:t>
            </a:r>
          </a:p>
        </p:txBody>
      </p:sp>
    </p:spTree>
    <p:extLst>
      <p:ext uri="{BB962C8B-B14F-4D97-AF65-F5344CB8AC3E}">
        <p14:creationId xmlns:p14="http://schemas.microsoft.com/office/powerpoint/2010/main" val="9726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B9BFE-2FB4-46E1-8D6E-BD8FBFFE291C}"/>
              </a:ext>
            </a:extLst>
          </p:cNvPr>
          <p:cNvSpPr>
            <a:spLocks noGrp="1"/>
          </p:cNvSpPr>
          <p:nvPr>
            <p:ph type="title"/>
          </p:nvPr>
        </p:nvSpPr>
        <p:spPr>
          <a:xfrm>
            <a:off x="540000" y="231130"/>
            <a:ext cx="7987800" cy="460800"/>
          </a:xfrm>
        </p:spPr>
        <p:txBody>
          <a:bodyPr/>
          <a:lstStyle/>
          <a:p>
            <a:r>
              <a:rPr lang="de-DE"/>
              <a:t>Kleine Abweichung bei PH(Q) - Fixierbohrung entfällt</a:t>
            </a:r>
          </a:p>
        </p:txBody>
      </p:sp>
      <p:pic>
        <p:nvPicPr>
          <p:cNvPr id="4" name="Grafik 3">
            <a:extLst>
              <a:ext uri="{FF2B5EF4-FFF2-40B4-BE49-F238E27FC236}">
                <a16:creationId xmlns:a16="http://schemas.microsoft.com/office/drawing/2014/main" id="{A1497A26-621B-4208-A9C5-4AF3356AC970}"/>
              </a:ext>
            </a:extLst>
          </p:cNvPr>
          <p:cNvPicPr>
            <a:picLocks noChangeAspect="1"/>
          </p:cNvPicPr>
          <p:nvPr/>
        </p:nvPicPr>
        <p:blipFill rotWithShape="1">
          <a:blip r:embed="rId3"/>
          <a:srcRect t="5382"/>
          <a:stretch/>
        </p:blipFill>
        <p:spPr>
          <a:xfrm>
            <a:off x="1425390" y="2450647"/>
            <a:ext cx="4264343" cy="3985268"/>
          </a:xfrm>
          <a:prstGeom prst="rect">
            <a:avLst/>
          </a:prstGeom>
        </p:spPr>
      </p:pic>
      <p:sp>
        <p:nvSpPr>
          <p:cNvPr id="7" name="Textfeld 6">
            <a:extLst>
              <a:ext uri="{FF2B5EF4-FFF2-40B4-BE49-F238E27FC236}">
                <a16:creationId xmlns:a16="http://schemas.microsoft.com/office/drawing/2014/main" id="{03B85E76-1466-4907-A8BC-0BFCF3481B19}"/>
              </a:ext>
            </a:extLst>
          </p:cNvPr>
          <p:cNvSpPr txBox="1"/>
          <p:nvPr/>
        </p:nvSpPr>
        <p:spPr>
          <a:xfrm>
            <a:off x="540000" y="1075751"/>
            <a:ext cx="11189369" cy="369332"/>
          </a:xfrm>
          <a:prstGeom prst="rect">
            <a:avLst/>
          </a:prstGeom>
          <a:noFill/>
        </p:spPr>
        <p:txBody>
          <a:bodyPr wrap="square" rtlCol="0">
            <a:spAutoFit/>
          </a:bodyPr>
          <a:lstStyle/>
          <a:p>
            <a:r>
              <a:rPr lang="de-DE"/>
              <a:t>Bei der neuen G3 ist keine Fixierbohrung mehr vorhanden, diese wird durch eine zusätzliche Gewindebohrung ersetzt.</a:t>
            </a:r>
          </a:p>
        </p:txBody>
      </p:sp>
      <p:sp>
        <p:nvSpPr>
          <p:cNvPr id="3" name="Textfeld 2">
            <a:extLst>
              <a:ext uri="{FF2B5EF4-FFF2-40B4-BE49-F238E27FC236}">
                <a16:creationId xmlns:a16="http://schemas.microsoft.com/office/drawing/2014/main" id="{A8F5E95C-1EAF-42BF-8420-C9FFCF3A38AB}"/>
              </a:ext>
            </a:extLst>
          </p:cNvPr>
          <p:cNvSpPr txBox="1"/>
          <p:nvPr/>
        </p:nvSpPr>
        <p:spPr>
          <a:xfrm>
            <a:off x="3250002" y="1664409"/>
            <a:ext cx="713657" cy="646331"/>
          </a:xfrm>
          <a:prstGeom prst="rect">
            <a:avLst/>
          </a:prstGeom>
          <a:noFill/>
        </p:spPr>
        <p:txBody>
          <a:bodyPr wrap="none" rtlCol="0">
            <a:spAutoFit/>
          </a:bodyPr>
          <a:lstStyle/>
          <a:p>
            <a:r>
              <a:rPr lang="de-DE" sz="3600"/>
              <a:t>G2</a:t>
            </a:r>
          </a:p>
        </p:txBody>
      </p:sp>
      <p:pic>
        <p:nvPicPr>
          <p:cNvPr id="9" name="Grafik 8">
            <a:extLst>
              <a:ext uri="{FF2B5EF4-FFF2-40B4-BE49-F238E27FC236}">
                <a16:creationId xmlns:a16="http://schemas.microsoft.com/office/drawing/2014/main" id="{83B17916-7B8E-42CE-B4C7-080D975C5902}"/>
              </a:ext>
            </a:extLst>
          </p:cNvPr>
          <p:cNvPicPr>
            <a:picLocks noChangeAspect="1"/>
          </p:cNvPicPr>
          <p:nvPr/>
        </p:nvPicPr>
        <p:blipFill>
          <a:blip r:embed="rId4"/>
          <a:stretch>
            <a:fillRect/>
          </a:stretch>
        </p:blipFill>
        <p:spPr>
          <a:xfrm>
            <a:off x="6089400" y="2473024"/>
            <a:ext cx="2858643" cy="2819591"/>
          </a:xfrm>
          <a:prstGeom prst="rect">
            <a:avLst/>
          </a:prstGeom>
        </p:spPr>
      </p:pic>
      <p:sp>
        <p:nvSpPr>
          <p:cNvPr id="10" name="Ellipse 9">
            <a:extLst>
              <a:ext uri="{FF2B5EF4-FFF2-40B4-BE49-F238E27FC236}">
                <a16:creationId xmlns:a16="http://schemas.microsoft.com/office/drawing/2014/main" id="{840D395E-C0C0-46B9-8ECD-0410068A8477}"/>
              </a:ext>
            </a:extLst>
          </p:cNvPr>
          <p:cNvSpPr/>
          <p:nvPr/>
        </p:nvSpPr>
        <p:spPr>
          <a:xfrm flipH="1">
            <a:off x="8428648" y="4884378"/>
            <a:ext cx="198304" cy="216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DDF3007C-5D74-4C24-9232-8FD1B76E061A}"/>
              </a:ext>
            </a:extLst>
          </p:cNvPr>
          <p:cNvSpPr txBox="1"/>
          <p:nvPr/>
        </p:nvSpPr>
        <p:spPr>
          <a:xfrm>
            <a:off x="8626952" y="4496923"/>
            <a:ext cx="2901268" cy="1938992"/>
          </a:xfrm>
          <a:prstGeom prst="rect">
            <a:avLst/>
          </a:prstGeom>
          <a:noFill/>
        </p:spPr>
        <p:txBody>
          <a:bodyPr wrap="square" rtlCol="0">
            <a:spAutoFit/>
          </a:bodyPr>
          <a:lstStyle/>
          <a:p>
            <a:r>
              <a:rPr lang="de-DE" sz="2000"/>
              <a:t>Zur Definition der Position der Planetenräder</a:t>
            </a:r>
          </a:p>
          <a:p>
            <a:r>
              <a:rPr lang="de-DE" sz="2000"/>
              <a:t>werden künftig generell alle Planetenträger</a:t>
            </a:r>
          </a:p>
          <a:p>
            <a:r>
              <a:rPr lang="de-DE" sz="2000"/>
              <a:t>mit einer Kennzeichnung (</a:t>
            </a:r>
            <a:r>
              <a:rPr lang="de-DE" sz="2000" err="1"/>
              <a:t>Anbohrung</a:t>
            </a:r>
            <a:r>
              <a:rPr lang="de-DE" sz="2000"/>
              <a:t>) versehen.</a:t>
            </a:r>
          </a:p>
        </p:txBody>
      </p:sp>
      <p:sp>
        <p:nvSpPr>
          <p:cNvPr id="13" name="Textfeld 12">
            <a:extLst>
              <a:ext uri="{FF2B5EF4-FFF2-40B4-BE49-F238E27FC236}">
                <a16:creationId xmlns:a16="http://schemas.microsoft.com/office/drawing/2014/main" id="{B00D24BA-989D-4DD2-9609-B2E6096F5B15}"/>
              </a:ext>
            </a:extLst>
          </p:cNvPr>
          <p:cNvSpPr txBox="1"/>
          <p:nvPr/>
        </p:nvSpPr>
        <p:spPr>
          <a:xfrm>
            <a:off x="7294033" y="1707429"/>
            <a:ext cx="713657" cy="646331"/>
          </a:xfrm>
          <a:prstGeom prst="rect">
            <a:avLst/>
          </a:prstGeom>
          <a:noFill/>
        </p:spPr>
        <p:txBody>
          <a:bodyPr wrap="none" rtlCol="0">
            <a:spAutoFit/>
          </a:bodyPr>
          <a:lstStyle/>
          <a:p>
            <a:r>
              <a:rPr lang="de-DE" sz="3600"/>
              <a:t>G3</a:t>
            </a:r>
          </a:p>
        </p:txBody>
      </p:sp>
      <p:sp>
        <p:nvSpPr>
          <p:cNvPr id="14" name="Ellipse 13">
            <a:extLst>
              <a:ext uri="{FF2B5EF4-FFF2-40B4-BE49-F238E27FC236}">
                <a16:creationId xmlns:a16="http://schemas.microsoft.com/office/drawing/2014/main" id="{FB9B6644-5A05-4045-B4CA-485EF5C61570}"/>
              </a:ext>
            </a:extLst>
          </p:cNvPr>
          <p:cNvSpPr/>
          <p:nvPr/>
        </p:nvSpPr>
        <p:spPr>
          <a:xfrm flipH="1">
            <a:off x="9007245" y="5397288"/>
            <a:ext cx="28783621" cy="1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mit Pfeil 15">
            <a:extLst>
              <a:ext uri="{FF2B5EF4-FFF2-40B4-BE49-F238E27FC236}">
                <a16:creationId xmlns:a16="http://schemas.microsoft.com/office/drawing/2014/main" id="{97508860-DBC8-43CD-A1CE-4DD0C330E61A}"/>
              </a:ext>
            </a:extLst>
          </p:cNvPr>
          <p:cNvCxnSpPr>
            <a:cxnSpLocks/>
            <a:stCxn id="10" idx="2"/>
          </p:cNvCxnSpPr>
          <p:nvPr/>
        </p:nvCxnSpPr>
        <p:spPr>
          <a:xfrm flipH="1" flipV="1">
            <a:off x="7518722" y="4293704"/>
            <a:ext cx="1108230" cy="69884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09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3F902-9A26-4560-BCF3-1AA9C949DBCE}"/>
              </a:ext>
            </a:extLst>
          </p:cNvPr>
          <p:cNvSpPr>
            <a:spLocks noGrp="1"/>
          </p:cNvSpPr>
          <p:nvPr>
            <p:ph type="title"/>
          </p:nvPr>
        </p:nvSpPr>
        <p:spPr>
          <a:xfrm>
            <a:off x="540000" y="251541"/>
            <a:ext cx="7987800" cy="460800"/>
          </a:xfrm>
        </p:spPr>
        <p:txBody>
          <a:bodyPr/>
          <a:lstStyle/>
          <a:p>
            <a:r>
              <a:rPr lang="de-DE"/>
              <a:t>Neues Design</a:t>
            </a:r>
          </a:p>
        </p:txBody>
      </p:sp>
      <p:pic>
        <p:nvPicPr>
          <p:cNvPr id="4" name="Inhaltsplatzhalter 3">
            <a:extLst>
              <a:ext uri="{FF2B5EF4-FFF2-40B4-BE49-F238E27FC236}">
                <a16:creationId xmlns:a16="http://schemas.microsoft.com/office/drawing/2014/main" id="{EA296AEC-61D5-408F-B713-0A2AB7B11312}"/>
              </a:ext>
            </a:extLst>
          </p:cNvPr>
          <p:cNvPicPr>
            <a:picLocks noGrp="1" noChangeAspect="1"/>
          </p:cNvPicPr>
          <p:nvPr>
            <p:ph idx="1"/>
          </p:nvPr>
        </p:nvPicPr>
        <p:blipFill rotWithShape="1">
          <a:blip r:embed="rId3"/>
          <a:srcRect l="20905" t="17000" r="20640" b="4558"/>
          <a:stretch/>
        </p:blipFill>
        <p:spPr>
          <a:xfrm>
            <a:off x="3784586" y="1476610"/>
            <a:ext cx="2258568" cy="2273104"/>
          </a:xfrm>
          <a:prstGeom prst="rect">
            <a:avLst/>
          </a:prstGeom>
        </p:spPr>
      </p:pic>
      <p:pic>
        <p:nvPicPr>
          <p:cNvPr id="10" name="Grafik 9">
            <a:extLst>
              <a:ext uri="{FF2B5EF4-FFF2-40B4-BE49-F238E27FC236}">
                <a16:creationId xmlns:a16="http://schemas.microsoft.com/office/drawing/2014/main" id="{A2581552-EDC4-4210-A1B0-877DE453779B}"/>
              </a:ext>
            </a:extLst>
          </p:cNvPr>
          <p:cNvPicPr>
            <a:picLocks noChangeAspect="1"/>
          </p:cNvPicPr>
          <p:nvPr/>
        </p:nvPicPr>
        <p:blipFill rotWithShape="1">
          <a:blip r:embed="rId4"/>
          <a:srcRect l="15255" r="18744" b="4573"/>
          <a:stretch/>
        </p:blipFill>
        <p:spPr>
          <a:xfrm>
            <a:off x="3546977" y="4082190"/>
            <a:ext cx="2550038" cy="2765239"/>
          </a:xfrm>
          <a:prstGeom prst="rect">
            <a:avLst/>
          </a:prstGeom>
        </p:spPr>
      </p:pic>
      <p:pic>
        <p:nvPicPr>
          <p:cNvPr id="12" name="Grafik 11">
            <a:extLst>
              <a:ext uri="{FF2B5EF4-FFF2-40B4-BE49-F238E27FC236}">
                <a16:creationId xmlns:a16="http://schemas.microsoft.com/office/drawing/2014/main" id="{57B2E66F-66BB-42BC-B30D-446B85CBEE31}"/>
              </a:ext>
            </a:extLst>
          </p:cNvPr>
          <p:cNvPicPr>
            <a:picLocks noChangeAspect="1"/>
          </p:cNvPicPr>
          <p:nvPr/>
        </p:nvPicPr>
        <p:blipFill>
          <a:blip r:embed="rId5"/>
          <a:stretch>
            <a:fillRect/>
          </a:stretch>
        </p:blipFill>
        <p:spPr>
          <a:xfrm>
            <a:off x="752843" y="2742866"/>
            <a:ext cx="2397618" cy="1598036"/>
          </a:xfrm>
          <a:prstGeom prst="rect">
            <a:avLst/>
          </a:prstGeom>
        </p:spPr>
      </p:pic>
      <p:pic>
        <p:nvPicPr>
          <p:cNvPr id="14" name="Grafik 13">
            <a:extLst>
              <a:ext uri="{FF2B5EF4-FFF2-40B4-BE49-F238E27FC236}">
                <a16:creationId xmlns:a16="http://schemas.microsoft.com/office/drawing/2014/main" id="{AF8ACB23-8E30-456D-82E6-BE4AEDF6C3D4}"/>
              </a:ext>
            </a:extLst>
          </p:cNvPr>
          <p:cNvPicPr>
            <a:picLocks noChangeAspect="1"/>
          </p:cNvPicPr>
          <p:nvPr/>
        </p:nvPicPr>
        <p:blipFill>
          <a:blip r:embed="rId6"/>
          <a:stretch>
            <a:fillRect/>
          </a:stretch>
        </p:blipFill>
        <p:spPr>
          <a:xfrm>
            <a:off x="6415952" y="4141687"/>
            <a:ext cx="3240024" cy="2159508"/>
          </a:xfrm>
          <a:prstGeom prst="rect">
            <a:avLst/>
          </a:prstGeom>
        </p:spPr>
      </p:pic>
      <p:sp>
        <p:nvSpPr>
          <p:cNvPr id="15" name="Textfeld 14">
            <a:extLst>
              <a:ext uri="{FF2B5EF4-FFF2-40B4-BE49-F238E27FC236}">
                <a16:creationId xmlns:a16="http://schemas.microsoft.com/office/drawing/2014/main" id="{CB1765FF-BA94-4AFE-907C-1193AE271639}"/>
              </a:ext>
            </a:extLst>
          </p:cNvPr>
          <p:cNvSpPr txBox="1"/>
          <p:nvPr/>
        </p:nvSpPr>
        <p:spPr>
          <a:xfrm>
            <a:off x="6239256" y="3429000"/>
            <a:ext cx="792480" cy="707886"/>
          </a:xfrm>
          <a:prstGeom prst="rect">
            <a:avLst/>
          </a:prstGeom>
          <a:noFill/>
        </p:spPr>
        <p:txBody>
          <a:bodyPr wrap="square" rtlCol="0">
            <a:spAutoFit/>
          </a:bodyPr>
          <a:lstStyle/>
          <a:p>
            <a:r>
              <a:rPr lang="de-DE" sz="4000"/>
              <a:t>G3</a:t>
            </a:r>
          </a:p>
        </p:txBody>
      </p:sp>
      <p:sp>
        <p:nvSpPr>
          <p:cNvPr id="16" name="Textfeld 15">
            <a:extLst>
              <a:ext uri="{FF2B5EF4-FFF2-40B4-BE49-F238E27FC236}">
                <a16:creationId xmlns:a16="http://schemas.microsoft.com/office/drawing/2014/main" id="{2ECE313C-97CF-4256-ADCA-318438CDD4C2}"/>
              </a:ext>
            </a:extLst>
          </p:cNvPr>
          <p:cNvSpPr txBox="1"/>
          <p:nvPr/>
        </p:nvSpPr>
        <p:spPr>
          <a:xfrm>
            <a:off x="2221133" y="3366700"/>
            <a:ext cx="792479" cy="707886"/>
          </a:xfrm>
          <a:prstGeom prst="rect">
            <a:avLst/>
          </a:prstGeom>
          <a:noFill/>
        </p:spPr>
        <p:txBody>
          <a:bodyPr wrap="square" rtlCol="0">
            <a:spAutoFit/>
          </a:bodyPr>
          <a:lstStyle/>
          <a:p>
            <a:r>
              <a:rPr lang="de-DE" sz="4000"/>
              <a:t>G2</a:t>
            </a:r>
          </a:p>
        </p:txBody>
      </p:sp>
    </p:spTree>
    <p:extLst>
      <p:ext uri="{BB962C8B-B14F-4D97-AF65-F5344CB8AC3E}">
        <p14:creationId xmlns:p14="http://schemas.microsoft.com/office/powerpoint/2010/main" val="926713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337A6-D081-4258-8526-DBD01D7BC7E0}"/>
              </a:ext>
            </a:extLst>
          </p:cNvPr>
          <p:cNvSpPr>
            <a:spLocks noGrp="1"/>
          </p:cNvSpPr>
          <p:nvPr>
            <p:ph type="title"/>
          </p:nvPr>
        </p:nvSpPr>
        <p:spPr/>
        <p:txBody>
          <a:bodyPr/>
          <a:lstStyle/>
          <a:p>
            <a:r>
              <a:rPr lang="de-DE"/>
              <a:t>Typisierung</a:t>
            </a:r>
          </a:p>
        </p:txBody>
      </p:sp>
      <p:sp>
        <p:nvSpPr>
          <p:cNvPr id="5" name="Rechteck 4">
            <a:extLst>
              <a:ext uri="{FF2B5EF4-FFF2-40B4-BE49-F238E27FC236}">
                <a16:creationId xmlns:a16="http://schemas.microsoft.com/office/drawing/2014/main" id="{F865E3EF-5C5C-49F1-A0B0-1D05BA8E37EE}"/>
              </a:ext>
            </a:extLst>
          </p:cNvPr>
          <p:cNvSpPr/>
          <p:nvPr/>
        </p:nvSpPr>
        <p:spPr>
          <a:xfrm>
            <a:off x="515144" y="5793929"/>
            <a:ext cx="6096000" cy="789960"/>
          </a:xfrm>
          <a:prstGeom prst="rect">
            <a:avLst/>
          </a:prstGeom>
        </p:spPr>
        <p:txBody>
          <a:bodyPr>
            <a:spAutoFit/>
          </a:bodyPr>
          <a:lstStyle/>
          <a:p>
            <a:pPr>
              <a:spcBef>
                <a:spcPts val="200"/>
              </a:spcBef>
              <a:spcAft>
                <a:spcPts val="200"/>
              </a:spcAft>
            </a:pPr>
            <a:r>
              <a:rPr lang="de-DE" sz="1400">
                <a:solidFill>
                  <a:srgbClr val="000000"/>
                </a:solidFill>
                <a:ea typeface="Times New Roman" panose="02020603050405020304" pitchFamily="18" charset="0"/>
                <a:cs typeface="Times New Roman" panose="02020603050405020304" pitchFamily="18" charset="0"/>
              </a:rPr>
              <a:t> </a:t>
            </a:r>
            <a:r>
              <a:rPr lang="de-DE" sz="1400" b="1">
                <a:solidFill>
                  <a:srgbClr val="000000"/>
                </a:solidFill>
                <a:ea typeface="Times New Roman" panose="02020603050405020304" pitchFamily="18" charset="0"/>
                <a:cs typeface="Times New Roman" panose="02020603050405020304" pitchFamily="18" charset="0"/>
              </a:rPr>
              <a:t>Ausnahme:</a:t>
            </a:r>
            <a:r>
              <a:rPr lang="de-DE" sz="1400">
                <a:solidFill>
                  <a:srgbClr val="000000"/>
                </a:solidFill>
                <a:ea typeface="Times New Roman" panose="02020603050405020304" pitchFamily="18" charset="0"/>
                <a:cs typeface="Times New Roman" panose="02020603050405020304" pitchFamily="18" charset="0"/>
              </a:rPr>
              <a:t> </a:t>
            </a:r>
          </a:p>
          <a:p>
            <a:pPr marL="285750" indent="-285750">
              <a:spcBef>
                <a:spcPts val="200"/>
              </a:spcBef>
              <a:spcAft>
                <a:spcPts val="200"/>
              </a:spcAft>
              <a:buFontTx/>
              <a:buChar char="-"/>
            </a:pPr>
            <a:r>
              <a:rPr lang="de-DE" sz="1400">
                <a:solidFill>
                  <a:srgbClr val="000000"/>
                </a:solidFill>
                <a:ea typeface="Times New Roman" panose="02020603050405020304" pitchFamily="18" charset="0"/>
                <a:cs typeface="Times New Roman" panose="02020603050405020304" pitchFamily="18" charset="0"/>
              </a:rPr>
              <a:t>Bei PH9 &amp; PH10 bleibt die alte Typisierung bestehen. Sie bekommen die neue Generationsziffer und Typisierung nach Überarbeitung</a:t>
            </a:r>
            <a:endParaRPr lang="de-DE" sz="1400">
              <a:ea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F18E6B3-90E0-4E25-887D-096F22C7B607}"/>
              </a:ext>
            </a:extLst>
          </p:cNvPr>
          <p:cNvSpPr txBox="1"/>
          <p:nvPr/>
        </p:nvSpPr>
        <p:spPr>
          <a:xfrm>
            <a:off x="6702136" y="4765119"/>
            <a:ext cx="4925291" cy="2092881"/>
          </a:xfrm>
          <a:prstGeom prst="rect">
            <a:avLst/>
          </a:prstGeom>
          <a:noFill/>
        </p:spPr>
        <p:txBody>
          <a:bodyPr wrap="square" rtlCol="0">
            <a:spAutoFit/>
          </a:bodyPr>
          <a:lstStyle/>
          <a:p>
            <a:pPr marL="285750" indent="-285750">
              <a:buFontTx/>
              <a:buChar char="-"/>
            </a:pPr>
            <a:r>
              <a:rPr lang="de-DE" sz="1400"/>
              <a:t>Generationsziffer wird hochgesetzt</a:t>
            </a:r>
          </a:p>
          <a:p>
            <a:pPr marL="285750" indent="-285750">
              <a:buFontTx/>
              <a:buChar char="-"/>
            </a:pPr>
            <a:r>
              <a:rPr lang="de-DE" sz="1400"/>
              <a:t>Standard- und Spielarme- Ausführung wird zusammengelegt</a:t>
            </a:r>
          </a:p>
          <a:p>
            <a:pPr marL="285750" indent="-285750">
              <a:buFontTx/>
              <a:buChar char="-"/>
            </a:pPr>
            <a:r>
              <a:rPr lang="de-DE" sz="1400"/>
              <a:t>Das „A“ für spielarme Ausführung entfällt</a:t>
            </a:r>
          </a:p>
          <a:p>
            <a:pPr marL="285750" indent="-285750">
              <a:buFontTx/>
              <a:buChar char="-"/>
            </a:pPr>
            <a:r>
              <a:rPr lang="de-DE" sz="1400"/>
              <a:t>Spielarme Ausführung ist nun eine Option</a:t>
            </a:r>
          </a:p>
          <a:p>
            <a:pPr marL="285750" indent="-285750">
              <a:buFontTx/>
              <a:buChar char="-"/>
            </a:pPr>
            <a:r>
              <a:rPr lang="de-DE" sz="1400"/>
              <a:t>Lagerausführung „R“ beim P-Getriebe wird zu „S“.</a:t>
            </a:r>
          </a:p>
          <a:p>
            <a:pPr marL="285750" indent="-285750">
              <a:buFontTx/>
              <a:buChar char="-"/>
            </a:pPr>
            <a:r>
              <a:rPr lang="de-DE" sz="1400"/>
              <a:t>Bei den Baureihen PH 3/4/5 gibt es die Option auf verstärkte Lagerung, diese wird in der Typisierung mit „V“ gekennzeichnet.</a:t>
            </a:r>
          </a:p>
          <a:p>
            <a:pPr marL="285750" indent="-285750">
              <a:buFontTx/>
              <a:buChar char="-"/>
            </a:pPr>
            <a:endParaRPr lang="de-DE"/>
          </a:p>
        </p:txBody>
      </p:sp>
      <p:graphicFrame>
        <p:nvGraphicFramePr>
          <p:cNvPr id="9" name="Inhaltsplatzhalter 8">
            <a:extLst>
              <a:ext uri="{FF2B5EF4-FFF2-40B4-BE49-F238E27FC236}">
                <a16:creationId xmlns:a16="http://schemas.microsoft.com/office/drawing/2014/main" id="{25E6ACCD-B4F9-4378-A417-D67FEC6C8C3B}"/>
              </a:ext>
            </a:extLst>
          </p:cNvPr>
          <p:cNvGraphicFramePr>
            <a:graphicFrameLocks noGrp="1"/>
          </p:cNvGraphicFramePr>
          <p:nvPr>
            <p:ph idx="1"/>
            <p:extLst>
              <p:ext uri="{D42A27DB-BD31-4B8C-83A1-F6EECF244321}">
                <p14:modId xmlns:p14="http://schemas.microsoft.com/office/powerpoint/2010/main" val="2850023995"/>
              </p:ext>
            </p:extLst>
          </p:nvPr>
        </p:nvGraphicFramePr>
        <p:xfrm>
          <a:off x="515144" y="1141759"/>
          <a:ext cx="11161712" cy="3581339"/>
        </p:xfrm>
        <a:graphic>
          <a:graphicData uri="http://schemas.openxmlformats.org/drawingml/2006/table">
            <a:tbl>
              <a:tblPr firstRow="1" bandRow="1"/>
              <a:tblGrid>
                <a:gridCol w="1232253">
                  <a:extLst>
                    <a:ext uri="{9D8B030D-6E8A-4147-A177-3AD203B41FA5}">
                      <a16:colId xmlns:a16="http://schemas.microsoft.com/office/drawing/2014/main" val="2360174792"/>
                    </a:ext>
                  </a:extLst>
                </a:gridCol>
                <a:gridCol w="779088">
                  <a:extLst>
                    <a:ext uri="{9D8B030D-6E8A-4147-A177-3AD203B41FA5}">
                      <a16:colId xmlns:a16="http://schemas.microsoft.com/office/drawing/2014/main" val="3027851345"/>
                    </a:ext>
                  </a:extLst>
                </a:gridCol>
                <a:gridCol w="1399679">
                  <a:extLst>
                    <a:ext uri="{9D8B030D-6E8A-4147-A177-3AD203B41FA5}">
                      <a16:colId xmlns:a16="http://schemas.microsoft.com/office/drawing/2014/main" val="2624786157"/>
                    </a:ext>
                  </a:extLst>
                </a:gridCol>
                <a:gridCol w="933119">
                  <a:extLst>
                    <a:ext uri="{9D8B030D-6E8A-4147-A177-3AD203B41FA5}">
                      <a16:colId xmlns:a16="http://schemas.microsoft.com/office/drawing/2014/main" val="3363348013"/>
                    </a:ext>
                  </a:extLst>
                </a:gridCol>
                <a:gridCol w="1087150">
                  <a:extLst>
                    <a:ext uri="{9D8B030D-6E8A-4147-A177-3AD203B41FA5}">
                      <a16:colId xmlns:a16="http://schemas.microsoft.com/office/drawing/2014/main" val="1494531670"/>
                    </a:ext>
                  </a:extLst>
                </a:gridCol>
                <a:gridCol w="1245648">
                  <a:extLst>
                    <a:ext uri="{9D8B030D-6E8A-4147-A177-3AD203B41FA5}">
                      <a16:colId xmlns:a16="http://schemas.microsoft.com/office/drawing/2014/main" val="3813033315"/>
                    </a:ext>
                  </a:extLst>
                </a:gridCol>
                <a:gridCol w="1087150">
                  <a:extLst>
                    <a:ext uri="{9D8B030D-6E8A-4147-A177-3AD203B41FA5}">
                      <a16:colId xmlns:a16="http://schemas.microsoft.com/office/drawing/2014/main" val="3602997488"/>
                    </a:ext>
                  </a:extLst>
                </a:gridCol>
                <a:gridCol w="1091615">
                  <a:extLst>
                    <a:ext uri="{9D8B030D-6E8A-4147-A177-3AD203B41FA5}">
                      <a16:colId xmlns:a16="http://schemas.microsoft.com/office/drawing/2014/main" val="1942692751"/>
                    </a:ext>
                  </a:extLst>
                </a:gridCol>
                <a:gridCol w="1399679">
                  <a:extLst>
                    <a:ext uri="{9D8B030D-6E8A-4147-A177-3AD203B41FA5}">
                      <a16:colId xmlns:a16="http://schemas.microsoft.com/office/drawing/2014/main" val="1692259488"/>
                    </a:ext>
                  </a:extLst>
                </a:gridCol>
                <a:gridCol w="906331">
                  <a:extLst>
                    <a:ext uri="{9D8B030D-6E8A-4147-A177-3AD203B41FA5}">
                      <a16:colId xmlns:a16="http://schemas.microsoft.com/office/drawing/2014/main" val="2910844910"/>
                    </a:ext>
                  </a:extLst>
                </a:gridCol>
              </a:tblGrid>
              <a:tr h="254619">
                <a:tc>
                  <a:txBody>
                    <a:bodyPr/>
                    <a:lstStyle/>
                    <a:p>
                      <a:pPr algn="ctr">
                        <a:lnSpc>
                          <a:spcPct val="107000"/>
                        </a:lnSpc>
                        <a:spcAft>
                          <a:spcPts val="800"/>
                        </a:spcAft>
                      </a:pPr>
                      <a:r>
                        <a:rPr lang="de-DE"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Getriebetyp</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Größe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Generations-ziffer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Stufen-zahl</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Gehäuse-bauart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Wellenaus-führung</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Lageraus-führung</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Drehspiel</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Übersetzungs-kennzahl</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Eintriebs-option</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extLst>
                  <a:ext uri="{0D108BD9-81ED-4DB2-BD59-A6C34878D82A}">
                    <a16:rowId xmlns:a16="http://schemas.microsoft.com/office/drawing/2014/main" val="4114019812"/>
                  </a:ext>
                </a:extLst>
              </a:tr>
              <a:tr h="276824">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P</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4</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3</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1</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G</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0050</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extLst>
                  <a:ext uri="{0D108BD9-81ED-4DB2-BD59-A6C34878D82A}">
                    <a16:rowId xmlns:a16="http://schemas.microsoft.com/office/drawing/2014/main" val="4150253962"/>
                  </a:ext>
                </a:extLst>
              </a:tr>
              <a:tr h="276824">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PH</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4</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3</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1</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F</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0050</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extLst>
                  <a:ext uri="{0D108BD9-81ED-4DB2-BD59-A6C34878D82A}">
                    <a16:rowId xmlns:a16="http://schemas.microsoft.com/office/drawing/2014/main" val="114316944"/>
                  </a:ext>
                </a:extLst>
              </a:tr>
              <a:tr h="261298">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extLst>
                  <a:ext uri="{0D108BD9-81ED-4DB2-BD59-A6C34878D82A}">
                    <a16:rowId xmlns:a16="http://schemas.microsoft.com/office/drawing/2014/main" val="2773064430"/>
                  </a:ext>
                </a:extLst>
              </a:tr>
              <a:tr h="261298">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Varianten:</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extLst>
                  <a:ext uri="{0D108BD9-81ED-4DB2-BD59-A6C34878D82A}">
                    <a16:rowId xmlns:a16="http://schemas.microsoft.com/office/drawing/2014/main" val="1661216529"/>
                  </a:ext>
                </a:extLst>
              </a:tr>
              <a:tr h="276824">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P</a:t>
                      </a: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G</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ME(L)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extLst>
                  <a:ext uri="{0D108BD9-81ED-4DB2-BD59-A6C34878D82A}">
                    <a16:rowId xmlns:a16="http://schemas.microsoft.com/office/drawing/2014/main" val="3535082944"/>
                  </a:ext>
                </a:extLst>
              </a:tr>
              <a:tr h="276824">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X</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A3C5"/>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P</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D</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R</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MF(L)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D970"/>
                    </a:solidFill>
                  </a:tcPr>
                </a:tc>
                <a:extLst>
                  <a:ext uri="{0D108BD9-81ED-4DB2-BD59-A6C34878D82A}">
                    <a16:rowId xmlns:a16="http://schemas.microsoft.com/office/drawing/2014/main" val="3072389294"/>
                  </a:ext>
                </a:extLst>
              </a:tr>
              <a:tr h="276824">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Z</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D970"/>
                    </a:solidFill>
                  </a:tcPr>
                </a:tc>
                <a:extLst>
                  <a:ext uri="{0D108BD9-81ED-4DB2-BD59-A6C34878D82A}">
                    <a16:rowId xmlns:a16="http://schemas.microsoft.com/office/drawing/2014/main" val="2231702088"/>
                  </a:ext>
                </a:extLst>
              </a:tr>
              <a:tr h="276824">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PH</a:t>
                      </a: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F</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ME(L)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extLst>
                  <a:ext uri="{0D108BD9-81ED-4DB2-BD59-A6C34878D82A}">
                    <a16:rowId xmlns:a16="http://schemas.microsoft.com/office/drawing/2014/main" val="2150865553"/>
                  </a:ext>
                </a:extLst>
              </a:tr>
              <a:tr h="0">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X</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A3C5"/>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V</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R</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MF(L)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D970"/>
                    </a:solidFill>
                  </a:tcPr>
                </a:tc>
                <a:extLst>
                  <a:ext uri="{0D108BD9-81ED-4DB2-BD59-A6C34878D82A}">
                    <a16:rowId xmlns:a16="http://schemas.microsoft.com/office/drawing/2014/main" val="1896606194"/>
                  </a:ext>
                </a:extLst>
              </a:tr>
              <a:tr h="276824">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970"/>
                    </a:solidFill>
                  </a:tcPr>
                </a:tc>
                <a:extLst>
                  <a:ext uri="{0D108BD9-81ED-4DB2-BD59-A6C34878D82A}">
                    <a16:rowId xmlns:a16="http://schemas.microsoft.com/office/drawing/2014/main" val="2904796383"/>
                  </a:ext>
                </a:extLst>
              </a:tr>
            </a:tbl>
          </a:graphicData>
        </a:graphic>
      </p:graphicFrame>
      <p:graphicFrame>
        <p:nvGraphicFramePr>
          <p:cNvPr id="10" name="Tabelle 9">
            <a:extLst>
              <a:ext uri="{FF2B5EF4-FFF2-40B4-BE49-F238E27FC236}">
                <a16:creationId xmlns:a16="http://schemas.microsoft.com/office/drawing/2014/main" id="{47B0B6CD-5136-4639-AA6E-206689ABDD0A}"/>
              </a:ext>
            </a:extLst>
          </p:cNvPr>
          <p:cNvGraphicFramePr>
            <a:graphicFrameLocks noGrp="1"/>
          </p:cNvGraphicFramePr>
          <p:nvPr>
            <p:extLst>
              <p:ext uri="{D42A27DB-BD31-4B8C-83A1-F6EECF244321}">
                <p14:modId xmlns:p14="http://schemas.microsoft.com/office/powerpoint/2010/main" val="2692795581"/>
              </p:ext>
            </p:extLst>
          </p:nvPr>
        </p:nvGraphicFramePr>
        <p:xfrm>
          <a:off x="515144" y="4840747"/>
          <a:ext cx="1805635" cy="835533"/>
        </p:xfrm>
        <a:graphic>
          <a:graphicData uri="http://schemas.openxmlformats.org/drawingml/2006/table">
            <a:tbl>
              <a:tblPr firstRow="1" bandRow="1"/>
              <a:tblGrid>
                <a:gridCol w="1805635">
                  <a:extLst>
                    <a:ext uri="{9D8B030D-6E8A-4147-A177-3AD203B41FA5}">
                      <a16:colId xmlns:a16="http://schemas.microsoft.com/office/drawing/2014/main" val="2985519926"/>
                    </a:ext>
                  </a:extLst>
                </a:gridCol>
              </a:tblGrid>
              <a:tr h="0">
                <a:tc>
                  <a:txBody>
                    <a:bodyPr/>
                    <a:lstStyle/>
                    <a:p>
                      <a:pPr>
                        <a:lnSpc>
                          <a:spcPct val="107000"/>
                        </a:lnSpc>
                        <a:spcAft>
                          <a:spcPts val="800"/>
                        </a:spcAft>
                      </a:pPr>
                      <a:r>
                        <a:rPr lang="de-DE" sz="1200">
                          <a:effectLst/>
                          <a:latin typeface="Calibri" panose="020F0502020204030204" pitchFamily="34" charset="0"/>
                          <a:ea typeface="Calibri" panose="020F0502020204030204" pitchFamily="34" charset="0"/>
                          <a:cs typeface="Times New Roman" panose="02020603050405020304" pitchFamily="18" charset="0"/>
                        </a:rPr>
                        <a:t>Option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7D971"/>
                    </a:solidFill>
                  </a:tcPr>
                </a:tc>
                <a:extLst>
                  <a:ext uri="{0D108BD9-81ED-4DB2-BD59-A6C34878D82A}">
                    <a16:rowId xmlns:a16="http://schemas.microsoft.com/office/drawing/2014/main" val="3997908561"/>
                  </a:ext>
                </a:extLst>
              </a:tr>
              <a:tr h="0">
                <a:tc>
                  <a:txBody>
                    <a:bodyPr/>
                    <a:lstStyle/>
                    <a:p>
                      <a:pPr>
                        <a:lnSpc>
                          <a:spcPct val="107000"/>
                        </a:lnSpc>
                        <a:spcAft>
                          <a:spcPts val="800"/>
                        </a:spcAft>
                      </a:pPr>
                      <a:r>
                        <a:rPr lang="de-DE" sz="1200">
                          <a:effectLst/>
                          <a:latin typeface="Calibri" panose="020F0502020204030204" pitchFamily="34" charset="0"/>
                          <a:ea typeface="Calibri" panose="020F0502020204030204" pitchFamily="34" charset="0"/>
                          <a:cs typeface="Times New Roman" panose="02020603050405020304" pitchFamily="18" charset="0"/>
                        </a:rPr>
                        <a:t>Änderung im Typencode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extLst>
                  <a:ext uri="{0D108BD9-81ED-4DB2-BD59-A6C34878D82A}">
                    <a16:rowId xmlns:a16="http://schemas.microsoft.com/office/drawing/2014/main" val="1643066682"/>
                  </a:ext>
                </a:extLst>
              </a:tr>
              <a:tr h="0">
                <a:tc>
                  <a:txBody>
                    <a:bodyPr/>
                    <a:lstStyle/>
                    <a:p>
                      <a:pPr>
                        <a:lnSpc>
                          <a:spcPct val="107000"/>
                        </a:lnSpc>
                        <a:spcAft>
                          <a:spcPts val="800"/>
                        </a:spcAft>
                      </a:pPr>
                      <a:r>
                        <a:rPr lang="de-DE" sz="1200" err="1">
                          <a:effectLst/>
                          <a:latin typeface="Calibri" panose="020F0502020204030204" pitchFamily="34" charset="0"/>
                          <a:ea typeface="Calibri" panose="020F0502020204030204" pitchFamily="34" charset="0"/>
                          <a:cs typeface="Times New Roman" panose="02020603050405020304" pitchFamily="18" charset="0"/>
                        </a:rPr>
                        <a:t>Sonder</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A3C5"/>
                    </a:solidFill>
                  </a:tcPr>
                </a:tc>
                <a:extLst>
                  <a:ext uri="{0D108BD9-81ED-4DB2-BD59-A6C34878D82A}">
                    <a16:rowId xmlns:a16="http://schemas.microsoft.com/office/drawing/2014/main" val="4225885818"/>
                  </a:ext>
                </a:extLst>
              </a:tr>
            </a:tbl>
          </a:graphicData>
        </a:graphic>
      </p:graphicFrame>
      <p:sp>
        <p:nvSpPr>
          <p:cNvPr id="11" name="Rectangle 1">
            <a:extLst>
              <a:ext uri="{FF2B5EF4-FFF2-40B4-BE49-F238E27FC236}">
                <a16:creationId xmlns:a16="http://schemas.microsoft.com/office/drawing/2014/main" id="{CE8B182F-4A63-4C86-B798-834242C8FB23}"/>
              </a:ext>
            </a:extLst>
          </p:cNvPr>
          <p:cNvSpPr>
            <a:spLocks noChangeArrowheads="1"/>
          </p:cNvSpPr>
          <p:nvPr/>
        </p:nvSpPr>
        <p:spPr bwMode="auto">
          <a:xfrm>
            <a:off x="814892" y="44659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781392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6611B-D544-46A0-B1ED-1C08805EEFD0}"/>
              </a:ext>
            </a:extLst>
          </p:cNvPr>
          <p:cNvSpPr>
            <a:spLocks noGrp="1"/>
          </p:cNvSpPr>
          <p:nvPr>
            <p:ph type="title"/>
          </p:nvPr>
        </p:nvSpPr>
        <p:spPr/>
        <p:txBody>
          <a:bodyPr/>
          <a:lstStyle/>
          <a:p>
            <a:r>
              <a:rPr lang="de-DE"/>
              <a:t>Kostenreduktion bei spielarmen Getrieben</a:t>
            </a:r>
          </a:p>
        </p:txBody>
      </p:sp>
      <p:sp>
        <p:nvSpPr>
          <p:cNvPr id="3" name="Inhaltsplatzhalter 2">
            <a:extLst>
              <a:ext uri="{FF2B5EF4-FFF2-40B4-BE49-F238E27FC236}">
                <a16:creationId xmlns:a16="http://schemas.microsoft.com/office/drawing/2014/main" id="{7A23E8CC-A984-4DEE-B9A1-2F36C89F2759}"/>
              </a:ext>
            </a:extLst>
          </p:cNvPr>
          <p:cNvSpPr>
            <a:spLocks noGrp="1"/>
          </p:cNvSpPr>
          <p:nvPr>
            <p:ph idx="1"/>
          </p:nvPr>
        </p:nvSpPr>
        <p:spPr>
          <a:xfrm>
            <a:off x="2199736" y="1119248"/>
            <a:ext cx="7186264" cy="917370"/>
          </a:xfrm>
        </p:spPr>
        <p:txBody>
          <a:bodyPr>
            <a:normAutofit/>
          </a:bodyPr>
          <a:lstStyle/>
          <a:p>
            <a:pPr marL="0" indent="0" algn="ctr">
              <a:buNone/>
            </a:pPr>
            <a:r>
              <a:rPr lang="de-DE"/>
              <a:t>Deutliche Kostenreduktion durch Vereinheitlichung von Bauteilen und die Möglichkeit des ME Adapters für spielreduzierte Getriebe</a:t>
            </a:r>
          </a:p>
          <a:p>
            <a:pPr marL="0" indent="0">
              <a:buNone/>
            </a:pPr>
            <a:endParaRPr lang="de-DE"/>
          </a:p>
          <a:p>
            <a:pPr marL="0" indent="0">
              <a:buNone/>
            </a:pPr>
            <a:endParaRPr lang="de-DE"/>
          </a:p>
        </p:txBody>
      </p:sp>
      <p:sp>
        <p:nvSpPr>
          <p:cNvPr id="8" name="Textfeld 7">
            <a:extLst>
              <a:ext uri="{FF2B5EF4-FFF2-40B4-BE49-F238E27FC236}">
                <a16:creationId xmlns:a16="http://schemas.microsoft.com/office/drawing/2014/main" id="{53CB0A9D-F65B-4AC0-9893-9DFAB5F9207F}"/>
              </a:ext>
            </a:extLst>
          </p:cNvPr>
          <p:cNvSpPr txBox="1"/>
          <p:nvPr/>
        </p:nvSpPr>
        <p:spPr>
          <a:xfrm>
            <a:off x="1183248" y="2654516"/>
            <a:ext cx="1163782" cy="369332"/>
          </a:xfrm>
          <a:prstGeom prst="rect">
            <a:avLst/>
          </a:prstGeom>
          <a:noFill/>
        </p:spPr>
        <p:txBody>
          <a:bodyPr wrap="square" rtlCol="0">
            <a:spAutoFit/>
          </a:bodyPr>
          <a:lstStyle/>
          <a:p>
            <a:r>
              <a:rPr lang="de-DE"/>
              <a:t>Beispiele:</a:t>
            </a:r>
          </a:p>
        </p:txBody>
      </p:sp>
      <p:pic>
        <p:nvPicPr>
          <p:cNvPr id="4" name="Grafik 3">
            <a:extLst>
              <a:ext uri="{FF2B5EF4-FFF2-40B4-BE49-F238E27FC236}">
                <a16:creationId xmlns:a16="http://schemas.microsoft.com/office/drawing/2014/main" id="{447DCEBD-F9B3-4BC7-ACC3-1F46B7B394B0}"/>
              </a:ext>
            </a:extLst>
          </p:cNvPr>
          <p:cNvPicPr>
            <a:picLocks noChangeAspect="1"/>
          </p:cNvPicPr>
          <p:nvPr/>
        </p:nvPicPr>
        <p:blipFill>
          <a:blip r:embed="rId3"/>
          <a:stretch>
            <a:fillRect/>
          </a:stretch>
        </p:blipFill>
        <p:spPr>
          <a:xfrm>
            <a:off x="1216865" y="3190922"/>
            <a:ext cx="4623696" cy="1807105"/>
          </a:xfrm>
          <a:prstGeom prst="rect">
            <a:avLst/>
          </a:prstGeom>
        </p:spPr>
      </p:pic>
      <p:pic>
        <p:nvPicPr>
          <p:cNvPr id="5" name="Grafik 4">
            <a:extLst>
              <a:ext uri="{FF2B5EF4-FFF2-40B4-BE49-F238E27FC236}">
                <a16:creationId xmlns:a16="http://schemas.microsoft.com/office/drawing/2014/main" id="{18D239E1-B472-4A99-84AB-F9CA5DF274AF}"/>
              </a:ext>
            </a:extLst>
          </p:cNvPr>
          <p:cNvPicPr>
            <a:picLocks noChangeAspect="1"/>
          </p:cNvPicPr>
          <p:nvPr/>
        </p:nvPicPr>
        <p:blipFill>
          <a:blip r:embed="rId4"/>
          <a:stretch>
            <a:fillRect/>
          </a:stretch>
        </p:blipFill>
        <p:spPr>
          <a:xfrm>
            <a:off x="6505574" y="3190922"/>
            <a:ext cx="4469561" cy="1547156"/>
          </a:xfrm>
          <a:prstGeom prst="rect">
            <a:avLst/>
          </a:prstGeom>
        </p:spPr>
      </p:pic>
      <p:sp>
        <p:nvSpPr>
          <p:cNvPr id="7" name="Textfeld 6">
            <a:extLst>
              <a:ext uri="{FF2B5EF4-FFF2-40B4-BE49-F238E27FC236}">
                <a16:creationId xmlns:a16="http://schemas.microsoft.com/office/drawing/2014/main" id="{6FDE992A-92BF-4BA2-B295-0A54A3C00252}"/>
              </a:ext>
            </a:extLst>
          </p:cNvPr>
          <p:cNvSpPr txBox="1"/>
          <p:nvPr/>
        </p:nvSpPr>
        <p:spPr>
          <a:xfrm>
            <a:off x="4682870" y="5246051"/>
            <a:ext cx="3645408" cy="646331"/>
          </a:xfrm>
          <a:prstGeom prst="rect">
            <a:avLst/>
          </a:prstGeom>
          <a:noFill/>
        </p:spPr>
        <p:txBody>
          <a:bodyPr wrap="square" rtlCol="0">
            <a:spAutoFit/>
          </a:bodyPr>
          <a:lstStyle/>
          <a:p>
            <a:r>
              <a:rPr lang="de-DE"/>
              <a:t>P um bis zu 17% , PH um bis zu 15%</a:t>
            </a:r>
          </a:p>
          <a:p>
            <a:endParaRPr lang="de-DE"/>
          </a:p>
        </p:txBody>
      </p:sp>
    </p:spTree>
    <p:extLst>
      <p:ext uri="{BB962C8B-B14F-4D97-AF65-F5344CB8AC3E}">
        <p14:creationId xmlns:p14="http://schemas.microsoft.com/office/powerpoint/2010/main" val="251928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3F902-9A26-4560-BCF3-1AA9C949DBCE}"/>
              </a:ext>
            </a:extLst>
          </p:cNvPr>
          <p:cNvSpPr>
            <a:spLocks noGrp="1"/>
          </p:cNvSpPr>
          <p:nvPr>
            <p:ph type="title"/>
          </p:nvPr>
        </p:nvSpPr>
        <p:spPr>
          <a:xfrm>
            <a:off x="540000" y="251541"/>
            <a:ext cx="8604000" cy="460800"/>
          </a:xfrm>
        </p:spPr>
        <p:txBody>
          <a:bodyPr>
            <a:normAutofit/>
          </a:bodyPr>
          <a:lstStyle/>
          <a:p>
            <a:r>
              <a:rPr lang="de-DE"/>
              <a:t>Überarbeitung nach neuestem Stand der Technik</a:t>
            </a:r>
          </a:p>
        </p:txBody>
      </p:sp>
      <p:sp>
        <p:nvSpPr>
          <p:cNvPr id="6" name="Rechteck 5">
            <a:extLst>
              <a:ext uri="{FF2B5EF4-FFF2-40B4-BE49-F238E27FC236}">
                <a16:creationId xmlns:a16="http://schemas.microsoft.com/office/drawing/2014/main" id="{5DA3C2AC-1463-44F6-8736-F0AF30CB5F70}"/>
              </a:ext>
            </a:extLst>
          </p:cNvPr>
          <p:cNvSpPr/>
          <p:nvPr/>
        </p:nvSpPr>
        <p:spPr>
          <a:xfrm>
            <a:off x="540000" y="1593140"/>
            <a:ext cx="10442865" cy="3178242"/>
          </a:xfrm>
          <a:prstGeom prst="rect">
            <a:avLst/>
          </a:prstGeom>
        </p:spPr>
        <p:txBody>
          <a:bodyPr wrap="square">
            <a:spAutoFit/>
          </a:bodyPr>
          <a:lstStyle/>
          <a:p>
            <a:pPr algn="just">
              <a:lnSpc>
                <a:spcPct val="107000"/>
              </a:lnSpc>
              <a:spcAft>
                <a:spcPts val="800"/>
              </a:spcAft>
            </a:pPr>
            <a:r>
              <a:rPr lang="de-DE" sz="2400">
                <a:solidFill>
                  <a:srgbClr val="000000"/>
                </a:solidFill>
                <a:latin typeface="Calibri" panose="020F0502020204030204" pitchFamily="34" charset="0"/>
                <a:ea typeface="Calibri" panose="020F0502020204030204" pitchFamily="34" charset="0"/>
                <a:cs typeface="Times New Roman" panose="02020603050405020304" pitchFamily="18" charset="0"/>
              </a:rPr>
              <a:t>Überarbeitet wurden die Planetengetriebebaureihen P und PH:</a:t>
            </a:r>
          </a:p>
          <a:p>
            <a:pPr algn="just">
              <a:lnSpc>
                <a:spcPct val="107000"/>
              </a:lnSpc>
              <a:spcAft>
                <a:spcPts val="800"/>
              </a:spcAft>
            </a:pPr>
            <a:endParaRPr lang="de-DE" sz="24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200"/>
              </a:spcBef>
              <a:spcAft>
                <a:spcPts val="200"/>
              </a:spcAft>
              <a:buFont typeface="Symbol" panose="05050102010706020507" pitchFamily="18" charset="2"/>
              <a:buChar char=""/>
              <a:tabLst>
                <a:tab pos="648335" algn="l"/>
              </a:tabLst>
            </a:pPr>
            <a:r>
              <a:rPr lang="de-DE" sz="2400">
                <a:solidFill>
                  <a:srgbClr val="000000"/>
                </a:solidFill>
                <a:latin typeface="Calibri" panose="020F0502020204030204" pitchFamily="34" charset="0"/>
                <a:ea typeface="Calibri" panose="020F0502020204030204" pitchFamily="34" charset="0"/>
                <a:cs typeface="Times New Roman" panose="02020603050405020304" pitchFamily="18" charset="0"/>
              </a:rPr>
              <a:t>P3 bis P9</a:t>
            </a:r>
            <a:endParaRPr lang="de-DE">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200"/>
              </a:spcBef>
              <a:spcAft>
                <a:spcPts val="200"/>
              </a:spcAft>
              <a:buFont typeface="Symbol" panose="05050102010706020507" pitchFamily="18" charset="2"/>
              <a:buChar char=""/>
              <a:tabLst>
                <a:tab pos="648335" algn="l"/>
              </a:tabLst>
            </a:pPr>
            <a:r>
              <a:rPr lang="de-DE" sz="2400">
                <a:solidFill>
                  <a:srgbClr val="000000"/>
                </a:solidFill>
                <a:latin typeface="Calibri" panose="020F0502020204030204" pitchFamily="34" charset="0"/>
                <a:ea typeface="Calibri" panose="020F0502020204030204" pitchFamily="34" charset="0"/>
                <a:cs typeface="Times New Roman" panose="02020603050405020304" pitchFamily="18" charset="0"/>
              </a:rPr>
              <a:t>PA3 bis PA8 </a:t>
            </a:r>
          </a:p>
          <a:p>
            <a:pPr lvl="0">
              <a:lnSpc>
                <a:spcPct val="107000"/>
              </a:lnSpc>
              <a:spcBef>
                <a:spcPts val="200"/>
              </a:spcBef>
              <a:spcAft>
                <a:spcPts val="200"/>
              </a:spcAft>
              <a:tabLst>
                <a:tab pos="648335" algn="l"/>
              </a:tabLst>
            </a:pPr>
            <a:r>
              <a:rPr lang="de-DE">
                <a:solidFill>
                  <a:srgbClr val="000000"/>
                </a:solidFill>
                <a:latin typeface="Calibri" panose="020F0502020204030204" pitchFamily="34" charset="0"/>
                <a:ea typeface="Calibri" panose="020F0502020204030204" pitchFamily="34" charset="0"/>
                <a:cs typeface="Times New Roman" panose="02020603050405020304" pitchFamily="18" charset="0"/>
              </a:rPr>
              <a:t>	keine separate Baureihe mehr, nur Option red. Spiel (gilt für alle A-Baureihen) </a:t>
            </a:r>
            <a:endParaRPr lang="de-DE">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200"/>
              </a:spcBef>
              <a:spcAft>
                <a:spcPts val="200"/>
              </a:spcAft>
              <a:buFont typeface="Symbol" panose="05050102010706020507" pitchFamily="18" charset="2"/>
              <a:buChar char=""/>
              <a:tabLst>
                <a:tab pos="648335" algn="l"/>
              </a:tabLst>
            </a:pPr>
            <a:r>
              <a:rPr lang="de-DE" sz="2400">
                <a:solidFill>
                  <a:srgbClr val="000000"/>
                </a:solidFill>
                <a:latin typeface="Calibri" panose="020F0502020204030204" pitchFamily="34" charset="0"/>
                <a:ea typeface="Calibri" panose="020F0502020204030204" pitchFamily="34" charset="0"/>
                <a:cs typeface="Times New Roman" panose="02020603050405020304" pitchFamily="18" charset="0"/>
              </a:rPr>
              <a:t>PH(A)3 bis PH(A)8</a:t>
            </a:r>
            <a:endParaRPr lang="de-DE" sz="24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200"/>
              </a:spcBef>
              <a:spcAft>
                <a:spcPts val="200"/>
              </a:spcAft>
              <a:buFont typeface="Symbol" panose="05050102010706020507" pitchFamily="18" charset="2"/>
              <a:buChar char=""/>
              <a:tabLst>
                <a:tab pos="648335" algn="l"/>
              </a:tabLst>
            </a:pPr>
            <a:r>
              <a:rPr lang="en-US" sz="2400">
                <a:solidFill>
                  <a:srgbClr val="000000"/>
                </a:solidFill>
                <a:latin typeface="Calibri" panose="020F0502020204030204" pitchFamily="34" charset="0"/>
                <a:ea typeface="Calibri" panose="020F0502020204030204" pitchFamily="34" charset="0"/>
                <a:cs typeface="Times New Roman" panose="02020603050405020304" pitchFamily="18" charset="0"/>
              </a:rPr>
              <a:t>PHQ(A)4 bis PHQ(A)8</a:t>
            </a:r>
            <a:endParaRPr lang="de-DE"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59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Veränderung der Baulängen P im Vergleich</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010384BC-0359-4989-B122-49178E6AF85D}"/>
              </a:ext>
            </a:extLst>
          </p:cNvPr>
          <p:cNvPicPr>
            <a:picLocks noChangeAspect="1"/>
          </p:cNvPicPr>
          <p:nvPr/>
        </p:nvPicPr>
        <p:blipFill>
          <a:blip r:embed="rId3"/>
          <a:stretch>
            <a:fillRect/>
          </a:stretch>
        </p:blipFill>
        <p:spPr>
          <a:xfrm>
            <a:off x="3138954" y="1402804"/>
            <a:ext cx="2518095" cy="1862857"/>
          </a:xfrm>
          <a:prstGeom prst="rect">
            <a:avLst/>
          </a:prstGeom>
        </p:spPr>
      </p:pic>
      <p:graphicFrame>
        <p:nvGraphicFramePr>
          <p:cNvPr id="9" name="Tabelle 8">
            <a:extLst>
              <a:ext uri="{FF2B5EF4-FFF2-40B4-BE49-F238E27FC236}">
                <a16:creationId xmlns:a16="http://schemas.microsoft.com/office/drawing/2014/main" id="{D195A714-C8E9-4387-9DDE-651BADB69D90}"/>
              </a:ext>
            </a:extLst>
          </p:cNvPr>
          <p:cNvGraphicFramePr>
            <a:graphicFrameLocks noGrp="1"/>
          </p:cNvGraphicFramePr>
          <p:nvPr>
            <p:extLst>
              <p:ext uri="{D42A27DB-BD31-4B8C-83A1-F6EECF244321}">
                <p14:modId xmlns:p14="http://schemas.microsoft.com/office/powerpoint/2010/main" val="128058121"/>
              </p:ext>
            </p:extLst>
          </p:nvPr>
        </p:nvGraphicFramePr>
        <p:xfrm>
          <a:off x="3467422" y="3537449"/>
          <a:ext cx="5511800" cy="2941320"/>
        </p:xfrm>
        <a:graphic>
          <a:graphicData uri="http://schemas.openxmlformats.org/drawingml/2006/table">
            <a:tbl>
              <a:tblPr/>
              <a:tblGrid>
                <a:gridCol w="787400">
                  <a:extLst>
                    <a:ext uri="{9D8B030D-6E8A-4147-A177-3AD203B41FA5}">
                      <a16:colId xmlns:a16="http://schemas.microsoft.com/office/drawing/2014/main" val="749353182"/>
                    </a:ext>
                  </a:extLst>
                </a:gridCol>
                <a:gridCol w="787400">
                  <a:extLst>
                    <a:ext uri="{9D8B030D-6E8A-4147-A177-3AD203B41FA5}">
                      <a16:colId xmlns:a16="http://schemas.microsoft.com/office/drawing/2014/main" val="3562043577"/>
                    </a:ext>
                  </a:extLst>
                </a:gridCol>
                <a:gridCol w="787400">
                  <a:extLst>
                    <a:ext uri="{9D8B030D-6E8A-4147-A177-3AD203B41FA5}">
                      <a16:colId xmlns:a16="http://schemas.microsoft.com/office/drawing/2014/main" val="3573277800"/>
                    </a:ext>
                  </a:extLst>
                </a:gridCol>
                <a:gridCol w="787400">
                  <a:extLst>
                    <a:ext uri="{9D8B030D-6E8A-4147-A177-3AD203B41FA5}">
                      <a16:colId xmlns:a16="http://schemas.microsoft.com/office/drawing/2014/main" val="433848913"/>
                    </a:ext>
                  </a:extLst>
                </a:gridCol>
                <a:gridCol w="787400">
                  <a:extLst>
                    <a:ext uri="{9D8B030D-6E8A-4147-A177-3AD203B41FA5}">
                      <a16:colId xmlns:a16="http://schemas.microsoft.com/office/drawing/2014/main" val="1471659388"/>
                    </a:ext>
                  </a:extLst>
                </a:gridCol>
                <a:gridCol w="787400">
                  <a:extLst>
                    <a:ext uri="{9D8B030D-6E8A-4147-A177-3AD203B41FA5}">
                      <a16:colId xmlns:a16="http://schemas.microsoft.com/office/drawing/2014/main" val="2940237828"/>
                    </a:ext>
                  </a:extLst>
                </a:gridCol>
                <a:gridCol w="787400">
                  <a:extLst>
                    <a:ext uri="{9D8B030D-6E8A-4147-A177-3AD203B41FA5}">
                      <a16:colId xmlns:a16="http://schemas.microsoft.com/office/drawing/2014/main" val="1941737840"/>
                    </a:ext>
                  </a:extLst>
                </a:gridCol>
              </a:tblGrid>
              <a:tr h="182880">
                <a:tc>
                  <a:txBody>
                    <a:bodyPr/>
                    <a:lstStyle/>
                    <a:p>
                      <a:pPr algn="l" fontAlgn="b"/>
                      <a:r>
                        <a:rPr lang="de-DE"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0000"/>
                          </a:solidFill>
                          <a:effectLst/>
                          <a:latin typeface="Calibri" panose="020F0502020204030204" pitchFamily="34" charset="0"/>
                        </a:rPr>
                        <a:t>G2 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de-DE" sz="1100" b="0" i="0" u="none" strike="noStrike">
                          <a:solidFill>
                            <a:srgbClr val="0036A2"/>
                          </a:solidFill>
                          <a:effectLst/>
                          <a:latin typeface="Calibri" panose="020F0502020204030204" pitchFamily="34" charset="0"/>
                        </a:rPr>
                        <a:t>G3 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0000"/>
                          </a:solidFill>
                          <a:effectLst/>
                          <a:latin typeface="Calibri" panose="020F0502020204030204" pitchFamily="34" charset="0"/>
                        </a:rPr>
                        <a:t>Reduzierung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0000"/>
                          </a:solidFill>
                          <a:effectLst/>
                          <a:latin typeface="Calibri" panose="020F0502020204030204" pitchFamily="34" charset="0"/>
                        </a:rPr>
                        <a:t>G2 MEL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36A2"/>
                          </a:solidFill>
                          <a:effectLst/>
                          <a:latin typeface="Calibri" panose="020F0502020204030204" pitchFamily="34" charset="0"/>
                        </a:rPr>
                        <a:t>G3 MEL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0000"/>
                          </a:solidFill>
                          <a:effectLst/>
                          <a:latin typeface="Calibri" panose="020F0502020204030204" pitchFamily="34" charset="0"/>
                        </a:rPr>
                        <a:t>Reduzierung</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62649363"/>
                  </a:ext>
                </a:extLst>
              </a:tr>
              <a:tr h="190500">
                <a:tc>
                  <a:txBody>
                    <a:bodyPr/>
                    <a:lstStyle/>
                    <a:p>
                      <a:pPr algn="l" fontAlgn="b"/>
                      <a:r>
                        <a:rPr lang="de-DE"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[mm]</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690889"/>
                  </a:ext>
                </a:extLst>
              </a:tr>
              <a:tr h="182880">
                <a:tc>
                  <a:txBody>
                    <a:bodyPr/>
                    <a:lstStyle/>
                    <a:p>
                      <a:pPr algn="l" fontAlgn="b"/>
                      <a:r>
                        <a:rPr lang="de-DE" sz="1100" b="0" i="0" u="none" strike="noStrike">
                          <a:solidFill>
                            <a:srgbClr val="000000"/>
                          </a:solidFill>
                          <a:effectLst/>
                          <a:latin typeface="Calibri" panose="020F0502020204030204" pitchFamily="34" charset="0"/>
                        </a:rPr>
                        <a:t>P221 - P231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109,5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109,5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276438"/>
                  </a:ext>
                </a:extLst>
              </a:tr>
              <a:tr h="182880">
                <a:tc>
                  <a:txBody>
                    <a:bodyPr/>
                    <a:lstStyle/>
                    <a:p>
                      <a:pPr algn="l" fontAlgn="b"/>
                      <a:r>
                        <a:rPr lang="de-DE" sz="1100" b="0" i="0" u="none" strike="noStrike">
                          <a:solidFill>
                            <a:srgbClr val="000000"/>
                          </a:solidFill>
                          <a:effectLst/>
                          <a:latin typeface="Calibri" panose="020F0502020204030204" pitchFamily="34" charset="0"/>
                        </a:rPr>
                        <a:t>P222 - P232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141,5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141,5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84659"/>
                  </a:ext>
                </a:extLst>
              </a:tr>
              <a:tr h="182880">
                <a:tc>
                  <a:txBody>
                    <a:bodyPr/>
                    <a:lstStyle/>
                    <a:p>
                      <a:pPr algn="l" fontAlgn="b"/>
                      <a:r>
                        <a:rPr lang="de-DE" sz="1100" b="0" i="0" u="none" strike="noStrike">
                          <a:solidFill>
                            <a:srgbClr val="000000"/>
                          </a:solidFill>
                          <a:effectLst/>
                          <a:latin typeface="Calibri" panose="020F0502020204030204" pitchFamily="34" charset="0"/>
                        </a:rPr>
                        <a:t>P321 - P331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153,0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145,5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159,3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147,0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12,3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811084"/>
                  </a:ext>
                </a:extLst>
              </a:tr>
              <a:tr h="182880">
                <a:tc>
                  <a:txBody>
                    <a:bodyPr/>
                    <a:lstStyle/>
                    <a:p>
                      <a:pPr algn="l" fontAlgn="b"/>
                      <a:r>
                        <a:rPr lang="de-DE" sz="1100" b="0" i="0" u="none" strike="noStrike">
                          <a:solidFill>
                            <a:srgbClr val="000000"/>
                          </a:solidFill>
                          <a:effectLst/>
                          <a:latin typeface="Calibri" panose="020F0502020204030204" pitchFamily="34" charset="0"/>
                        </a:rPr>
                        <a:t>P322 - P332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163,0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193,0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182,5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10,5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893218"/>
                  </a:ext>
                </a:extLst>
              </a:tr>
              <a:tr h="182880">
                <a:tc>
                  <a:txBody>
                    <a:bodyPr/>
                    <a:lstStyle/>
                    <a:p>
                      <a:pPr algn="l" fontAlgn="b"/>
                      <a:r>
                        <a:rPr lang="de-DE" sz="1100" b="0" i="0" u="none" strike="noStrike">
                          <a:solidFill>
                            <a:srgbClr val="000000"/>
                          </a:solidFill>
                          <a:effectLst/>
                          <a:latin typeface="Calibri" panose="020F0502020204030204" pitchFamily="34" charset="0"/>
                        </a:rPr>
                        <a:t>P421 - P431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165,5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185,5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178,5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044105"/>
                  </a:ext>
                </a:extLst>
              </a:tr>
              <a:tr h="182880">
                <a:tc>
                  <a:txBody>
                    <a:bodyPr/>
                    <a:lstStyle/>
                    <a:p>
                      <a:pPr algn="l" fontAlgn="b"/>
                      <a:r>
                        <a:rPr lang="de-DE" sz="1100" b="0" i="0" u="none" strike="noStrike">
                          <a:solidFill>
                            <a:srgbClr val="000000"/>
                          </a:solidFill>
                          <a:effectLst/>
                          <a:latin typeface="Calibri" panose="020F0502020204030204" pitchFamily="34" charset="0"/>
                        </a:rPr>
                        <a:t>P422 - P432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202,5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204,0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20,8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908480"/>
                  </a:ext>
                </a:extLst>
              </a:tr>
              <a:tr h="182880">
                <a:tc>
                  <a:txBody>
                    <a:bodyPr/>
                    <a:lstStyle/>
                    <a:p>
                      <a:pPr algn="l" fontAlgn="b"/>
                      <a:r>
                        <a:rPr lang="de-DE" sz="1100" b="0" i="0" u="none" strike="noStrike">
                          <a:solidFill>
                            <a:srgbClr val="000000"/>
                          </a:solidFill>
                          <a:effectLst/>
                          <a:latin typeface="Calibri" panose="020F0502020204030204" pitchFamily="34" charset="0"/>
                        </a:rPr>
                        <a:t>P521 - P531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210,5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233,0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223,0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761167"/>
                  </a:ext>
                </a:extLst>
              </a:tr>
              <a:tr h="182880">
                <a:tc>
                  <a:txBody>
                    <a:bodyPr/>
                    <a:lstStyle/>
                    <a:p>
                      <a:pPr algn="l" fontAlgn="b"/>
                      <a:r>
                        <a:rPr lang="de-DE" sz="1100" b="0" i="0" u="none" strike="noStrike">
                          <a:solidFill>
                            <a:srgbClr val="000000"/>
                          </a:solidFill>
                          <a:effectLst/>
                          <a:latin typeface="Calibri" panose="020F0502020204030204" pitchFamily="34" charset="0"/>
                        </a:rPr>
                        <a:t>P522 - P532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263,5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239,5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24,0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252,5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22,5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356956"/>
                  </a:ext>
                </a:extLst>
              </a:tr>
              <a:tr h="182880">
                <a:tc>
                  <a:txBody>
                    <a:bodyPr/>
                    <a:lstStyle/>
                    <a:p>
                      <a:pPr algn="l" fontAlgn="b"/>
                      <a:r>
                        <a:rPr lang="de-DE" sz="1100" b="0" i="0" u="none" strike="noStrike">
                          <a:solidFill>
                            <a:srgbClr val="000000"/>
                          </a:solidFill>
                          <a:effectLst/>
                          <a:latin typeface="Calibri" panose="020F0502020204030204" pitchFamily="34" charset="0"/>
                        </a:rPr>
                        <a:t>P721 - P731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268,0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293,0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287,5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092059"/>
                  </a:ext>
                </a:extLst>
              </a:tr>
              <a:tr h="182880">
                <a:tc>
                  <a:txBody>
                    <a:bodyPr/>
                    <a:lstStyle/>
                    <a:p>
                      <a:pPr algn="l" fontAlgn="b"/>
                      <a:r>
                        <a:rPr lang="de-DE" sz="1100" b="0" i="0" u="none" strike="noStrike">
                          <a:solidFill>
                            <a:srgbClr val="000000"/>
                          </a:solidFill>
                          <a:effectLst/>
                          <a:latin typeface="Calibri" panose="020F0502020204030204" pitchFamily="34" charset="0"/>
                        </a:rPr>
                        <a:t>P722 - P732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318,0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302,5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315,0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129088"/>
                  </a:ext>
                </a:extLst>
              </a:tr>
              <a:tr h="182880">
                <a:tc>
                  <a:txBody>
                    <a:bodyPr/>
                    <a:lstStyle/>
                    <a:p>
                      <a:pPr algn="l" fontAlgn="b"/>
                      <a:r>
                        <a:rPr lang="de-DE" sz="1100" b="0" i="0" u="none" strike="noStrike">
                          <a:solidFill>
                            <a:srgbClr val="000000"/>
                          </a:solidFill>
                          <a:effectLst/>
                          <a:latin typeface="Calibri" panose="020F0502020204030204" pitchFamily="34" charset="0"/>
                        </a:rPr>
                        <a:t>P821 - P831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318,0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311,5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320,5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13,5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923296"/>
                  </a:ext>
                </a:extLst>
              </a:tr>
              <a:tr h="182880">
                <a:tc>
                  <a:txBody>
                    <a:bodyPr/>
                    <a:lstStyle/>
                    <a:p>
                      <a:pPr algn="l" fontAlgn="b"/>
                      <a:r>
                        <a:rPr lang="de-DE" sz="1100" b="0" i="0" u="none" strike="noStrike">
                          <a:solidFill>
                            <a:srgbClr val="000000"/>
                          </a:solidFill>
                          <a:effectLst/>
                          <a:latin typeface="Calibri" panose="020F0502020204030204" pitchFamily="34" charset="0"/>
                        </a:rPr>
                        <a:t>P822 - P832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376,5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356,5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401,5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379,5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22,0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36898"/>
                  </a:ext>
                </a:extLst>
              </a:tr>
              <a:tr h="182880">
                <a:tc>
                  <a:txBody>
                    <a:bodyPr/>
                    <a:lstStyle/>
                    <a:p>
                      <a:pPr algn="l" fontAlgn="b"/>
                      <a:r>
                        <a:rPr lang="de-DE" sz="1100" b="0" i="0" u="none" strike="noStrike">
                          <a:solidFill>
                            <a:srgbClr val="000000"/>
                          </a:solidFill>
                          <a:effectLst/>
                          <a:latin typeface="Calibri" panose="020F0502020204030204" pitchFamily="34" charset="0"/>
                        </a:rPr>
                        <a:t>P921 - P931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380,5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848589"/>
                  </a:ext>
                </a:extLst>
              </a:tr>
              <a:tr h="190500">
                <a:tc>
                  <a:txBody>
                    <a:bodyPr/>
                    <a:lstStyle/>
                    <a:p>
                      <a:pPr algn="l" fontAlgn="b"/>
                      <a:r>
                        <a:rPr lang="de-DE" sz="1100" b="0" i="0" u="none" strike="noStrike">
                          <a:solidFill>
                            <a:srgbClr val="000000"/>
                          </a:solidFill>
                          <a:effectLst/>
                          <a:latin typeface="Calibri" panose="020F0502020204030204" pitchFamily="34" charset="0"/>
                        </a:rPr>
                        <a:t>P922 - P932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476,0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463,5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492,0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472,5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19,5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700236"/>
                  </a:ext>
                </a:extLst>
              </a:tr>
            </a:tbl>
          </a:graphicData>
        </a:graphic>
      </p:graphicFrame>
      <p:pic>
        <p:nvPicPr>
          <p:cNvPr id="8" name="Grafik 7">
            <a:extLst>
              <a:ext uri="{FF2B5EF4-FFF2-40B4-BE49-F238E27FC236}">
                <a16:creationId xmlns:a16="http://schemas.microsoft.com/office/drawing/2014/main" id="{3953E57A-B4F6-4D43-B8C2-9539695C1B03}"/>
              </a:ext>
            </a:extLst>
          </p:cNvPr>
          <p:cNvPicPr>
            <a:picLocks noChangeAspect="1"/>
          </p:cNvPicPr>
          <p:nvPr/>
        </p:nvPicPr>
        <p:blipFill>
          <a:blip r:embed="rId4"/>
          <a:stretch>
            <a:fillRect/>
          </a:stretch>
        </p:blipFill>
        <p:spPr>
          <a:xfrm>
            <a:off x="6096000" y="1161043"/>
            <a:ext cx="3240024" cy="2159508"/>
          </a:xfrm>
          <a:prstGeom prst="rect">
            <a:avLst/>
          </a:prstGeom>
        </p:spPr>
      </p:pic>
      <p:sp>
        <p:nvSpPr>
          <p:cNvPr id="7" name="Textfeld 6">
            <a:extLst>
              <a:ext uri="{FF2B5EF4-FFF2-40B4-BE49-F238E27FC236}">
                <a16:creationId xmlns:a16="http://schemas.microsoft.com/office/drawing/2014/main" id="{5CD7289E-B8B3-4CDE-B71D-A4C8D65889EE}"/>
              </a:ext>
            </a:extLst>
          </p:cNvPr>
          <p:cNvSpPr txBox="1"/>
          <p:nvPr/>
        </p:nvSpPr>
        <p:spPr>
          <a:xfrm>
            <a:off x="298592" y="3922082"/>
            <a:ext cx="2683599" cy="646331"/>
          </a:xfrm>
          <a:prstGeom prst="rect">
            <a:avLst/>
          </a:prstGeom>
          <a:noFill/>
        </p:spPr>
        <p:txBody>
          <a:bodyPr wrap="square" rtlCol="0">
            <a:spAutoFit/>
          </a:bodyPr>
          <a:lstStyle/>
          <a:p>
            <a:pPr algn="ctr"/>
            <a:r>
              <a:rPr lang="de-DE"/>
              <a:t>Baulängen wurden reduziert</a:t>
            </a:r>
          </a:p>
        </p:txBody>
      </p:sp>
    </p:spTree>
    <p:extLst>
      <p:ext uri="{BB962C8B-B14F-4D97-AF65-F5344CB8AC3E}">
        <p14:creationId xmlns:p14="http://schemas.microsoft.com/office/powerpoint/2010/main" val="323423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1600" y="360427"/>
            <a:ext cx="7987800" cy="460800"/>
          </a:xfrm>
        </p:spPr>
        <p:txBody>
          <a:bodyPr/>
          <a:lstStyle/>
          <a:p>
            <a:r>
              <a:rPr lang="de-DE"/>
              <a:t>Veränderung der Baulängen PH(Q) im Vergleich</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8" name="Grafik 7">
            <a:extLst>
              <a:ext uri="{FF2B5EF4-FFF2-40B4-BE49-F238E27FC236}">
                <a16:creationId xmlns:a16="http://schemas.microsoft.com/office/drawing/2014/main" id="{78B642CB-BAC1-40DE-87B6-DF59CA66701E}"/>
              </a:ext>
            </a:extLst>
          </p:cNvPr>
          <p:cNvPicPr>
            <a:picLocks noChangeAspect="1"/>
          </p:cNvPicPr>
          <p:nvPr/>
        </p:nvPicPr>
        <p:blipFill>
          <a:blip r:embed="rId3"/>
          <a:stretch>
            <a:fillRect/>
          </a:stretch>
        </p:blipFill>
        <p:spPr>
          <a:xfrm>
            <a:off x="4027043" y="1432606"/>
            <a:ext cx="1728572" cy="1664286"/>
          </a:xfrm>
          <a:prstGeom prst="rect">
            <a:avLst/>
          </a:prstGeom>
        </p:spPr>
      </p:pic>
      <p:pic>
        <p:nvPicPr>
          <p:cNvPr id="7" name="Grafik 6">
            <a:extLst>
              <a:ext uri="{FF2B5EF4-FFF2-40B4-BE49-F238E27FC236}">
                <a16:creationId xmlns:a16="http://schemas.microsoft.com/office/drawing/2014/main" id="{6D86A433-193D-4E20-8F34-08C63091C2FA}"/>
              </a:ext>
            </a:extLst>
          </p:cNvPr>
          <p:cNvPicPr>
            <a:picLocks noChangeAspect="1"/>
          </p:cNvPicPr>
          <p:nvPr/>
        </p:nvPicPr>
        <p:blipFill>
          <a:blip r:embed="rId4"/>
          <a:stretch>
            <a:fillRect/>
          </a:stretch>
        </p:blipFill>
        <p:spPr>
          <a:xfrm>
            <a:off x="5945236" y="1153335"/>
            <a:ext cx="2916022" cy="1943557"/>
          </a:xfrm>
          <a:prstGeom prst="rect">
            <a:avLst/>
          </a:prstGeom>
        </p:spPr>
      </p:pic>
      <p:sp>
        <p:nvSpPr>
          <p:cNvPr id="9" name="Textfeld 8">
            <a:extLst>
              <a:ext uri="{FF2B5EF4-FFF2-40B4-BE49-F238E27FC236}">
                <a16:creationId xmlns:a16="http://schemas.microsoft.com/office/drawing/2014/main" id="{CE9F783C-C171-48A0-A083-27A480BD670A}"/>
              </a:ext>
            </a:extLst>
          </p:cNvPr>
          <p:cNvSpPr txBox="1"/>
          <p:nvPr/>
        </p:nvSpPr>
        <p:spPr>
          <a:xfrm>
            <a:off x="298592" y="3922082"/>
            <a:ext cx="2683599" cy="646331"/>
          </a:xfrm>
          <a:prstGeom prst="rect">
            <a:avLst/>
          </a:prstGeom>
          <a:noFill/>
        </p:spPr>
        <p:txBody>
          <a:bodyPr wrap="square" rtlCol="0">
            <a:spAutoFit/>
          </a:bodyPr>
          <a:lstStyle/>
          <a:p>
            <a:pPr algn="ctr"/>
            <a:r>
              <a:rPr lang="de-DE"/>
              <a:t>Baulängen wurden reduziert</a:t>
            </a:r>
          </a:p>
        </p:txBody>
      </p:sp>
      <p:graphicFrame>
        <p:nvGraphicFramePr>
          <p:cNvPr id="4" name="Tabelle 3">
            <a:extLst>
              <a:ext uri="{FF2B5EF4-FFF2-40B4-BE49-F238E27FC236}">
                <a16:creationId xmlns:a16="http://schemas.microsoft.com/office/drawing/2014/main" id="{3EABF382-8EDA-4981-9BBD-DC2967204225}"/>
              </a:ext>
            </a:extLst>
          </p:cNvPr>
          <p:cNvGraphicFramePr>
            <a:graphicFrameLocks noGrp="1"/>
          </p:cNvGraphicFramePr>
          <p:nvPr>
            <p:extLst>
              <p:ext uri="{D42A27DB-BD31-4B8C-83A1-F6EECF244321}">
                <p14:modId xmlns:p14="http://schemas.microsoft.com/office/powerpoint/2010/main" val="285120754"/>
              </p:ext>
            </p:extLst>
          </p:nvPr>
        </p:nvGraphicFramePr>
        <p:xfrm>
          <a:off x="2982685" y="3820885"/>
          <a:ext cx="6671276" cy="2501831"/>
        </p:xfrm>
        <a:graphic>
          <a:graphicData uri="http://schemas.openxmlformats.org/drawingml/2006/table">
            <a:tbl>
              <a:tblPr/>
              <a:tblGrid>
                <a:gridCol w="1075544">
                  <a:extLst>
                    <a:ext uri="{9D8B030D-6E8A-4147-A177-3AD203B41FA5}">
                      <a16:colId xmlns:a16="http://schemas.microsoft.com/office/drawing/2014/main" val="3653474272"/>
                    </a:ext>
                  </a:extLst>
                </a:gridCol>
                <a:gridCol w="944734">
                  <a:extLst>
                    <a:ext uri="{9D8B030D-6E8A-4147-A177-3AD203B41FA5}">
                      <a16:colId xmlns:a16="http://schemas.microsoft.com/office/drawing/2014/main" val="1443518955"/>
                    </a:ext>
                  </a:extLst>
                </a:gridCol>
                <a:gridCol w="944734">
                  <a:extLst>
                    <a:ext uri="{9D8B030D-6E8A-4147-A177-3AD203B41FA5}">
                      <a16:colId xmlns:a16="http://schemas.microsoft.com/office/drawing/2014/main" val="3431853165"/>
                    </a:ext>
                  </a:extLst>
                </a:gridCol>
                <a:gridCol w="944734">
                  <a:extLst>
                    <a:ext uri="{9D8B030D-6E8A-4147-A177-3AD203B41FA5}">
                      <a16:colId xmlns:a16="http://schemas.microsoft.com/office/drawing/2014/main" val="627945716"/>
                    </a:ext>
                  </a:extLst>
                </a:gridCol>
                <a:gridCol w="944734">
                  <a:extLst>
                    <a:ext uri="{9D8B030D-6E8A-4147-A177-3AD203B41FA5}">
                      <a16:colId xmlns:a16="http://schemas.microsoft.com/office/drawing/2014/main" val="2430891675"/>
                    </a:ext>
                  </a:extLst>
                </a:gridCol>
                <a:gridCol w="944734">
                  <a:extLst>
                    <a:ext uri="{9D8B030D-6E8A-4147-A177-3AD203B41FA5}">
                      <a16:colId xmlns:a16="http://schemas.microsoft.com/office/drawing/2014/main" val="1384020449"/>
                    </a:ext>
                  </a:extLst>
                </a:gridCol>
                <a:gridCol w="872062">
                  <a:extLst>
                    <a:ext uri="{9D8B030D-6E8A-4147-A177-3AD203B41FA5}">
                      <a16:colId xmlns:a16="http://schemas.microsoft.com/office/drawing/2014/main" val="953561168"/>
                    </a:ext>
                  </a:extLst>
                </a:gridCol>
              </a:tblGrid>
              <a:tr h="172890">
                <a:tc>
                  <a:txBody>
                    <a:bodyPr/>
                    <a:lstStyle/>
                    <a:p>
                      <a:pPr algn="l" fontAlgn="b"/>
                      <a:r>
                        <a:rPr lang="de-DE" sz="11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0000"/>
                          </a:solidFill>
                          <a:effectLst/>
                          <a:latin typeface="Calibri" panose="020F0502020204030204" pitchFamily="34" charset="0"/>
                        </a:rPr>
                        <a:t>G2 ME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de-DE" sz="1100" b="0" i="0" u="none" strike="noStrike">
                          <a:solidFill>
                            <a:srgbClr val="0036A2"/>
                          </a:solidFill>
                          <a:effectLst/>
                          <a:latin typeface="Calibri" panose="020F0502020204030204" pitchFamily="34" charset="0"/>
                        </a:rPr>
                        <a:t>G3 ME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0000"/>
                          </a:solidFill>
                          <a:effectLst/>
                          <a:latin typeface="Calibri" panose="020F0502020204030204" pitchFamily="34" charset="0"/>
                        </a:rPr>
                        <a:t>Reduzierung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0000"/>
                          </a:solidFill>
                          <a:effectLst/>
                          <a:latin typeface="Calibri" panose="020F0502020204030204" pitchFamily="34" charset="0"/>
                        </a:rPr>
                        <a:t>G2 MEL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36A2"/>
                          </a:solidFill>
                          <a:effectLst/>
                          <a:latin typeface="Calibri" panose="020F0502020204030204" pitchFamily="34" charset="0"/>
                        </a:rPr>
                        <a:t>G3 MEL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0000"/>
                          </a:solidFill>
                          <a:effectLst/>
                          <a:latin typeface="Calibri" panose="020F0502020204030204" pitchFamily="34" charset="0"/>
                        </a:rPr>
                        <a:t>Reduzierung</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88286677"/>
                  </a:ext>
                </a:extLst>
              </a:tr>
              <a:tr h="216559">
                <a:tc>
                  <a:txBody>
                    <a:bodyPr/>
                    <a:lstStyle/>
                    <a:p>
                      <a:pPr algn="l" fontAlgn="b"/>
                      <a:r>
                        <a:rPr lang="de-DE" sz="11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L [mm]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L [mm]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[mm]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L [mm]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L [mm]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effectLst/>
                          <a:latin typeface="Calibri" panose="020F0502020204030204" pitchFamily="34" charset="0"/>
                        </a:rPr>
                        <a:t>[mm]</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532117"/>
                  </a:ext>
                </a:extLst>
              </a:tr>
              <a:tr h="210647">
                <a:tc>
                  <a:txBody>
                    <a:bodyPr/>
                    <a:lstStyle/>
                    <a:p>
                      <a:pPr algn="l" fontAlgn="b"/>
                      <a:r>
                        <a:rPr lang="de-DE" sz="1100" b="0" i="0" u="none" strike="noStrike" dirty="0">
                          <a:solidFill>
                            <a:srgbClr val="000000"/>
                          </a:solidFill>
                          <a:effectLst/>
                          <a:latin typeface="Calibri"/>
                        </a:rPr>
                        <a:t>PH321 - PH331</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102,5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98,5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108,8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8,8</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970255"/>
                  </a:ext>
                </a:extLst>
              </a:tr>
              <a:tr h="210647">
                <a:tc>
                  <a:txBody>
                    <a:bodyPr/>
                    <a:lstStyle/>
                    <a:p>
                      <a:pPr algn="l" fontAlgn="b"/>
                      <a:r>
                        <a:rPr lang="de-DE" sz="1100" b="0" i="0" u="none" strike="noStrike" dirty="0">
                          <a:solidFill>
                            <a:srgbClr val="000000"/>
                          </a:solidFill>
                          <a:effectLst/>
                          <a:latin typeface="Calibri"/>
                        </a:rPr>
                        <a:t>PH322 - PH332</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119,0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116,0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135,5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3,0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00756"/>
                  </a:ext>
                </a:extLst>
              </a:tr>
              <a:tr h="210647">
                <a:tc>
                  <a:txBody>
                    <a:bodyPr/>
                    <a:lstStyle/>
                    <a:p>
                      <a:pPr algn="l" fontAlgn="b"/>
                      <a:r>
                        <a:rPr lang="de-DE" sz="1100" b="0" i="0" u="none" strike="noStrike" dirty="0">
                          <a:solidFill>
                            <a:srgbClr val="000000"/>
                          </a:solidFill>
                          <a:effectLst/>
                          <a:latin typeface="Calibri"/>
                        </a:rPr>
                        <a:t>PH421 - PH431</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113,5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126,5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5,0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671032"/>
                  </a:ext>
                </a:extLst>
              </a:tr>
              <a:tr h="210647">
                <a:tc>
                  <a:txBody>
                    <a:bodyPr/>
                    <a:lstStyle/>
                    <a:p>
                      <a:pPr algn="l" fontAlgn="b"/>
                      <a:r>
                        <a:rPr lang="de-DE" sz="1100" b="0" i="0" u="none" strike="noStrike" dirty="0">
                          <a:solidFill>
                            <a:srgbClr val="000000"/>
                          </a:solidFill>
                          <a:effectLst/>
                          <a:latin typeface="Calibri"/>
                        </a:rPr>
                        <a:t>PH422 - PH432</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150,5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152,0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18,8</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037807"/>
                  </a:ext>
                </a:extLst>
              </a:tr>
              <a:tr h="210647">
                <a:tc>
                  <a:txBody>
                    <a:bodyPr/>
                    <a:lstStyle/>
                    <a:p>
                      <a:pPr algn="l" fontAlgn="b"/>
                      <a:r>
                        <a:rPr lang="de-DE" sz="1100" b="0" i="0" u="none" strike="noStrike" dirty="0">
                          <a:solidFill>
                            <a:srgbClr val="000000"/>
                          </a:solidFill>
                          <a:effectLst/>
                          <a:latin typeface="Calibri"/>
                        </a:rPr>
                        <a:t>PH521 - PH531</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132,0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150,0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144,5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5,5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44877"/>
                  </a:ext>
                </a:extLst>
              </a:tr>
              <a:tr h="210647">
                <a:tc>
                  <a:txBody>
                    <a:bodyPr/>
                    <a:lstStyle/>
                    <a:p>
                      <a:pPr algn="l" fontAlgn="b"/>
                      <a:r>
                        <a:rPr lang="de-DE" sz="1100" b="0" i="0" u="none" strike="noStrike" dirty="0">
                          <a:solidFill>
                            <a:srgbClr val="000000"/>
                          </a:solidFill>
                          <a:effectLst/>
                          <a:latin typeface="Calibri"/>
                        </a:rPr>
                        <a:t>PH522 - PH532</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180,5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161,0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192,0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174,0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18,0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118975"/>
                  </a:ext>
                </a:extLst>
              </a:tr>
              <a:tr h="210647">
                <a:tc>
                  <a:txBody>
                    <a:bodyPr/>
                    <a:lstStyle/>
                    <a:p>
                      <a:pPr algn="l" fontAlgn="b"/>
                      <a:r>
                        <a:rPr lang="de-DE" sz="1100" b="0" i="0" u="none" strike="noStrike" dirty="0">
                          <a:solidFill>
                            <a:srgbClr val="000000"/>
                          </a:solidFill>
                          <a:effectLst/>
                          <a:latin typeface="Calibri"/>
                        </a:rPr>
                        <a:t>PH721 - PH731</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161,0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189,5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184,0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5,5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227756"/>
                  </a:ext>
                </a:extLst>
              </a:tr>
              <a:tr h="210647">
                <a:tc>
                  <a:txBody>
                    <a:bodyPr/>
                    <a:lstStyle/>
                    <a:p>
                      <a:pPr algn="l" fontAlgn="b"/>
                      <a:r>
                        <a:rPr lang="de-DE" sz="1100" b="0" i="0" u="none" strike="noStrike" dirty="0">
                          <a:solidFill>
                            <a:srgbClr val="000000"/>
                          </a:solidFill>
                          <a:effectLst/>
                          <a:latin typeface="Calibri"/>
                        </a:rPr>
                        <a:t>PH722 - PH732</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199,0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230,0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211,5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18,5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362394"/>
                  </a:ext>
                </a:extLst>
              </a:tr>
              <a:tr h="210647">
                <a:tc>
                  <a:txBody>
                    <a:bodyPr/>
                    <a:lstStyle/>
                    <a:p>
                      <a:pPr algn="l" fontAlgn="b"/>
                      <a:r>
                        <a:rPr lang="de-DE" sz="1100" b="0" i="0" u="none" strike="noStrike" dirty="0">
                          <a:solidFill>
                            <a:srgbClr val="000000"/>
                          </a:solidFill>
                          <a:effectLst/>
                          <a:latin typeface="Calibri"/>
                        </a:rPr>
                        <a:t>PH821 - PH831</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218,0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218,0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234,0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236,0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FF0000"/>
                          </a:solidFill>
                          <a:effectLst/>
                          <a:latin typeface="Calibri" panose="020F0502020204030204" pitchFamily="34" charset="0"/>
                        </a:rPr>
                        <a:t>-2,0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849090"/>
                  </a:ext>
                </a:extLst>
              </a:tr>
              <a:tr h="216559">
                <a:tc>
                  <a:txBody>
                    <a:bodyPr/>
                    <a:lstStyle/>
                    <a:p>
                      <a:pPr algn="l" fontAlgn="b"/>
                      <a:r>
                        <a:rPr lang="de-DE" sz="1100" b="0" i="0" u="none" strike="noStrike" dirty="0">
                          <a:solidFill>
                            <a:srgbClr val="000000"/>
                          </a:solidFill>
                          <a:effectLst/>
                          <a:latin typeface="Calibri"/>
                        </a:rPr>
                        <a:t>PH822 - PH832</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277,0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263,0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303,0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36A2"/>
                          </a:solidFill>
                          <a:effectLst/>
                          <a:latin typeface="Calibri" panose="020F0502020204030204" pitchFamily="34" charset="0"/>
                        </a:rPr>
                        <a:t>286,0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1" i="0" u="none" strike="noStrike">
                          <a:solidFill>
                            <a:srgbClr val="00B050"/>
                          </a:solidFill>
                          <a:effectLst/>
                          <a:latin typeface="Calibri" panose="020F0502020204030204" pitchFamily="34" charset="0"/>
                        </a:rPr>
                        <a:t>17,0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992461"/>
                  </a:ext>
                </a:extLst>
              </a:tr>
            </a:tbl>
          </a:graphicData>
        </a:graphic>
      </p:graphicFrame>
    </p:spTree>
    <p:extLst>
      <p:ext uri="{BB962C8B-B14F-4D97-AF65-F5344CB8AC3E}">
        <p14:creationId xmlns:p14="http://schemas.microsoft.com/office/powerpoint/2010/main" val="149320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a:t>Vergleich Motoranschlussflansch Quadratmaß</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a:p>
          <a:p>
            <a:pPr marL="0" indent="0">
              <a:buNone/>
            </a:pPr>
            <a:endParaRPr lang="de-DE"/>
          </a:p>
          <a:p>
            <a:pPr marL="0" indent="0">
              <a:buNone/>
            </a:pPr>
            <a:endParaRPr lang="de-DE"/>
          </a:p>
          <a:p>
            <a:pPr marL="0" indent="0">
              <a:buNone/>
            </a:pPr>
            <a:endParaRPr lang="de-DE"/>
          </a:p>
          <a:p>
            <a:pPr marL="0" indent="0">
              <a:buNone/>
            </a:pPr>
            <a:endParaRPr lang="de-DE"/>
          </a:p>
        </p:txBody>
      </p:sp>
      <p:pic>
        <p:nvPicPr>
          <p:cNvPr id="6" name="Grafik 5">
            <a:extLst>
              <a:ext uri="{FF2B5EF4-FFF2-40B4-BE49-F238E27FC236}">
                <a16:creationId xmlns:a16="http://schemas.microsoft.com/office/drawing/2014/main" id="{B66715EF-5F18-4B95-BE76-41BBBCC268A9}"/>
              </a:ext>
            </a:extLst>
          </p:cNvPr>
          <p:cNvPicPr>
            <a:picLocks noChangeAspect="1"/>
          </p:cNvPicPr>
          <p:nvPr/>
        </p:nvPicPr>
        <p:blipFill>
          <a:blip r:embed="rId3"/>
          <a:stretch>
            <a:fillRect/>
          </a:stretch>
        </p:blipFill>
        <p:spPr>
          <a:xfrm>
            <a:off x="6441758" y="1330210"/>
            <a:ext cx="1851429" cy="1868571"/>
          </a:xfrm>
          <a:prstGeom prst="rect">
            <a:avLst/>
          </a:prstGeom>
        </p:spPr>
      </p:pic>
      <p:graphicFrame>
        <p:nvGraphicFramePr>
          <p:cNvPr id="5" name="Tabelle 4">
            <a:extLst>
              <a:ext uri="{FF2B5EF4-FFF2-40B4-BE49-F238E27FC236}">
                <a16:creationId xmlns:a16="http://schemas.microsoft.com/office/drawing/2014/main" id="{7D0FC743-6D17-43C1-B04C-497D412E9661}"/>
              </a:ext>
            </a:extLst>
          </p:cNvPr>
          <p:cNvGraphicFramePr>
            <a:graphicFrameLocks noGrp="1"/>
          </p:cNvGraphicFramePr>
          <p:nvPr>
            <p:extLst>
              <p:ext uri="{D42A27DB-BD31-4B8C-83A1-F6EECF244321}">
                <p14:modId xmlns:p14="http://schemas.microsoft.com/office/powerpoint/2010/main" val="1176647351"/>
              </p:ext>
            </p:extLst>
          </p:nvPr>
        </p:nvGraphicFramePr>
        <p:xfrm>
          <a:off x="4973523" y="3761108"/>
          <a:ext cx="4787900" cy="1859280"/>
        </p:xfrm>
        <a:graphic>
          <a:graphicData uri="http://schemas.openxmlformats.org/drawingml/2006/table">
            <a:tbl>
              <a:tblPr/>
              <a:tblGrid>
                <a:gridCol w="2425700">
                  <a:extLst>
                    <a:ext uri="{9D8B030D-6E8A-4147-A177-3AD203B41FA5}">
                      <a16:colId xmlns:a16="http://schemas.microsoft.com/office/drawing/2014/main" val="2082436759"/>
                    </a:ext>
                  </a:extLst>
                </a:gridCol>
                <a:gridCol w="787400">
                  <a:extLst>
                    <a:ext uri="{9D8B030D-6E8A-4147-A177-3AD203B41FA5}">
                      <a16:colId xmlns:a16="http://schemas.microsoft.com/office/drawing/2014/main" val="3038820243"/>
                    </a:ext>
                  </a:extLst>
                </a:gridCol>
                <a:gridCol w="787400">
                  <a:extLst>
                    <a:ext uri="{9D8B030D-6E8A-4147-A177-3AD203B41FA5}">
                      <a16:colId xmlns:a16="http://schemas.microsoft.com/office/drawing/2014/main" val="1292766289"/>
                    </a:ext>
                  </a:extLst>
                </a:gridCol>
                <a:gridCol w="787400">
                  <a:extLst>
                    <a:ext uri="{9D8B030D-6E8A-4147-A177-3AD203B41FA5}">
                      <a16:colId xmlns:a16="http://schemas.microsoft.com/office/drawing/2014/main" val="1684861882"/>
                    </a:ext>
                  </a:extLst>
                </a:gridCol>
              </a:tblGrid>
              <a:tr h="381000">
                <a:tc rowSpan="2">
                  <a:txBody>
                    <a:bodyPr/>
                    <a:lstStyle/>
                    <a:p>
                      <a:pPr algn="ctr" rtl="0" fontAlgn="ctr"/>
                      <a:r>
                        <a:rPr lang="de-DE" sz="1100" b="0" i="0" u="none" strike="noStrike">
                          <a:solidFill>
                            <a:srgbClr val="000000"/>
                          </a:solidFill>
                          <a:effectLst/>
                          <a:latin typeface="Calibri" panose="020F0502020204030204" pitchFamily="34" charset="0"/>
                        </a:rPr>
                        <a:t>BG</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Motorwelle </a:t>
                      </a:r>
                      <a:r>
                        <a:rPr lang="de-DE" sz="1100" b="0" i="0" u="none" strike="noStrike" err="1">
                          <a:solidFill>
                            <a:srgbClr val="000000"/>
                          </a:solidFill>
                          <a:effectLst/>
                          <a:latin typeface="Calibri" panose="020F0502020204030204" pitchFamily="34" charset="0"/>
                        </a:rPr>
                        <a:t>d</a:t>
                      </a:r>
                      <a:r>
                        <a:rPr lang="de-DE" sz="1100" b="0" i="0" u="none" strike="noStrike" baseline="-25000" err="1">
                          <a:solidFill>
                            <a:srgbClr val="000000"/>
                          </a:solidFill>
                          <a:effectLst/>
                          <a:latin typeface="Calibri" panose="020F0502020204030204" pitchFamily="34" charset="0"/>
                        </a:rPr>
                        <a:t>max</a:t>
                      </a:r>
                      <a:r>
                        <a:rPr lang="de-DE" sz="1100" b="0" i="0" u="none" strike="noStrike" baseline="-25000">
                          <a:solidFill>
                            <a:srgbClr val="000000"/>
                          </a:solidFill>
                          <a:effectLst/>
                          <a:latin typeface="Calibri" panose="020F0502020204030204" pitchFamily="34" charset="0"/>
                        </a:rPr>
                        <a:t> </a:t>
                      </a:r>
                      <a:r>
                        <a:rPr lang="de-DE" sz="1100" b="0" i="0" u="none" strike="noStrike">
                          <a:solidFill>
                            <a:srgbClr val="000000"/>
                          </a:solidFill>
                          <a:effectLst/>
                          <a:latin typeface="Calibri" panose="020F0502020204030204" pitchFamily="34" charset="0"/>
                        </a:rPr>
                        <a:t>x l</a:t>
                      </a:r>
                      <a:r>
                        <a:rPr lang="de-DE" sz="1100" b="0" i="0" u="none" strike="noStrike" baseline="-25000">
                          <a:solidFill>
                            <a:srgbClr val="000000"/>
                          </a:solidFill>
                          <a:effectLst/>
                          <a:latin typeface="Calibri" panose="020F0502020204030204" pitchFamily="34" charset="0"/>
                        </a:rPr>
                        <a:t>max</a:t>
                      </a:r>
                      <a:endParaRPr lang="de-DE"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de-DE" sz="1100" b="0" i="0" u="none" strike="noStrike">
                          <a:solidFill>
                            <a:srgbClr val="000000"/>
                          </a:solidFill>
                          <a:effectLst/>
                          <a:latin typeface="Calibri" panose="020F0502020204030204" pitchFamily="34" charset="0"/>
                        </a:rPr>
                        <a:t>Quadratmaß G2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de-DE" sz="1100" b="0" i="0" u="none" strike="noStrike">
                          <a:solidFill>
                            <a:srgbClr val="000000"/>
                          </a:solidFill>
                          <a:effectLst/>
                          <a:latin typeface="Calibri" panose="020F0502020204030204" pitchFamily="34" charset="0"/>
                        </a:rPr>
                        <a:t>Quadratmaß G3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1346503"/>
                  </a:ext>
                </a:extLst>
              </a:tr>
              <a:tr h="190500">
                <a:tc vMerge="1">
                  <a:txBody>
                    <a:bodyPr/>
                    <a:lstStyle/>
                    <a:p>
                      <a:endParaRPr lang="de-DE"/>
                    </a:p>
                  </a:txBody>
                  <a:tcPr/>
                </a:tc>
                <a:tc>
                  <a:txBody>
                    <a:bodyPr/>
                    <a:lstStyle/>
                    <a:p>
                      <a:pPr algn="ctr" rtl="0" fontAlgn="b"/>
                      <a:r>
                        <a:rPr lang="de-DE" sz="1100" b="0" i="0" u="none" strike="noStrike">
                          <a:solidFill>
                            <a:srgbClr val="000000"/>
                          </a:solidFill>
                          <a:effectLst/>
                          <a:latin typeface="Calibri" panose="020F0502020204030204" pitchFamily="34" charset="0"/>
                        </a:rPr>
                        <a:t>[mm]</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de-DE" sz="1100" b="0" i="0" u="none" strike="noStrike">
                          <a:solidFill>
                            <a:srgbClr val="000000"/>
                          </a:solidFill>
                          <a:effectLst/>
                          <a:latin typeface="Calibri" panose="020F0502020204030204" pitchFamily="34" charset="0"/>
                        </a:rPr>
                        <a:t>[mm]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de-DE" sz="1100" b="0" i="0" u="none" strike="noStrike">
                          <a:solidFill>
                            <a:srgbClr val="000000"/>
                          </a:solidFill>
                          <a:effectLst/>
                          <a:latin typeface="Calibri" panose="020F0502020204030204" pitchFamily="34" charset="0"/>
                        </a:rPr>
                        <a:t>[mm]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94979"/>
                  </a:ext>
                </a:extLst>
              </a:tr>
              <a:tr h="182880">
                <a:tc>
                  <a:txBody>
                    <a:bodyPr/>
                    <a:lstStyle/>
                    <a:p>
                      <a:pPr algn="ctr" rtl="0" fontAlgn="b"/>
                      <a:r>
                        <a:rPr lang="de-DE" sz="1100" b="0" i="0" u="none" strike="noStrike">
                          <a:solidFill>
                            <a:srgbClr val="000000"/>
                          </a:solidFill>
                          <a:effectLst/>
                          <a:latin typeface="Calibri" panose="020F0502020204030204" pitchFamily="34" charset="0"/>
                        </a:rPr>
                        <a:t>P231/P232/P332 / PH332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14x30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435787"/>
                  </a:ext>
                </a:extLst>
              </a:tr>
              <a:tr h="182880">
                <a:tc>
                  <a:txBody>
                    <a:bodyPr/>
                    <a:lstStyle/>
                    <a:p>
                      <a:pPr algn="ctr" rtl="0" fontAlgn="b"/>
                      <a:r>
                        <a:rPr lang="de-DE" sz="1100" b="0" i="0" u="none" strike="noStrike">
                          <a:solidFill>
                            <a:srgbClr val="000000"/>
                          </a:solidFill>
                          <a:effectLst/>
                          <a:latin typeface="Calibri" panose="020F0502020204030204" pitchFamily="34" charset="0"/>
                        </a:rPr>
                        <a:t>P331/P432 / PH331/PH432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19x40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72/75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75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27309"/>
                  </a:ext>
                </a:extLst>
              </a:tr>
              <a:tr h="182880">
                <a:tc>
                  <a:txBody>
                    <a:bodyPr/>
                    <a:lstStyle/>
                    <a:p>
                      <a:pPr algn="ctr" rtl="0" fontAlgn="b"/>
                      <a:r>
                        <a:rPr lang="de-DE" sz="1100" b="0" i="0" u="none" strike="noStrike">
                          <a:solidFill>
                            <a:srgbClr val="000000"/>
                          </a:solidFill>
                          <a:effectLst/>
                          <a:latin typeface="Calibri" panose="020F0502020204030204" pitchFamily="34" charset="0"/>
                        </a:rPr>
                        <a:t>P431/P532 / PH431/PH532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24x42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98/100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100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914074"/>
                  </a:ext>
                </a:extLst>
              </a:tr>
              <a:tr h="182880">
                <a:tc>
                  <a:txBody>
                    <a:bodyPr/>
                    <a:lstStyle/>
                    <a:p>
                      <a:pPr algn="ctr" rtl="0" fontAlgn="b"/>
                      <a:r>
                        <a:rPr lang="de-DE" sz="1100" b="0" i="0" u="none" strike="noStrike">
                          <a:solidFill>
                            <a:srgbClr val="000000"/>
                          </a:solidFill>
                          <a:effectLst/>
                          <a:latin typeface="Calibri" panose="020F0502020204030204" pitchFamily="34" charset="0"/>
                        </a:rPr>
                        <a:t>P531/P732 / PH531/PH732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32x50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1" i="0" u="none" strike="noStrike">
                          <a:solidFill>
                            <a:srgbClr val="CC00CC"/>
                          </a:solidFill>
                          <a:effectLst/>
                          <a:latin typeface="Calibri" panose="020F0502020204030204" pitchFamily="34" charset="0"/>
                        </a:rPr>
                        <a:t>120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245240"/>
                  </a:ext>
                </a:extLst>
              </a:tr>
              <a:tr h="182880">
                <a:tc>
                  <a:txBody>
                    <a:bodyPr/>
                    <a:lstStyle/>
                    <a:p>
                      <a:pPr algn="ctr" rtl="0" fontAlgn="b"/>
                      <a:r>
                        <a:rPr lang="de-DE" sz="1100" b="0" i="0" u="none" strike="noStrike">
                          <a:solidFill>
                            <a:srgbClr val="000000"/>
                          </a:solidFill>
                          <a:effectLst/>
                          <a:latin typeface="Calibri" panose="020F0502020204030204" pitchFamily="34" charset="0"/>
                        </a:rPr>
                        <a:t>P731/P832 / PH731/PH832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38x61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144/145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1" i="0" u="none" strike="noStrike">
                          <a:solidFill>
                            <a:srgbClr val="CC00CC"/>
                          </a:solidFill>
                          <a:effectLst/>
                          <a:latin typeface="Calibri" panose="020F0502020204030204" pitchFamily="34" charset="0"/>
                        </a:rPr>
                        <a:t>150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65689"/>
                  </a:ext>
                </a:extLst>
              </a:tr>
              <a:tr h="182880">
                <a:tc>
                  <a:txBody>
                    <a:bodyPr/>
                    <a:lstStyle/>
                    <a:p>
                      <a:pPr algn="ctr" rtl="0" fontAlgn="b"/>
                      <a:r>
                        <a:rPr lang="en-US" sz="1100" b="0" i="0" u="none" strike="noStrike">
                          <a:solidFill>
                            <a:srgbClr val="000000"/>
                          </a:solidFill>
                          <a:effectLst/>
                          <a:latin typeface="Calibri" panose="020F0502020204030204" pitchFamily="34" charset="0"/>
                        </a:rPr>
                        <a:t>P831/P932 / PH831/PH942/PH1042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48x80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190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1" i="0" u="none" strike="noStrike">
                          <a:solidFill>
                            <a:srgbClr val="CC00CC"/>
                          </a:solidFill>
                          <a:effectLst/>
                          <a:latin typeface="Calibri" panose="020F0502020204030204" pitchFamily="34" charset="0"/>
                        </a:rPr>
                        <a:t>204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97097"/>
                  </a:ext>
                </a:extLst>
              </a:tr>
              <a:tr h="190500">
                <a:tc>
                  <a:txBody>
                    <a:bodyPr/>
                    <a:lstStyle/>
                    <a:p>
                      <a:pPr algn="ctr" rtl="0" fontAlgn="b"/>
                      <a:r>
                        <a:rPr lang="de-DE" sz="1100" b="0" i="0" u="none" strike="noStrike">
                          <a:solidFill>
                            <a:srgbClr val="000000"/>
                          </a:solidFill>
                          <a:effectLst/>
                          <a:latin typeface="Calibri" panose="020F0502020204030204" pitchFamily="34" charset="0"/>
                        </a:rPr>
                        <a:t> P931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60x85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100" b="1" i="0" u="none" strike="noStrike">
                          <a:solidFill>
                            <a:srgbClr val="CC00CC"/>
                          </a:solidFill>
                          <a:effectLst/>
                          <a:latin typeface="Calibri" panose="020F0502020204030204" pitchFamily="34" charset="0"/>
                        </a:rPr>
                        <a:t>230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505922"/>
                  </a:ext>
                </a:extLst>
              </a:tr>
            </a:tbl>
          </a:graphicData>
        </a:graphic>
      </p:graphicFrame>
      <p:sp>
        <p:nvSpPr>
          <p:cNvPr id="4" name="Textfeld 3">
            <a:extLst>
              <a:ext uri="{FF2B5EF4-FFF2-40B4-BE49-F238E27FC236}">
                <a16:creationId xmlns:a16="http://schemas.microsoft.com/office/drawing/2014/main" id="{5F98BB79-1A43-4EDC-AA29-1107AB1658C9}"/>
              </a:ext>
            </a:extLst>
          </p:cNvPr>
          <p:cNvSpPr txBox="1"/>
          <p:nvPr/>
        </p:nvSpPr>
        <p:spPr>
          <a:xfrm>
            <a:off x="867045" y="3051837"/>
            <a:ext cx="3452527" cy="923330"/>
          </a:xfrm>
          <a:prstGeom prst="rect">
            <a:avLst/>
          </a:prstGeom>
          <a:noFill/>
        </p:spPr>
        <p:txBody>
          <a:bodyPr wrap="square" rtlCol="0">
            <a:spAutoFit/>
          </a:bodyPr>
          <a:lstStyle/>
          <a:p>
            <a:r>
              <a:rPr lang="de-DE"/>
              <a:t>Teilweise geänderte Quadratmaße, bedingt durch Designänderung und Standardisierung.</a:t>
            </a:r>
          </a:p>
        </p:txBody>
      </p:sp>
    </p:spTree>
    <p:extLst>
      <p:ext uri="{BB962C8B-B14F-4D97-AF65-F5344CB8AC3E}">
        <p14:creationId xmlns:p14="http://schemas.microsoft.com/office/powerpoint/2010/main" val="157065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B09FD-F40E-45EE-8236-AEB9D2BB69AF}"/>
              </a:ext>
            </a:extLst>
          </p:cNvPr>
          <p:cNvSpPr>
            <a:spLocks noGrp="1"/>
          </p:cNvSpPr>
          <p:nvPr>
            <p:ph type="title"/>
          </p:nvPr>
        </p:nvSpPr>
        <p:spPr/>
        <p:txBody>
          <a:bodyPr/>
          <a:lstStyle/>
          <a:p>
            <a:r>
              <a:rPr lang="de-DE"/>
              <a:t>Vergleich Direktanbau Quadratmaß</a:t>
            </a:r>
          </a:p>
        </p:txBody>
      </p:sp>
      <p:graphicFrame>
        <p:nvGraphicFramePr>
          <p:cNvPr id="4" name="Tabelle 3">
            <a:extLst>
              <a:ext uri="{FF2B5EF4-FFF2-40B4-BE49-F238E27FC236}">
                <a16:creationId xmlns:a16="http://schemas.microsoft.com/office/drawing/2014/main" id="{095C0B5D-FE26-4803-9B72-D7F0A3606D9C}"/>
              </a:ext>
            </a:extLst>
          </p:cNvPr>
          <p:cNvGraphicFramePr>
            <a:graphicFrameLocks noGrp="1"/>
          </p:cNvGraphicFramePr>
          <p:nvPr>
            <p:extLst>
              <p:ext uri="{D42A27DB-BD31-4B8C-83A1-F6EECF244321}">
                <p14:modId xmlns:p14="http://schemas.microsoft.com/office/powerpoint/2010/main" val="3565095019"/>
              </p:ext>
            </p:extLst>
          </p:nvPr>
        </p:nvGraphicFramePr>
        <p:xfrm>
          <a:off x="451838" y="1133755"/>
          <a:ext cx="7009666" cy="5200813"/>
        </p:xfrm>
        <a:graphic>
          <a:graphicData uri="http://schemas.openxmlformats.org/drawingml/2006/table">
            <a:tbl>
              <a:tblPr/>
              <a:tblGrid>
                <a:gridCol w="1548470">
                  <a:extLst>
                    <a:ext uri="{9D8B030D-6E8A-4147-A177-3AD203B41FA5}">
                      <a16:colId xmlns:a16="http://schemas.microsoft.com/office/drawing/2014/main" val="1507346143"/>
                    </a:ext>
                  </a:extLst>
                </a:gridCol>
                <a:gridCol w="741975">
                  <a:extLst>
                    <a:ext uri="{9D8B030D-6E8A-4147-A177-3AD203B41FA5}">
                      <a16:colId xmlns:a16="http://schemas.microsoft.com/office/drawing/2014/main" val="4227514201"/>
                    </a:ext>
                  </a:extLst>
                </a:gridCol>
                <a:gridCol w="741975">
                  <a:extLst>
                    <a:ext uri="{9D8B030D-6E8A-4147-A177-3AD203B41FA5}">
                      <a16:colId xmlns:a16="http://schemas.microsoft.com/office/drawing/2014/main" val="1739078458"/>
                    </a:ext>
                  </a:extLst>
                </a:gridCol>
                <a:gridCol w="532287">
                  <a:extLst>
                    <a:ext uri="{9D8B030D-6E8A-4147-A177-3AD203B41FA5}">
                      <a16:colId xmlns:a16="http://schemas.microsoft.com/office/drawing/2014/main" val="3727422198"/>
                    </a:ext>
                  </a:extLst>
                </a:gridCol>
                <a:gridCol w="951663">
                  <a:extLst>
                    <a:ext uri="{9D8B030D-6E8A-4147-A177-3AD203B41FA5}">
                      <a16:colId xmlns:a16="http://schemas.microsoft.com/office/drawing/2014/main" val="1398558939"/>
                    </a:ext>
                  </a:extLst>
                </a:gridCol>
                <a:gridCol w="1000053">
                  <a:extLst>
                    <a:ext uri="{9D8B030D-6E8A-4147-A177-3AD203B41FA5}">
                      <a16:colId xmlns:a16="http://schemas.microsoft.com/office/drawing/2014/main" val="1044586281"/>
                    </a:ext>
                  </a:extLst>
                </a:gridCol>
                <a:gridCol w="1000053">
                  <a:extLst>
                    <a:ext uri="{9D8B030D-6E8A-4147-A177-3AD203B41FA5}">
                      <a16:colId xmlns:a16="http://schemas.microsoft.com/office/drawing/2014/main" val="1846981510"/>
                    </a:ext>
                  </a:extLst>
                </a:gridCol>
                <a:gridCol w="493190">
                  <a:extLst>
                    <a:ext uri="{9D8B030D-6E8A-4147-A177-3AD203B41FA5}">
                      <a16:colId xmlns:a16="http://schemas.microsoft.com/office/drawing/2014/main" val="2643979931"/>
                    </a:ext>
                  </a:extLst>
                </a:gridCol>
              </a:tblGrid>
              <a:tr h="623393">
                <a:tc rowSpan="2">
                  <a:txBody>
                    <a:bodyPr/>
                    <a:lstStyle/>
                    <a:p>
                      <a:pPr algn="ctr" fontAlgn="ctr"/>
                      <a:r>
                        <a:rPr lang="de-DE" sz="1800" b="0" i="0" u="none" strike="noStrike">
                          <a:solidFill>
                            <a:srgbClr val="000000"/>
                          </a:solidFill>
                          <a:effectLst/>
                          <a:latin typeface="Calibri" panose="020F0502020204030204" pitchFamily="34" charset="0"/>
                        </a:rPr>
                        <a:t>Getriebegröße</a:t>
                      </a:r>
                      <a:br>
                        <a:rPr lang="de-DE" sz="1800" b="0" i="0" u="none" strike="noStrike">
                          <a:solidFill>
                            <a:srgbClr val="000000"/>
                          </a:solidFill>
                          <a:effectLst/>
                          <a:latin typeface="Calibri" panose="020F0502020204030204" pitchFamily="34" charset="0"/>
                        </a:rPr>
                      </a:br>
                      <a:r>
                        <a:rPr lang="de-DE" sz="1800" b="0" i="0" u="none" strike="noStrike">
                          <a:solidFill>
                            <a:srgbClr val="000000"/>
                          </a:solidFill>
                          <a:effectLst/>
                          <a:latin typeface="Calibri" panose="020F0502020204030204" pitchFamily="34" charset="0"/>
                        </a:rPr>
                        <a:t>G2 /G3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de-DE" sz="1400" b="0" i="0" u="none" strike="noStrike">
                          <a:solidFill>
                            <a:srgbClr val="000000"/>
                          </a:solidFill>
                          <a:effectLst/>
                          <a:latin typeface="Calibri" panose="020F0502020204030204" pitchFamily="34" charset="0"/>
                        </a:rPr>
                        <a:t>Quadratmaß </a:t>
                      </a:r>
                      <a:br>
                        <a:rPr lang="de-DE" sz="1400" b="0" i="0" u="none" strike="noStrike">
                          <a:solidFill>
                            <a:srgbClr val="000000"/>
                          </a:solidFill>
                          <a:effectLst/>
                          <a:latin typeface="Calibri" panose="020F0502020204030204" pitchFamily="34" charset="0"/>
                        </a:rPr>
                      </a:br>
                      <a:r>
                        <a:rPr lang="de-DE" sz="1400" b="0" i="0" u="none" strike="noStrike">
                          <a:solidFill>
                            <a:srgbClr val="000000"/>
                          </a:solidFill>
                          <a:effectLst/>
                          <a:latin typeface="Calibri" panose="020F0502020204030204" pitchFamily="34" charset="0"/>
                        </a:rPr>
                        <a:t>Direktanbau- gleiche Motorbaugröße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pPr algn="ctr" fontAlgn="ctr"/>
                      <a:r>
                        <a:rPr lang="de-DE" sz="1400" b="0" i="0" u="none" strike="noStrike">
                          <a:solidFill>
                            <a:srgbClr val="000000"/>
                          </a:solidFill>
                          <a:effectLst/>
                          <a:latin typeface="Calibri" panose="020F0502020204030204" pitchFamily="34" charset="0"/>
                        </a:rPr>
                        <a:t>Quadratmaß </a:t>
                      </a:r>
                      <a:br>
                        <a:rPr lang="de-DE" sz="1400" b="0" i="0" u="none" strike="noStrike">
                          <a:solidFill>
                            <a:srgbClr val="000000"/>
                          </a:solidFill>
                          <a:effectLst/>
                          <a:latin typeface="Calibri" panose="020F0502020204030204" pitchFamily="34" charset="0"/>
                        </a:rPr>
                      </a:br>
                      <a:r>
                        <a:rPr lang="de-DE" sz="1400" b="0" i="0" u="none" strike="noStrike">
                          <a:solidFill>
                            <a:srgbClr val="000000"/>
                          </a:solidFill>
                          <a:effectLst/>
                          <a:latin typeface="Calibri" panose="020F0502020204030204" pitchFamily="34" charset="0"/>
                        </a:rPr>
                        <a:t>Direktanbau - nächst größere Motorbaugröße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52236661"/>
                  </a:ext>
                </a:extLst>
              </a:tr>
              <a:tr h="196506">
                <a:tc vMerge="1">
                  <a:txBody>
                    <a:bodyPr/>
                    <a:lstStyle/>
                    <a:p>
                      <a:endParaRPr lang="de-DE"/>
                    </a:p>
                  </a:txBody>
                  <a:tcPr/>
                </a:tc>
                <a:tc>
                  <a:txBody>
                    <a:bodyPr/>
                    <a:lstStyle/>
                    <a:p>
                      <a:pPr algn="ctr" fontAlgn="ctr"/>
                      <a:r>
                        <a:rPr lang="de-DE" sz="1100" b="1" i="0" u="none" strike="noStrike">
                          <a:solidFill>
                            <a:srgbClr val="000000"/>
                          </a:solidFill>
                          <a:effectLst/>
                          <a:latin typeface="Calibri" panose="020F0502020204030204" pitchFamily="34" charset="0"/>
                        </a:rPr>
                        <a:t>[mm] G2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1" i="0" u="none" strike="noStrike">
                          <a:solidFill>
                            <a:srgbClr val="000000"/>
                          </a:solidFill>
                          <a:effectLst/>
                          <a:latin typeface="Calibri" panose="020F0502020204030204" pitchFamily="34" charset="0"/>
                        </a:rPr>
                        <a:t>[mm] G3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1100" b="1" i="0" u="none" strike="noStrike">
                          <a:solidFill>
                            <a:srgbClr val="000000"/>
                          </a:solidFill>
                          <a:effectLst/>
                          <a:latin typeface="Calibri" panose="020F0502020204030204" pitchFamily="34" charset="0"/>
                        </a:rPr>
                        <a:t>Δ</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1" i="0" u="none" strike="noStrike">
                          <a:solidFill>
                            <a:srgbClr val="000000"/>
                          </a:solidFill>
                          <a:effectLst/>
                          <a:latin typeface="Calibri" panose="020F0502020204030204" pitchFamily="34" charset="0"/>
                        </a:rPr>
                        <a:t>Motor</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100" b="1" i="0" u="none" strike="noStrike">
                          <a:solidFill>
                            <a:srgbClr val="000000"/>
                          </a:solidFill>
                          <a:effectLst/>
                          <a:latin typeface="Calibri" panose="020F0502020204030204" pitchFamily="34" charset="0"/>
                        </a:rPr>
                        <a:t>[mm] G2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100" b="1" i="0" u="none" strike="noStrike">
                          <a:solidFill>
                            <a:srgbClr val="000000"/>
                          </a:solidFill>
                          <a:effectLst/>
                          <a:latin typeface="Calibri" panose="020F0502020204030204" pitchFamily="34" charset="0"/>
                        </a:rPr>
                        <a:t>[mm] G3</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100" b="1" i="0" u="none" strike="noStrike">
                          <a:solidFill>
                            <a:srgbClr val="000000"/>
                          </a:solidFill>
                          <a:effectLst/>
                          <a:latin typeface="Calibri" panose="020F0502020204030204" pitchFamily="34" charset="0"/>
                        </a:rPr>
                        <a:t>Motor</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557147"/>
                  </a:ext>
                </a:extLst>
              </a:tr>
              <a:tr h="271040">
                <a:tc>
                  <a:txBody>
                    <a:bodyPr/>
                    <a:lstStyle/>
                    <a:p>
                      <a:pPr algn="ctr" fontAlgn="ctr"/>
                      <a:r>
                        <a:rPr lang="de-DE" sz="1400" b="1" i="0" u="none" strike="noStrike">
                          <a:solidFill>
                            <a:srgbClr val="000000"/>
                          </a:solidFill>
                          <a:effectLst/>
                          <a:latin typeface="Calibri" panose="020F0502020204030204" pitchFamily="34" charset="0"/>
                        </a:rPr>
                        <a:t>P322/P332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EZ3</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90535568"/>
                  </a:ext>
                </a:extLst>
              </a:tr>
              <a:tr h="271040">
                <a:tc>
                  <a:txBody>
                    <a:bodyPr/>
                    <a:lstStyle/>
                    <a:p>
                      <a:pPr algn="ctr" fontAlgn="ctr"/>
                      <a:r>
                        <a:rPr lang="de-DE" sz="1400" b="1" i="0" u="none" strike="noStrike">
                          <a:solidFill>
                            <a:srgbClr val="000000"/>
                          </a:solidFill>
                          <a:effectLst/>
                          <a:latin typeface="Calibri" panose="020F0502020204030204" pitchFamily="34" charset="0"/>
                        </a:rPr>
                        <a:t>P321/P331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EZ3</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144599"/>
                  </a:ext>
                </a:extLst>
              </a:tr>
              <a:tr h="271040">
                <a:tc>
                  <a:txBody>
                    <a:bodyPr/>
                    <a:lstStyle/>
                    <a:p>
                      <a:pPr algn="ctr" fontAlgn="ctr"/>
                      <a:r>
                        <a:rPr lang="de-DE" sz="1400" b="1" i="0" u="none" strike="noStrike">
                          <a:solidFill>
                            <a:srgbClr val="000000"/>
                          </a:solidFill>
                          <a:effectLst/>
                          <a:latin typeface="Calibri" panose="020F0502020204030204" pitchFamily="34" charset="0"/>
                        </a:rPr>
                        <a:t>P422/P432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EZ3</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4924991"/>
                  </a:ext>
                </a:extLst>
              </a:tr>
              <a:tr h="271040">
                <a:tc>
                  <a:txBody>
                    <a:bodyPr/>
                    <a:lstStyle/>
                    <a:p>
                      <a:pPr algn="ctr" fontAlgn="ctr"/>
                      <a:r>
                        <a:rPr lang="de-DE" sz="1400" b="1" i="0" u="none" strike="noStrike">
                          <a:solidFill>
                            <a:srgbClr val="000000"/>
                          </a:solidFill>
                          <a:effectLst/>
                          <a:latin typeface="Calibri" panose="020F0502020204030204" pitchFamily="34" charset="0"/>
                        </a:rPr>
                        <a:t>P421/P431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EZ5</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894742"/>
                  </a:ext>
                </a:extLst>
              </a:tr>
              <a:tr h="271040">
                <a:tc>
                  <a:txBody>
                    <a:bodyPr/>
                    <a:lstStyle/>
                    <a:p>
                      <a:pPr algn="ctr" fontAlgn="ctr"/>
                      <a:r>
                        <a:rPr lang="de-DE" sz="1400" b="1" i="0" u="none" strike="noStrike">
                          <a:solidFill>
                            <a:srgbClr val="000000"/>
                          </a:solidFill>
                          <a:effectLst/>
                          <a:latin typeface="Calibri" panose="020F0502020204030204" pitchFamily="34" charset="0"/>
                        </a:rPr>
                        <a:t>P522/P532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107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EZ5</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599363"/>
                  </a:ext>
                </a:extLst>
              </a:tr>
              <a:tr h="271040">
                <a:tc>
                  <a:txBody>
                    <a:bodyPr/>
                    <a:lstStyle/>
                    <a:p>
                      <a:pPr algn="ctr" fontAlgn="ctr"/>
                      <a:r>
                        <a:rPr lang="de-DE" sz="1400" b="1" i="0" u="none" strike="noStrike">
                          <a:solidFill>
                            <a:srgbClr val="000000"/>
                          </a:solidFill>
                          <a:effectLst/>
                          <a:latin typeface="Calibri" panose="020F0502020204030204" pitchFamily="34" charset="0"/>
                        </a:rPr>
                        <a:t>P521/P531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EZ5</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145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145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EZ7</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473013"/>
                  </a:ext>
                </a:extLst>
              </a:tr>
              <a:tr h="278648">
                <a:tc>
                  <a:txBody>
                    <a:bodyPr/>
                    <a:lstStyle/>
                    <a:p>
                      <a:pPr algn="ctr" fontAlgn="ctr"/>
                      <a:r>
                        <a:rPr lang="de-DE" sz="1400" b="1" i="0" u="none" strike="noStrike">
                          <a:solidFill>
                            <a:srgbClr val="000000"/>
                          </a:solidFill>
                          <a:effectLst/>
                          <a:latin typeface="Calibri" panose="020F0502020204030204" pitchFamily="34" charset="0"/>
                        </a:rPr>
                        <a:t>P722/P732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126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EZ5</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145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145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EZ7</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507556"/>
                  </a:ext>
                </a:extLst>
              </a:tr>
              <a:tr h="271040">
                <a:tc>
                  <a:txBody>
                    <a:bodyPr/>
                    <a:lstStyle/>
                    <a:p>
                      <a:pPr algn="ctr" fontAlgn="ctr"/>
                      <a:r>
                        <a:rPr lang="de-DE" sz="1400" b="1" i="0" u="none" strike="noStrike">
                          <a:solidFill>
                            <a:srgbClr val="000000"/>
                          </a:solidFill>
                          <a:effectLst/>
                          <a:latin typeface="Calibri" panose="020F0502020204030204" pitchFamily="34" charset="0"/>
                        </a:rPr>
                        <a:t>P721/P731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145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158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EZ7</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932787"/>
                  </a:ext>
                </a:extLst>
              </a:tr>
              <a:tr h="271040">
                <a:tc>
                  <a:txBody>
                    <a:bodyPr/>
                    <a:lstStyle/>
                    <a:p>
                      <a:pPr algn="ctr" fontAlgn="ctr"/>
                      <a:r>
                        <a:rPr lang="de-DE" sz="1400" b="1" i="0" u="none" strike="noStrike">
                          <a:solidFill>
                            <a:srgbClr val="000000"/>
                          </a:solidFill>
                          <a:effectLst/>
                          <a:latin typeface="Calibri" panose="020F0502020204030204" pitchFamily="34" charset="0"/>
                        </a:rPr>
                        <a:t>P822/P832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145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158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EZ7</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575955"/>
                  </a:ext>
                </a:extLst>
              </a:tr>
              <a:tr h="271040">
                <a:tc>
                  <a:txBody>
                    <a:bodyPr/>
                    <a:lstStyle/>
                    <a:p>
                      <a:pPr algn="ctr" fontAlgn="ctr"/>
                      <a:r>
                        <a:rPr lang="de-DE" sz="1400" b="1" i="0" u="none" strike="noStrike">
                          <a:solidFill>
                            <a:srgbClr val="000000"/>
                          </a:solidFill>
                          <a:effectLst/>
                          <a:latin typeface="Calibri" panose="020F0502020204030204" pitchFamily="34" charset="0"/>
                        </a:rPr>
                        <a:t>P821/P831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214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24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7474426"/>
                  </a:ext>
                </a:extLst>
              </a:tr>
              <a:tr h="278648">
                <a:tc>
                  <a:txBody>
                    <a:bodyPr/>
                    <a:lstStyle/>
                    <a:p>
                      <a:pPr algn="ctr" fontAlgn="ctr"/>
                      <a:r>
                        <a:rPr lang="de-DE" sz="1400" b="1" i="0" u="none" strike="noStrike">
                          <a:solidFill>
                            <a:srgbClr val="000000"/>
                          </a:solidFill>
                          <a:effectLst/>
                          <a:latin typeface="Calibri" panose="020F0502020204030204" pitchFamily="34" charset="0"/>
                        </a:rPr>
                        <a:t>P922/P932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214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24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66062414"/>
                  </a:ext>
                </a:extLst>
              </a:tr>
              <a:tr h="271040">
                <a:tc>
                  <a:txBody>
                    <a:bodyPr/>
                    <a:lstStyle/>
                    <a:p>
                      <a:pPr algn="ctr" fontAlgn="ctr"/>
                      <a:r>
                        <a:rPr lang="de-DE" sz="1400" b="1" i="0" u="none" strike="noStrike">
                          <a:solidFill>
                            <a:srgbClr val="000000"/>
                          </a:solidFill>
                          <a:effectLst/>
                          <a:latin typeface="Calibri" panose="020F0502020204030204" pitchFamily="34" charset="0"/>
                        </a:rPr>
                        <a:t>PH321/PH331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EZ3</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733326"/>
                  </a:ext>
                </a:extLst>
              </a:tr>
              <a:tr h="271040">
                <a:tc>
                  <a:txBody>
                    <a:bodyPr/>
                    <a:lstStyle/>
                    <a:p>
                      <a:pPr algn="ctr" fontAlgn="ctr"/>
                      <a:r>
                        <a:rPr lang="de-DE" sz="1400" b="1" i="0" u="none" strike="noStrike">
                          <a:solidFill>
                            <a:srgbClr val="000000"/>
                          </a:solidFill>
                          <a:effectLst/>
                          <a:latin typeface="Calibri" panose="020F0502020204030204" pitchFamily="34" charset="0"/>
                        </a:rPr>
                        <a:t>PH421/PH431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107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26210653"/>
                  </a:ext>
                </a:extLst>
              </a:tr>
              <a:tr h="271040">
                <a:tc>
                  <a:txBody>
                    <a:bodyPr/>
                    <a:lstStyle/>
                    <a:p>
                      <a:pPr algn="ctr" fontAlgn="ctr"/>
                      <a:r>
                        <a:rPr lang="de-DE" sz="1400" b="1" i="0" u="none" strike="noStrike">
                          <a:solidFill>
                            <a:srgbClr val="000000"/>
                          </a:solidFill>
                          <a:effectLst/>
                          <a:latin typeface="Calibri" panose="020F0502020204030204" pitchFamily="34" charset="0"/>
                        </a:rPr>
                        <a:t>PH521/PH531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126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EZ5</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98305564"/>
                  </a:ext>
                </a:extLst>
              </a:tr>
              <a:tr h="271040">
                <a:tc>
                  <a:txBody>
                    <a:bodyPr/>
                    <a:lstStyle/>
                    <a:p>
                      <a:pPr algn="ctr" fontAlgn="ctr"/>
                      <a:r>
                        <a:rPr lang="de-DE" sz="1400" b="1" i="0" u="none" strike="noStrike">
                          <a:solidFill>
                            <a:srgbClr val="000000"/>
                          </a:solidFill>
                          <a:effectLst/>
                          <a:latin typeface="Calibri" panose="020F0502020204030204" pitchFamily="34" charset="0"/>
                        </a:rPr>
                        <a:t>PH721/PH731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145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158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EZ7</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400" b="1"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de-DE" sz="1400" b="1"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de-DE" sz="1400" b="1"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4601040"/>
                  </a:ext>
                </a:extLst>
              </a:tr>
              <a:tr h="278648">
                <a:tc>
                  <a:txBody>
                    <a:bodyPr/>
                    <a:lstStyle/>
                    <a:p>
                      <a:pPr algn="ctr" fontAlgn="ctr"/>
                      <a:r>
                        <a:rPr lang="de-DE" sz="1400" b="1" i="0" u="none" strike="noStrike">
                          <a:solidFill>
                            <a:srgbClr val="000000"/>
                          </a:solidFill>
                          <a:effectLst/>
                          <a:latin typeface="Calibri" panose="020F0502020204030204" pitchFamily="34" charset="0"/>
                        </a:rPr>
                        <a:t>PH821/PH831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214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24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1"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de-DE" sz="1400" b="1"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de-DE" sz="1400" b="1"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34081459"/>
                  </a:ext>
                </a:extLst>
              </a:tr>
            </a:tbl>
          </a:graphicData>
        </a:graphic>
      </p:graphicFrame>
      <p:pic>
        <p:nvPicPr>
          <p:cNvPr id="5" name="Grafik 4">
            <a:extLst>
              <a:ext uri="{FF2B5EF4-FFF2-40B4-BE49-F238E27FC236}">
                <a16:creationId xmlns:a16="http://schemas.microsoft.com/office/drawing/2014/main" id="{309CAF5B-483F-4C7B-A08F-D904C012EA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60" t="4110" r="4409" b="3233"/>
          <a:stretch/>
        </p:blipFill>
        <p:spPr bwMode="auto">
          <a:xfrm>
            <a:off x="8430182" y="1530944"/>
            <a:ext cx="2460817" cy="2026847"/>
          </a:xfrm>
          <a:prstGeom prst="rect">
            <a:avLst/>
          </a:prstGeom>
          <a:ln>
            <a:noFill/>
          </a:ln>
          <a:extLst>
            <a:ext uri="{53640926-AAD7-44D8-BBD7-CCE9431645EC}">
              <a14:shadowObscured xmlns:a14="http://schemas.microsoft.com/office/drawing/2010/main"/>
            </a:ext>
          </a:extLst>
        </p:spPr>
      </p:pic>
      <p:pic>
        <p:nvPicPr>
          <p:cNvPr id="6" name="Grafik 5">
            <a:extLst>
              <a:ext uri="{FF2B5EF4-FFF2-40B4-BE49-F238E27FC236}">
                <a16:creationId xmlns:a16="http://schemas.microsoft.com/office/drawing/2014/main" id="{F02C3F75-7C37-4634-97B0-59D4D9FDB2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859" t="6510" r="10079" b="4640"/>
          <a:stretch/>
        </p:blipFill>
        <p:spPr bwMode="auto">
          <a:xfrm>
            <a:off x="8527800" y="4174867"/>
            <a:ext cx="2250271" cy="2026847"/>
          </a:xfrm>
          <a:prstGeom prst="rect">
            <a:avLst/>
          </a:prstGeom>
          <a:ln>
            <a:noFill/>
          </a:ln>
          <a:extLst>
            <a:ext uri="{53640926-AAD7-44D8-BBD7-CCE9431645EC}">
              <a14:shadowObscured xmlns:a14="http://schemas.microsoft.com/office/drawing/2010/main"/>
            </a:ext>
          </a:extLst>
        </p:spPr>
      </p:pic>
      <p:sp>
        <p:nvSpPr>
          <p:cNvPr id="7" name="Pfeil: nach rechts 6">
            <a:extLst>
              <a:ext uri="{FF2B5EF4-FFF2-40B4-BE49-F238E27FC236}">
                <a16:creationId xmlns:a16="http://schemas.microsoft.com/office/drawing/2014/main" id="{50151C2C-6B07-4656-865D-60044AB2972E}"/>
              </a:ext>
            </a:extLst>
          </p:cNvPr>
          <p:cNvSpPr/>
          <p:nvPr/>
        </p:nvSpPr>
        <p:spPr>
          <a:xfrm rot="8049093">
            <a:off x="9165046" y="4352867"/>
            <a:ext cx="594995" cy="233680"/>
          </a:xfrm>
          <a:prstGeom prst="rightArrow">
            <a:avLst/>
          </a:prstGeom>
          <a:solidFill>
            <a:srgbClr val="CC00CC"/>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Pfeil: nach rechts 7">
            <a:extLst>
              <a:ext uri="{FF2B5EF4-FFF2-40B4-BE49-F238E27FC236}">
                <a16:creationId xmlns:a16="http://schemas.microsoft.com/office/drawing/2014/main" id="{FCF753FA-4457-4476-9DB3-53795CE530F2}"/>
              </a:ext>
            </a:extLst>
          </p:cNvPr>
          <p:cNvSpPr/>
          <p:nvPr/>
        </p:nvSpPr>
        <p:spPr>
          <a:xfrm rot="8049093">
            <a:off x="9456103" y="1723435"/>
            <a:ext cx="594995" cy="233680"/>
          </a:xfrm>
          <a:prstGeom prst="rightArrow">
            <a:avLst/>
          </a:prstGeom>
          <a:solidFill>
            <a:srgbClr val="CC00CC"/>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58699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5459C-6580-4545-B55F-97099F8E74CE}"/>
              </a:ext>
            </a:extLst>
          </p:cNvPr>
          <p:cNvSpPr>
            <a:spLocks noGrp="1"/>
          </p:cNvSpPr>
          <p:nvPr>
            <p:ph type="title"/>
          </p:nvPr>
        </p:nvSpPr>
        <p:spPr/>
        <p:txBody>
          <a:bodyPr/>
          <a:lstStyle/>
          <a:p>
            <a:r>
              <a:rPr lang="de-DE"/>
              <a:t>Vergleich Direktanbau Baulänge</a:t>
            </a:r>
          </a:p>
        </p:txBody>
      </p:sp>
      <p:graphicFrame>
        <p:nvGraphicFramePr>
          <p:cNvPr id="4" name="Tabelle 3">
            <a:extLst>
              <a:ext uri="{FF2B5EF4-FFF2-40B4-BE49-F238E27FC236}">
                <a16:creationId xmlns:a16="http://schemas.microsoft.com/office/drawing/2014/main" id="{956B74BA-444E-416B-8E5A-CEED9654E4CA}"/>
              </a:ext>
            </a:extLst>
          </p:cNvPr>
          <p:cNvGraphicFramePr>
            <a:graphicFrameLocks noGrp="1"/>
          </p:cNvGraphicFramePr>
          <p:nvPr>
            <p:extLst>
              <p:ext uri="{D42A27DB-BD31-4B8C-83A1-F6EECF244321}">
                <p14:modId xmlns:p14="http://schemas.microsoft.com/office/powerpoint/2010/main" val="1189155596"/>
              </p:ext>
            </p:extLst>
          </p:nvPr>
        </p:nvGraphicFramePr>
        <p:xfrm>
          <a:off x="352496" y="1013142"/>
          <a:ext cx="4714804" cy="5717869"/>
        </p:xfrm>
        <a:graphic>
          <a:graphicData uri="http://schemas.openxmlformats.org/drawingml/2006/table">
            <a:tbl>
              <a:tblPr/>
              <a:tblGrid>
                <a:gridCol w="1758700">
                  <a:extLst>
                    <a:ext uri="{9D8B030D-6E8A-4147-A177-3AD203B41FA5}">
                      <a16:colId xmlns:a16="http://schemas.microsoft.com/office/drawing/2014/main" val="3389373620"/>
                    </a:ext>
                  </a:extLst>
                </a:gridCol>
                <a:gridCol w="723900">
                  <a:extLst>
                    <a:ext uri="{9D8B030D-6E8A-4147-A177-3AD203B41FA5}">
                      <a16:colId xmlns:a16="http://schemas.microsoft.com/office/drawing/2014/main" val="3440140768"/>
                    </a:ext>
                  </a:extLst>
                </a:gridCol>
                <a:gridCol w="825500">
                  <a:extLst>
                    <a:ext uri="{9D8B030D-6E8A-4147-A177-3AD203B41FA5}">
                      <a16:colId xmlns:a16="http://schemas.microsoft.com/office/drawing/2014/main" val="2900843246"/>
                    </a:ext>
                  </a:extLst>
                </a:gridCol>
                <a:gridCol w="1406704">
                  <a:extLst>
                    <a:ext uri="{9D8B030D-6E8A-4147-A177-3AD203B41FA5}">
                      <a16:colId xmlns:a16="http://schemas.microsoft.com/office/drawing/2014/main" val="846082763"/>
                    </a:ext>
                  </a:extLst>
                </a:gridCol>
              </a:tblGrid>
              <a:tr h="222830">
                <a:tc rowSpan="2">
                  <a:txBody>
                    <a:bodyPr/>
                    <a:lstStyle/>
                    <a:p>
                      <a:pPr algn="l" fontAlgn="b"/>
                      <a:r>
                        <a:rPr lang="de-DE" sz="1600" b="0"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de-DE" sz="1600" b="0" i="0" u="none" strike="noStrike">
                          <a:solidFill>
                            <a:srgbClr val="000000"/>
                          </a:solidFill>
                          <a:effectLst/>
                          <a:latin typeface="Calibri" panose="020F0502020204030204" pitchFamily="34" charset="0"/>
                        </a:rPr>
                        <a:t>i2+mp</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a:txBody>
                    <a:bodyPr/>
                    <a:lstStyle/>
                    <a:p>
                      <a:pPr algn="ctr" fontAlgn="b"/>
                      <a:r>
                        <a:rPr lang="de-DE" sz="1600" b="0" i="0" u="none" strike="noStrike">
                          <a:solidFill>
                            <a:srgbClr val="000000"/>
                          </a:solidFill>
                          <a:effectLst/>
                          <a:latin typeface="Calibri" panose="020F0502020204030204" pitchFamily="34" charset="0"/>
                        </a:rPr>
                        <a:t>Reduzierung</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289601"/>
                  </a:ext>
                </a:extLst>
              </a:tr>
              <a:tr h="229085">
                <a:tc vMerge="1">
                  <a:txBody>
                    <a:bodyPr/>
                    <a:lstStyle/>
                    <a:p>
                      <a:endParaRPr lang="de-DE"/>
                    </a:p>
                  </a:txBody>
                  <a:tcPr/>
                </a:tc>
                <a:tc>
                  <a:txBody>
                    <a:bodyPr/>
                    <a:lstStyle/>
                    <a:p>
                      <a:pPr algn="ctr" fontAlgn="b"/>
                      <a:r>
                        <a:rPr lang="de-DE" sz="1600" b="0" i="0" u="none" strike="noStrike">
                          <a:solidFill>
                            <a:srgbClr val="000000"/>
                          </a:solidFill>
                          <a:effectLst/>
                          <a:latin typeface="Calibri" panose="020F0502020204030204" pitchFamily="34" charset="0"/>
                        </a:rPr>
                        <a:t>G2</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600" b="0" i="0" u="none" strike="noStrike">
                          <a:solidFill>
                            <a:srgbClr val="000000"/>
                          </a:solidFill>
                          <a:effectLst/>
                          <a:latin typeface="Calibri" panose="020F0502020204030204" pitchFamily="34" charset="0"/>
                        </a:rPr>
                        <a:t>G3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600" b="0" i="0" u="none" strike="noStrike">
                          <a:solidFill>
                            <a:srgbClr val="000000"/>
                          </a:solidFill>
                          <a:effectLst/>
                          <a:latin typeface="Calibri" panose="020F0502020204030204" pitchFamily="34" charset="0"/>
                        </a:rPr>
                        <a:t>[mm]</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916477"/>
                  </a:ext>
                </a:extLst>
              </a:tr>
              <a:tr h="222830">
                <a:tc>
                  <a:txBody>
                    <a:bodyPr/>
                    <a:lstStyle/>
                    <a:p>
                      <a:pPr algn="l" fontAlgn="b"/>
                      <a:r>
                        <a:rPr lang="de-DE" sz="1600" b="0" i="0" u="none" strike="noStrike">
                          <a:solidFill>
                            <a:srgbClr val="000000"/>
                          </a:solidFill>
                          <a:effectLst/>
                          <a:latin typeface="Calibri" panose="020F0502020204030204" pitchFamily="34" charset="0"/>
                        </a:rPr>
                        <a:t>P221 - P231 EZ3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97,5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36A2"/>
                          </a:solidFill>
                          <a:effectLst/>
                          <a:latin typeface="Calibri" panose="020F0502020204030204" pitchFamily="34" charset="0"/>
                        </a:rPr>
                        <a:t>97,5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0,0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557372"/>
                  </a:ext>
                </a:extLst>
              </a:tr>
              <a:tr h="222830">
                <a:tc>
                  <a:txBody>
                    <a:bodyPr/>
                    <a:lstStyle/>
                    <a:p>
                      <a:pPr algn="l" fontAlgn="b"/>
                      <a:r>
                        <a:rPr lang="de-DE" sz="1600" b="0" i="0" u="none" strike="noStrike">
                          <a:solidFill>
                            <a:srgbClr val="000000"/>
                          </a:solidFill>
                          <a:effectLst/>
                          <a:latin typeface="Calibri" panose="020F0502020204030204" pitchFamily="34" charset="0"/>
                        </a:rPr>
                        <a:t>P222 - P232 EZ3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129,5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36A2"/>
                          </a:solidFill>
                          <a:effectLst/>
                          <a:latin typeface="Calibri" panose="020F0502020204030204" pitchFamily="34" charset="0"/>
                        </a:rPr>
                        <a:t>129,5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0,0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997345"/>
                  </a:ext>
                </a:extLst>
              </a:tr>
              <a:tr h="222830">
                <a:tc>
                  <a:txBody>
                    <a:bodyPr/>
                    <a:lstStyle/>
                    <a:p>
                      <a:pPr algn="l" fontAlgn="b"/>
                      <a:r>
                        <a:rPr lang="de-DE" sz="1600" b="0" i="0" u="none" strike="noStrike">
                          <a:solidFill>
                            <a:srgbClr val="000000"/>
                          </a:solidFill>
                          <a:effectLst/>
                          <a:latin typeface="Calibri" panose="020F0502020204030204" pitchFamily="34" charset="0"/>
                        </a:rPr>
                        <a:t>P321 - P331 EZ3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121,5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36A2"/>
                          </a:solidFill>
                          <a:effectLst/>
                          <a:latin typeface="Calibri" panose="020F0502020204030204" pitchFamily="34" charset="0"/>
                        </a:rPr>
                        <a:t>116,5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-5,0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377620"/>
                  </a:ext>
                </a:extLst>
              </a:tr>
              <a:tr h="222830">
                <a:tc>
                  <a:txBody>
                    <a:bodyPr/>
                    <a:lstStyle/>
                    <a:p>
                      <a:pPr algn="l" fontAlgn="b"/>
                      <a:r>
                        <a:rPr lang="de-DE" sz="1600" b="0" i="0" u="none" strike="noStrike">
                          <a:solidFill>
                            <a:srgbClr val="000000"/>
                          </a:solidFill>
                          <a:effectLst/>
                          <a:latin typeface="Calibri" panose="020F0502020204030204" pitchFamily="34" charset="0"/>
                        </a:rPr>
                        <a:t>P321 - P331 EZ4</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118,0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36A2"/>
                          </a:solidFill>
                          <a:effectLst/>
                          <a:latin typeface="Calibri" panose="020F0502020204030204" pitchFamily="34" charset="0"/>
                        </a:rPr>
                        <a:t>113,0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-5,0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388616"/>
                  </a:ext>
                </a:extLst>
              </a:tr>
              <a:tr h="222830">
                <a:tc>
                  <a:txBody>
                    <a:bodyPr/>
                    <a:lstStyle/>
                    <a:p>
                      <a:pPr algn="l" fontAlgn="b"/>
                      <a:r>
                        <a:rPr lang="de-DE" sz="1600" b="0" i="0" u="none" strike="noStrike">
                          <a:solidFill>
                            <a:srgbClr val="000000"/>
                          </a:solidFill>
                          <a:effectLst/>
                          <a:latin typeface="Calibri" panose="020F0502020204030204" pitchFamily="34" charset="0"/>
                        </a:rPr>
                        <a:t>P322 - P332 EZ3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161,5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151,0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-10,5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039117"/>
                  </a:ext>
                </a:extLst>
              </a:tr>
              <a:tr h="222830">
                <a:tc>
                  <a:txBody>
                    <a:bodyPr/>
                    <a:lstStyle/>
                    <a:p>
                      <a:pPr algn="l" fontAlgn="b"/>
                      <a:r>
                        <a:rPr lang="de-DE" sz="1600" b="0" i="0" u="none" strike="noStrike">
                          <a:solidFill>
                            <a:srgbClr val="000000"/>
                          </a:solidFill>
                          <a:effectLst/>
                          <a:latin typeface="Calibri" panose="020F0502020204030204" pitchFamily="34" charset="0"/>
                        </a:rPr>
                        <a:t>P421 - P431 EZ4</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135,0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136,5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163224"/>
                  </a:ext>
                </a:extLst>
              </a:tr>
              <a:tr h="222830">
                <a:tc>
                  <a:txBody>
                    <a:bodyPr/>
                    <a:lstStyle/>
                    <a:p>
                      <a:pPr algn="l" fontAlgn="b"/>
                      <a:r>
                        <a:rPr lang="de-DE" sz="1600" b="0" i="0" u="none" strike="noStrike">
                          <a:solidFill>
                            <a:srgbClr val="000000"/>
                          </a:solidFill>
                          <a:effectLst/>
                          <a:latin typeface="Calibri" panose="020F0502020204030204" pitchFamily="34" charset="0"/>
                        </a:rPr>
                        <a:t>P421 - P431 EZ5</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137,5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136,0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676168"/>
                  </a:ext>
                </a:extLst>
              </a:tr>
              <a:tr h="234558">
                <a:tc>
                  <a:txBody>
                    <a:bodyPr/>
                    <a:lstStyle/>
                    <a:p>
                      <a:pPr algn="l" fontAlgn="b"/>
                      <a:r>
                        <a:rPr lang="de-DE" sz="1600" b="0" i="0" u="none" strike="noStrike">
                          <a:solidFill>
                            <a:srgbClr val="000000"/>
                          </a:solidFill>
                          <a:effectLst/>
                          <a:latin typeface="Calibri" panose="020F0502020204030204" pitchFamily="34" charset="0"/>
                        </a:rPr>
                        <a:t>P422 - P432 EZ3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187,0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173,5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-13,5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154317"/>
                  </a:ext>
                </a:extLst>
              </a:tr>
              <a:tr h="234558">
                <a:tc>
                  <a:txBody>
                    <a:bodyPr/>
                    <a:lstStyle/>
                    <a:p>
                      <a:pPr algn="l" fontAlgn="b"/>
                      <a:r>
                        <a:rPr lang="de-DE" sz="1600" b="0" i="0" u="none" strike="noStrike">
                          <a:solidFill>
                            <a:srgbClr val="000000"/>
                          </a:solidFill>
                          <a:effectLst/>
                          <a:latin typeface="Calibri" panose="020F0502020204030204" pitchFamily="34" charset="0"/>
                        </a:rPr>
                        <a:t>P422 - P432 EZ4</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183,5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170,0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-13,5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924553"/>
                  </a:ext>
                </a:extLst>
              </a:tr>
              <a:tr h="222830">
                <a:tc>
                  <a:txBody>
                    <a:bodyPr/>
                    <a:lstStyle/>
                    <a:p>
                      <a:pPr algn="l" fontAlgn="b"/>
                      <a:r>
                        <a:rPr lang="de-DE" sz="1600" b="0" i="0" u="none" strike="noStrike">
                          <a:solidFill>
                            <a:srgbClr val="000000"/>
                          </a:solidFill>
                          <a:effectLst/>
                          <a:latin typeface="Calibri" panose="020F0502020204030204" pitchFamily="34" charset="0"/>
                        </a:rPr>
                        <a:t>P521 - P531 EZ5</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169,0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168,5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-0,5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346717"/>
                  </a:ext>
                </a:extLst>
              </a:tr>
              <a:tr h="222830">
                <a:tc>
                  <a:txBody>
                    <a:bodyPr/>
                    <a:lstStyle/>
                    <a:p>
                      <a:pPr algn="l" fontAlgn="b"/>
                      <a:r>
                        <a:rPr lang="de-DE" sz="1600" b="0" i="0" u="none" strike="noStrike">
                          <a:solidFill>
                            <a:srgbClr val="000000"/>
                          </a:solidFill>
                          <a:effectLst/>
                          <a:latin typeface="Calibri" panose="020F0502020204030204" pitchFamily="34" charset="0"/>
                        </a:rPr>
                        <a:t>P521 - P531 EZ7</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175,0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171,5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-3,5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953344"/>
                  </a:ext>
                </a:extLst>
              </a:tr>
              <a:tr h="222830">
                <a:tc>
                  <a:txBody>
                    <a:bodyPr/>
                    <a:lstStyle/>
                    <a:p>
                      <a:pPr algn="l" fontAlgn="b"/>
                      <a:r>
                        <a:rPr lang="de-DE" sz="1600" b="0" i="0" u="none" strike="noStrike">
                          <a:solidFill>
                            <a:srgbClr val="000000"/>
                          </a:solidFill>
                          <a:effectLst/>
                          <a:latin typeface="Calibri" panose="020F0502020204030204" pitchFamily="34" charset="0"/>
                        </a:rPr>
                        <a:t>P522 - P532 EZ4</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224,5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36A2"/>
                          </a:solidFill>
                          <a:effectLst/>
                          <a:latin typeface="Calibri" panose="020F0502020204030204" pitchFamily="34" charset="0"/>
                        </a:rPr>
                        <a:t>210,5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-14,0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671154"/>
                  </a:ext>
                </a:extLst>
              </a:tr>
              <a:tr h="222830">
                <a:tc>
                  <a:txBody>
                    <a:bodyPr/>
                    <a:lstStyle/>
                    <a:p>
                      <a:pPr algn="l" fontAlgn="b"/>
                      <a:r>
                        <a:rPr lang="de-DE" sz="1600" b="0" i="0" u="none" strike="noStrike">
                          <a:solidFill>
                            <a:srgbClr val="000000"/>
                          </a:solidFill>
                          <a:effectLst/>
                          <a:latin typeface="Calibri" panose="020F0502020204030204" pitchFamily="34" charset="0"/>
                        </a:rPr>
                        <a:t>P522 - P532 EZ5</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227,0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36A2"/>
                          </a:solidFill>
                          <a:effectLst/>
                          <a:latin typeface="Calibri" panose="020F0502020204030204" pitchFamily="34" charset="0"/>
                        </a:rPr>
                        <a:t>210,0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-17,0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896563"/>
                  </a:ext>
                </a:extLst>
              </a:tr>
              <a:tr h="222830">
                <a:tc>
                  <a:txBody>
                    <a:bodyPr/>
                    <a:lstStyle/>
                    <a:p>
                      <a:pPr algn="l" fontAlgn="b"/>
                      <a:r>
                        <a:rPr lang="de-DE" sz="1600" b="0" i="0" u="none" strike="noStrike">
                          <a:solidFill>
                            <a:srgbClr val="000000"/>
                          </a:solidFill>
                          <a:effectLst/>
                          <a:latin typeface="Calibri" panose="020F0502020204030204" pitchFamily="34" charset="0"/>
                        </a:rPr>
                        <a:t>P721 - P731 EZ7</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212,5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2,5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133"/>
                  </a:ext>
                </a:extLst>
              </a:tr>
              <a:tr h="222830">
                <a:tc>
                  <a:txBody>
                    <a:bodyPr/>
                    <a:lstStyle/>
                    <a:p>
                      <a:pPr algn="l" fontAlgn="b"/>
                      <a:r>
                        <a:rPr lang="de-DE" sz="1600" b="0" i="0" u="none" strike="noStrike">
                          <a:solidFill>
                            <a:srgbClr val="000000"/>
                          </a:solidFill>
                          <a:effectLst/>
                          <a:latin typeface="Calibri" panose="020F0502020204030204" pitchFamily="34" charset="0"/>
                        </a:rPr>
                        <a:t>P721 - P731 EZ8</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225,0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222,5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-2,5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763126"/>
                  </a:ext>
                </a:extLst>
              </a:tr>
              <a:tr h="229085">
                <a:tc>
                  <a:txBody>
                    <a:bodyPr/>
                    <a:lstStyle/>
                    <a:p>
                      <a:pPr algn="l" fontAlgn="b"/>
                      <a:r>
                        <a:rPr lang="de-DE" sz="1600" b="0" i="0" u="none" strike="noStrike">
                          <a:solidFill>
                            <a:srgbClr val="000000"/>
                          </a:solidFill>
                          <a:effectLst/>
                          <a:latin typeface="Calibri" panose="020F0502020204030204" pitchFamily="34" charset="0"/>
                        </a:rPr>
                        <a:t>P722 - P732 EZ5</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270,0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260,5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-9,5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480157"/>
                  </a:ext>
                </a:extLst>
              </a:tr>
              <a:tr h="222830">
                <a:tc>
                  <a:txBody>
                    <a:bodyPr/>
                    <a:lstStyle/>
                    <a:p>
                      <a:pPr algn="l" fontAlgn="b"/>
                      <a:r>
                        <a:rPr lang="de-DE" sz="1600" b="0" i="0" u="none" strike="noStrike">
                          <a:solidFill>
                            <a:srgbClr val="000000"/>
                          </a:solidFill>
                          <a:effectLst/>
                          <a:latin typeface="Calibri" panose="020F0502020204030204" pitchFamily="34" charset="0"/>
                        </a:rPr>
                        <a:t>P722 - P732 EZ7</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276,0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263,5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-12,5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376436"/>
                  </a:ext>
                </a:extLst>
              </a:tr>
              <a:tr h="222830">
                <a:tc>
                  <a:txBody>
                    <a:bodyPr/>
                    <a:lstStyle/>
                    <a:p>
                      <a:pPr algn="l" fontAlgn="b"/>
                      <a:r>
                        <a:rPr lang="de-DE" sz="1600" b="0" i="0" u="none" strike="noStrike">
                          <a:solidFill>
                            <a:srgbClr val="000000"/>
                          </a:solidFill>
                          <a:effectLst/>
                          <a:latin typeface="Calibri" panose="020F0502020204030204" pitchFamily="34" charset="0"/>
                        </a:rPr>
                        <a:t>P821 - P831 EZ8</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249,0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253,5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4,5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133134"/>
                  </a:ext>
                </a:extLst>
              </a:tr>
              <a:tr h="222830">
                <a:tc>
                  <a:txBody>
                    <a:bodyPr/>
                    <a:lstStyle/>
                    <a:p>
                      <a:pPr algn="l" fontAlgn="b"/>
                      <a:r>
                        <a:rPr lang="de-DE" sz="1600" b="0" i="0" u="none" strike="noStrike">
                          <a:solidFill>
                            <a:srgbClr val="000000"/>
                          </a:solidFill>
                          <a:effectLst/>
                          <a:latin typeface="Calibri" panose="020F0502020204030204" pitchFamily="34" charset="0"/>
                        </a:rPr>
                        <a:t>P822 - P832 EZ7</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318,5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304,5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-14,0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58161"/>
                  </a:ext>
                </a:extLst>
              </a:tr>
              <a:tr h="222830">
                <a:tc>
                  <a:txBody>
                    <a:bodyPr/>
                    <a:lstStyle/>
                    <a:p>
                      <a:pPr algn="l" fontAlgn="b"/>
                      <a:r>
                        <a:rPr lang="de-DE" sz="1600" b="0" i="0" u="none" strike="noStrike">
                          <a:solidFill>
                            <a:srgbClr val="000000"/>
                          </a:solidFill>
                          <a:effectLst/>
                          <a:latin typeface="Calibri" panose="020F0502020204030204" pitchFamily="34" charset="0"/>
                        </a:rPr>
                        <a:t>P822 - P832 EZ8</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333,5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314,5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-19,0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742542"/>
                  </a:ext>
                </a:extLst>
              </a:tr>
              <a:tr h="229085">
                <a:tc>
                  <a:txBody>
                    <a:bodyPr/>
                    <a:lstStyle/>
                    <a:p>
                      <a:pPr algn="l" fontAlgn="b"/>
                      <a:r>
                        <a:rPr lang="de-DE" sz="1600" b="0" i="0" u="none" strike="noStrike">
                          <a:solidFill>
                            <a:srgbClr val="000000"/>
                          </a:solidFill>
                          <a:effectLst/>
                          <a:latin typeface="Calibri" panose="020F0502020204030204" pitchFamily="34" charset="0"/>
                        </a:rPr>
                        <a:t>P922 - P932 EZ8</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407,0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405,5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306407"/>
                  </a:ext>
                </a:extLst>
              </a:tr>
            </a:tbl>
          </a:graphicData>
        </a:graphic>
      </p:graphicFrame>
      <p:pic>
        <p:nvPicPr>
          <p:cNvPr id="5" name="Grafik 4">
            <a:extLst>
              <a:ext uri="{FF2B5EF4-FFF2-40B4-BE49-F238E27FC236}">
                <a16:creationId xmlns:a16="http://schemas.microsoft.com/office/drawing/2014/main" id="{680837AF-8A13-41DE-A083-EE1BE5C71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900" y="1663065"/>
            <a:ext cx="5731782" cy="3582035"/>
          </a:xfrm>
          <a:prstGeom prst="rect">
            <a:avLst/>
          </a:prstGeom>
        </p:spPr>
      </p:pic>
    </p:spTree>
    <p:extLst>
      <p:ext uri="{BB962C8B-B14F-4D97-AF65-F5344CB8AC3E}">
        <p14:creationId xmlns:p14="http://schemas.microsoft.com/office/powerpoint/2010/main" val="779179876"/>
      </p:ext>
    </p:extLst>
  </p:cSld>
  <p:clrMapOvr>
    <a:masterClrMapping/>
  </p:clrMapOvr>
</p:sld>
</file>

<file path=ppt/theme/theme1.xml><?xml version="1.0" encoding="utf-8"?>
<a:theme xmlns:a="http://schemas.openxmlformats.org/drawingml/2006/main" name="Office">
  <a:themeElements>
    <a:clrScheme name="STÖBER_Farben">
      <a:dk1>
        <a:sysClr val="windowText" lastClr="000000"/>
      </a:dk1>
      <a:lt1>
        <a:sysClr val="window" lastClr="FFFFFF"/>
      </a:lt1>
      <a:dk2>
        <a:srgbClr val="2F3965"/>
      </a:dk2>
      <a:lt2>
        <a:srgbClr val="E7E6E6"/>
      </a:lt2>
      <a:accent1>
        <a:srgbClr val="E19A32"/>
      </a:accent1>
      <a:accent2>
        <a:srgbClr val="3C77BA"/>
      </a:accent2>
      <a:accent3>
        <a:srgbClr val="A3A62C"/>
      </a:accent3>
      <a:accent4>
        <a:srgbClr val="98669F"/>
      </a:accent4>
      <a:accent5>
        <a:srgbClr val="83AFD6"/>
      </a:accent5>
      <a:accent6>
        <a:srgbClr val="1CA19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107_STOBER PowerPoint MASTER.potx" id="{79069752-FF27-410C-858C-29C91EFCE081}" vid="{E279E2F9-0BC4-4E86-A8C5-45BE164A9A2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2654</Words>
  <Application>Microsoft Office PowerPoint</Application>
  <PresentationFormat>Breitbild</PresentationFormat>
  <Paragraphs>879</Paragraphs>
  <Slides>31</Slides>
  <Notes>30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Calibri</vt:lpstr>
      <vt:lpstr>Symbol</vt:lpstr>
      <vt:lpstr>Wingdings</vt:lpstr>
      <vt:lpstr>Office</vt:lpstr>
      <vt:lpstr>Planetengetriebe Generation 3</vt:lpstr>
      <vt:lpstr>PowerPoint-Präsentation</vt:lpstr>
      <vt:lpstr>Neues Design</vt:lpstr>
      <vt:lpstr>Überarbeitung nach neuestem Stand der Technik</vt:lpstr>
      <vt:lpstr>Veränderung der Baulängen P im Vergleich</vt:lpstr>
      <vt:lpstr>Veränderung der Baulängen PH(Q) im Vergleich</vt:lpstr>
      <vt:lpstr>Vergleich Motoranschlussflansch Quadratmaß</vt:lpstr>
      <vt:lpstr>Vergleich Direktanbau Quadratmaß</vt:lpstr>
      <vt:lpstr>Vergleich Direktanbau Baulänge</vt:lpstr>
      <vt:lpstr>Erhöhung der Beschleunigungsmomente P-Getriebe</vt:lpstr>
      <vt:lpstr>Erhöhung der Nennmomente P-Getriebe</vt:lpstr>
      <vt:lpstr>Erhöhung der NOT-AUS Momente P-Getriebe</vt:lpstr>
      <vt:lpstr>Erhöhung der Getriebesteifigkeit P-Getriebe</vt:lpstr>
      <vt:lpstr>Erhöhung der Eintriebsdrehzahlen P-Getriebe</vt:lpstr>
      <vt:lpstr>Erhöhung der Axialkraft bei D-Lagerung P-Getriebe</vt:lpstr>
      <vt:lpstr>Erhöhung der Beschleunigungsmomente PH-Getriebe</vt:lpstr>
      <vt:lpstr>Erhöhung der Nennmomente PH-Getriebe</vt:lpstr>
      <vt:lpstr>Erhöhung der NOT-AUS Momente PH-Getriebe</vt:lpstr>
      <vt:lpstr>Erhöhung der Getriebesteifigkeit PH-Getriebe</vt:lpstr>
      <vt:lpstr>Erhöhung der Eintriebsdrehzahlen PH-Getriebe</vt:lpstr>
      <vt:lpstr>Erhöhung der Beschleunigungsmomente PHQ-Getriebe</vt:lpstr>
      <vt:lpstr>Erhöhung der Nennmomente PHQ-Getriebe</vt:lpstr>
      <vt:lpstr>Erhöhung der NOT-AUS Momente PHQ-Getriebe</vt:lpstr>
      <vt:lpstr>Erhöhung der Getriebesteifigkeit PHQ-Getriebe</vt:lpstr>
      <vt:lpstr>Erhöhung der Eintriebsdrehzahlen PHQ-Getriebe</vt:lpstr>
      <vt:lpstr>Neue Option verstärkte Lagerung für PH3 – PH5</vt:lpstr>
      <vt:lpstr>Geometriedaten</vt:lpstr>
      <vt:lpstr>Kleine Abweichung bei PH(Q) - Passrand b2 entfällt</vt:lpstr>
      <vt:lpstr>Kleine Abweichung bei PH(Q) - Fixierbohrung entfällt</vt:lpstr>
      <vt:lpstr>Typisierung</vt:lpstr>
      <vt:lpstr>Kostenreduktion bei spielarmen Getrieben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Planetengetriebe Generation 3</dc:title>
  <dc:creator>Betke,Ilona</dc:creator>
  <cp:lastModifiedBy>Neunecker, Ronja</cp:lastModifiedBy>
  <cp:revision>14</cp:revision>
  <dcterms:created xsi:type="dcterms:W3CDTF">2019-09-20T05:47:28Z</dcterms:created>
  <dcterms:modified xsi:type="dcterms:W3CDTF">2021-03-30T11:26:31Z</dcterms:modified>
</cp:coreProperties>
</file>