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318" r:id="rId3"/>
    <p:sldId id="334" r:id="rId4"/>
    <p:sldId id="335" r:id="rId5"/>
    <p:sldId id="302" r:id="rId6"/>
    <p:sldId id="336" r:id="rId7"/>
    <p:sldId id="337" r:id="rId8"/>
    <p:sldId id="338" r:id="rId9"/>
    <p:sldId id="339" r:id="rId10"/>
    <p:sldId id="261" r:id="rId11"/>
    <p:sldId id="319" r:id="rId12"/>
    <p:sldId id="333" r:id="rId13"/>
    <p:sldId id="263" r:id="rId14"/>
    <p:sldId id="303" r:id="rId15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FB87B-7C56-402F-BFF8-46AC16243EFF}" v="1" dt="2021-04-08T11:33:37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99" d="100"/>
          <a:sy n="99" d="100"/>
        </p:scale>
        <p:origin x="780" y="-9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1296561C-0CDA-4678-90D7-4A6B04D65335}"/>
    <pc:docChg chg="mod">
      <pc:chgData name="Grotzfeld, Claudia" userId="e45a4c30-6f52-4960-b995-3eb4b79be813" providerId="ADAL" clId="{1296561C-0CDA-4678-90D7-4A6B04D65335}" dt="2020-01-15T11:53:37.526" v="0"/>
      <pc:docMkLst>
        <pc:docMk/>
      </pc:docMkLst>
    </pc:docChg>
  </pc:docChgLst>
  <pc:docChgLst>
    <pc:chgData name="Grotzfeld, Claudia" userId="e45a4c30-6f52-4960-b995-3eb4b79be813" providerId="ADAL" clId="{4FDFB87B-7C56-402F-BFF8-46AC16243EFF}"/>
    <pc:docChg chg="addSld modSld">
      <pc:chgData name="Grotzfeld, Claudia" userId="e45a4c30-6f52-4960-b995-3eb4b79be813" providerId="ADAL" clId="{4FDFB87B-7C56-402F-BFF8-46AC16243EFF}" dt="2021-04-08T11:33:37.774" v="0"/>
      <pc:docMkLst>
        <pc:docMk/>
      </pc:docMkLst>
      <pc:sldChg chg="add">
        <pc:chgData name="Grotzfeld, Claudia" userId="e45a4c30-6f52-4960-b995-3eb4b79be813" providerId="ADAL" clId="{4FDFB87B-7C56-402F-BFF8-46AC16243EFF}" dt="2021-04-08T11:33:37.774" v="0"/>
        <pc:sldMkLst>
          <pc:docMk/>
          <pc:sldMk cId="2887510510" sldId="336"/>
        </pc:sldMkLst>
      </pc:sldChg>
      <pc:sldChg chg="add">
        <pc:chgData name="Grotzfeld, Claudia" userId="e45a4c30-6f52-4960-b995-3eb4b79be813" providerId="ADAL" clId="{4FDFB87B-7C56-402F-BFF8-46AC16243EFF}" dt="2021-04-08T11:33:37.774" v="0"/>
        <pc:sldMkLst>
          <pc:docMk/>
          <pc:sldMk cId="3077656055" sldId="337"/>
        </pc:sldMkLst>
      </pc:sldChg>
      <pc:sldChg chg="add">
        <pc:chgData name="Grotzfeld, Claudia" userId="e45a4c30-6f52-4960-b995-3eb4b79be813" providerId="ADAL" clId="{4FDFB87B-7C56-402F-BFF8-46AC16243EFF}" dt="2021-04-08T11:33:37.774" v="0"/>
        <pc:sldMkLst>
          <pc:docMk/>
          <pc:sldMk cId="2268780105" sldId="338"/>
        </pc:sldMkLst>
      </pc:sldChg>
      <pc:sldChg chg="add">
        <pc:chgData name="Grotzfeld, Claudia" userId="e45a4c30-6f52-4960-b995-3eb4b79be813" providerId="ADAL" clId="{4FDFB87B-7C56-402F-BFF8-46AC16243EFF}" dt="2021-04-08T11:33:37.774" v="0"/>
        <pc:sldMkLst>
          <pc:docMk/>
          <pc:sldMk cId="3120499926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 concepto de máquina y de montaje que ahorra espacio gracias a una construcción extremadamente corta y compacta.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Máxima dinámica de accionamiento gracias a momentos de inercia muy reducidos en el montaje directo. La eliminación de un adaptador de motor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garantiza que se aproveche</a:t>
            </a:r>
            <a:r>
              <a:t> toda la dinámica de accionamiento.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ym typeface="Wingdings" panose="05000000000000000000" pitchFamily="2" charset="2"/>
              </a:rPr>
              <a:t>La ampliación del diámetro del eje del piñón, así como un dentado más ancho en la etapa de salida, conllevan un mayor par de desconexión de emergencia y una capacidad portante en general más alta.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Alta calidad de carcasas y dentados </a:t>
            </a:r>
            <a:r>
              <a:rPr sz="2000"/>
              <a:t>gracias a innovadoras tecnologías de producción </a:t>
            </a:r>
            <a:r>
              <a:t>que prometen la máxima precisión de posición con un juego de giro muy pequeño de hasta ≤ 1 arcmin.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Esto resulta, a su vez, en pares de aceleración altos y garantiza la máxima exactitud de funcionamiento y precisión,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por ejemplo</a:t>
            </a:r>
            <a:r>
              <a:t>, los accionamientos de cremallera de STOBER con una concentricidad de hasta ≤ 10 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 concepto de máquina y de montaje que ahorra espacio gracias a una construcción extremadamente corta y compacta.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Máxima dinámica de accionamiento gracias a momentos de inercia muy reducidos en el montaje directo. La eliminación de un adaptador de motor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garantiza que se aproveche</a:t>
            </a:r>
            <a:r>
              <a:t> toda la dinámica de accionamiento.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4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6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Excepcional tecnología de interfaces para la conexión de motores de los más diferentes tamaños.</a:t>
            </a:r>
            <a:br/>
            <a:r>
              <a:rPr sz="1600"/>
              <a:t>Los adaptadores de motor de STOBER…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están disponibles en las más diferentes versiones, así como en la variante ServoStop con un freno integrado.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se pueden combinar con reductores estándar o de juego reducido.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en la variante “Large” con placa de motor extragrande, permiten conectar los reductores STOBER más compactos con motores de diseño muy grande, lo que supone una característica exclusiva.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t>Reductores planetarios </a:t>
            </a:r>
            <a:br/>
            <a:r>
              <a:t>de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t>Eficientes. Precisos. De ajuste exacto.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¡Un sinfín de posibilidades!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Construcción flexible de maquinaria.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Enorme variedad de </a:t>
            </a:r>
            <a:br/>
            <a:r>
              <a:t>combinaciones y opciones.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Máxima combinatoria </a:t>
            </a:r>
            <a:br/>
            <a:r>
              <a:t>de reductores y motores </a:t>
            </a:r>
            <a:br/>
            <a:r>
              <a:t>en el montaje directo.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Versiones de adaptador variables.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AJUSTE PRECISO para sus requisitos individuales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3"/>
                </a:solidFill>
              </a:rPr>
              <a:t>¡El producto adecuado </a:t>
            </a:r>
            <a:br>
              <a:rPr sz="2000" b="1">
                <a:solidFill>
                  <a:schemeClr val="accent3"/>
                </a:solidFill>
              </a:rPr>
            </a:br>
            <a:r>
              <a:rPr sz="2000" b="1">
                <a:solidFill>
                  <a:schemeClr val="accent3"/>
                </a:solidFill>
              </a:rPr>
              <a:t>para cualquier requisito!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19675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Reductores planetarios de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Eficientes. Precisos. De ajuste exacto.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Los motorreductores planetarios más compactos del mercado.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Precisión y rendimiento sobresalientes.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Variedad de combinaciones y de opciones exclusiva.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Robustez extraordinaria.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Soluciones de accionamiento listas para montar </a:t>
            </a:r>
            <a:br/>
            <a:r>
              <a:t>para máquinas herramienta y empaquetadoras, </a:t>
            </a:r>
            <a:br/>
            <a:r>
              <a:t>así como para aplicaciones en el sector de la </a:t>
            </a:r>
            <a:br/>
            <a:r>
              <a:t>automatización y la robótica.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9DAAFA-89E8-4685-BFE2-E278E0AD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s-ES" sz="2400" b="1" dirty="0">
                <a:solidFill>
                  <a:schemeClr val="accent3"/>
                </a:solidFill>
              </a:rPr>
              <a:t>La solución de accionamiento y automatización </a:t>
            </a:r>
            <a:r>
              <a:rPr lang="de-DE" sz="2400" b="1" dirty="0" err="1">
                <a:solidFill>
                  <a:schemeClr val="accent3"/>
                </a:solidFill>
              </a:rPr>
              <a:t>adecuada</a:t>
            </a:r>
            <a:r>
              <a:rPr lang="de-DE" sz="2400" b="1" dirty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Encontrar</a:t>
            </a:r>
            <a:r>
              <a:rPr lang="de-DE" dirty="0"/>
              <a:t> </a:t>
            </a:r>
            <a:r>
              <a:rPr lang="de-DE" dirty="0" err="1"/>
              <a:t>rápidamente</a:t>
            </a:r>
            <a:r>
              <a:rPr lang="de-DE" dirty="0"/>
              <a:t> </a:t>
            </a:r>
            <a:r>
              <a:rPr lang="es-ES" dirty="0"/>
              <a:t>y configurar en tiempo real con unos pocos clics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Filtrar, comparar, guardar y compartir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Descargue</a:t>
            </a:r>
            <a:r>
              <a:rPr lang="de-DE" dirty="0"/>
              <a:t>: </a:t>
            </a:r>
            <a:r>
              <a:rPr lang="es-ES" dirty="0"/>
              <a:t>modelos en 3D, esquemas de dimensiones u hojas de datos técnicas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Solicitar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oferta</a:t>
            </a:r>
            <a:r>
              <a:rPr lang="de-DE" dirty="0"/>
              <a:t> </a:t>
            </a:r>
            <a:r>
              <a:rPr lang="de-DE" dirty="0" err="1"/>
              <a:t>directamente</a:t>
            </a:r>
            <a:r>
              <a:rPr lang="de-DE"/>
              <a:t>!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9743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¡Con </a:t>
            </a:r>
            <a:r>
              <a:rPr sz="2400" b="1" dirty="0" err="1">
                <a:solidFill>
                  <a:schemeClr val="accent3"/>
                </a:solidFill>
              </a:rPr>
              <a:t>nosotros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siempre</a:t>
            </a:r>
            <a:r>
              <a:rPr sz="2400" b="1" dirty="0">
                <a:solidFill>
                  <a:schemeClr val="accent3"/>
                </a:solidFill>
              </a:rPr>
              <a:t> hay </a:t>
            </a:r>
            <a:br>
              <a:rPr lang="de-DE" sz="2400" b="1" dirty="0">
                <a:solidFill>
                  <a:schemeClr val="accent3"/>
                </a:solidFill>
              </a:rPr>
            </a:br>
            <a:r>
              <a:rPr sz="2400" b="1" dirty="0">
                <a:solidFill>
                  <a:schemeClr val="accent3"/>
                </a:solidFill>
              </a:rPr>
              <a:t>algo </a:t>
            </a:r>
            <a:r>
              <a:rPr sz="2400" b="1" dirty="0" err="1">
                <a:solidFill>
                  <a:schemeClr val="accent3"/>
                </a:solidFill>
              </a:rPr>
              <a:t>más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Colaboración</a:t>
            </a:r>
            <a:r>
              <a:rPr dirty="0"/>
              <a:t> de </a:t>
            </a:r>
            <a:r>
              <a:rPr dirty="0" err="1"/>
              <a:t>igual</a:t>
            </a:r>
            <a:r>
              <a:rPr dirty="0"/>
              <a:t> a </a:t>
            </a:r>
            <a:r>
              <a:rPr dirty="0" err="1"/>
              <a:t>igual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Asesoramiento</a:t>
            </a:r>
            <a:r>
              <a:rPr dirty="0"/>
              <a:t> personal </a:t>
            </a:r>
            <a:r>
              <a:rPr dirty="0" err="1"/>
              <a:t>competente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Asistencia</a:t>
            </a:r>
            <a:r>
              <a:rPr dirty="0"/>
              <a:t> </a:t>
            </a:r>
            <a:r>
              <a:rPr dirty="0" err="1"/>
              <a:t>completa</a:t>
            </a:r>
            <a:r>
              <a:rPr dirty="0"/>
              <a:t>, </a:t>
            </a:r>
            <a:br>
              <a:rPr dirty="0"/>
            </a:br>
            <a:r>
              <a:rPr dirty="0" err="1"/>
              <a:t>desde</a:t>
            </a:r>
            <a:r>
              <a:rPr dirty="0"/>
              <a:t> la </a:t>
            </a:r>
            <a:r>
              <a:rPr dirty="0" err="1"/>
              <a:t>concepción</a:t>
            </a:r>
            <a:r>
              <a:rPr dirty="0"/>
              <a:t> hasta la </a:t>
            </a:r>
            <a:r>
              <a:rPr dirty="0" err="1"/>
              <a:t>puesta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servicio</a:t>
            </a:r>
            <a:r>
              <a:rPr dirty="0"/>
              <a:t> </a:t>
            </a:r>
            <a:br>
              <a:rPr dirty="0"/>
            </a:br>
            <a:r>
              <a:rPr dirty="0"/>
              <a:t>y, por </a:t>
            </a:r>
            <a:r>
              <a:rPr dirty="0" err="1"/>
              <a:t>supuesto</a:t>
            </a:r>
            <a:r>
              <a:rPr dirty="0"/>
              <a:t>, </a:t>
            </a:r>
            <a:r>
              <a:rPr dirty="0" err="1"/>
              <a:t>también</a:t>
            </a:r>
            <a:r>
              <a:rPr dirty="0"/>
              <a:t> </a:t>
            </a:r>
            <a:r>
              <a:rPr dirty="0" err="1"/>
              <a:t>después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Solución</a:t>
            </a:r>
            <a:r>
              <a:rPr dirty="0"/>
              <a:t> </a:t>
            </a:r>
            <a:r>
              <a:rPr dirty="0" err="1"/>
              <a:t>óptima</a:t>
            </a:r>
            <a:r>
              <a:rPr dirty="0"/>
              <a:t> para </a:t>
            </a:r>
            <a:r>
              <a:rPr dirty="0" err="1"/>
              <a:t>cada</a:t>
            </a:r>
            <a:r>
              <a:rPr dirty="0"/>
              <a:t> </a:t>
            </a:r>
            <a:br>
              <a:rPr dirty="0"/>
            </a:br>
            <a:r>
              <a:rPr dirty="0" err="1"/>
              <a:t>caso</a:t>
            </a:r>
            <a:r>
              <a:rPr dirty="0"/>
              <a:t> de </a:t>
            </a:r>
            <a:r>
              <a:rPr dirty="0" err="1"/>
              <a:t>aplicación</a:t>
            </a:r>
            <a:r>
              <a:rPr dirty="0"/>
              <a:t> individual.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IDENTIFICACIÓN DE PRODUCTO de STOBER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791F57-DD90-45BA-A73A-98CE9F80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8350" y="1070388"/>
            <a:ext cx="4748271" cy="5427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37CE0-BD52-44BD-A960-7E61C5E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840" y="4984144"/>
            <a:ext cx="5901942" cy="130413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Todo a la vista. ¡Disponible en todo momento!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Instrucciones de montaje y de servicio.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Listas de piezas de recambio.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Información sobre características técnicas.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FB69B3-4FCB-4ACE-98F4-306E17B3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6665" y="1134357"/>
            <a:ext cx="5111640" cy="2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¡Ahorrará espacio!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Espacio de instalación pequeño.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Gran par de giro.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¡Aproveche las ventajas del montaje directo!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Sin adaptador de motor.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Máxima dinámica de accionamiento.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Densidad de potencia aumentada en un 65 %.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Solución de accionamiento lista para el montaje.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¡Más RENDIMIENTO para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máquina</a:t>
            </a:r>
            <a:r>
              <a:rPr dirty="0"/>
              <a:t>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62951" y="2435907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17E77D-7CF1-4D51-BE5E-6D27D8163616}"/>
              </a:ext>
            </a:extLst>
          </p:cNvPr>
          <p:cNvSpPr/>
          <p:nvPr/>
        </p:nvSpPr>
        <p:spPr>
          <a:xfrm>
            <a:off x="9053947" y="5499062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Los </a:t>
            </a:r>
            <a:r>
              <a:rPr b="1" dirty="0" err="1">
                <a:solidFill>
                  <a:schemeClr val="bg1"/>
                </a:solidFill>
              </a:rPr>
              <a:t>motorreductores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planetarios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más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compactos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>
                <a:solidFill>
                  <a:schemeClr val="bg1"/>
                </a:solidFill>
              </a:rPr>
              <a:t>del mercado</a:t>
            </a:r>
          </a:p>
        </p:txBody>
      </p:sp>
    </p:spTree>
    <p:extLst>
      <p:ext uri="{BB962C8B-B14F-4D97-AF65-F5344CB8AC3E}">
        <p14:creationId xmlns:p14="http://schemas.microsoft.com/office/powerpoint/2010/main" val="18028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15100" y="1002162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¡</a:t>
            </a:r>
            <a:r>
              <a:rPr lang="de-DE" sz="2400" b="1" dirty="0" err="1">
                <a:solidFill>
                  <a:schemeClr val="accent3"/>
                </a:solidFill>
              </a:rPr>
              <a:t>Más</a:t>
            </a:r>
            <a:r>
              <a:rPr lang="de-DE" sz="2400" b="1" dirty="0">
                <a:solidFill>
                  <a:schemeClr val="accent3"/>
                </a:solidFill>
              </a:rPr>
              <a:t> par de </a:t>
            </a:r>
            <a:r>
              <a:rPr lang="de-DE" sz="2400" b="1" dirty="0" err="1">
                <a:solidFill>
                  <a:schemeClr val="accent3"/>
                </a:solidFill>
              </a:rPr>
              <a:t>giro</a:t>
            </a:r>
            <a:r>
              <a:rPr lang="de-DE"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Pares de giro más elevados mediante un dentado </a:t>
            </a:r>
            <a:br>
              <a:rPr lang="es-ES" dirty="0"/>
            </a:br>
            <a:r>
              <a:rPr lang="es-ES" dirty="0"/>
              <a:t>más ancho.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Pares de giro más altos mediante un dentado </a:t>
            </a:r>
            <a:br>
              <a:rPr lang="es-ES" dirty="0"/>
            </a:br>
            <a:r>
              <a:rPr lang="es-ES" dirty="0"/>
              <a:t>de la carcasa templado por nitruración (juego </a:t>
            </a:r>
            <a:br>
              <a:rPr lang="es-ES" dirty="0"/>
            </a:br>
            <a:r>
              <a:rPr lang="es-ES" dirty="0"/>
              <a:t>reducido).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s-ES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¡Más RENDIMIENTO para su máquina!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09643" y="1009094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3553" y="4352040"/>
            <a:ext cx="3740990" cy="2807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568015-3C07-4A6D-8782-ABBE2D94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20756" y="1746916"/>
            <a:ext cx="997310" cy="450603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743905" y="2237098"/>
            <a:ext cx="1909780" cy="1357442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2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¡Calidad mejorada, mayor precisión!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Máxima precisión de posición: juego de giro reducido ≤ 1 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Alta calidad de carcasas y dentados.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Pares de aceleración altos con la máxima exactitud </a:t>
            </a:r>
            <a:br/>
            <a:r>
              <a:t>de funcionamiento y precisión.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PRECISIÓN con reductores planetarios de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716865" y="5632449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¡</a:t>
            </a:r>
            <a:r>
              <a:rPr sz="2000" b="1" dirty="0" err="1">
                <a:solidFill>
                  <a:schemeClr val="accent3"/>
                </a:solidFill>
              </a:rPr>
              <a:t>Muy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precisos</a:t>
            </a:r>
            <a:r>
              <a:rPr sz="2000" b="1" dirty="0">
                <a:solidFill>
                  <a:schemeClr val="accent3"/>
                </a:solidFill>
              </a:rPr>
              <a:t> y de </a:t>
            </a:r>
            <a:r>
              <a:rPr sz="2000" b="1" dirty="0" err="1">
                <a:solidFill>
                  <a:schemeClr val="accent3"/>
                </a:solidFill>
              </a:rPr>
              <a:t>juego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reducido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>
                <a:solidFill>
                  <a:schemeClr val="bg1"/>
                </a:solidFill>
              </a:rPr>
              <a:t>Accionamientos de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cremallera de STOBER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con una concentricidad reducida </a:t>
            </a:r>
            <a:br>
              <a:rPr b="1">
                <a:solidFill>
                  <a:schemeClr val="bg1"/>
                </a:solidFill>
              </a:rPr>
            </a:br>
            <a:r>
              <a:rPr sz="2800" b="1">
                <a:solidFill>
                  <a:schemeClr val="bg1"/>
                </a:solidFill>
              </a:rPr>
              <a:t>de ≤ 10 μm</a:t>
            </a:r>
            <a:r>
              <a:rPr sz="280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6473" y="2379407"/>
            <a:ext cx="4281474" cy="32135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2BDB84-131D-4E72-8A95-CF88A117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¡Calidad garantizada!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9044505" cy="2201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¡</a:t>
            </a:r>
            <a:r>
              <a:rPr sz="2400" b="1" dirty="0" err="1">
                <a:solidFill>
                  <a:schemeClr val="accent3"/>
                </a:solidFill>
              </a:rPr>
              <a:t>Comprobamos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nuestros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reductores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planetarios</a:t>
            </a:r>
            <a:r>
              <a:rPr sz="2400" b="1" dirty="0">
                <a:solidFill>
                  <a:schemeClr val="accent3"/>
                </a:solidFill>
              </a:rPr>
              <a:t> con </a:t>
            </a:r>
            <a:r>
              <a:rPr sz="2400" b="1" dirty="0" err="1">
                <a:solidFill>
                  <a:schemeClr val="accent3"/>
                </a:solidFill>
              </a:rPr>
              <a:t>todo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detalle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Bancos</a:t>
            </a:r>
            <a:r>
              <a:rPr dirty="0"/>
              <a:t> de </a:t>
            </a:r>
            <a:r>
              <a:rPr dirty="0" err="1"/>
              <a:t>prueba</a:t>
            </a:r>
            <a:r>
              <a:rPr dirty="0"/>
              <a:t> </a:t>
            </a:r>
            <a:r>
              <a:rPr dirty="0" err="1"/>
              <a:t>diseñados</a:t>
            </a:r>
            <a:r>
              <a:rPr dirty="0"/>
              <a:t> y </a:t>
            </a:r>
            <a:r>
              <a:rPr dirty="0" err="1"/>
              <a:t>fabricados</a:t>
            </a:r>
            <a:r>
              <a:rPr dirty="0"/>
              <a:t> por </a:t>
            </a:r>
            <a:r>
              <a:rPr dirty="0" err="1"/>
              <a:t>nosotros</a:t>
            </a:r>
            <a:r>
              <a:rPr dirty="0"/>
              <a:t> con </a:t>
            </a:r>
            <a:r>
              <a:rPr dirty="0" err="1"/>
              <a:t>componentes</a:t>
            </a:r>
            <a:r>
              <a:rPr dirty="0"/>
              <a:t> STOBER.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Comproba</a:t>
            </a:r>
            <a:r>
              <a:rPr lang="de-DE" dirty="0" err="1"/>
              <a:t>ción</a:t>
            </a:r>
            <a:r>
              <a:rPr lang="de-DE" dirty="0"/>
              <a:t> y </a:t>
            </a:r>
            <a:r>
              <a:rPr lang="de-DE" dirty="0" err="1"/>
              <a:t>documentación</a:t>
            </a:r>
            <a:r>
              <a:rPr lang="de-DE" dirty="0"/>
              <a:t> de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los </a:t>
            </a:r>
            <a:r>
              <a:rPr lang="de-DE" dirty="0" err="1"/>
              <a:t>parámetros</a:t>
            </a:r>
            <a:r>
              <a:rPr lang="de-DE" dirty="0"/>
              <a:t> y </a:t>
            </a:r>
            <a:r>
              <a:rPr lang="de-DE" dirty="0" err="1"/>
              <a:t>valores</a:t>
            </a:r>
            <a:r>
              <a:rPr lang="de-DE" dirty="0"/>
              <a:t> de </a:t>
            </a:r>
            <a:r>
              <a:rPr lang="de-DE" dirty="0" err="1"/>
              <a:t>ajuste</a:t>
            </a:r>
            <a:r>
              <a:rPr lang="de-DE" dirty="0"/>
              <a:t> </a:t>
            </a:r>
            <a:r>
              <a:rPr lang="de-DE" dirty="0" err="1"/>
              <a:t>como</a:t>
            </a:r>
            <a:r>
              <a:rPr lang="de-DE" dirty="0"/>
              <a:t> los </a:t>
            </a:r>
            <a:r>
              <a:rPr lang="de-DE" dirty="0" err="1"/>
              <a:t>ruidos</a:t>
            </a:r>
            <a:r>
              <a:rPr lang="de-DE" dirty="0"/>
              <a:t> de </a:t>
            </a:r>
            <a:r>
              <a:rPr lang="de-DE" dirty="0" err="1"/>
              <a:t>marcha</a:t>
            </a:r>
            <a:r>
              <a:rPr lang="de-DE" dirty="0"/>
              <a:t> o la </a:t>
            </a:r>
            <a:r>
              <a:rPr lang="de-DE" dirty="0" err="1"/>
              <a:t>precarga</a:t>
            </a:r>
            <a:r>
              <a:rPr lang="de-DE" dirty="0"/>
              <a:t> de los </a:t>
            </a:r>
            <a:r>
              <a:rPr lang="de-DE" dirty="0" err="1"/>
              <a:t>rodamientos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Banco de </a:t>
            </a:r>
            <a:r>
              <a:rPr dirty="0" err="1"/>
              <a:t>pruebas</a:t>
            </a:r>
            <a:r>
              <a:rPr dirty="0"/>
              <a:t> </a:t>
            </a:r>
            <a:r>
              <a:rPr dirty="0" err="1"/>
              <a:t>independiente</a:t>
            </a:r>
            <a:r>
              <a:rPr dirty="0"/>
              <a:t> para </a:t>
            </a:r>
            <a:r>
              <a:rPr dirty="0" err="1"/>
              <a:t>comprobar</a:t>
            </a:r>
            <a:r>
              <a:rPr dirty="0"/>
              <a:t> el </a:t>
            </a:r>
            <a:r>
              <a:rPr dirty="0" err="1"/>
              <a:t>juego</a:t>
            </a:r>
            <a:r>
              <a:rPr dirty="0"/>
              <a:t> de </a:t>
            </a:r>
            <a:r>
              <a:rPr dirty="0" err="1"/>
              <a:t>giro</a:t>
            </a:r>
            <a:r>
              <a:rPr dirty="0"/>
              <a:t> para la </a:t>
            </a:r>
            <a:r>
              <a:rPr dirty="0" err="1"/>
              <a:t>máxima</a:t>
            </a:r>
            <a:r>
              <a:rPr dirty="0"/>
              <a:t> </a:t>
            </a:r>
            <a:r>
              <a:rPr dirty="0" err="1"/>
              <a:t>precisión</a:t>
            </a:r>
            <a:r>
              <a:rPr dirty="0"/>
              <a:t> de </a:t>
            </a:r>
            <a:r>
              <a:rPr dirty="0" err="1"/>
              <a:t>posición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Metallwaren, Kuchen, Tasse, drinnen enthält.&#10;&#10;Automatisch generierte Beschreibung">
            <a:extLst>
              <a:ext uri="{FF2B5EF4-FFF2-40B4-BE49-F238E27FC236}">
                <a16:creationId xmlns:a16="http://schemas.microsoft.com/office/drawing/2014/main" id="{A59C9FC4-04BE-4162-A3E9-D80C1244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8" b="2828"/>
          <a:stretch/>
        </p:blipFill>
        <p:spPr>
          <a:xfrm>
            <a:off x="0" y="849837"/>
            <a:ext cx="12192000" cy="6008164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¡Dentado helicoidal de alta calidad!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Único en el segmento Economy.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Inmejorable suavidad de funcionamiento.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Poca generación de ruido.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E hace referencia a Economy: reductores PE de STOBER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8669F"/>
              </a:buClr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motorreductores</a:t>
            </a:r>
            <a:b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planetarios </a:t>
            </a:r>
            <a:r>
              <a:rPr kumimoji="0" sz="2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más compactos</a:t>
            </a:r>
            <a:b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mercado</a:t>
            </a:r>
          </a:p>
        </p:txBody>
      </p:sp>
      <p:pic>
        <p:nvPicPr>
          <p:cNvPr id="9" name="Grafik 8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DAAB1C75-D032-4FC2-800B-2C6E86B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48" y="3429000"/>
            <a:ext cx="1336160" cy="1732261"/>
          </a:xfrm>
          <a:prstGeom prst="rect">
            <a:avLst/>
          </a:prstGeo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BEC0169F-C2E9-48F0-8156-0DC7F959E4F6}"/>
              </a:ext>
            </a:extLst>
          </p:cNvPr>
          <p:cNvSpPr>
            <a:spLocks noChangeAspect="1"/>
          </p:cNvSpPr>
          <p:nvPr/>
        </p:nvSpPr>
        <p:spPr>
          <a:xfrm flipH="1">
            <a:off x="3813243" y="1505441"/>
            <a:ext cx="8400814" cy="535255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Ein Bild, das schwarz, Licht enthält.&#10;&#10;Automatisch generierte Beschreibung">
            <a:extLst>
              <a:ext uri="{FF2B5EF4-FFF2-40B4-BE49-F238E27FC236}">
                <a16:creationId xmlns:a16="http://schemas.microsoft.com/office/drawing/2014/main" id="{649EF3DD-0F68-40F6-96C8-42585589C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06" y="2873237"/>
            <a:ext cx="4240758" cy="2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73053C9D-C977-4AC5-BCC6-132085442803}"/>
              </a:ext>
            </a:extLst>
          </p:cNvPr>
          <p:cNvSpPr>
            <a:spLocks noChangeAspect="1"/>
          </p:cNvSpPr>
          <p:nvPr/>
        </p:nvSpPr>
        <p:spPr>
          <a:xfrm flipH="1">
            <a:off x="2724196" y="3553972"/>
            <a:ext cx="5177636" cy="3304028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3C7070-92F3-45A2-B05E-F6BDA75A1D00}"/>
              </a:ext>
            </a:extLst>
          </p:cNvPr>
          <p:cNvSpPr>
            <a:spLocks noChangeAspect="1"/>
          </p:cNvSpPr>
          <p:nvPr/>
        </p:nvSpPr>
        <p:spPr>
          <a:xfrm flipH="1">
            <a:off x="7901832" y="802542"/>
            <a:ext cx="4290165" cy="2737702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¡Alta eficiencia en el montaje directo!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Sin adaptador de motor.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Absolutamente compacto.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Rentabilidad imbatible con el motor Lean de la </a:t>
            </a:r>
            <a:br/>
            <a:r>
              <a:t>clase de eficiencia energética IE5 (grados de eficiencia de hasta el 96 %).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También disponible como accionamiento de cremallera </a:t>
            </a:r>
            <a:br/>
            <a:r>
              <a:t>con un servomotor síncrono de la </a:t>
            </a:r>
            <a:br/>
            <a:r>
              <a:t>serie EZ.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¡Eficiencia insuperable!</a:t>
            </a:r>
          </a:p>
        </p:txBody>
      </p:sp>
      <p:pic>
        <p:nvPicPr>
          <p:cNvPr id="7" name="Grafik 6" descr="Ein Bild, das Projektor, Licht enthält.&#10;&#10;Automatisch generierte Beschreibung">
            <a:extLst>
              <a:ext uri="{FF2B5EF4-FFF2-40B4-BE49-F238E27FC236}">
                <a16:creationId xmlns:a16="http://schemas.microsoft.com/office/drawing/2014/main" id="{59041C3A-C1BE-407C-A524-E2D2D996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32" y="1479667"/>
            <a:ext cx="3409859" cy="2273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B6F6D1-C24B-4906-8E90-5C118F6B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08" y="4313164"/>
            <a:ext cx="1947269" cy="1742294"/>
          </a:xfrm>
          <a:prstGeom prst="rect">
            <a:avLst/>
          </a:prstGeom>
        </p:spPr>
      </p:pic>
      <p:pic>
        <p:nvPicPr>
          <p:cNvPr id="11" name="Grafik 10" descr="Ein Bild, das Text, Elektronik, Kamera enthält.&#10;&#10;Automatisch generierte Beschreibung">
            <a:extLst>
              <a:ext uri="{FF2B5EF4-FFF2-40B4-BE49-F238E27FC236}">
                <a16:creationId xmlns:a16="http://schemas.microsoft.com/office/drawing/2014/main" id="{2C06BC52-3A00-42E5-B6A8-ADD230DB1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17" y="4068305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8E5BD5F8-D943-4F4C-909F-B92B89B81451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¡Rendimiento mejorado!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Hasta un 45 % más de par de aceleración.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Hasta un 50 % más de par de giro nominal.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Reductores PE de 2 etapas aún más cortos y ligeros. Y, por consiguiente, más compactos.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Apueste por el rendimiento</a:t>
            </a: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4BF5BE34-F076-4767-8D50-A1E84CAB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2">
            <a:extLst>
              <a:ext uri="{FF2B5EF4-FFF2-40B4-BE49-F238E27FC236}">
                <a16:creationId xmlns:a16="http://schemas.microsoft.com/office/drawing/2014/main" id="{C75B3BD4-DD1A-41EE-92D5-EAAAE436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32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9AC9D39-8F5B-4A87-AA61-83CCF5647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0379" t="26620" r="25320" b="30297"/>
          <a:stretch/>
        </p:blipFill>
        <p:spPr>
          <a:xfrm>
            <a:off x="5638800" y="2930679"/>
            <a:ext cx="6553199" cy="3169386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Conformidad consecuente.</a:t>
            </a:r>
            <a:endParaRPr lang="de-DE" sz="2400" b="1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Interfaces compatibles con todos los reductores</a:t>
            </a:r>
            <a:br/>
            <a:r>
              <a:t>planetarios de la tercera generación.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Montaje rápido y sencillo en motores de</a:t>
            </a:r>
            <a:br/>
            <a:r>
              <a:t>otras marcas gracias a los adaptadores </a:t>
            </a:r>
            <a:br/>
            <a:r>
              <a:t>de motor de alta calidad.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Es posible seleccionar motores más pequeños.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Homogeneidad en todas las series.</a:t>
            </a:r>
          </a:p>
        </p:txBody>
      </p:sp>
      <p:pic>
        <p:nvPicPr>
          <p:cNvPr id="8" name="Grafik 7" descr="Ein Bild, das schwarz, Projektor enthält.&#10;&#10;Automatisch generierte Beschreibung">
            <a:extLst>
              <a:ext uri="{FF2B5EF4-FFF2-40B4-BE49-F238E27FC236}">
                <a16:creationId xmlns:a16="http://schemas.microsoft.com/office/drawing/2014/main" id="{B50EF208-367E-43D0-AE25-3A4098145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5471" y="4232576"/>
            <a:ext cx="3241929" cy="216128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FD6F304-BB9D-4341-962D-4CCD65202E0E}"/>
              </a:ext>
            </a:extLst>
          </p:cNvPr>
          <p:cNvGrpSpPr/>
          <p:nvPr/>
        </p:nvGrpSpPr>
        <p:grpSpPr>
          <a:xfrm rot="10800000" flipH="1" flipV="1">
            <a:off x="0" y="4289129"/>
            <a:ext cx="1589067" cy="2035833"/>
            <a:chOff x="-1" y="2079114"/>
            <a:chExt cx="3017183" cy="3364751"/>
          </a:xfrm>
        </p:grpSpPr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01988C9D-7D31-47EE-B98E-EA6EFD3E3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7E26E54D-A007-4544-9DA2-86876190D0F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4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1096</Words>
  <Application>Microsoft Office PowerPoint</Application>
  <PresentationFormat>Breitbild</PresentationFormat>
  <Paragraphs>189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Exo 2</vt:lpstr>
      <vt:lpstr>Wingdings</vt:lpstr>
      <vt:lpstr>Office</vt:lpstr>
      <vt:lpstr>Reductores planetarios  de STOBER.</vt:lpstr>
      <vt:lpstr>¡Más RENDIMIENTO para su máquina!</vt:lpstr>
      <vt:lpstr>¡Más RENDIMIENTO para su máquina!</vt:lpstr>
      <vt:lpstr>Más PRECISIÓN con reductores planetarios de STOBER</vt:lpstr>
      <vt:lpstr>¡Calidad garantizada! </vt:lpstr>
      <vt:lpstr>La E hace referencia a Economy: reductores PE de STOBER</vt:lpstr>
      <vt:lpstr>¡Eficiencia insuperable!</vt:lpstr>
      <vt:lpstr>Apueste por el rendimiento</vt:lpstr>
      <vt:lpstr>Homogeneidad en todas las series.</vt:lpstr>
      <vt:lpstr>AJUSTE PRECISO para sus requisitos individuales</vt:lpstr>
      <vt:lpstr>Reductores planetarios de STOBER</vt:lpstr>
      <vt:lpstr>Make it yours! STOBER Configurator</vt:lpstr>
      <vt:lpstr>MORE THAN JUST A GEARBOX</vt:lpstr>
      <vt:lpstr>La IDENTIFICACIÓN DE PRODUCTO de STOBER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83</cp:revision>
  <dcterms:created xsi:type="dcterms:W3CDTF">2019-11-05T09:41:04Z</dcterms:created>
  <dcterms:modified xsi:type="dcterms:W3CDTF">2021-04-08T11:33:44Z</dcterms:modified>
</cp:coreProperties>
</file>