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4"/>
  </p:sldMasterIdLst>
  <p:notesMasterIdLst>
    <p:notesMasterId r:id="rId18"/>
  </p:notesMasterIdLst>
  <p:handoutMasterIdLst>
    <p:handoutMasterId r:id="rId19"/>
  </p:handoutMasterIdLst>
  <p:sldIdLst>
    <p:sldId id="817" r:id="rId5"/>
    <p:sldId id="841" r:id="rId6"/>
    <p:sldId id="835" r:id="rId7"/>
    <p:sldId id="842" r:id="rId8"/>
    <p:sldId id="829" r:id="rId9"/>
    <p:sldId id="836" r:id="rId10"/>
    <p:sldId id="306" r:id="rId11"/>
    <p:sldId id="307" r:id="rId12"/>
    <p:sldId id="833" r:id="rId13"/>
    <p:sldId id="281" r:id="rId14"/>
    <p:sldId id="837" r:id="rId15"/>
    <p:sldId id="827" r:id="rId16"/>
    <p:sldId id="834" r:id="rId17"/>
  </p:sldIdLst>
  <p:sldSz cx="12192000" cy="6858000"/>
  <p:notesSz cx="6858000" cy="9144000"/>
  <p:defaultTextStyle>
    <a:defPPr>
      <a:defRPr sz="1800" kern="1200">
        <a:solidFill>
          <a:schemeClr val="tx1"/>
        </a:solidFill>
        <a:latin typeface="+mn-lt"/>
        <a:ea typeface="+mn-ea"/>
        <a:cs typeface="+mn-cs"/>
      </a:defRPr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85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74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475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205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890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6C44"/>
    <a:srgbClr val="EE6F49"/>
    <a:srgbClr val="007FC4"/>
    <a:srgbClr val="E94994"/>
    <a:srgbClr val="98669F"/>
    <a:srgbClr val="A3A62C"/>
    <a:srgbClr val="003E74"/>
    <a:srgbClr val="004B88"/>
    <a:srgbClr val="006EB6"/>
    <a:srgbClr val="6A9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80FC79-C254-4B16-8E84-8F6C90264B88}" v="1" dt="2024-09-10T06:11:55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876" y="108"/>
      </p:cViewPr>
      <p:guideLst>
        <p:guide pos="7"/>
        <p:guide pos="393"/>
        <p:guide pos="824"/>
        <p:guide pos="1685"/>
        <p:guide pos="2479"/>
        <p:guide pos="3318"/>
        <p:guide pos="4135"/>
        <p:guide pos="4974"/>
        <p:guide pos="5790"/>
        <p:guide pos="6607"/>
        <p:guide pos="7446"/>
        <p:guide orient="horz" pos="4247"/>
        <p:guide orient="horz" pos="3475"/>
        <p:guide orient="horz" pos="2863"/>
        <p:guide orient="horz" pos="2205"/>
        <p:guide orient="horz" pos="1911"/>
        <p:guide orient="horz" pos="1457"/>
        <p:guide orient="horz" pos="890"/>
        <p:guide orient="horz" pos="52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sirachadis, Tiffany" userId="15cd90af-7c4d-4248-9f31-7ed048375acb" providerId="ADAL" clId="{6A80FC79-C254-4B16-8E84-8F6C90264B88}"/>
    <pc:docChg chg="undo custSel modSld">
      <pc:chgData name="Tsirachadis, Tiffany" userId="15cd90af-7c4d-4248-9f31-7ed048375acb" providerId="ADAL" clId="{6A80FC79-C254-4B16-8E84-8F6C90264B88}" dt="2024-09-10T06:16:52.846" v="25" actId="408"/>
      <pc:docMkLst>
        <pc:docMk/>
      </pc:docMkLst>
      <pc:sldChg chg="addSp delSp modSp mod">
        <pc:chgData name="Tsirachadis, Tiffany" userId="15cd90af-7c4d-4248-9f31-7ed048375acb" providerId="ADAL" clId="{6A80FC79-C254-4B16-8E84-8F6C90264B88}" dt="2024-09-10T06:16:52.846" v="25" actId="408"/>
        <pc:sldMkLst>
          <pc:docMk/>
          <pc:sldMk cId="1457608587" sldId="835"/>
        </pc:sldMkLst>
        <pc:spChg chg="mod">
          <ac:chgData name="Tsirachadis, Tiffany" userId="15cd90af-7c4d-4248-9f31-7ed048375acb" providerId="ADAL" clId="{6A80FC79-C254-4B16-8E84-8F6C90264B88}" dt="2024-09-10T06:16:52.846" v="25" actId="408"/>
          <ac:spMkLst>
            <pc:docMk/>
            <pc:sldMk cId="1457608587" sldId="835"/>
            <ac:spMk id="2" creationId="{E800F505-E021-1461-58E1-F3191A68CE90}"/>
          </ac:spMkLst>
        </pc:spChg>
        <pc:spChg chg="mod">
          <ac:chgData name="Tsirachadis, Tiffany" userId="15cd90af-7c4d-4248-9f31-7ed048375acb" providerId="ADAL" clId="{6A80FC79-C254-4B16-8E84-8F6C90264B88}" dt="2024-09-10T06:16:52.846" v="25" actId="408"/>
          <ac:spMkLst>
            <pc:docMk/>
            <pc:sldMk cId="1457608587" sldId="835"/>
            <ac:spMk id="3" creationId="{562880B0-2CDD-897F-00AF-BCE64A75207D}"/>
          </ac:spMkLst>
        </pc:spChg>
        <pc:spChg chg="mod">
          <ac:chgData name="Tsirachadis, Tiffany" userId="15cd90af-7c4d-4248-9f31-7ed048375acb" providerId="ADAL" clId="{6A80FC79-C254-4B16-8E84-8F6C90264B88}" dt="2024-09-10T06:16:52.846" v="25" actId="408"/>
          <ac:spMkLst>
            <pc:docMk/>
            <pc:sldMk cId="1457608587" sldId="835"/>
            <ac:spMk id="4" creationId="{738F445A-36CA-274C-DE05-D35E6D067499}"/>
          </ac:spMkLst>
        </pc:spChg>
        <pc:spChg chg="mod">
          <ac:chgData name="Tsirachadis, Tiffany" userId="15cd90af-7c4d-4248-9f31-7ed048375acb" providerId="ADAL" clId="{6A80FC79-C254-4B16-8E84-8F6C90264B88}" dt="2024-09-10T06:16:42.256" v="24" actId="14100"/>
          <ac:spMkLst>
            <pc:docMk/>
            <pc:sldMk cId="1457608587" sldId="835"/>
            <ac:spMk id="6" creationId="{B4578C26-B774-DAD4-A5B3-FD9D8D801AD2}"/>
          </ac:spMkLst>
        </pc:spChg>
        <pc:spChg chg="mod">
          <ac:chgData name="Tsirachadis, Tiffany" userId="15cd90af-7c4d-4248-9f31-7ed048375acb" providerId="ADAL" clId="{6A80FC79-C254-4B16-8E84-8F6C90264B88}" dt="2024-09-10T06:16:52.846" v="25" actId="408"/>
          <ac:spMkLst>
            <pc:docMk/>
            <pc:sldMk cId="1457608587" sldId="835"/>
            <ac:spMk id="7" creationId="{C6114149-D8D7-902F-5EB6-91470BD33D54}"/>
          </ac:spMkLst>
        </pc:spChg>
        <pc:spChg chg="mod">
          <ac:chgData name="Tsirachadis, Tiffany" userId="15cd90af-7c4d-4248-9f31-7ed048375acb" providerId="ADAL" clId="{6A80FC79-C254-4B16-8E84-8F6C90264B88}" dt="2024-09-10T06:12:00.346" v="3" actId="20577"/>
          <ac:spMkLst>
            <pc:docMk/>
            <pc:sldMk cId="1457608587" sldId="835"/>
            <ac:spMk id="20" creationId="{2925CE90-1FD1-47B6-96C0-373DC494C40D}"/>
          </ac:spMkLst>
        </pc:spChg>
        <pc:spChg chg="mod">
          <ac:chgData name="Tsirachadis, Tiffany" userId="15cd90af-7c4d-4248-9f31-7ed048375acb" providerId="ADAL" clId="{6A80FC79-C254-4B16-8E84-8F6C90264B88}" dt="2024-09-10T06:16:52.846" v="25" actId="408"/>
          <ac:spMkLst>
            <pc:docMk/>
            <pc:sldMk cId="1457608587" sldId="835"/>
            <ac:spMk id="25" creationId="{A856B9F4-EDE4-4B6C-82FB-2745930897EC}"/>
          </ac:spMkLst>
        </pc:spChg>
        <pc:picChg chg="del">
          <ac:chgData name="Tsirachadis, Tiffany" userId="15cd90af-7c4d-4248-9f31-7ed048375acb" providerId="ADAL" clId="{6A80FC79-C254-4B16-8E84-8F6C90264B88}" dt="2024-09-10T06:11:54.858" v="0" actId="478"/>
          <ac:picMkLst>
            <pc:docMk/>
            <pc:sldMk cId="1457608587" sldId="835"/>
            <ac:picMk id="5" creationId="{0C5ECA62-81E3-DFB6-4987-6A83BC7CB875}"/>
          </ac:picMkLst>
        </pc:picChg>
        <pc:picChg chg="add mod">
          <ac:chgData name="Tsirachadis, Tiffany" userId="15cd90af-7c4d-4248-9f31-7ed048375acb" providerId="ADAL" clId="{6A80FC79-C254-4B16-8E84-8F6C90264B88}" dt="2024-09-10T06:11:55.182" v="1"/>
          <ac:picMkLst>
            <pc:docMk/>
            <pc:sldMk cId="1457608587" sldId="835"/>
            <ac:picMk id="8" creationId="{EE603E23-A782-9A05-F18D-744456D4AF4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1EB5FA9-F412-4E7E-C843-FF267D489A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BB0EF3D-24A7-9316-9A82-21C8B5D90D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E7C88-FF06-46E7-B93D-F5272BF7D222}" type="datetimeFigureOut">
              <a:rPr lang="de-DE" smtClean="0"/>
              <a:t>10.09.2024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80B8C78-DA6B-D794-5A41-AEC39104E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054308-0775-3D63-98B5-40C373FA9B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4BAC6-15DB-4D55-86A7-7022E8319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511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876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85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820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64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22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850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64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54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195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e-DE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04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49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Text durch Doppelklick hinzufügen</a:t>
            </a:r>
          </a:p>
          <a:p>
            <a:pPr lvl="0"/>
            <a:endParaRPr lang="de-DE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Text durch Doppelklick hinzufügen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Text durch Doppelklick hinzufügen</a:t>
            </a:r>
          </a:p>
          <a:p>
            <a:pPr lvl="0"/>
            <a:endParaRPr lang="de-DE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Text durch Doppelklick hinzufügen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95084" y="2499858"/>
            <a:ext cx="6534000" cy="1476000"/>
          </a:xfrm>
        </p:spPr>
        <p:txBody>
          <a:bodyPr/>
          <a:lstStyle/>
          <a:p>
            <a:r>
              <a:t>The STOBER System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27742" y="4026574"/>
            <a:ext cx="6534000" cy="645454"/>
          </a:xfrm>
        </p:spPr>
        <p:txBody>
          <a:bodyPr/>
          <a:lstStyle/>
          <a:p>
            <a:r>
              <a:t>At home in the world of demanding motion.</a:t>
            </a:r>
          </a:p>
        </p:txBody>
      </p:sp>
    </p:spTree>
    <p:extLst>
      <p:ext uri="{BB962C8B-B14F-4D97-AF65-F5344CB8AC3E}">
        <p14:creationId xmlns:p14="http://schemas.microsoft.com/office/powerpoint/2010/main" val="87072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6DC90BF2-627D-4D69-8E85-834BF30820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4" t="14161" b="2392"/>
          <a:stretch/>
        </p:blipFill>
        <p:spPr>
          <a:xfrm rot="10800000">
            <a:off x="6710932" y="1592260"/>
            <a:ext cx="4928831" cy="3665539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9BAEF023-3876-4507-932C-64D586AD4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00" y="208800"/>
            <a:ext cx="7987800" cy="460800"/>
          </a:xfrm>
        </p:spPr>
        <p:txBody>
          <a:bodyPr>
            <a:normAutofit/>
          </a:bodyPr>
          <a:lstStyle/>
          <a:p>
            <a:r>
              <a:rPr dirty="0"/>
              <a:t>The Lean Approach</a:t>
            </a:r>
            <a:r>
              <a:rPr lang="de-DE"/>
              <a:t>!</a:t>
            </a:r>
            <a:endParaRPr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AAE1032-7505-42EA-9813-CB59CB49ACCE}"/>
              </a:ext>
            </a:extLst>
          </p:cNvPr>
          <p:cNvSpPr txBox="1"/>
          <p:nvPr/>
        </p:nvSpPr>
        <p:spPr>
          <a:xfrm>
            <a:off x="6802192" y="3506621"/>
            <a:ext cx="1308700" cy="1500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sz="1600" b="1">
                <a:solidFill>
                  <a:schemeClr val="tx2"/>
                </a:solidFill>
              </a:rPr>
              <a:t>2 - 4 axes</a:t>
            </a:r>
          </a:p>
          <a:p>
            <a:pPr algn="r">
              <a:lnSpc>
                <a:spcPct val="200000"/>
              </a:lnSpc>
            </a:pPr>
            <a:r>
              <a:rPr sz="1600" b="1">
                <a:solidFill>
                  <a:schemeClr val="tx2"/>
                </a:solidFill>
              </a:rPr>
              <a:t>5 - 6 axes</a:t>
            </a:r>
          </a:p>
          <a:p>
            <a:pPr algn="r">
              <a:lnSpc>
                <a:spcPct val="200000"/>
              </a:lnSpc>
            </a:pPr>
            <a:r>
              <a:rPr sz="1600" b="1">
                <a:solidFill>
                  <a:schemeClr val="tx2"/>
                </a:solidFill>
              </a:rPr>
              <a:t>6+ axes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95BD7230-4FAF-4011-8D6F-09775AB6892D}"/>
              </a:ext>
            </a:extLst>
          </p:cNvPr>
          <p:cNvGrpSpPr/>
          <p:nvPr/>
        </p:nvGrpSpPr>
        <p:grpSpPr>
          <a:xfrm>
            <a:off x="8315166" y="3743758"/>
            <a:ext cx="1426352" cy="242696"/>
            <a:chOff x="3325200" y="2617074"/>
            <a:chExt cx="2115764" cy="360000"/>
          </a:xfrm>
        </p:grpSpPr>
        <p:sp>
          <p:nvSpPr>
            <p:cNvPr id="6" name="Stern: 5 Zacken 5">
              <a:extLst>
                <a:ext uri="{FF2B5EF4-FFF2-40B4-BE49-F238E27FC236}">
                  <a16:creationId xmlns:a16="http://schemas.microsoft.com/office/drawing/2014/main" id="{21BC4861-AAEA-469F-BE26-0B2988A27F89}"/>
                </a:ext>
              </a:extLst>
            </p:cNvPr>
            <p:cNvSpPr/>
            <p:nvPr/>
          </p:nvSpPr>
          <p:spPr>
            <a:xfrm>
              <a:off x="3325200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Stern: 5 Zacken 6">
              <a:extLst>
                <a:ext uri="{FF2B5EF4-FFF2-40B4-BE49-F238E27FC236}">
                  <a16:creationId xmlns:a16="http://schemas.microsoft.com/office/drawing/2014/main" id="{47935F7E-EAB6-4FA1-A165-173F0F49800C}"/>
                </a:ext>
              </a:extLst>
            </p:cNvPr>
            <p:cNvSpPr/>
            <p:nvPr/>
          </p:nvSpPr>
          <p:spPr>
            <a:xfrm>
              <a:off x="3764141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Stern: 5 Zacken 7">
              <a:extLst>
                <a:ext uri="{FF2B5EF4-FFF2-40B4-BE49-F238E27FC236}">
                  <a16:creationId xmlns:a16="http://schemas.microsoft.com/office/drawing/2014/main" id="{3C513E49-C0B5-4678-83EB-5E4A522FFF68}"/>
                </a:ext>
              </a:extLst>
            </p:cNvPr>
            <p:cNvSpPr/>
            <p:nvPr/>
          </p:nvSpPr>
          <p:spPr>
            <a:xfrm>
              <a:off x="4203082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Stern: 5 Zacken 8">
              <a:extLst>
                <a:ext uri="{FF2B5EF4-FFF2-40B4-BE49-F238E27FC236}">
                  <a16:creationId xmlns:a16="http://schemas.microsoft.com/office/drawing/2014/main" id="{EA96746A-7EB6-495C-94B6-A02A786C1340}"/>
                </a:ext>
              </a:extLst>
            </p:cNvPr>
            <p:cNvSpPr/>
            <p:nvPr/>
          </p:nvSpPr>
          <p:spPr>
            <a:xfrm>
              <a:off x="5080964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Stern: 5 Zacken 9">
              <a:extLst>
                <a:ext uri="{FF2B5EF4-FFF2-40B4-BE49-F238E27FC236}">
                  <a16:creationId xmlns:a16="http://schemas.microsoft.com/office/drawing/2014/main" id="{D6222CDC-BD82-483E-93FE-69272F5E5D52}"/>
                </a:ext>
              </a:extLst>
            </p:cNvPr>
            <p:cNvSpPr/>
            <p:nvPr/>
          </p:nvSpPr>
          <p:spPr>
            <a:xfrm>
              <a:off x="4642023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748E1112-7901-4813-8273-720FA96EEB1D}"/>
              </a:ext>
            </a:extLst>
          </p:cNvPr>
          <p:cNvGrpSpPr/>
          <p:nvPr/>
        </p:nvGrpSpPr>
        <p:grpSpPr>
          <a:xfrm>
            <a:off x="8315166" y="4201788"/>
            <a:ext cx="1130437" cy="242696"/>
            <a:chOff x="3325200" y="2617074"/>
            <a:chExt cx="1676823" cy="360000"/>
          </a:xfrm>
        </p:grpSpPr>
        <p:sp>
          <p:nvSpPr>
            <p:cNvPr id="12" name="Stern: 5 Zacken 11">
              <a:extLst>
                <a:ext uri="{FF2B5EF4-FFF2-40B4-BE49-F238E27FC236}">
                  <a16:creationId xmlns:a16="http://schemas.microsoft.com/office/drawing/2014/main" id="{EF92C08F-3665-44FF-BE63-4C13B9146BD6}"/>
                </a:ext>
              </a:extLst>
            </p:cNvPr>
            <p:cNvSpPr/>
            <p:nvPr/>
          </p:nvSpPr>
          <p:spPr>
            <a:xfrm>
              <a:off x="3325200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Stern: 5 Zacken 12">
              <a:extLst>
                <a:ext uri="{FF2B5EF4-FFF2-40B4-BE49-F238E27FC236}">
                  <a16:creationId xmlns:a16="http://schemas.microsoft.com/office/drawing/2014/main" id="{D152FF7E-1531-49DB-9ACB-F94C5E894AD2}"/>
                </a:ext>
              </a:extLst>
            </p:cNvPr>
            <p:cNvSpPr/>
            <p:nvPr/>
          </p:nvSpPr>
          <p:spPr>
            <a:xfrm>
              <a:off x="3764141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Stern: 5 Zacken 13">
              <a:extLst>
                <a:ext uri="{FF2B5EF4-FFF2-40B4-BE49-F238E27FC236}">
                  <a16:creationId xmlns:a16="http://schemas.microsoft.com/office/drawing/2014/main" id="{B139F5C6-5E86-41ED-9954-C94517314384}"/>
                </a:ext>
              </a:extLst>
            </p:cNvPr>
            <p:cNvSpPr/>
            <p:nvPr/>
          </p:nvSpPr>
          <p:spPr>
            <a:xfrm>
              <a:off x="4203082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Stern: 5 Zacken 14">
              <a:extLst>
                <a:ext uri="{FF2B5EF4-FFF2-40B4-BE49-F238E27FC236}">
                  <a16:creationId xmlns:a16="http://schemas.microsoft.com/office/drawing/2014/main" id="{F72C1064-ED9F-4323-BAB9-A86871598CA2}"/>
                </a:ext>
              </a:extLst>
            </p:cNvPr>
            <p:cNvSpPr/>
            <p:nvPr/>
          </p:nvSpPr>
          <p:spPr>
            <a:xfrm>
              <a:off x="4642023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7700AE0E-5E39-443E-BAB9-C4C39DB35E62}"/>
              </a:ext>
            </a:extLst>
          </p:cNvPr>
          <p:cNvGrpSpPr/>
          <p:nvPr/>
        </p:nvGrpSpPr>
        <p:grpSpPr>
          <a:xfrm>
            <a:off x="8322335" y="4659817"/>
            <a:ext cx="538610" cy="242696"/>
            <a:chOff x="3325200" y="2617074"/>
            <a:chExt cx="798941" cy="360000"/>
          </a:xfrm>
        </p:grpSpPr>
        <p:sp>
          <p:nvSpPr>
            <p:cNvPr id="17" name="Stern: 5 Zacken 16">
              <a:extLst>
                <a:ext uri="{FF2B5EF4-FFF2-40B4-BE49-F238E27FC236}">
                  <a16:creationId xmlns:a16="http://schemas.microsoft.com/office/drawing/2014/main" id="{9DDAD410-15A8-4C55-8089-A4B2A553072D}"/>
                </a:ext>
              </a:extLst>
            </p:cNvPr>
            <p:cNvSpPr/>
            <p:nvPr/>
          </p:nvSpPr>
          <p:spPr>
            <a:xfrm>
              <a:off x="3325200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Stern: 5 Zacken 17">
              <a:extLst>
                <a:ext uri="{FF2B5EF4-FFF2-40B4-BE49-F238E27FC236}">
                  <a16:creationId xmlns:a16="http://schemas.microsoft.com/office/drawing/2014/main" id="{09F235C4-0EE5-4CFE-878F-E06E404F311F}"/>
                </a:ext>
              </a:extLst>
            </p:cNvPr>
            <p:cNvSpPr/>
            <p:nvPr/>
          </p:nvSpPr>
          <p:spPr>
            <a:xfrm>
              <a:off x="3764141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C41E9D8-4744-44AA-92F3-D338955A3CCC}"/>
              </a:ext>
            </a:extLst>
          </p:cNvPr>
          <p:cNvGrpSpPr/>
          <p:nvPr/>
        </p:nvGrpSpPr>
        <p:grpSpPr>
          <a:xfrm>
            <a:off x="10096270" y="3743758"/>
            <a:ext cx="834523" cy="242696"/>
            <a:chOff x="3325200" y="2617074"/>
            <a:chExt cx="1237882" cy="360000"/>
          </a:xfrm>
        </p:grpSpPr>
        <p:sp>
          <p:nvSpPr>
            <p:cNvPr id="20" name="Stern: 5 Zacken 19">
              <a:extLst>
                <a:ext uri="{FF2B5EF4-FFF2-40B4-BE49-F238E27FC236}">
                  <a16:creationId xmlns:a16="http://schemas.microsoft.com/office/drawing/2014/main" id="{EC60E523-8283-43CC-85F7-F6822B4DF047}"/>
                </a:ext>
              </a:extLst>
            </p:cNvPr>
            <p:cNvSpPr/>
            <p:nvPr/>
          </p:nvSpPr>
          <p:spPr>
            <a:xfrm>
              <a:off x="3325200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Stern: 5 Zacken 20">
              <a:extLst>
                <a:ext uri="{FF2B5EF4-FFF2-40B4-BE49-F238E27FC236}">
                  <a16:creationId xmlns:a16="http://schemas.microsoft.com/office/drawing/2014/main" id="{AC13F8F4-76D3-471F-B236-EDDE7A11F872}"/>
                </a:ext>
              </a:extLst>
            </p:cNvPr>
            <p:cNvSpPr/>
            <p:nvPr/>
          </p:nvSpPr>
          <p:spPr>
            <a:xfrm>
              <a:off x="3764141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Stern: 5 Zacken 21">
              <a:extLst>
                <a:ext uri="{FF2B5EF4-FFF2-40B4-BE49-F238E27FC236}">
                  <a16:creationId xmlns:a16="http://schemas.microsoft.com/office/drawing/2014/main" id="{4BDFDBF5-A2AD-4AB4-B986-D9C4032CC50D}"/>
                </a:ext>
              </a:extLst>
            </p:cNvPr>
            <p:cNvSpPr/>
            <p:nvPr/>
          </p:nvSpPr>
          <p:spPr>
            <a:xfrm>
              <a:off x="4203082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C9C240FD-C737-4C6B-A649-91A1B47D4440}"/>
              </a:ext>
            </a:extLst>
          </p:cNvPr>
          <p:cNvGrpSpPr/>
          <p:nvPr/>
        </p:nvGrpSpPr>
        <p:grpSpPr>
          <a:xfrm>
            <a:off x="10094065" y="4201788"/>
            <a:ext cx="1426352" cy="242696"/>
            <a:chOff x="3325200" y="2617074"/>
            <a:chExt cx="2115764" cy="360000"/>
          </a:xfrm>
        </p:grpSpPr>
        <p:sp>
          <p:nvSpPr>
            <p:cNvPr id="24" name="Stern: 5 Zacken 23">
              <a:extLst>
                <a:ext uri="{FF2B5EF4-FFF2-40B4-BE49-F238E27FC236}">
                  <a16:creationId xmlns:a16="http://schemas.microsoft.com/office/drawing/2014/main" id="{B1D3A908-84E4-4978-8F5A-8AA2A97CC496}"/>
                </a:ext>
              </a:extLst>
            </p:cNvPr>
            <p:cNvSpPr/>
            <p:nvPr/>
          </p:nvSpPr>
          <p:spPr>
            <a:xfrm>
              <a:off x="3325200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Stern: 5 Zacken 24">
              <a:extLst>
                <a:ext uri="{FF2B5EF4-FFF2-40B4-BE49-F238E27FC236}">
                  <a16:creationId xmlns:a16="http://schemas.microsoft.com/office/drawing/2014/main" id="{A770354A-5B8D-4CBF-A60A-25ED9F1E20F9}"/>
                </a:ext>
              </a:extLst>
            </p:cNvPr>
            <p:cNvSpPr/>
            <p:nvPr/>
          </p:nvSpPr>
          <p:spPr>
            <a:xfrm>
              <a:off x="3764141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Stern: 5 Zacken 25">
              <a:extLst>
                <a:ext uri="{FF2B5EF4-FFF2-40B4-BE49-F238E27FC236}">
                  <a16:creationId xmlns:a16="http://schemas.microsoft.com/office/drawing/2014/main" id="{234B38AD-50C9-4BEF-8388-F87E4A57B70D}"/>
                </a:ext>
              </a:extLst>
            </p:cNvPr>
            <p:cNvSpPr/>
            <p:nvPr/>
          </p:nvSpPr>
          <p:spPr>
            <a:xfrm>
              <a:off x="4203082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Stern: 5 Zacken 26">
              <a:extLst>
                <a:ext uri="{FF2B5EF4-FFF2-40B4-BE49-F238E27FC236}">
                  <a16:creationId xmlns:a16="http://schemas.microsoft.com/office/drawing/2014/main" id="{A661475F-2ADA-407C-98B5-5319CE7266F1}"/>
                </a:ext>
              </a:extLst>
            </p:cNvPr>
            <p:cNvSpPr/>
            <p:nvPr/>
          </p:nvSpPr>
          <p:spPr>
            <a:xfrm>
              <a:off x="5080964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Stern: 5 Zacken 27">
              <a:extLst>
                <a:ext uri="{FF2B5EF4-FFF2-40B4-BE49-F238E27FC236}">
                  <a16:creationId xmlns:a16="http://schemas.microsoft.com/office/drawing/2014/main" id="{EBF5ED1D-D7AC-4CAE-97EE-AFB89AC0912A}"/>
                </a:ext>
              </a:extLst>
            </p:cNvPr>
            <p:cNvSpPr/>
            <p:nvPr/>
          </p:nvSpPr>
          <p:spPr>
            <a:xfrm>
              <a:off x="4642023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B9001A1C-27BD-45C7-802B-9B70D0A9CD0A}"/>
              </a:ext>
            </a:extLst>
          </p:cNvPr>
          <p:cNvGrpSpPr/>
          <p:nvPr/>
        </p:nvGrpSpPr>
        <p:grpSpPr>
          <a:xfrm>
            <a:off x="10096270" y="4659817"/>
            <a:ext cx="1426352" cy="242696"/>
            <a:chOff x="3325200" y="2617074"/>
            <a:chExt cx="2115764" cy="360000"/>
          </a:xfrm>
        </p:grpSpPr>
        <p:sp>
          <p:nvSpPr>
            <p:cNvPr id="30" name="Stern: 5 Zacken 29">
              <a:extLst>
                <a:ext uri="{FF2B5EF4-FFF2-40B4-BE49-F238E27FC236}">
                  <a16:creationId xmlns:a16="http://schemas.microsoft.com/office/drawing/2014/main" id="{1D819249-623D-49BD-9832-9334A7132527}"/>
                </a:ext>
              </a:extLst>
            </p:cNvPr>
            <p:cNvSpPr/>
            <p:nvPr/>
          </p:nvSpPr>
          <p:spPr>
            <a:xfrm>
              <a:off x="3325200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Stern: 5 Zacken 30">
              <a:extLst>
                <a:ext uri="{FF2B5EF4-FFF2-40B4-BE49-F238E27FC236}">
                  <a16:creationId xmlns:a16="http://schemas.microsoft.com/office/drawing/2014/main" id="{C9858F35-6001-49C1-A635-CD14ACC50610}"/>
                </a:ext>
              </a:extLst>
            </p:cNvPr>
            <p:cNvSpPr/>
            <p:nvPr/>
          </p:nvSpPr>
          <p:spPr>
            <a:xfrm>
              <a:off x="3764141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Stern: 5 Zacken 31">
              <a:extLst>
                <a:ext uri="{FF2B5EF4-FFF2-40B4-BE49-F238E27FC236}">
                  <a16:creationId xmlns:a16="http://schemas.microsoft.com/office/drawing/2014/main" id="{146CE2FE-43A5-4D83-BE59-7C0C66624FC6}"/>
                </a:ext>
              </a:extLst>
            </p:cNvPr>
            <p:cNvSpPr/>
            <p:nvPr/>
          </p:nvSpPr>
          <p:spPr>
            <a:xfrm>
              <a:off x="4203082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" name="Stern: 5 Zacken 32">
              <a:extLst>
                <a:ext uri="{FF2B5EF4-FFF2-40B4-BE49-F238E27FC236}">
                  <a16:creationId xmlns:a16="http://schemas.microsoft.com/office/drawing/2014/main" id="{1201F12D-135A-41D3-BD51-3E0DCEDE8312}"/>
                </a:ext>
              </a:extLst>
            </p:cNvPr>
            <p:cNvSpPr/>
            <p:nvPr/>
          </p:nvSpPr>
          <p:spPr>
            <a:xfrm>
              <a:off x="5080964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Stern: 5 Zacken 33">
              <a:extLst>
                <a:ext uri="{FF2B5EF4-FFF2-40B4-BE49-F238E27FC236}">
                  <a16:creationId xmlns:a16="http://schemas.microsoft.com/office/drawing/2014/main" id="{DC0CA296-B167-4045-A0DF-83154DB0C8FA}"/>
                </a:ext>
              </a:extLst>
            </p:cNvPr>
            <p:cNvSpPr/>
            <p:nvPr/>
          </p:nvSpPr>
          <p:spPr>
            <a:xfrm>
              <a:off x="4642023" y="2617074"/>
              <a:ext cx="360000" cy="3600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5" name="Grafik 34">
            <a:extLst>
              <a:ext uri="{FF2B5EF4-FFF2-40B4-BE49-F238E27FC236}">
                <a16:creationId xmlns:a16="http://schemas.microsoft.com/office/drawing/2014/main" id="{F3100816-1E0A-4D09-8A56-13FE3D6767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2576" y="2000424"/>
            <a:ext cx="176290" cy="1475288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2C234B44-02FA-43CE-952E-6E02355A25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59768" y="2001926"/>
            <a:ext cx="176290" cy="1475288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98031A65-5F0D-478C-80CF-7430FC8F6F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7616" y="2001926"/>
            <a:ext cx="176290" cy="1475288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1929EBDA-2B55-4902-B2DC-E31C74AB27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671" y="1971675"/>
            <a:ext cx="673406" cy="1504303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9E8F0021-599E-479C-B24C-54CAB92B6F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202" y="1971675"/>
            <a:ext cx="168352" cy="1504303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7E452134-5531-4493-93C4-1F69916B39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850" y="1971675"/>
            <a:ext cx="168352" cy="1504303"/>
          </a:xfrm>
          <a:prstGeom prst="rect">
            <a:avLst/>
          </a:prstGeom>
        </p:spPr>
      </p:pic>
      <p:sp>
        <p:nvSpPr>
          <p:cNvPr id="41" name="Kreuz 40">
            <a:extLst>
              <a:ext uri="{FF2B5EF4-FFF2-40B4-BE49-F238E27FC236}">
                <a16:creationId xmlns:a16="http://schemas.microsoft.com/office/drawing/2014/main" id="{85E4C44D-FBDA-45C5-B477-1417D0E148FA}"/>
              </a:ext>
            </a:extLst>
          </p:cNvPr>
          <p:cNvSpPr/>
          <p:nvPr/>
        </p:nvSpPr>
        <p:spPr>
          <a:xfrm>
            <a:off x="3684619" y="2295090"/>
            <a:ext cx="426449" cy="411581"/>
          </a:xfrm>
          <a:prstGeom prst="plus">
            <a:avLst>
              <a:gd name="adj" fmla="val 4381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7E6EE6DF-D779-4D9B-9EC4-295EC904384A}"/>
              </a:ext>
            </a:extLst>
          </p:cNvPr>
          <p:cNvSpPr txBox="1"/>
          <p:nvPr/>
        </p:nvSpPr>
        <p:spPr>
          <a:xfrm>
            <a:off x="2089500" y="3249345"/>
            <a:ext cx="196452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3600" b="1">
                <a:solidFill>
                  <a:schemeClr val="accent2"/>
                </a:solidFill>
              </a:rPr>
              <a:t>SI6</a:t>
            </a:r>
            <a:r>
              <a:rPr b="1">
                <a:solidFill>
                  <a:schemeClr val="accent2"/>
                </a:solidFill>
              </a:rPr>
              <a:t> </a:t>
            </a:r>
          </a:p>
          <a:p>
            <a:r>
              <a:rPr sz="1600" b="1">
                <a:solidFill>
                  <a:schemeClr val="accent2"/>
                </a:solidFill>
              </a:rPr>
              <a:t>with power supply </a:t>
            </a:r>
            <a:br>
              <a:rPr sz="1600" b="1">
                <a:solidFill>
                  <a:schemeClr val="accent2"/>
                </a:solidFill>
              </a:rPr>
            </a:br>
            <a:r>
              <a:rPr sz="1600" b="1">
                <a:solidFill>
                  <a:schemeClr val="accent2"/>
                </a:solidFill>
              </a:rPr>
              <a:t>and </a:t>
            </a:r>
            <a:r>
              <a:rPr sz="1600" b="1">
                <a:solidFill>
                  <a:schemeClr val="accent1"/>
                </a:solidFill>
              </a:rPr>
              <a:t>Quick DC-Link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1EC2CB0F-E724-4033-9250-5DBAF8A0C938}"/>
              </a:ext>
            </a:extLst>
          </p:cNvPr>
          <p:cNvSpPr txBox="1"/>
          <p:nvPr/>
        </p:nvSpPr>
        <p:spPr>
          <a:xfrm>
            <a:off x="-26600" y="3238536"/>
            <a:ext cx="171147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sz="3600" b="1">
                <a:solidFill>
                  <a:schemeClr val="accent2"/>
                </a:solidFill>
              </a:rPr>
              <a:t>SC6</a:t>
            </a:r>
          </a:p>
          <a:p>
            <a:pPr algn="r"/>
            <a:endParaRPr sz="1600" b="1">
              <a:solidFill>
                <a:schemeClr val="accent2"/>
              </a:solidFill>
            </a:endParaRPr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0561D4F3-48B3-4472-9591-CB85B5678D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097" y="1772958"/>
            <a:ext cx="666056" cy="1487882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008552C1-63C5-49F3-AC65-FAE753638C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348" y="1772958"/>
            <a:ext cx="166514" cy="1487882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C0627EB0-039C-48E9-B192-9F28989BB3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834" y="1772958"/>
            <a:ext cx="166514" cy="1487882"/>
          </a:xfrm>
          <a:prstGeom prst="rect">
            <a:avLst/>
          </a:prstGeom>
        </p:spPr>
      </p:pic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F1F0BD3B-26DA-4B50-AE94-B6408C30362C}"/>
              </a:ext>
            </a:extLst>
          </p:cNvPr>
          <p:cNvCxnSpPr/>
          <p:nvPr/>
        </p:nvCxnSpPr>
        <p:spPr bwMode="auto">
          <a:xfrm>
            <a:off x="1083535" y="1660510"/>
            <a:ext cx="0" cy="172057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0C131ACD-E407-45B3-95A6-3C1F03264DEE}"/>
              </a:ext>
            </a:extLst>
          </p:cNvPr>
          <p:cNvCxnSpPr/>
          <p:nvPr/>
        </p:nvCxnSpPr>
        <p:spPr bwMode="auto">
          <a:xfrm flipH="1">
            <a:off x="1371378" y="1663785"/>
            <a:ext cx="896" cy="16878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Gerade Verbindung mit Pfeil 48">
            <a:extLst>
              <a:ext uri="{FF2B5EF4-FFF2-40B4-BE49-F238E27FC236}">
                <a16:creationId xmlns:a16="http://schemas.microsoft.com/office/drawing/2014/main" id="{D90AB2E2-B449-4B66-A5D1-FF66D9FAE13C}"/>
              </a:ext>
            </a:extLst>
          </p:cNvPr>
          <p:cNvCxnSpPr/>
          <p:nvPr/>
        </p:nvCxnSpPr>
        <p:spPr bwMode="auto">
          <a:xfrm>
            <a:off x="1542482" y="1662301"/>
            <a:ext cx="0" cy="16439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Gerade Verbindung mit Pfeil 49">
            <a:extLst>
              <a:ext uri="{FF2B5EF4-FFF2-40B4-BE49-F238E27FC236}">
                <a16:creationId xmlns:a16="http://schemas.microsoft.com/office/drawing/2014/main" id="{C45940CD-DFEE-4809-B47E-60E63C260F34}"/>
              </a:ext>
            </a:extLst>
          </p:cNvPr>
          <p:cNvCxnSpPr/>
          <p:nvPr/>
        </p:nvCxnSpPr>
        <p:spPr bwMode="auto">
          <a:xfrm flipH="1">
            <a:off x="2221231" y="2844396"/>
            <a:ext cx="946589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FD97EAE0-E117-4DDF-808C-0B83A1D73EF0}"/>
              </a:ext>
            </a:extLst>
          </p:cNvPr>
          <p:cNvCxnSpPr/>
          <p:nvPr/>
        </p:nvCxnSpPr>
        <p:spPr bwMode="auto">
          <a:xfrm flipH="1">
            <a:off x="2221231" y="2907845"/>
            <a:ext cx="946589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431B46B9-BC0B-48D7-BB37-070B364AC2B8}"/>
              </a:ext>
            </a:extLst>
          </p:cNvPr>
          <p:cNvCxnSpPr/>
          <p:nvPr/>
        </p:nvCxnSpPr>
        <p:spPr bwMode="auto">
          <a:xfrm flipH="1" flipV="1">
            <a:off x="2221231" y="2975040"/>
            <a:ext cx="946590" cy="1277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48328E70-8188-4A4F-986F-3A4FF255BE4B}"/>
              </a:ext>
            </a:extLst>
          </p:cNvPr>
          <p:cNvGrpSpPr/>
          <p:nvPr/>
        </p:nvGrpSpPr>
        <p:grpSpPr>
          <a:xfrm>
            <a:off x="809449" y="1632060"/>
            <a:ext cx="95174" cy="63449"/>
            <a:chOff x="1583928" y="1683147"/>
            <a:chExt cx="216024" cy="144016"/>
          </a:xfrm>
        </p:grpSpPr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0DCEC0F0-87AD-452B-B5EA-040CBBBABF7C}"/>
                </a:ext>
              </a:extLst>
            </p:cNvPr>
            <p:cNvSpPr/>
            <p:nvPr/>
          </p:nvSpPr>
          <p:spPr bwMode="auto">
            <a:xfrm>
              <a:off x="1583928" y="1683147"/>
              <a:ext cx="144016" cy="144016"/>
            </a:xfrm>
            <a:prstGeom prst="ellips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080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E4CAB6C5-5F52-4BFF-9414-9D3A2FCF6F18}"/>
                </a:ext>
              </a:extLst>
            </p:cNvPr>
            <p:cNvSpPr/>
            <p:nvPr/>
          </p:nvSpPr>
          <p:spPr bwMode="auto">
            <a:xfrm>
              <a:off x="1655936" y="1683147"/>
              <a:ext cx="144016" cy="144016"/>
            </a:xfrm>
            <a:prstGeom prst="ellips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080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56" name="Grafik 55">
            <a:extLst>
              <a:ext uri="{FF2B5EF4-FFF2-40B4-BE49-F238E27FC236}">
                <a16:creationId xmlns:a16="http://schemas.microsoft.com/office/drawing/2014/main" id="{6D9C14B4-3842-47E0-83CF-407DC9B6D9F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238" y="1796084"/>
            <a:ext cx="174365" cy="1459184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FB582D8F-399B-47F1-BC39-3C6F676D531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5316" y="1797569"/>
            <a:ext cx="174365" cy="1459184"/>
          </a:xfrm>
          <a:prstGeom prst="rect">
            <a:avLst/>
          </a:prstGeom>
        </p:spPr>
      </p:pic>
      <p:grpSp>
        <p:nvGrpSpPr>
          <p:cNvPr id="58" name="Gruppieren 57">
            <a:extLst>
              <a:ext uri="{FF2B5EF4-FFF2-40B4-BE49-F238E27FC236}">
                <a16:creationId xmlns:a16="http://schemas.microsoft.com/office/drawing/2014/main" id="{DEF7E7D3-8B5D-4098-A49C-62263BD02C19}"/>
              </a:ext>
            </a:extLst>
          </p:cNvPr>
          <p:cNvGrpSpPr/>
          <p:nvPr/>
        </p:nvGrpSpPr>
        <p:grpSpPr>
          <a:xfrm>
            <a:off x="1371111" y="3147949"/>
            <a:ext cx="167560" cy="86726"/>
            <a:chOff x="3472056" y="5078313"/>
            <a:chExt cx="380327" cy="230699"/>
          </a:xfrm>
        </p:grpSpPr>
        <p:cxnSp>
          <p:nvCxnSpPr>
            <p:cNvPr id="59" name="Gerade Verbindung mit Pfeil 58">
              <a:extLst>
                <a:ext uri="{FF2B5EF4-FFF2-40B4-BE49-F238E27FC236}">
                  <a16:creationId xmlns:a16="http://schemas.microsoft.com/office/drawing/2014/main" id="{2828AC7D-F88A-4879-B7DB-82CA0FBD02DA}"/>
                </a:ext>
              </a:extLst>
            </p:cNvPr>
            <p:cNvCxnSpPr/>
            <p:nvPr/>
          </p:nvCxnSpPr>
          <p:spPr bwMode="auto">
            <a:xfrm>
              <a:off x="3472056" y="5078313"/>
              <a:ext cx="5279" cy="230699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mit Pfeil 59">
              <a:extLst>
                <a:ext uri="{FF2B5EF4-FFF2-40B4-BE49-F238E27FC236}">
                  <a16:creationId xmlns:a16="http://schemas.microsoft.com/office/drawing/2014/main" id="{5B378715-72C5-4B57-9456-81EDA4388B10}"/>
                </a:ext>
              </a:extLst>
            </p:cNvPr>
            <p:cNvCxnSpPr/>
            <p:nvPr/>
          </p:nvCxnSpPr>
          <p:spPr bwMode="auto">
            <a:xfrm>
              <a:off x="3847104" y="5078313"/>
              <a:ext cx="5279" cy="230699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Gerade Verbindung mit Pfeil 60">
              <a:extLst>
                <a:ext uri="{FF2B5EF4-FFF2-40B4-BE49-F238E27FC236}">
                  <a16:creationId xmlns:a16="http://schemas.microsoft.com/office/drawing/2014/main" id="{633B89EF-E087-4DEF-8BDF-BE9B11CFAD78}"/>
                </a:ext>
              </a:extLst>
            </p:cNvPr>
            <p:cNvCxnSpPr/>
            <p:nvPr/>
          </p:nvCxnSpPr>
          <p:spPr bwMode="auto">
            <a:xfrm flipH="1">
              <a:off x="3474695" y="5309012"/>
              <a:ext cx="370890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62" name="Gerade Verbindung 87">
            <a:extLst>
              <a:ext uri="{FF2B5EF4-FFF2-40B4-BE49-F238E27FC236}">
                <a16:creationId xmlns:a16="http://schemas.microsoft.com/office/drawing/2014/main" id="{2D90DDFA-26CB-44FC-A54E-76C09B0C918C}"/>
              </a:ext>
            </a:extLst>
          </p:cNvPr>
          <p:cNvCxnSpPr/>
          <p:nvPr/>
        </p:nvCxnSpPr>
        <p:spPr bwMode="auto">
          <a:xfrm>
            <a:off x="904623" y="1660510"/>
            <a:ext cx="2362554" cy="358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3" name="Grafik 62">
            <a:extLst>
              <a:ext uri="{FF2B5EF4-FFF2-40B4-BE49-F238E27FC236}">
                <a16:creationId xmlns:a16="http://schemas.microsoft.com/office/drawing/2014/main" id="{80E6C7E3-D4BD-4846-A41A-49449D3548C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6353" y="1797569"/>
            <a:ext cx="174365" cy="1459184"/>
          </a:xfrm>
          <a:prstGeom prst="rect">
            <a:avLst/>
          </a:prstGeom>
        </p:spPr>
      </p:pic>
      <p:sp>
        <p:nvSpPr>
          <p:cNvPr id="64" name="Rechteck 63">
            <a:extLst>
              <a:ext uri="{FF2B5EF4-FFF2-40B4-BE49-F238E27FC236}">
                <a16:creationId xmlns:a16="http://schemas.microsoft.com/office/drawing/2014/main" id="{239E7F22-F03E-422E-8F0A-4C4933CD521F}"/>
              </a:ext>
            </a:extLst>
          </p:cNvPr>
          <p:cNvSpPr/>
          <p:nvPr/>
        </p:nvSpPr>
        <p:spPr>
          <a:xfrm>
            <a:off x="622800" y="4638888"/>
            <a:ext cx="7367167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sz="2000" dirty="0">
                <a:solidFill>
                  <a:schemeClr val="tx2"/>
                </a:solidFill>
                <a:cs typeface="Calibri Light"/>
              </a:rPr>
              <a:t>Excellent price/performance ratio</a:t>
            </a:r>
            <a:r>
              <a:rPr lang="de-DE" sz="2000" dirty="0">
                <a:solidFill>
                  <a:schemeClr val="tx2"/>
                </a:solidFill>
                <a:cs typeface="Calibri Light"/>
              </a:rPr>
              <a:t>.</a:t>
            </a:r>
            <a:endParaRPr sz="2000" dirty="0">
              <a:solidFill>
                <a:schemeClr val="tx2"/>
              </a:solidFill>
              <a:cs typeface="Calibri Ligh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sz="2000" dirty="0">
                <a:solidFill>
                  <a:schemeClr val="tx2"/>
                </a:solidFill>
                <a:cs typeface="Calibri Light"/>
              </a:rPr>
              <a:t>Nearly all movement tasks</a:t>
            </a:r>
            <a:r>
              <a:rPr lang="de-DE" sz="2000" dirty="0">
                <a:solidFill>
                  <a:schemeClr val="tx2"/>
                </a:solidFill>
                <a:cs typeface="Calibri Light"/>
              </a:rPr>
              <a:t>.</a:t>
            </a:r>
            <a:endParaRPr sz="2000" dirty="0">
              <a:solidFill>
                <a:schemeClr val="tx2"/>
              </a:solidFill>
              <a:cs typeface="Calibri Ligh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sz="2000" dirty="0">
                <a:solidFill>
                  <a:schemeClr val="tx2"/>
                </a:solidFill>
                <a:cs typeface="Calibri Light"/>
              </a:rPr>
              <a:t>Saves space in the control cabinet and in the machine</a:t>
            </a:r>
            <a:r>
              <a:rPr lang="de-DE" sz="2000" dirty="0">
                <a:solidFill>
                  <a:schemeClr val="tx2"/>
                </a:solidFill>
                <a:cs typeface="Calibri Light"/>
              </a:rPr>
              <a:t>.</a:t>
            </a:r>
            <a:endParaRPr sz="2000" dirty="0">
              <a:solidFill>
                <a:schemeClr val="tx2"/>
              </a:solidFill>
              <a:cs typeface="Calibri Light"/>
            </a:endParaRPr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11FEB05F-733C-48E2-8F08-91AF09624DC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640" y="1769717"/>
            <a:ext cx="1762184" cy="1323595"/>
          </a:xfrm>
          <a:prstGeom prst="rect">
            <a:avLst/>
          </a:prstGeom>
        </p:spPr>
      </p:pic>
      <p:cxnSp>
        <p:nvCxnSpPr>
          <p:cNvPr id="66" name="Gerade Verbindung mit Pfeil 65">
            <a:extLst>
              <a:ext uri="{FF2B5EF4-FFF2-40B4-BE49-F238E27FC236}">
                <a16:creationId xmlns:a16="http://schemas.microsoft.com/office/drawing/2014/main" id="{602C1852-0798-4F9B-BD29-1E0602249F33}"/>
              </a:ext>
            </a:extLst>
          </p:cNvPr>
          <p:cNvCxnSpPr/>
          <p:nvPr/>
        </p:nvCxnSpPr>
        <p:spPr bwMode="auto">
          <a:xfrm flipH="1">
            <a:off x="2622305" y="1674355"/>
            <a:ext cx="3665" cy="10381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7" name="Textfeld 66">
            <a:extLst>
              <a:ext uri="{FF2B5EF4-FFF2-40B4-BE49-F238E27FC236}">
                <a16:creationId xmlns:a16="http://schemas.microsoft.com/office/drawing/2014/main" id="{34CD5148-881E-49FA-A7C3-9619C58095BB}"/>
              </a:ext>
            </a:extLst>
          </p:cNvPr>
          <p:cNvSpPr txBox="1"/>
          <p:nvPr/>
        </p:nvSpPr>
        <p:spPr>
          <a:xfrm>
            <a:off x="4571977" y="3234675"/>
            <a:ext cx="196452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3600" b="1" dirty="0">
                <a:solidFill>
                  <a:schemeClr val="accent2"/>
                </a:solidFill>
              </a:rPr>
              <a:t>LM</a:t>
            </a:r>
            <a:br>
              <a:rPr sz="3600" b="1" dirty="0">
                <a:solidFill>
                  <a:schemeClr val="accent2"/>
                </a:solidFill>
              </a:rPr>
            </a:br>
            <a:r>
              <a:rPr sz="1600" b="1" dirty="0">
                <a:solidFill>
                  <a:schemeClr val="accent2"/>
                </a:solidFill>
              </a:rPr>
              <a:t>STOBER Lean</a:t>
            </a:r>
            <a:r>
              <a:rPr lang="de-DE" sz="1600" b="1" dirty="0">
                <a:solidFill>
                  <a:schemeClr val="accent2"/>
                </a:solidFill>
              </a:rPr>
              <a:t>-</a:t>
            </a:r>
            <a:r>
              <a:rPr sz="1600" b="1" dirty="0">
                <a:solidFill>
                  <a:schemeClr val="accent2"/>
                </a:solidFill>
              </a:rPr>
              <a:t>Motor</a:t>
            </a:r>
            <a:endParaRPr lang="de-DE" sz="1600" b="1" dirty="0">
              <a:solidFill>
                <a:schemeClr val="accent2"/>
              </a:solidFill>
            </a:endParaRP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FBFB11A7-C36A-4CF0-9725-3290C5D7C523}"/>
              </a:ext>
            </a:extLst>
          </p:cNvPr>
          <p:cNvSpPr/>
          <p:nvPr/>
        </p:nvSpPr>
        <p:spPr>
          <a:xfrm>
            <a:off x="8400791" y="1628292"/>
            <a:ext cx="28000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600">
                <a:solidFill>
                  <a:schemeClr val="tx2"/>
                </a:solidFill>
              </a:rPr>
              <a:t> </a:t>
            </a:r>
            <a:r>
              <a:rPr sz="1600" b="1">
                <a:solidFill>
                  <a:schemeClr val="tx2"/>
                </a:solidFill>
              </a:rPr>
              <a:t>SC6		    SI6</a:t>
            </a:r>
          </a:p>
        </p:txBody>
      </p:sp>
    </p:spTree>
    <p:extLst>
      <p:ext uri="{BB962C8B-B14F-4D97-AF65-F5344CB8AC3E}">
        <p14:creationId xmlns:p14="http://schemas.microsoft.com/office/powerpoint/2010/main" val="3740019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A4928FE-7EFF-816C-B4AD-9BC4138A3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908" y="949585"/>
            <a:ext cx="2374279" cy="199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EE3A015-103E-4CFB-A854-58761F5E4B84}"/>
              </a:ext>
            </a:extLst>
          </p:cNvPr>
          <p:cNvSpPr txBox="1"/>
          <p:nvPr/>
        </p:nvSpPr>
        <p:spPr>
          <a:xfrm>
            <a:off x="556948" y="1206490"/>
            <a:ext cx="7953904" cy="401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b="1">
                <a:solidFill>
                  <a:schemeClr val="accent1"/>
                </a:solidFill>
              </a:rPr>
              <a:t>Condition Monitoring. </a:t>
            </a:r>
            <a:br>
              <a:rPr sz="2400" b="1">
                <a:solidFill>
                  <a:schemeClr val="accent1"/>
                </a:solidFill>
              </a:rPr>
            </a:br>
            <a:r>
              <a:rPr sz="2400" b="1">
                <a:solidFill>
                  <a:schemeClr val="accent1"/>
                </a:solidFill>
              </a:rPr>
              <a:t>Predictive Maintenance. </a:t>
            </a:r>
            <a:br>
              <a:rPr sz="2400" b="1">
                <a:solidFill>
                  <a:schemeClr val="accent1"/>
                </a:solidFill>
              </a:rPr>
            </a:br>
            <a:r>
              <a:rPr sz="2400" b="1">
                <a:solidFill>
                  <a:schemeClr val="accent1"/>
                </a:solidFill>
              </a:rPr>
              <a:t>Drive Optimization.</a:t>
            </a:r>
            <a:br>
              <a:rPr sz="2400" b="1">
                <a:solidFill>
                  <a:schemeClr val="accent1"/>
                </a:solidFill>
              </a:rPr>
            </a:br>
            <a:endParaRPr lang="de-DE" sz="2400" b="1">
              <a:solidFill>
                <a:schemeClr val="accent1"/>
              </a:solidFill>
            </a:endParaRPr>
          </a:p>
          <a:p>
            <a:pPr marL="342900" indent="-342900">
              <a:lnSpc>
                <a:spcPct val="13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sz="2000"/>
              <a:t>Monitor the geared motors of the drive system.</a:t>
            </a:r>
          </a:p>
          <a:p>
            <a:pPr marL="342900" indent="-342900">
              <a:lnSpc>
                <a:spcPct val="13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sz="2000"/>
              <a:t>Calculate the service life using a model-based analysis method.</a:t>
            </a:r>
          </a:p>
          <a:p>
            <a:pPr marL="342900" indent="-342900">
              <a:lnSpc>
                <a:spcPct val="13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sz="2000"/>
              <a:t>Detect the actual load situation of the system.</a:t>
            </a:r>
          </a:p>
          <a:p>
            <a:pPr marL="342900" indent="-342900">
              <a:lnSpc>
                <a:spcPct val="13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sz="2000"/>
              <a:t>Increase quality and profitability. </a:t>
            </a:r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/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A7439B-D65B-467F-A421-7B7BB70C8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STOBER Virtual Lifetime.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423A520E-7D26-4045-AB55-D1A883DA68A3}"/>
              </a:ext>
            </a:extLst>
          </p:cNvPr>
          <p:cNvGrpSpPr/>
          <p:nvPr/>
        </p:nvGrpSpPr>
        <p:grpSpPr>
          <a:xfrm rot="10800000" flipH="1" flipV="1">
            <a:off x="83" y="4929254"/>
            <a:ext cx="1329799" cy="1703672"/>
            <a:chOff x="-1" y="2079114"/>
            <a:chExt cx="3017183" cy="3364751"/>
          </a:xfrm>
        </p:grpSpPr>
        <p:sp>
          <p:nvSpPr>
            <p:cNvPr id="17" name="Rechtwinkliges Dreieck 16">
              <a:extLst>
                <a:ext uri="{FF2B5EF4-FFF2-40B4-BE49-F238E27FC236}">
                  <a16:creationId xmlns:a16="http://schemas.microsoft.com/office/drawing/2014/main" id="{F0F13C1F-1D4E-4624-8C0B-8632763F3D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winkliges Dreieck 17">
              <a:extLst>
                <a:ext uri="{FF2B5EF4-FFF2-40B4-BE49-F238E27FC236}">
                  <a16:creationId xmlns:a16="http://schemas.microsoft.com/office/drawing/2014/main" id="{35AECFF4-DFA1-4CC7-B2D8-DEC9DFF1EEC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022B9383-6081-4573-9FB0-2B58BF32D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190" y="3072538"/>
            <a:ext cx="7558222" cy="3785462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E9CF46DD-64DD-4E01-95E9-789A2A9307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983744" y="1321384"/>
            <a:ext cx="3663128" cy="3785028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6C5686E2-E641-44FB-A6DF-9FBD8F31D416}"/>
              </a:ext>
            </a:extLst>
          </p:cNvPr>
          <p:cNvSpPr txBox="1"/>
          <p:nvPr/>
        </p:nvSpPr>
        <p:spPr>
          <a:xfrm>
            <a:off x="1486301" y="4727582"/>
            <a:ext cx="6095198" cy="126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chemeClr val="tx2"/>
              </a:buClr>
            </a:pPr>
            <a:r>
              <a:rPr sz="2000"/>
              <a:t>STOBER Virtual Lifetime – the feature for </a:t>
            </a:r>
            <a:br>
              <a:rPr sz="2000"/>
            </a:br>
            <a:r>
              <a:rPr sz="2000"/>
              <a:t>Predictive Maintenance of your geared motors. </a:t>
            </a:r>
          </a:p>
          <a:p>
            <a:pPr>
              <a:lnSpc>
                <a:spcPct val="130000"/>
              </a:lnSpc>
              <a:buClr>
                <a:schemeClr val="tx2"/>
              </a:buClr>
            </a:pPr>
            <a:r>
              <a:rPr sz="2000" b="1"/>
              <a:t>For a long, efficient service life!</a:t>
            </a:r>
          </a:p>
        </p:txBody>
      </p:sp>
    </p:spTree>
    <p:extLst>
      <p:ext uri="{BB962C8B-B14F-4D97-AF65-F5344CB8AC3E}">
        <p14:creationId xmlns:p14="http://schemas.microsoft.com/office/powerpoint/2010/main" val="93623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81FDC16D-20F1-49EE-8CAA-CBF5D14BD64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 perfect match!</a:t>
            </a: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6623C5D8-4CE6-D772-E425-0F31A3E5D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999" y="5358155"/>
            <a:ext cx="9165708" cy="1334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b="1">
                <a:latin typeface="Calibri"/>
                <a:ea typeface="SimSun"/>
                <a:cs typeface="Times New Roman"/>
              </a:rPr>
              <a:t>Be it B&amp;R, Siemens, Beckhoff, Bosch Rexroth, Kollmorgen or Rockwell/Allen-Bradley – we have the perfect match for any controller!</a:t>
            </a:r>
          </a:p>
          <a:p>
            <a:endParaRPr lang="de-DE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AD0D4C7-0051-4D8B-88C9-213DF9DAF923}"/>
              </a:ext>
            </a:extLst>
          </p:cNvPr>
          <p:cNvSpPr txBox="1">
            <a:spLocks/>
          </p:cNvSpPr>
          <p:nvPr/>
        </p:nvSpPr>
        <p:spPr>
          <a:xfrm>
            <a:off x="540000" y="1286529"/>
            <a:ext cx="11161800" cy="32429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sz="2400" b="1">
                <a:solidFill>
                  <a:schemeClr val="accent4"/>
                </a:solidFill>
              </a:rPr>
              <a:t>Synchronous servo geared motors for your system.</a:t>
            </a:r>
          </a:p>
          <a:p>
            <a:r>
              <a:t>Compact design thanks to direct attachment.</a:t>
            </a:r>
          </a:p>
          <a:p>
            <a:r>
              <a:t>High torque. Lower mass inertia. </a:t>
            </a:r>
            <a:br/>
            <a:r>
              <a:t>Maximum drive dynamics.</a:t>
            </a:r>
          </a:p>
          <a:p>
            <a:r>
              <a:t>Ready-to-install drive solution from a single source.</a:t>
            </a:r>
          </a:p>
          <a:p>
            <a:r>
              <a:t>Exceptional variety of combinations and options!</a:t>
            </a:r>
          </a:p>
          <a:p>
            <a:r>
              <a:t>Simple plug and play, pin-compatible.</a:t>
            </a:r>
          </a:p>
          <a:p>
            <a:r>
              <a:t>Fast, straightforward commissioning.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4DE4544-93BE-4F30-A6AF-D47BEBD745A9}"/>
              </a:ext>
            </a:extLst>
          </p:cNvPr>
          <p:cNvGrpSpPr/>
          <p:nvPr/>
        </p:nvGrpSpPr>
        <p:grpSpPr>
          <a:xfrm rot="10800000" flipH="1" flipV="1">
            <a:off x="1588" y="4744956"/>
            <a:ext cx="1329799" cy="1703672"/>
            <a:chOff x="-1" y="2079114"/>
            <a:chExt cx="3017183" cy="3364751"/>
          </a:xfrm>
        </p:grpSpPr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AF525A12-D13F-4C8B-8445-373CE89054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CA2B2D62-2B35-44DE-840E-0E0BCC83B6A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64DC76AD-9D60-48F4-9697-8820EDCC6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769" y="-127884"/>
            <a:ext cx="5699355" cy="569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7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81FDC16D-20F1-49EE-8CAA-CBF5D14BD64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At home in the world of demanding motion.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AD0D4C7-0051-4D8B-88C9-213DF9DAF923}"/>
              </a:ext>
            </a:extLst>
          </p:cNvPr>
          <p:cNvSpPr txBox="1">
            <a:spLocks/>
          </p:cNvSpPr>
          <p:nvPr/>
        </p:nvSpPr>
        <p:spPr>
          <a:xfrm>
            <a:off x="540000" y="1286529"/>
            <a:ext cx="11161800" cy="3242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de-DE" sz="2400" b="1">
              <a:solidFill>
                <a:schemeClr val="accent4"/>
              </a:solidFill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4DE4544-93BE-4F30-A6AF-D47BEBD745A9}"/>
              </a:ext>
            </a:extLst>
          </p:cNvPr>
          <p:cNvGrpSpPr/>
          <p:nvPr/>
        </p:nvGrpSpPr>
        <p:grpSpPr>
          <a:xfrm rot="10800000" flipH="1" flipV="1">
            <a:off x="1588" y="4744956"/>
            <a:ext cx="1329799" cy="1703672"/>
            <a:chOff x="-1" y="2079114"/>
            <a:chExt cx="3017183" cy="3364751"/>
          </a:xfrm>
        </p:grpSpPr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AF525A12-D13F-4C8B-8445-373CE89054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CA2B2D62-2B35-44DE-840E-0E0BCC83B6A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79C916CB-D23D-7927-56C0-DE96519B9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549" y="5619907"/>
            <a:ext cx="4785351" cy="933142"/>
          </a:xfrm>
          <a:prstGeom prst="rect">
            <a:avLst/>
          </a:prstGeom>
        </p:spPr>
      </p:pic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F53919C-38C7-6E31-A2AB-CCCD146540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488" y="1952625"/>
            <a:ext cx="8759366" cy="32584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851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8679765-3051-7C30-72F9-069BF1E25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75" y="840830"/>
            <a:ext cx="6905625" cy="601980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A2FE8A2-B831-4545-8DD5-05BA565D273B}"/>
              </a:ext>
            </a:extLst>
          </p:cNvPr>
          <p:cNvSpPr txBox="1"/>
          <p:nvPr/>
        </p:nvSpPr>
        <p:spPr>
          <a:xfrm>
            <a:off x="581075" y="2229425"/>
            <a:ext cx="7574845" cy="4054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50"/>
              </a:spcAft>
            </a:pPr>
            <a:endParaRPr lang="de-DE" sz="1600" b="1"/>
          </a:p>
          <a:p>
            <a:pPr>
              <a:spcAft>
                <a:spcPts val="250"/>
              </a:spcAft>
            </a:pPr>
            <a:r>
              <a:rPr b="1"/>
              <a:t>Founded in </a:t>
            </a:r>
            <a:r>
              <a:t>1934</a:t>
            </a:r>
          </a:p>
          <a:p>
            <a:pPr>
              <a:spcAft>
                <a:spcPts val="250"/>
              </a:spcAft>
            </a:pPr>
            <a:r>
              <a:rPr b="1"/>
              <a:t>Headquarters in </a:t>
            </a:r>
            <a:r>
              <a:t>Pforzheim, Germany</a:t>
            </a:r>
          </a:p>
          <a:p>
            <a:pPr>
              <a:spcAft>
                <a:spcPts val="250"/>
              </a:spcAft>
            </a:pPr>
            <a:r>
              <a:rPr lang="de-DE" b="1" dirty="0"/>
              <a:t>Shareholders</a:t>
            </a:r>
            <a:r>
              <a:rPr b="1"/>
              <a:t>:</a:t>
            </a:r>
            <a:r>
              <a:t> Andreas Thiel and Patrick Stöber</a:t>
            </a:r>
          </a:p>
          <a:p>
            <a:pPr>
              <a:spcAft>
                <a:spcPts val="250"/>
              </a:spcAft>
            </a:pPr>
            <a:r>
              <a:rPr b="1"/>
              <a:t>CEO: </a:t>
            </a:r>
            <a:r>
              <a:t>Rainer Wegener</a:t>
            </a:r>
          </a:p>
          <a:p>
            <a:pPr>
              <a:spcAft>
                <a:spcPts val="250"/>
              </a:spcAft>
            </a:pPr>
            <a:r>
              <a:rPr b="1"/>
              <a:t>Employees: </a:t>
            </a:r>
            <a:r>
              <a:t>1000</a:t>
            </a:r>
          </a:p>
          <a:p>
            <a:pPr>
              <a:spcAft>
                <a:spcPts val="250"/>
              </a:spcAft>
            </a:pPr>
            <a:r>
              <a:rPr b="1"/>
              <a:t>Total turnover: </a:t>
            </a:r>
            <a:r>
              <a:t>160 million euros</a:t>
            </a:r>
          </a:p>
          <a:p>
            <a:pPr>
              <a:spcAft>
                <a:spcPts val="250"/>
              </a:spcAft>
            </a:pPr>
            <a:r>
              <a:rPr b="1"/>
              <a:t>Production area: </a:t>
            </a:r>
            <a:r>
              <a:t>40,000 m²</a:t>
            </a:r>
          </a:p>
          <a:p>
            <a:pPr>
              <a:spcAft>
                <a:spcPts val="250"/>
              </a:spcAft>
            </a:pPr>
            <a:endParaRPr lang="de-DE" altLang="de-DE"/>
          </a:p>
          <a:p>
            <a:pPr>
              <a:spcAft>
                <a:spcPts val="250"/>
              </a:spcAft>
            </a:pPr>
            <a:endParaRPr lang="de-DE" altLang="de-DE"/>
          </a:p>
          <a:p>
            <a:pPr>
              <a:spcAft>
                <a:spcPts val="250"/>
              </a:spcAft>
            </a:pPr>
            <a:endParaRPr lang="de-DE" b="1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br>
              <a:rPr lang="de-DE" sz="1600"/>
            </a:br>
            <a:endParaRPr lang="de-DE">
              <a:solidFill>
                <a:srgbClr val="000000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5113AA7-8E98-7244-2A81-5AF8F6CAB80A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b="1"/>
              <a:t>The preferred partner for perfect motion.</a:t>
            </a:r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8024EA4-DB39-4D19-A069-26E3099862CF}"/>
              </a:ext>
            </a:extLst>
          </p:cNvPr>
          <p:cNvSpPr txBox="1"/>
          <p:nvPr/>
        </p:nvSpPr>
        <p:spPr>
          <a:xfrm>
            <a:off x="540000" y="1283189"/>
            <a:ext cx="8670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b="1">
                <a:solidFill>
                  <a:schemeClr val="accent1"/>
                </a:solidFill>
              </a:rPr>
              <a:t>Operating internationally. </a:t>
            </a:r>
            <a:br>
              <a:rPr sz="2400" b="1">
                <a:solidFill>
                  <a:schemeClr val="accent1"/>
                </a:solidFill>
              </a:rPr>
            </a:br>
            <a:r>
              <a:rPr sz="2400" b="1">
                <a:solidFill>
                  <a:schemeClr val="accent1"/>
                </a:solidFill>
              </a:rPr>
              <a:t>With the charm of a family business.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40E2AEC-48A8-4334-8B70-0AE7505A8CD0}"/>
              </a:ext>
            </a:extLst>
          </p:cNvPr>
          <p:cNvSpPr txBox="1"/>
          <p:nvPr/>
        </p:nvSpPr>
        <p:spPr>
          <a:xfrm>
            <a:off x="577616" y="4743814"/>
            <a:ext cx="78315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000" b="1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sz="2000" b="1" i="0" u="none" strike="noStrike">
                <a:solidFill>
                  <a:srgbClr val="000000"/>
                </a:solidFill>
                <a:effectLst/>
                <a:latin typeface="Calibri"/>
              </a:rPr>
              <a:t>STOBER motion is </a:t>
            </a:r>
            <a:br>
              <a:rPr sz="2000" b="1" i="0" u="none" strike="noStrike">
                <a:solidFill>
                  <a:srgbClr val="000000"/>
                </a:solidFill>
                <a:effectLst/>
                <a:latin typeface="Calibri"/>
              </a:rPr>
            </a:br>
            <a:r>
              <a:rPr sz="2000" b="1" i="0" u="none" strike="noStrike">
                <a:solidFill>
                  <a:srgbClr val="000000"/>
                </a:solidFill>
                <a:effectLst/>
                <a:latin typeface="Calibri"/>
              </a:rPr>
              <a:t>smooth, fast, precise, and reliable. </a:t>
            </a:r>
            <a:r>
              <a:rPr sz="2000" b="0" i="0">
                <a:solidFill>
                  <a:srgbClr val="000000"/>
                </a:solidFill>
                <a:effectLst/>
                <a:latin typeface="Calibri"/>
              </a:rPr>
              <a:t>​</a:t>
            </a:r>
            <a:endParaRPr lang="de-DE" sz="2000"/>
          </a:p>
        </p:txBody>
      </p:sp>
    </p:spTree>
    <p:extLst>
      <p:ext uri="{BB962C8B-B14F-4D97-AF65-F5344CB8AC3E}">
        <p14:creationId xmlns:p14="http://schemas.microsoft.com/office/powerpoint/2010/main" val="123358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C56849B2-7E33-4680-9774-A30860E518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alphaModFix amt="1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921"/>
          <a:stretch/>
        </p:blipFill>
        <p:spPr>
          <a:xfrm>
            <a:off x="2188550" y="770790"/>
            <a:ext cx="10189014" cy="6037145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5113AA7-8E98-7244-2A81-5AF8F6CAB80A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t>Working together. Worldwide. Successfully.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7D7C195-3E5E-4342-A2FB-833315944771}"/>
              </a:ext>
            </a:extLst>
          </p:cNvPr>
          <p:cNvSpPr txBox="1"/>
          <p:nvPr/>
        </p:nvSpPr>
        <p:spPr>
          <a:xfrm>
            <a:off x="508691" y="2899595"/>
            <a:ext cx="2119382" cy="32393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sz="1200" b="1" dirty="0">
                <a:solidFill>
                  <a:schemeClr val="accent1"/>
                </a:solidFill>
              </a:rPr>
              <a:t>BELGIUM</a:t>
            </a:r>
            <a:r>
              <a:rPr sz="1200" dirty="0">
                <a:solidFill>
                  <a:schemeClr val="accent1"/>
                </a:solidFill>
              </a:rPr>
              <a:t>,</a:t>
            </a:r>
            <a:r>
              <a:rPr sz="1200" dirty="0"/>
              <a:t> </a:t>
            </a:r>
            <a:br>
              <a:rPr sz="1200" dirty="0"/>
            </a:br>
            <a:r>
              <a:rPr sz="1000" dirty="0"/>
              <a:t>VDP Industries </a:t>
            </a:r>
            <a:r>
              <a:rPr sz="1000" dirty="0" err="1"/>
              <a:t>b.v.b.a</a:t>
            </a:r>
            <a:r>
              <a:rPr sz="1000" dirty="0"/>
              <a:t> , Nazareth  ATB Automation , Sint-Pieters-Leeuw</a:t>
            </a:r>
            <a:endParaRPr lang="de-DE" sz="1000" dirty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1200" b="1" dirty="0">
                <a:solidFill>
                  <a:schemeClr val="accent1"/>
                </a:solidFill>
              </a:rPr>
              <a:t>BRAZIL</a:t>
            </a:r>
            <a:r>
              <a:rPr sz="1200" dirty="0">
                <a:solidFill>
                  <a:schemeClr val="accent1"/>
                </a:solidFill>
              </a:rPr>
              <a:t>, </a:t>
            </a:r>
            <a:endParaRPr lang="de-DE" sz="1000" dirty="0"/>
          </a:p>
          <a:p>
            <a:pPr>
              <a:spcAft>
                <a:spcPts val="200"/>
              </a:spcAft>
            </a:pPr>
            <a:r>
              <a:rPr sz="1000" dirty="0" err="1"/>
              <a:t>Automotion</a:t>
            </a:r>
            <a:r>
              <a:rPr sz="1000" dirty="0"/>
              <a:t> LTDA, </a:t>
            </a:r>
            <a:r>
              <a:rPr sz="1000" dirty="0" err="1"/>
              <a:t>Boituva</a:t>
            </a:r>
            <a:r>
              <a:rPr sz="1000" dirty="0"/>
              <a:t> </a:t>
            </a:r>
            <a:r>
              <a:rPr lang="de-DE" sz="1000" dirty="0"/>
              <a:t>–</a:t>
            </a:r>
            <a:r>
              <a:rPr sz="1000" dirty="0"/>
              <a:t> SP</a:t>
            </a:r>
            <a:endParaRPr lang="de-DE" sz="1000" dirty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l-PL" sz="1200" b="1" dirty="0">
                <a:solidFill>
                  <a:schemeClr val="accent1"/>
                </a:solidFill>
              </a:rPr>
              <a:t>CZECHIA</a:t>
            </a:r>
            <a:r>
              <a:rPr lang="pl-PL" sz="1200" dirty="0">
                <a:solidFill>
                  <a:schemeClr val="accent1"/>
                </a:solidFill>
              </a:rPr>
              <a:t>, </a:t>
            </a:r>
            <a:endParaRPr lang="pl-PL" sz="1000" dirty="0"/>
          </a:p>
          <a:p>
            <a:pPr>
              <a:spcAft>
                <a:spcPts val="200"/>
              </a:spcAft>
            </a:pPr>
            <a:r>
              <a:rPr lang="pl-PL" sz="1000" dirty="0"/>
              <a:t>REM-Technik s.r.o., Brno</a:t>
            </a:r>
            <a:endParaRPr sz="1000" dirty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1200" b="1" dirty="0">
                <a:solidFill>
                  <a:schemeClr val="accent1"/>
                </a:solidFill>
              </a:rPr>
              <a:t>DENMARK</a:t>
            </a:r>
            <a:r>
              <a:rPr sz="1200" dirty="0">
                <a:solidFill>
                  <a:schemeClr val="accent1"/>
                </a:solidFill>
              </a:rPr>
              <a:t>, </a:t>
            </a:r>
            <a:endParaRPr lang="de-DE" sz="1000" dirty="0"/>
          </a:p>
          <a:p>
            <a:pPr>
              <a:spcAft>
                <a:spcPts val="200"/>
              </a:spcAft>
            </a:pPr>
            <a:r>
              <a:rPr sz="1000" dirty="0"/>
              <a:t>Delta </a:t>
            </a:r>
            <a:r>
              <a:rPr sz="1000" dirty="0" err="1"/>
              <a:t>Elektronik</a:t>
            </a:r>
            <a:r>
              <a:rPr sz="1000" dirty="0"/>
              <a:t> A/S, </a:t>
            </a:r>
            <a:r>
              <a:rPr sz="1000" dirty="0" err="1"/>
              <a:t>Taastrup</a:t>
            </a:r>
            <a:endParaRPr lang="de-DE" sz="1000" dirty="0"/>
          </a:p>
          <a:p>
            <a:pPr>
              <a:spcBef>
                <a:spcPts val="300"/>
              </a:spcBef>
              <a:spcAft>
                <a:spcPts val="200"/>
              </a:spcAft>
            </a:pPr>
            <a:r>
              <a:rPr sz="1200" b="1" dirty="0">
                <a:solidFill>
                  <a:schemeClr val="accent1"/>
                </a:solidFill>
              </a:rPr>
              <a:t>INDIA, </a:t>
            </a:r>
            <a:endParaRPr lang="de-DE" sz="1000" dirty="0"/>
          </a:p>
          <a:p>
            <a:pPr>
              <a:spcAft>
                <a:spcPts val="200"/>
              </a:spcAft>
            </a:pPr>
            <a:r>
              <a:rPr sz="1000" dirty="0"/>
              <a:t>Fluro Engineering Pvt Ltd, Mumbai</a:t>
            </a:r>
            <a:endParaRPr lang="de-DE" sz="1000" dirty="0">
              <a:cs typeface="Calibri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1200" b="1" dirty="0">
                <a:solidFill>
                  <a:schemeClr val="accent1"/>
                </a:solidFill>
              </a:rPr>
              <a:t>ISRAEL</a:t>
            </a:r>
            <a:r>
              <a:rPr sz="1200" dirty="0">
                <a:solidFill>
                  <a:schemeClr val="accent1"/>
                </a:solidFill>
              </a:rPr>
              <a:t>,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1000" dirty="0" err="1"/>
              <a:t>Contel</a:t>
            </a:r>
            <a:r>
              <a:rPr sz="1000" dirty="0"/>
              <a:t> Automation &amp; Control Ltd, Kiryat - </a:t>
            </a:r>
            <a:r>
              <a:rPr sz="1000" dirty="0" err="1"/>
              <a:t>Arieh</a:t>
            </a:r>
            <a:r>
              <a:rPr sz="1000" dirty="0"/>
              <a:t> Petach-Tikva</a:t>
            </a:r>
            <a:endParaRPr lang="de-DE" sz="1000" dirty="0"/>
          </a:p>
          <a:p>
            <a:pPr>
              <a:spcBef>
                <a:spcPts val="200"/>
              </a:spcBef>
            </a:pPr>
            <a:endParaRPr lang="de-DE" sz="1000" dirty="0"/>
          </a:p>
          <a:p>
            <a:pPr>
              <a:spcBef>
                <a:spcPts val="200"/>
              </a:spcBef>
            </a:pPr>
            <a:endParaRPr lang="de-DE" sz="10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9AC2069-1EB0-4DD4-9DFD-A18E268119E5}"/>
              </a:ext>
            </a:extLst>
          </p:cNvPr>
          <p:cNvSpPr txBox="1"/>
          <p:nvPr/>
        </p:nvSpPr>
        <p:spPr>
          <a:xfrm>
            <a:off x="2697647" y="2886416"/>
            <a:ext cx="3549233" cy="24827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E19A3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NETHERLANDS,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ATB Automation,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Mijdrecht</a:t>
            </a:r>
            <a:endParaRPr kumimoji="0" lang="de-DE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1200" b="1" dirty="0">
                <a:solidFill>
                  <a:schemeClr val="accent1"/>
                </a:solidFill>
              </a:rPr>
              <a:t>POLAND,</a:t>
            </a:r>
            <a:r>
              <a:rPr sz="1200" dirty="0"/>
              <a:t> </a:t>
            </a:r>
            <a:endParaRPr lang="de-DE" sz="1000" dirty="0">
              <a:cs typeface="Calibri"/>
            </a:endParaRPr>
          </a:p>
          <a:p>
            <a:pPr>
              <a:spcAft>
                <a:spcPts val="200"/>
              </a:spcAft>
            </a:pPr>
            <a:r>
              <a:rPr sz="1000" dirty="0"/>
              <a:t>DEMERO - Automation Systems, </a:t>
            </a:r>
            <a:r>
              <a:rPr sz="1000" dirty="0">
                <a:solidFill>
                  <a:prstClr val="black"/>
                </a:solidFill>
              </a:rPr>
              <a:t>Wroclaw</a:t>
            </a:r>
            <a:endParaRPr lang="de-DE" sz="1000" dirty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1200" b="1" dirty="0">
                <a:solidFill>
                  <a:schemeClr val="accent1"/>
                </a:solidFill>
              </a:rPr>
              <a:t>PORTUGAL</a:t>
            </a:r>
            <a:r>
              <a:rPr sz="1200" dirty="0">
                <a:solidFill>
                  <a:schemeClr val="accent1"/>
                </a:solidFill>
              </a:rPr>
              <a:t>,</a:t>
            </a:r>
          </a:p>
          <a:p>
            <a:pPr>
              <a:spcAft>
                <a:spcPts val="200"/>
              </a:spcAft>
            </a:pPr>
            <a:r>
              <a:rPr lang="de-DE" sz="1000" dirty="0" err="1"/>
              <a:t>PowerTech</a:t>
            </a:r>
            <a:r>
              <a:rPr lang="de-DE" sz="1000" dirty="0"/>
              <a:t> System, Vitoria-Gasteiz</a:t>
            </a:r>
          </a:p>
          <a:p>
            <a:pPr>
              <a:spcAft>
                <a:spcPts val="200"/>
              </a:spcAft>
            </a:pPr>
            <a:r>
              <a:rPr sz="1200" b="1" dirty="0">
                <a:solidFill>
                  <a:schemeClr val="accent1"/>
                </a:solidFill>
              </a:rPr>
              <a:t>SLOVAKIA,</a:t>
            </a:r>
          </a:p>
          <a:p>
            <a:pPr>
              <a:spcAft>
                <a:spcPts val="200"/>
              </a:spcAft>
            </a:pPr>
            <a:r>
              <a:rPr lang="de-DE" sz="1000" dirty="0"/>
              <a:t>REM-Technik </a:t>
            </a:r>
            <a:r>
              <a:rPr lang="de-DE" sz="1000" dirty="0" err="1"/>
              <a:t>s.r.o</a:t>
            </a:r>
            <a:r>
              <a:rPr sz="1000" dirty="0"/>
              <a:t>., Brno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1200" b="1" dirty="0">
                <a:solidFill>
                  <a:schemeClr val="accent1"/>
                </a:solidFill>
              </a:rPr>
              <a:t>SPAIN</a:t>
            </a:r>
            <a:r>
              <a:rPr sz="1200" dirty="0">
                <a:solidFill>
                  <a:schemeClr val="accent1"/>
                </a:solidFill>
              </a:rPr>
              <a:t>, </a:t>
            </a:r>
            <a:endParaRPr lang="de-DE" sz="1000" dirty="0"/>
          </a:p>
          <a:p>
            <a:pPr>
              <a:spcAft>
                <a:spcPts val="200"/>
              </a:spcAft>
            </a:pPr>
            <a:r>
              <a:rPr lang="de-DE" sz="1000" dirty="0" err="1"/>
              <a:t>PowerTech</a:t>
            </a:r>
            <a:r>
              <a:rPr lang="de-DE" sz="1000" dirty="0"/>
              <a:t> System, Vitoria-Gasteiz</a:t>
            </a:r>
          </a:p>
          <a:p>
            <a:pPr>
              <a:spcAft>
                <a:spcPts val="200"/>
              </a:spcAft>
            </a:pPr>
            <a:r>
              <a:rPr sz="1200" b="1" dirty="0">
                <a:solidFill>
                  <a:schemeClr val="accent1"/>
                </a:solidFill>
              </a:rPr>
              <a:t>THAILAND,</a:t>
            </a:r>
          </a:p>
          <a:p>
            <a:pPr>
              <a:spcAft>
                <a:spcPts val="200"/>
              </a:spcAft>
            </a:pPr>
            <a:r>
              <a:rPr sz="1000" dirty="0"/>
              <a:t>PMP Precision Motion Products Co. Ltd, Samutprakarn</a:t>
            </a:r>
            <a:endParaRPr lang="de-DE" sz="10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1F6B0DE-4E30-4BB0-A7E0-2AF5EA1AE9FF}"/>
              </a:ext>
            </a:extLst>
          </p:cNvPr>
          <p:cNvSpPr txBox="1"/>
          <p:nvPr/>
        </p:nvSpPr>
        <p:spPr>
          <a:xfrm>
            <a:off x="540000" y="2434905"/>
            <a:ext cx="2755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 dirty="0">
                <a:solidFill>
                  <a:schemeClr val="accent1"/>
                </a:solidFill>
              </a:rPr>
              <a:t>1</a:t>
            </a:r>
            <a:r>
              <a:rPr lang="de-DE" b="1" dirty="0">
                <a:solidFill>
                  <a:schemeClr val="accent1"/>
                </a:solidFill>
              </a:rPr>
              <a:t>2</a:t>
            </a:r>
            <a:r>
              <a:rPr b="1" dirty="0">
                <a:solidFill>
                  <a:schemeClr val="accent1"/>
                </a:solidFill>
              </a:rPr>
              <a:t> partners worldwide.</a:t>
            </a:r>
            <a:endParaRPr lang="de-DE" sz="1200" b="1" dirty="0">
              <a:solidFill>
                <a:schemeClr val="accent1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AB9AF00-C9F1-4D25-91EB-B2990B1D10E1}"/>
              </a:ext>
            </a:extLst>
          </p:cNvPr>
          <p:cNvSpPr txBox="1"/>
          <p:nvPr/>
        </p:nvSpPr>
        <p:spPr>
          <a:xfrm>
            <a:off x="623888" y="1448192"/>
            <a:ext cx="1686688" cy="612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1400" b="1" dirty="0">
                <a:solidFill>
                  <a:schemeClr val="accent2"/>
                </a:solidFill>
              </a:rPr>
              <a:t>GERMANY</a:t>
            </a:r>
            <a:r>
              <a:rPr sz="2000" dirty="0">
                <a:solidFill>
                  <a:schemeClr val="accent2"/>
                </a:solidFill>
              </a:rPr>
              <a:t>, </a:t>
            </a:r>
            <a:r>
              <a:rPr sz="1050" dirty="0"/>
              <a:t>Pforzheim</a:t>
            </a:r>
          </a:p>
          <a:p>
            <a:pPr lvl="0"/>
            <a:r>
              <a:rPr lang="de-DE" sz="1400" b="1" dirty="0">
                <a:solidFill>
                  <a:srgbClr val="3C77BA"/>
                </a:solidFill>
              </a:rPr>
              <a:t>AUSTRIA</a:t>
            </a:r>
            <a:r>
              <a:rPr sz="1400" b="1" dirty="0">
                <a:solidFill>
                  <a:srgbClr val="3C77BA"/>
                </a:solidFill>
              </a:rPr>
              <a:t>, </a:t>
            </a:r>
            <a:r>
              <a:rPr lang="de-DE" sz="1050" dirty="0">
                <a:solidFill>
                  <a:prstClr val="black"/>
                </a:solidFill>
              </a:rPr>
              <a:t>Laakirchen</a:t>
            </a:r>
            <a:endParaRPr lang="de-DE" sz="105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925CE90-1FD1-47B6-96C0-373DC494C40D}"/>
              </a:ext>
            </a:extLst>
          </p:cNvPr>
          <p:cNvSpPr txBox="1"/>
          <p:nvPr/>
        </p:nvSpPr>
        <p:spPr>
          <a:xfrm>
            <a:off x="547778" y="1158689"/>
            <a:ext cx="2910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 dirty="0">
                <a:solidFill>
                  <a:schemeClr val="accent2"/>
                </a:solidFill>
              </a:rPr>
              <a:t>1</a:t>
            </a:r>
            <a:r>
              <a:rPr lang="de-DE" b="1" dirty="0">
                <a:solidFill>
                  <a:schemeClr val="accent2"/>
                </a:solidFill>
              </a:rPr>
              <a:t>4</a:t>
            </a:r>
            <a:r>
              <a:rPr b="1" dirty="0">
                <a:solidFill>
                  <a:schemeClr val="accent2"/>
                </a:solidFill>
              </a:rPr>
              <a:t> locations worldwide.</a:t>
            </a:r>
            <a:endParaRPr lang="de-DE" sz="1200" b="1" dirty="0">
              <a:solidFill>
                <a:schemeClr val="accent2"/>
              </a:solidFill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856B9F4-EDE4-4B6C-82FB-2745930897EC}"/>
              </a:ext>
            </a:extLst>
          </p:cNvPr>
          <p:cNvSpPr txBox="1"/>
          <p:nvPr/>
        </p:nvSpPr>
        <p:spPr>
          <a:xfrm>
            <a:off x="5353680" y="1547869"/>
            <a:ext cx="2051556" cy="54886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spcBef>
                <a:spcPts val="200"/>
              </a:spcBef>
            </a:pPr>
            <a:r>
              <a:rPr lang="de-DE" sz="1400" b="1" dirty="0">
                <a:solidFill>
                  <a:srgbClr val="3C77BA"/>
                </a:solidFill>
              </a:rPr>
              <a:t>JAPAN</a:t>
            </a:r>
            <a:r>
              <a:rPr sz="1400" b="1" dirty="0">
                <a:solidFill>
                  <a:srgbClr val="3C77BA"/>
                </a:solidFill>
              </a:rPr>
              <a:t>, </a:t>
            </a:r>
            <a:r>
              <a:rPr lang="de-DE" sz="1000" dirty="0">
                <a:solidFill>
                  <a:prstClr val="black"/>
                </a:solidFill>
              </a:rPr>
              <a:t>Tokyo</a:t>
            </a:r>
            <a:endParaRPr sz="1000" dirty="0">
              <a:solidFill>
                <a:prstClr val="black"/>
              </a:solidFill>
            </a:endParaRPr>
          </a:p>
          <a:p>
            <a:pPr lvl="0">
              <a:spcBef>
                <a:spcPts val="200"/>
              </a:spcBef>
            </a:pPr>
            <a:r>
              <a:rPr lang="de-DE" sz="1400" b="1" dirty="0">
                <a:solidFill>
                  <a:srgbClr val="3C77BA"/>
                </a:solidFill>
              </a:rPr>
              <a:t>SWITZERLAND, </a:t>
            </a:r>
            <a:r>
              <a:rPr lang="de-DE" sz="1000" dirty="0">
                <a:solidFill>
                  <a:prstClr val="black"/>
                </a:solidFill>
              </a:rPr>
              <a:t>Remetschwil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38F445A-36CA-274C-DE05-D35E6D067499}"/>
              </a:ext>
            </a:extLst>
          </p:cNvPr>
          <p:cNvSpPr txBox="1"/>
          <p:nvPr/>
        </p:nvSpPr>
        <p:spPr>
          <a:xfrm>
            <a:off x="9036532" y="1547869"/>
            <a:ext cx="1336906" cy="7284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spcBef>
                <a:spcPts val="200"/>
              </a:spcBef>
            </a:pPr>
            <a:r>
              <a:rPr sz="1400" b="1" dirty="0">
                <a:solidFill>
                  <a:srgbClr val="3C77BA"/>
                </a:solidFill>
              </a:rPr>
              <a:t>UK, </a:t>
            </a:r>
            <a:r>
              <a:rPr sz="1050" dirty="0">
                <a:solidFill>
                  <a:prstClr val="black"/>
                </a:solidFill>
              </a:rPr>
              <a:t>Staffordshire</a:t>
            </a:r>
            <a:endParaRPr lang="de-DE" sz="1000" dirty="0">
              <a:solidFill>
                <a:prstClr val="black"/>
              </a:solidFill>
            </a:endParaRPr>
          </a:p>
          <a:p>
            <a:pPr>
              <a:spcBef>
                <a:spcPts val="200"/>
              </a:spcBef>
            </a:pPr>
            <a:r>
              <a:rPr sz="1400" b="1" dirty="0">
                <a:solidFill>
                  <a:schemeClr val="accent2"/>
                </a:solidFill>
              </a:rPr>
              <a:t>USA, </a:t>
            </a:r>
            <a:r>
              <a:rPr sz="1050" dirty="0"/>
              <a:t>Maysville, KY</a:t>
            </a:r>
            <a:endParaRPr lang="de-DE" sz="1000" dirty="0"/>
          </a:p>
          <a:p>
            <a:pPr>
              <a:spcBef>
                <a:spcPts val="200"/>
              </a:spcBef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6114149-D8D7-902F-5EB6-91470BD33D54}"/>
              </a:ext>
            </a:extLst>
          </p:cNvPr>
          <p:cNvSpPr txBox="1"/>
          <p:nvPr/>
        </p:nvSpPr>
        <p:spPr>
          <a:xfrm>
            <a:off x="4002116" y="1547869"/>
            <a:ext cx="1390375" cy="54886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ts val="200"/>
              </a:spcBef>
            </a:pPr>
            <a:r>
              <a:rPr sz="1400" b="1" dirty="0">
                <a:solidFill>
                  <a:schemeClr val="accent2"/>
                </a:solidFill>
              </a:rPr>
              <a:t>HUNGARY, </a:t>
            </a:r>
            <a:r>
              <a:rPr sz="1050" dirty="0" err="1"/>
              <a:t>Cegléd</a:t>
            </a:r>
            <a:endParaRPr lang="de-DE" sz="1050" dirty="0"/>
          </a:p>
          <a:p>
            <a:pPr>
              <a:spcBef>
                <a:spcPts val="200"/>
              </a:spcBef>
            </a:pPr>
            <a:r>
              <a:rPr lang="de-DE" sz="1400" b="1" dirty="0">
                <a:solidFill>
                  <a:schemeClr val="accent2"/>
                </a:solidFill>
              </a:rPr>
              <a:t>ITALY</a:t>
            </a:r>
            <a:r>
              <a:rPr lang="de-DE" sz="1050" b="1" dirty="0">
                <a:solidFill>
                  <a:srgbClr val="3C77BA"/>
                </a:solidFill>
              </a:rPr>
              <a:t>, </a:t>
            </a:r>
            <a:r>
              <a:rPr lang="de-DE" sz="1050" dirty="0"/>
              <a:t>Milano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62880B0-2CDD-897F-00AF-BCE64A75207D}"/>
              </a:ext>
            </a:extLst>
          </p:cNvPr>
          <p:cNvSpPr txBox="1"/>
          <p:nvPr/>
        </p:nvSpPr>
        <p:spPr>
          <a:xfrm>
            <a:off x="2271765" y="1461139"/>
            <a:ext cx="1769162" cy="612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de-DE" sz="1400" b="1" dirty="0">
                <a:solidFill>
                  <a:schemeClr val="accent2"/>
                </a:solidFill>
              </a:rPr>
              <a:t>CHINA</a:t>
            </a:r>
            <a:r>
              <a:rPr sz="2000" dirty="0">
                <a:solidFill>
                  <a:schemeClr val="accent2"/>
                </a:solidFill>
              </a:rPr>
              <a:t>, </a:t>
            </a:r>
            <a:r>
              <a:rPr lang="de-DE" sz="1050" dirty="0">
                <a:solidFill>
                  <a:prstClr val="black"/>
                </a:solidFill>
              </a:rPr>
              <a:t>Taicang City</a:t>
            </a:r>
            <a:endParaRPr sz="1050" dirty="0"/>
          </a:p>
          <a:p>
            <a:pPr lvl="0"/>
            <a:r>
              <a:rPr lang="de-DE" sz="1400" b="1" dirty="0">
                <a:solidFill>
                  <a:srgbClr val="3C77BA"/>
                </a:solidFill>
              </a:rPr>
              <a:t>FRANCE, </a:t>
            </a:r>
            <a:r>
              <a:rPr lang="de-DE" sz="1050" dirty="0" err="1">
                <a:solidFill>
                  <a:prstClr val="black"/>
                </a:solidFill>
              </a:rPr>
              <a:t>Caluire</a:t>
            </a:r>
            <a:r>
              <a:rPr lang="de-DE" sz="1050" dirty="0">
                <a:solidFill>
                  <a:prstClr val="black"/>
                </a:solidFill>
              </a:rPr>
              <a:t>-et-</a:t>
            </a:r>
            <a:r>
              <a:rPr lang="de-DE" sz="1050" dirty="0" err="1">
                <a:solidFill>
                  <a:prstClr val="black"/>
                </a:solidFill>
              </a:rPr>
              <a:t>Cuire</a:t>
            </a:r>
            <a:endParaRPr lang="de-DE" sz="1050" dirty="0">
              <a:solidFill>
                <a:prstClr val="black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800F505-E021-1461-58E1-F3191A68CE90}"/>
              </a:ext>
            </a:extLst>
          </p:cNvPr>
          <p:cNvSpPr txBox="1"/>
          <p:nvPr/>
        </p:nvSpPr>
        <p:spPr>
          <a:xfrm>
            <a:off x="7366425" y="1547869"/>
            <a:ext cx="1708918" cy="7284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spcBef>
                <a:spcPts val="200"/>
              </a:spcBef>
            </a:pPr>
            <a:r>
              <a:rPr sz="1400" b="1" dirty="0">
                <a:solidFill>
                  <a:srgbClr val="3C77BA"/>
                </a:solidFill>
              </a:rPr>
              <a:t>TAIWAN, </a:t>
            </a:r>
            <a:r>
              <a:rPr sz="1050" dirty="0">
                <a:solidFill>
                  <a:prstClr val="black"/>
                </a:solidFill>
              </a:rPr>
              <a:t>Taichung City</a:t>
            </a:r>
            <a:endParaRPr lang="de-DE" sz="1050" dirty="0">
              <a:solidFill>
                <a:prstClr val="black"/>
              </a:solidFill>
            </a:endParaRPr>
          </a:p>
          <a:p>
            <a:pPr>
              <a:spcBef>
                <a:spcPts val="200"/>
              </a:spcBef>
            </a:pPr>
            <a:r>
              <a:rPr lang="de-DE" sz="1400" b="1" dirty="0">
                <a:solidFill>
                  <a:srgbClr val="3C77BA"/>
                </a:solidFill>
              </a:rPr>
              <a:t>TURKEY, </a:t>
            </a:r>
            <a:r>
              <a:rPr lang="de-DE" sz="1000" dirty="0"/>
              <a:t>Istanbul</a:t>
            </a:r>
            <a:endParaRPr lang="de-DE" sz="1000" dirty="0">
              <a:solidFill>
                <a:prstClr val="black"/>
              </a:solidFill>
            </a:endParaRPr>
          </a:p>
          <a:p>
            <a:pPr lvl="0">
              <a:spcBef>
                <a:spcPts val="200"/>
              </a:spcBef>
            </a:pPr>
            <a:endParaRPr lang="de-DE" sz="1000" dirty="0">
              <a:solidFill>
                <a:prstClr val="black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4578C26-B774-DAD4-A5B3-FD9D8D801AD2}"/>
              </a:ext>
            </a:extLst>
          </p:cNvPr>
          <p:cNvSpPr txBox="1"/>
          <p:nvPr/>
        </p:nvSpPr>
        <p:spPr>
          <a:xfrm>
            <a:off x="10334625" y="1517091"/>
            <a:ext cx="1586635" cy="54886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spcBef>
                <a:spcPts val="200"/>
              </a:spcBef>
            </a:pPr>
            <a:r>
              <a:rPr lang="de-DE" sz="1400" b="1" dirty="0">
                <a:solidFill>
                  <a:srgbClr val="3C77BA"/>
                </a:solidFill>
              </a:rPr>
              <a:t>KOREA</a:t>
            </a:r>
            <a:r>
              <a:rPr sz="1400" b="1" dirty="0">
                <a:solidFill>
                  <a:srgbClr val="3C77BA"/>
                </a:solidFill>
              </a:rPr>
              <a:t>, </a:t>
            </a:r>
            <a:r>
              <a:rPr lang="de-DE" sz="1050" dirty="0">
                <a:solidFill>
                  <a:prstClr val="black"/>
                </a:solidFill>
              </a:rPr>
              <a:t>Seoul</a:t>
            </a:r>
            <a:endParaRPr lang="de-DE" sz="10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3C77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SWEDEN, </a:t>
            </a:r>
            <a:r>
              <a:rPr kumimoji="0" lang="de-DE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Gothenburg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Grafik 7" descr="Ein Bild, das Karte, Text enthält.&#10;&#10;Automatisch generierte Beschreibung">
            <a:extLst>
              <a:ext uri="{FF2B5EF4-FFF2-40B4-BE49-F238E27FC236}">
                <a16:creationId xmlns:a16="http://schemas.microsoft.com/office/drawing/2014/main" id="{EE603E23-A782-9A05-F18D-744456D4AF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127" y="2537022"/>
            <a:ext cx="6377631" cy="318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08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we stand for.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98049A5-57B6-40FE-8D16-616202CF64BF}"/>
              </a:ext>
            </a:extLst>
          </p:cNvPr>
          <p:cNvSpPr txBox="1"/>
          <p:nvPr/>
        </p:nvSpPr>
        <p:spPr>
          <a:xfrm>
            <a:off x="540000" y="1291243"/>
            <a:ext cx="2125615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b="1" dirty="0">
                <a:solidFill>
                  <a:schemeClr val="accent1"/>
                </a:solidFill>
              </a:rPr>
              <a:t>Our values:</a:t>
            </a:r>
          </a:p>
          <a:p>
            <a:br>
              <a:rPr b="1" dirty="0"/>
            </a:br>
            <a:r>
              <a:rPr sz="2000" b="1" dirty="0"/>
              <a:t>We are STOBER.</a:t>
            </a:r>
          </a:p>
          <a:p>
            <a:r>
              <a:rPr lang="de-DE" sz="2000" b="1"/>
              <a:t>Connected</a:t>
            </a:r>
            <a:r>
              <a:rPr sz="2000" b="1"/>
              <a:t>.</a:t>
            </a:r>
            <a:endParaRPr sz="2000" b="1" dirty="0"/>
          </a:p>
          <a:p>
            <a:r>
              <a:rPr sz="2000" b="1" dirty="0"/>
              <a:t>Committed.</a:t>
            </a:r>
          </a:p>
          <a:p>
            <a:r>
              <a:rPr sz="2000" b="1" dirty="0"/>
              <a:t>Compassionate.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BF9B7B3-F036-40B4-9928-960E51A7EB51}"/>
              </a:ext>
            </a:extLst>
          </p:cNvPr>
          <p:cNvSpPr/>
          <p:nvPr/>
        </p:nvSpPr>
        <p:spPr>
          <a:xfrm>
            <a:off x="3951220" y="1291243"/>
            <a:ext cx="1790007" cy="1959998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de-DE" sz="1400" b="1" dirty="0">
                <a:solidFill>
                  <a:schemeClr val="tx1"/>
                </a:solidFill>
              </a:rPr>
              <a:t>THE BIG PICTURE</a:t>
            </a:r>
            <a:endParaRPr sz="1400" b="1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We think in terms of integrated solutions.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FDF9E8C-CCDA-4243-9E57-71774F858C01}"/>
              </a:ext>
            </a:extLst>
          </p:cNvPr>
          <p:cNvSpPr/>
          <p:nvPr/>
        </p:nvSpPr>
        <p:spPr>
          <a:xfrm>
            <a:off x="5964497" y="1291243"/>
            <a:ext cx="1790007" cy="1959998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sz="1400" b="1" dirty="0">
                <a:solidFill>
                  <a:schemeClr val="tx1"/>
                </a:solidFill>
              </a:rPr>
              <a:t>DEDICATION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We give our all for 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our mutual success.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D71FB993-5FC9-4BD7-854C-C5E194A436C6}"/>
              </a:ext>
            </a:extLst>
          </p:cNvPr>
          <p:cNvSpPr/>
          <p:nvPr/>
        </p:nvSpPr>
        <p:spPr>
          <a:xfrm>
            <a:off x="7977774" y="1291243"/>
            <a:ext cx="1790007" cy="1959998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sz="1400" b="1" dirty="0">
                <a:solidFill>
                  <a:schemeClr val="tx1"/>
                </a:solidFill>
              </a:rPr>
              <a:t>INNOVATION</a:t>
            </a:r>
          </a:p>
          <a:p>
            <a:pPr algn="ctr"/>
            <a:r>
              <a:rPr sz="1200" dirty="0">
                <a:solidFill>
                  <a:schemeClr val="tx1"/>
                </a:solidFill>
              </a:rPr>
              <a:t>Innovation is what drives us.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EDB79165-1FA1-42E7-8B2C-D5EFC7030E84}"/>
              </a:ext>
            </a:extLst>
          </p:cNvPr>
          <p:cNvSpPr/>
          <p:nvPr/>
        </p:nvSpPr>
        <p:spPr>
          <a:xfrm>
            <a:off x="4846223" y="3529347"/>
            <a:ext cx="1790007" cy="1959998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sz="1400" b="1" dirty="0">
                <a:solidFill>
                  <a:schemeClr val="tx1"/>
                </a:solidFill>
              </a:rPr>
              <a:t>QUALITY</a:t>
            </a:r>
          </a:p>
          <a:p>
            <a:pPr algn="ctr"/>
            <a:r>
              <a:rPr sz="1200" dirty="0">
                <a:solidFill>
                  <a:schemeClr val="tx1"/>
                </a:solidFill>
              </a:rPr>
              <a:t>Quality is in our </a:t>
            </a:r>
            <a:r>
              <a:rPr lang="de-DE" sz="1200" dirty="0">
                <a:solidFill>
                  <a:schemeClr val="tx1"/>
                </a:solidFill>
              </a:rPr>
              <a:t>genes</a:t>
            </a:r>
            <a:r>
              <a:rPr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8BDD9EB7-843A-44F1-8870-5251D05AB446}"/>
              </a:ext>
            </a:extLst>
          </p:cNvPr>
          <p:cNvSpPr/>
          <p:nvPr/>
        </p:nvSpPr>
        <p:spPr>
          <a:xfrm>
            <a:off x="6859500" y="3509288"/>
            <a:ext cx="1790007" cy="1982987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br>
              <a:rPr lang="de-DE" sz="1400" b="1" dirty="0">
                <a:solidFill>
                  <a:schemeClr val="tx1"/>
                </a:solidFill>
              </a:rPr>
            </a:br>
            <a:r>
              <a:rPr sz="1400" b="1" dirty="0">
                <a:solidFill>
                  <a:schemeClr val="tx1"/>
                </a:solidFill>
              </a:rPr>
              <a:t>TEAMWORK</a:t>
            </a:r>
          </a:p>
          <a:p>
            <a:pPr algn="ctr"/>
            <a:r>
              <a:rPr lang="de-DE" sz="1200" dirty="0" err="1">
                <a:solidFill>
                  <a:schemeClr val="tx1"/>
                </a:solidFill>
              </a:rPr>
              <a:t>We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embrace</a:t>
            </a:r>
            <a:r>
              <a:rPr lang="de-DE" sz="1200" dirty="0">
                <a:solidFill>
                  <a:schemeClr val="tx1"/>
                </a:solidFill>
              </a:rPr>
              <a:t> Teamwork.</a:t>
            </a:r>
          </a:p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51414671-5298-40BF-94E6-B3230B1B1CF1}"/>
              </a:ext>
            </a:extLst>
          </p:cNvPr>
          <p:cNvSpPr/>
          <p:nvPr/>
        </p:nvSpPr>
        <p:spPr>
          <a:xfrm>
            <a:off x="8872777" y="3495501"/>
            <a:ext cx="1790007" cy="1982985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sz="1400" b="1" dirty="0">
                <a:solidFill>
                  <a:schemeClr val="tx1"/>
                </a:solidFill>
              </a:rPr>
              <a:t>RESPONSIBILITY</a:t>
            </a:r>
          </a:p>
          <a:p>
            <a:pPr algn="ctr"/>
            <a:r>
              <a:rPr sz="1200" dirty="0">
                <a:solidFill>
                  <a:schemeClr val="tx1"/>
                </a:solidFill>
              </a:rPr>
              <a:t>Sustainable growth is </a:t>
            </a:r>
            <a:r>
              <a:rPr lang="de-DE" sz="1200" dirty="0" err="1">
                <a:solidFill>
                  <a:schemeClr val="tx1"/>
                </a:solidFill>
              </a:rPr>
              <a:t>our</a:t>
            </a:r>
            <a:r>
              <a:rPr sz="1200" dirty="0">
                <a:solidFill>
                  <a:schemeClr val="tx1"/>
                </a:solidFill>
              </a:rPr>
              <a:t> top priority.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7E69163-3D28-43EC-9683-DE863467DE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8223" y="1347495"/>
            <a:ext cx="576000" cy="66344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865CCC2-22BC-48BB-BFAD-7F8F18D644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8107" y="3626187"/>
            <a:ext cx="576000" cy="61946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9470212-47FC-47FD-9C67-D6AB1DEDA7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6503" y="3620602"/>
            <a:ext cx="576000" cy="63063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4E32B80-8FF4-4070-8ECE-CD8B9D9D37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9780" y="3648079"/>
            <a:ext cx="576000" cy="575679"/>
          </a:xfrm>
          <a:prstGeom prst="rect">
            <a:avLst/>
          </a:prstGeom>
        </p:spPr>
      </p:pic>
      <p:pic>
        <p:nvPicPr>
          <p:cNvPr id="18" name="Grafik 17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5093DCC1-8226-417A-9E15-3E5FB7370F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1970" y="1394110"/>
            <a:ext cx="675060" cy="675060"/>
          </a:xfrm>
          <a:prstGeom prst="rect">
            <a:avLst/>
          </a:prstGeom>
        </p:spPr>
      </p:pic>
      <p:pic>
        <p:nvPicPr>
          <p:cNvPr id="19" name="Grafik 18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96836B93-B15D-4D22-9FBE-A70A77A968D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4777" y="1393949"/>
            <a:ext cx="576000" cy="622783"/>
          </a:xfrm>
          <a:prstGeom prst="rect">
            <a:avLst/>
          </a:prstGeom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DBF06880-CCA3-CDCE-D9BE-93048221C259}"/>
              </a:ext>
            </a:extLst>
          </p:cNvPr>
          <p:cNvGrpSpPr/>
          <p:nvPr/>
        </p:nvGrpSpPr>
        <p:grpSpPr>
          <a:xfrm>
            <a:off x="-60960" y="4786287"/>
            <a:ext cx="12313920" cy="3248077"/>
            <a:chOff x="-48305" y="4829477"/>
            <a:chExt cx="12313920" cy="3248077"/>
          </a:xfrm>
        </p:grpSpPr>
        <p:sp>
          <p:nvSpPr>
            <p:cNvPr id="7" name="Rechtwinkliges Dreieck 6">
              <a:extLst>
                <a:ext uri="{FF2B5EF4-FFF2-40B4-BE49-F238E27FC236}">
                  <a16:creationId xmlns:a16="http://schemas.microsoft.com/office/drawing/2014/main" id="{62333BBB-C06D-5D37-2E71-926499ED1705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0" y="4829477"/>
              <a:ext cx="2073466" cy="3248077"/>
            </a:xfrm>
            <a:prstGeom prst="rtTriangl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dirty="0"/>
            </a:p>
          </p:txBody>
        </p:sp>
        <p:pic>
          <p:nvPicPr>
            <p:cNvPr id="8" name="Grafik 7" descr="Ein Bild, das Blau, Wasser, Screenshot, Electric Blue (Farbe) enthält.&#10;&#10;Automatisch generierte Beschreibung">
              <a:extLst>
                <a:ext uri="{FF2B5EF4-FFF2-40B4-BE49-F238E27FC236}">
                  <a16:creationId xmlns:a16="http://schemas.microsoft.com/office/drawing/2014/main" id="{B5CC0572-2B82-6867-0288-9A3FCAE23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5">
                  <a:shade val="45000"/>
                  <a:satMod val="135000"/>
                </a:schemeClr>
                <a:prstClr val="white"/>
              </a:duotone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48305" y="5786399"/>
              <a:ext cx="12313920" cy="11192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224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A perfect match – the drive system for your plant!</a:t>
            </a:r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A7C17C11-F2EE-6FE4-F874-1BD019DC5D85}"/>
              </a:ext>
            </a:extLst>
          </p:cNvPr>
          <p:cNvGrpSpPr/>
          <p:nvPr/>
        </p:nvGrpSpPr>
        <p:grpSpPr>
          <a:xfrm>
            <a:off x="782334" y="2296662"/>
            <a:ext cx="10607677" cy="2647727"/>
            <a:chOff x="1128846" y="2591921"/>
            <a:chExt cx="10607677" cy="2647727"/>
          </a:xfrm>
        </p:grpSpPr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DE780A10-98BA-2DA6-9353-C89D0369F20F}"/>
                </a:ext>
              </a:extLst>
            </p:cNvPr>
            <p:cNvSpPr txBox="1"/>
            <p:nvPr/>
          </p:nvSpPr>
          <p:spPr>
            <a:xfrm>
              <a:off x="1128846" y="4100875"/>
              <a:ext cx="2614259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/>
                <a:t>AUTOMATION &amp; ROBOTICS</a:t>
              </a:r>
              <a:br>
                <a:rPr lang="de-DE" b="1" dirty="0"/>
              </a:br>
              <a:endParaRPr lang="de-DE" b="1" dirty="0"/>
            </a:p>
            <a:p>
              <a:pPr algn="ctr"/>
              <a:r>
                <a:rPr lang="de-DE" sz="1200" dirty="0"/>
                <a:t>The </a:t>
              </a:r>
              <a:r>
                <a:rPr lang="de-DE" sz="1200" dirty="0" err="1"/>
                <a:t>right</a:t>
              </a:r>
              <a:r>
                <a:rPr lang="de-DE" sz="1200" dirty="0"/>
                <a:t> </a:t>
              </a:r>
              <a:r>
                <a:rPr lang="de-DE" sz="1200" dirty="0" err="1"/>
                <a:t>drive</a:t>
              </a:r>
              <a:r>
                <a:rPr lang="de-DE" sz="1200" dirty="0"/>
                <a:t> </a:t>
              </a:r>
              <a:r>
                <a:rPr lang="de-DE" sz="1200" dirty="0" err="1"/>
                <a:t>solution</a:t>
              </a:r>
              <a:r>
                <a:rPr lang="de-DE" sz="1200" dirty="0"/>
                <a:t> </a:t>
              </a:r>
              <a:r>
                <a:rPr lang="de-DE" sz="1200" dirty="0" err="1"/>
                <a:t>for</a:t>
              </a:r>
              <a:r>
                <a:rPr lang="de-DE" sz="1200" dirty="0"/>
                <a:t> </a:t>
              </a:r>
              <a:r>
                <a:rPr lang="de-DE" sz="1200" dirty="0" err="1"/>
                <a:t>every</a:t>
              </a:r>
              <a:r>
                <a:rPr lang="de-DE" sz="1200" dirty="0"/>
                <a:t> </a:t>
              </a:r>
              <a:r>
                <a:rPr lang="de-DE" sz="1200" dirty="0" err="1"/>
                <a:t>axis</a:t>
              </a:r>
              <a:r>
                <a:rPr lang="de-DE" sz="1200" dirty="0"/>
                <a:t>. Compact and powerful, </a:t>
              </a:r>
              <a:r>
                <a:rPr lang="de-DE" sz="1200" dirty="0" err="1"/>
                <a:t>for</a:t>
              </a:r>
              <a:r>
                <a:rPr lang="de-DE" sz="1200" dirty="0"/>
                <a:t> </a:t>
              </a:r>
              <a:r>
                <a:rPr lang="de-DE" sz="1200" dirty="0" err="1"/>
                <a:t>dynamic</a:t>
              </a:r>
              <a:r>
                <a:rPr lang="de-DE" sz="1200" dirty="0"/>
                <a:t> </a:t>
              </a:r>
              <a:r>
                <a:rPr lang="de-DE" sz="1200" dirty="0" err="1"/>
                <a:t>applications</a:t>
              </a:r>
              <a:r>
                <a:rPr lang="de-DE" sz="1200" dirty="0"/>
                <a:t>.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1FACF927-B21C-8A31-99CE-DAAFB1687846}"/>
                </a:ext>
              </a:extLst>
            </p:cNvPr>
            <p:cNvSpPr txBox="1"/>
            <p:nvPr/>
          </p:nvSpPr>
          <p:spPr>
            <a:xfrm>
              <a:off x="3793319" y="4086396"/>
              <a:ext cx="2614259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/>
                <a:t>PLASTIC MACHINES</a:t>
              </a:r>
              <a:br>
                <a:rPr lang="de-DE" b="1" dirty="0"/>
              </a:br>
              <a:endParaRPr lang="de-DE" b="1" dirty="0"/>
            </a:p>
            <a:p>
              <a:pPr algn="ctr"/>
              <a:r>
                <a:rPr lang="de-DE" sz="1200" dirty="0"/>
                <a:t>Solutions </a:t>
              </a:r>
              <a:r>
                <a:rPr lang="de-DE" sz="1200" dirty="0" err="1"/>
                <a:t>with</a:t>
              </a:r>
              <a:r>
                <a:rPr lang="de-DE" sz="1200" dirty="0"/>
                <a:t> a high power </a:t>
              </a:r>
              <a:r>
                <a:rPr lang="de-DE" sz="1200" dirty="0" err="1"/>
                <a:t>density</a:t>
              </a:r>
              <a:r>
                <a:rPr lang="de-DE" sz="1200" dirty="0"/>
                <a:t> and </a:t>
              </a:r>
              <a:r>
                <a:rPr lang="de-DE" sz="1200" dirty="0" err="1"/>
                <a:t>energy</a:t>
              </a:r>
              <a:r>
                <a:rPr lang="de-DE" sz="1200" dirty="0"/>
                <a:t>-efficiency, </a:t>
              </a:r>
              <a:r>
                <a:rPr lang="de-DE" sz="1200" dirty="0" err="1"/>
                <a:t>for</a:t>
              </a:r>
              <a:r>
                <a:rPr lang="de-DE" sz="1200" dirty="0"/>
                <a:t> </a:t>
              </a:r>
              <a:r>
                <a:rPr lang="de-DE" sz="1200" dirty="0" err="1"/>
                <a:t>productive</a:t>
              </a:r>
              <a:r>
                <a:rPr lang="de-DE" sz="1200" dirty="0"/>
                <a:t>, </a:t>
              </a:r>
              <a:r>
                <a:rPr lang="de-DE" sz="1200" dirty="0" err="1"/>
                <a:t>resource-saving</a:t>
              </a:r>
              <a:r>
                <a:rPr lang="de-DE" sz="1200" dirty="0"/>
                <a:t> </a:t>
              </a:r>
              <a:r>
                <a:rPr lang="de-DE" sz="1200" dirty="0" err="1"/>
                <a:t>machines</a:t>
              </a:r>
              <a:r>
                <a:rPr lang="de-DE" sz="1200" dirty="0"/>
                <a:t>. </a:t>
              </a: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4A67B4DC-25D4-7FA6-5B82-8C0F23F77D3C}"/>
                </a:ext>
              </a:extLst>
            </p:cNvPr>
            <p:cNvSpPr txBox="1"/>
            <p:nvPr/>
          </p:nvSpPr>
          <p:spPr>
            <a:xfrm>
              <a:off x="6457792" y="4090075"/>
              <a:ext cx="2614259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/>
                <a:t>PACKAGING MACHINES</a:t>
              </a:r>
              <a:br>
                <a:rPr lang="de-DE" b="1" dirty="0"/>
              </a:br>
              <a:endParaRPr lang="de-DE" b="1" dirty="0"/>
            </a:p>
            <a:p>
              <a:pPr algn="ctr"/>
              <a:r>
                <a:rPr lang="de-DE" sz="1200" dirty="0"/>
                <a:t>Compact </a:t>
              </a:r>
              <a:r>
                <a:rPr lang="de-DE" sz="1200" dirty="0" err="1"/>
                <a:t>drive</a:t>
              </a:r>
              <a:r>
                <a:rPr lang="de-DE" sz="1200" dirty="0"/>
                <a:t> </a:t>
              </a:r>
              <a:r>
                <a:rPr lang="de-DE" sz="1200" dirty="0" err="1"/>
                <a:t>solutions</a:t>
              </a:r>
              <a:r>
                <a:rPr lang="de-DE" sz="1200" dirty="0"/>
                <a:t> </a:t>
              </a:r>
              <a:r>
                <a:rPr lang="de-DE" sz="1200" dirty="0" err="1"/>
                <a:t>for</a:t>
              </a:r>
              <a:r>
                <a:rPr lang="de-DE" sz="1200" dirty="0"/>
                <a:t> a </a:t>
              </a:r>
              <a:r>
                <a:rPr lang="de-DE" sz="1200" dirty="0" err="1"/>
                <a:t>productive</a:t>
              </a:r>
              <a:r>
                <a:rPr lang="de-DE" sz="1200" dirty="0"/>
                <a:t>, </a:t>
              </a:r>
              <a:r>
                <a:rPr lang="de-DE" sz="1200" dirty="0" err="1"/>
                <a:t>energy-efficient</a:t>
              </a:r>
              <a:r>
                <a:rPr lang="de-DE" sz="1200" dirty="0"/>
                <a:t> and flexible </a:t>
              </a:r>
              <a:r>
                <a:rPr lang="de-DE" sz="1200" dirty="0" err="1"/>
                <a:t>packaging</a:t>
              </a:r>
              <a:r>
                <a:rPr lang="de-DE" sz="1200" dirty="0"/>
                <a:t> </a:t>
              </a:r>
              <a:r>
                <a:rPr lang="de-DE" sz="1200" dirty="0" err="1"/>
                <a:t>method</a:t>
              </a:r>
              <a:r>
                <a:rPr lang="de-DE" sz="1200" dirty="0"/>
                <a:t>. </a:t>
              </a: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D882589-0DA1-B02A-70E2-DA355EE92D68}"/>
                </a:ext>
              </a:extLst>
            </p:cNvPr>
            <p:cNvSpPr txBox="1"/>
            <p:nvPr/>
          </p:nvSpPr>
          <p:spPr>
            <a:xfrm>
              <a:off x="9122264" y="4054553"/>
              <a:ext cx="2614259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/>
                <a:t>MACHINE TOOLS</a:t>
              </a:r>
              <a:br>
                <a:rPr lang="de-DE" b="1" dirty="0"/>
              </a:br>
              <a:endParaRPr lang="de-DE" b="1" dirty="0"/>
            </a:p>
            <a:p>
              <a:pPr algn="ctr"/>
              <a:r>
                <a:rPr lang="de-DE" sz="1200" dirty="0" err="1"/>
                <a:t>Precise</a:t>
              </a:r>
              <a:r>
                <a:rPr lang="de-DE" sz="1200" dirty="0"/>
                <a:t>, flexible and powerful </a:t>
              </a:r>
              <a:r>
                <a:rPr lang="de-DE" sz="1200" dirty="0" err="1"/>
                <a:t>drive</a:t>
              </a:r>
              <a:r>
                <a:rPr lang="de-DE" sz="1200" dirty="0"/>
                <a:t> </a:t>
              </a:r>
              <a:r>
                <a:rPr lang="de-DE" sz="1200" dirty="0" err="1"/>
                <a:t>system</a:t>
              </a:r>
              <a:r>
                <a:rPr lang="de-DE" sz="1200" dirty="0"/>
                <a:t> </a:t>
              </a:r>
              <a:r>
                <a:rPr lang="de-DE" sz="1200" dirty="0" err="1"/>
                <a:t>for</a:t>
              </a:r>
              <a:r>
                <a:rPr lang="de-DE" sz="1200" dirty="0"/>
                <a:t> maximum </a:t>
              </a:r>
              <a:r>
                <a:rPr lang="de-DE" sz="1200" dirty="0" err="1"/>
                <a:t>economy</a:t>
              </a:r>
              <a:r>
                <a:rPr lang="de-DE" sz="1200" dirty="0"/>
                <a:t> and </a:t>
              </a:r>
              <a:r>
                <a:rPr lang="de-DE" sz="1200" dirty="0" err="1"/>
                <a:t>performance</a:t>
              </a:r>
              <a:r>
                <a:rPr lang="de-DE" sz="1200" dirty="0"/>
                <a:t>.</a:t>
              </a:r>
            </a:p>
          </p:txBody>
        </p:sp>
        <p:pic>
          <p:nvPicPr>
            <p:cNvPr id="14" name="Grafik 13" descr="Ein Bild, das Logo enthält.&#10;&#10;Automatisch generierte Beschreibung">
              <a:extLst>
                <a:ext uri="{FF2B5EF4-FFF2-40B4-BE49-F238E27FC236}">
                  <a16:creationId xmlns:a16="http://schemas.microsoft.com/office/drawing/2014/main" id="{80BA3718-3233-58FB-46AE-F33F6C520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48322" y="2655214"/>
              <a:ext cx="1191487" cy="1191487"/>
            </a:xfrm>
            <a:prstGeom prst="rect">
              <a:avLst/>
            </a:prstGeom>
          </p:spPr>
        </p:pic>
        <p:pic>
          <p:nvPicPr>
            <p:cNvPr id="15" name="Grafik 14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8A0889B9-3CAC-BABB-4971-630A66B30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83101" y="2655214"/>
              <a:ext cx="1015873" cy="1015873"/>
            </a:xfrm>
            <a:prstGeom prst="rect">
              <a:avLst/>
            </a:prstGeom>
          </p:spPr>
        </p:pic>
        <p:pic>
          <p:nvPicPr>
            <p:cNvPr id="17" name="Grafik 16" descr="Ein Bild, das Logo enthält.&#10;&#10;Automatisch generierte Beschreibung">
              <a:extLst>
                <a:ext uri="{FF2B5EF4-FFF2-40B4-BE49-F238E27FC236}">
                  <a16:creationId xmlns:a16="http://schemas.microsoft.com/office/drawing/2014/main" id="{D401B80D-14EE-C3A3-73EF-DF3E7206E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42266" y="2591921"/>
              <a:ext cx="1294120" cy="1294120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D9AFBEFC-87F6-6718-358A-F697F1E01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812026" y="2611400"/>
              <a:ext cx="1191487" cy="1191487"/>
            </a:xfrm>
            <a:prstGeom prst="rect">
              <a:avLst/>
            </a:prstGeom>
          </p:spPr>
        </p:pic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DBF06880-CCA3-CDCE-D9BE-93048221C259}"/>
              </a:ext>
            </a:extLst>
          </p:cNvPr>
          <p:cNvGrpSpPr/>
          <p:nvPr/>
        </p:nvGrpSpPr>
        <p:grpSpPr>
          <a:xfrm>
            <a:off x="-48305" y="4829477"/>
            <a:ext cx="12313920" cy="3248077"/>
            <a:chOff x="-48305" y="4829477"/>
            <a:chExt cx="12313920" cy="3248077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62333BBB-C06D-5D37-2E71-926499ED1705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0" y="4829477"/>
              <a:ext cx="2073466" cy="3248077"/>
            </a:xfrm>
            <a:prstGeom prst="rtTriangl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1" name="Grafik 10" descr="Ein Bild, das Blau, Wasser, Screenshot, Electric Blue (Farbe) enthält.&#10;&#10;Automatisch generierte Beschreibung">
              <a:extLst>
                <a:ext uri="{FF2B5EF4-FFF2-40B4-BE49-F238E27FC236}">
                  <a16:creationId xmlns:a16="http://schemas.microsoft.com/office/drawing/2014/main" id="{B5CC0572-2B82-6867-0288-9A3FCAE23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48305" y="5786399"/>
              <a:ext cx="12313920" cy="11192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5554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81FDC16D-20F1-49EE-8CAA-CBF5D14BD64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advantages of the system.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AD0D4C7-0051-4D8B-88C9-213DF9DAF923}"/>
              </a:ext>
            </a:extLst>
          </p:cNvPr>
          <p:cNvSpPr txBox="1">
            <a:spLocks/>
          </p:cNvSpPr>
          <p:nvPr/>
        </p:nvSpPr>
        <p:spPr>
          <a:xfrm>
            <a:off x="540000" y="1286529"/>
            <a:ext cx="11161800" cy="3242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de-DE" sz="2400" b="1">
              <a:solidFill>
                <a:schemeClr val="accent4"/>
              </a:solidFill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4DE4544-93BE-4F30-A6AF-D47BEBD745A9}"/>
              </a:ext>
            </a:extLst>
          </p:cNvPr>
          <p:cNvGrpSpPr/>
          <p:nvPr/>
        </p:nvGrpSpPr>
        <p:grpSpPr>
          <a:xfrm rot="10800000" flipH="1" flipV="1">
            <a:off x="1588" y="4744956"/>
            <a:ext cx="1329799" cy="1703672"/>
            <a:chOff x="-1" y="2079114"/>
            <a:chExt cx="3017183" cy="3364751"/>
          </a:xfrm>
        </p:grpSpPr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AF525A12-D13F-4C8B-8445-373CE89054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CA2B2D62-2B35-44DE-840E-0E0BCC83B6A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9E4CC0A-BDC7-AF06-5FE3-2182E8A01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1952625"/>
            <a:ext cx="8759366" cy="32584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164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, stationär enthält.&#10;&#10;Automatisch generierte Beschreibung">
            <a:extLst>
              <a:ext uri="{FF2B5EF4-FFF2-40B4-BE49-F238E27FC236}">
                <a16:creationId xmlns:a16="http://schemas.microsoft.com/office/drawing/2014/main" id="{B69F28A7-145D-1D63-5AD1-A60E075C2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274680" y="1105838"/>
            <a:ext cx="4493332" cy="2995555"/>
          </a:xfrm>
          <a:prstGeom prst="rect">
            <a:avLst/>
          </a:prstGeom>
        </p:spPr>
      </p:pic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67B8BBFD-0855-43D0-B42A-80B9C2760C0A}"/>
              </a:ext>
            </a:extLst>
          </p:cNvPr>
          <p:cNvSpPr>
            <a:spLocks noChangeAspect="1"/>
          </p:cNvSpPr>
          <p:nvPr/>
        </p:nvSpPr>
        <p:spPr>
          <a:xfrm flipH="1">
            <a:off x="6576037" y="3272333"/>
            <a:ext cx="5627686" cy="3585667"/>
          </a:xfrm>
          <a:prstGeom prst="rtTriangle">
            <a:avLst/>
          </a:prstGeom>
          <a:gradFill flip="none" rotWithShape="1">
            <a:gsLst>
              <a:gs pos="10000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2089EA-403C-44E3-BC3C-63AEA4187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t>Drive controllers of the latest generation.</a:t>
            </a:r>
            <a:r>
              <a:rPr sz="2400" b="1"/>
              <a:t> </a:t>
            </a:r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0B09ACC0-1DA1-48FC-B29B-7BCB9B484F43}"/>
              </a:ext>
            </a:extLst>
          </p:cNvPr>
          <p:cNvSpPr txBox="1">
            <a:spLocks/>
          </p:cNvSpPr>
          <p:nvPr/>
        </p:nvSpPr>
        <p:spPr>
          <a:xfrm>
            <a:off x="540000" y="1261208"/>
            <a:ext cx="7689600" cy="3943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de-DE" b="1">
              <a:solidFill>
                <a:schemeClr val="accent6"/>
              </a:solidFill>
            </a:endParaRPr>
          </a:p>
          <a:p>
            <a:pPr>
              <a:lnSpc>
                <a:spcPct val="100000"/>
              </a:lnSpc>
            </a:pPr>
            <a:endParaRPr lang="de-DE" b="1">
              <a:solidFill>
                <a:schemeClr val="accent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47ED40C-421B-8E52-6047-9E855EADF98A}"/>
              </a:ext>
            </a:extLst>
          </p:cNvPr>
          <p:cNvSpPr txBox="1"/>
          <p:nvPr/>
        </p:nvSpPr>
        <p:spPr>
          <a:xfrm>
            <a:off x="538384" y="1261208"/>
            <a:ext cx="600930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chemeClr val="accent6"/>
                </a:solidFill>
              </a:rPr>
              <a:t>Compact. Directly attachable. </a:t>
            </a:r>
            <a:br>
              <a:rPr sz="2400" b="1">
                <a:solidFill>
                  <a:schemeClr val="accent6"/>
                </a:solidFill>
              </a:rPr>
            </a:br>
            <a:r>
              <a:rPr sz="2400" b="1">
                <a:solidFill>
                  <a:schemeClr val="accent6"/>
                </a:solidFill>
              </a:rPr>
              <a:t>For the highest dynamics.</a:t>
            </a:r>
          </a:p>
          <a:p>
            <a:endParaRPr lang="de-DE" sz="2000"/>
          </a:p>
          <a:p>
            <a:r>
              <a:rPr sz="2000"/>
              <a:t>Every drive solution has its </a:t>
            </a:r>
          </a:p>
          <a:p>
            <a:r>
              <a:rPr sz="2000"/>
              <a:t>own unique character. And we </a:t>
            </a:r>
            <a:br>
              <a:rPr sz="2000"/>
            </a:br>
            <a:r>
              <a:rPr sz="2000"/>
              <a:t>have the matching drive controllers!</a:t>
            </a:r>
          </a:p>
          <a:p>
            <a:endParaRPr lang="de-DE" sz="2000"/>
          </a:p>
          <a:p>
            <a:r>
              <a:rPr sz="2000"/>
              <a:t>Tailor-made for every drive task </a:t>
            </a:r>
            <a:br>
              <a:rPr sz="2000"/>
            </a:br>
            <a:r>
              <a:rPr sz="2000"/>
              <a:t>– the combinable </a:t>
            </a:r>
            <a:br>
              <a:rPr sz="2000"/>
            </a:br>
            <a:r>
              <a:rPr sz="2000" b="1"/>
              <a:t>SC6, SI6 and SD6 series</a:t>
            </a:r>
            <a:r>
              <a:rPr sz="2000"/>
              <a:t>!</a:t>
            </a:r>
          </a:p>
          <a:p>
            <a:r>
              <a:rPr lang="de-DE" sz="2000"/>
              <a:t> </a:t>
            </a:r>
          </a:p>
        </p:txBody>
      </p:sp>
      <p:pic>
        <p:nvPicPr>
          <p:cNvPr id="3" name="Grafik 2" descr="Ein Bild, das Text, Briefpapier enthält.&#10;&#10;Automatisch generierte Beschreibung">
            <a:extLst>
              <a:ext uri="{FF2B5EF4-FFF2-40B4-BE49-F238E27FC236}">
                <a16:creationId xmlns:a16="http://schemas.microsoft.com/office/drawing/2014/main" id="{39DFCCC0-9FF7-281A-E3D6-84BC7B8747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50191" r="10311"/>
          <a:stretch/>
        </p:blipFill>
        <p:spPr>
          <a:xfrm>
            <a:off x="8490221" y="511315"/>
            <a:ext cx="3530009" cy="5958055"/>
          </a:xfrm>
          <a:prstGeom prst="rect">
            <a:avLst/>
          </a:prstGeom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73DF047-4513-41F9-BA7A-465DC99CA803}"/>
              </a:ext>
            </a:extLst>
          </p:cNvPr>
          <p:cNvGrpSpPr/>
          <p:nvPr/>
        </p:nvGrpSpPr>
        <p:grpSpPr>
          <a:xfrm rot="10800000" flipH="1" flipV="1">
            <a:off x="-1421" y="4617354"/>
            <a:ext cx="1329799" cy="1703672"/>
            <a:chOff x="-1" y="2079114"/>
            <a:chExt cx="3017183" cy="3364751"/>
          </a:xfrm>
        </p:grpSpPr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F2B478E5-3E2C-6CBC-9C53-A361D8897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winkliges Dreieck 15">
              <a:extLst>
                <a:ext uri="{FF2B5EF4-FFF2-40B4-BE49-F238E27FC236}">
                  <a16:creationId xmlns:a16="http://schemas.microsoft.com/office/drawing/2014/main" id="{B6D216AF-2D41-3904-02D8-732FC87EEC1D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6C2EEC5A-E95B-0811-C14C-DDDB6A244EF3}"/>
              </a:ext>
            </a:extLst>
          </p:cNvPr>
          <p:cNvGrpSpPr/>
          <p:nvPr/>
        </p:nvGrpSpPr>
        <p:grpSpPr>
          <a:xfrm>
            <a:off x="1577456" y="4993047"/>
            <a:ext cx="1765958" cy="1098637"/>
            <a:chOff x="1148831" y="4993047"/>
            <a:chExt cx="1765958" cy="1098637"/>
          </a:xfrm>
        </p:grpSpPr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36F28377-F2AB-AE8A-4E14-CF2115202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8831" y="5460647"/>
              <a:ext cx="1765958" cy="631037"/>
            </a:xfrm>
            <a:prstGeom prst="rect">
              <a:avLst/>
            </a:prstGeom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0D1330F8-549B-AA2E-FAC6-8CA05970B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7881" y="4993047"/>
              <a:ext cx="1611878" cy="422278"/>
            </a:xfrm>
            <a:prstGeom prst="rect">
              <a:avLst/>
            </a:prstGeom>
          </p:spPr>
        </p:pic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378A13E7-EC31-8478-7D2C-56B901FC5CD2}"/>
              </a:ext>
            </a:extLst>
          </p:cNvPr>
          <p:cNvGrpSpPr/>
          <p:nvPr/>
        </p:nvGrpSpPr>
        <p:grpSpPr>
          <a:xfrm>
            <a:off x="4233457" y="4821191"/>
            <a:ext cx="2727586" cy="1485930"/>
            <a:chOff x="1785532" y="4821191"/>
            <a:chExt cx="2727586" cy="1485930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B7C2B856-3347-39BF-E4D1-4CD834756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68977" y="4821191"/>
              <a:ext cx="844141" cy="729169"/>
            </a:xfrm>
            <a:prstGeom prst="rect">
              <a:avLst/>
            </a:prstGeom>
          </p:spPr>
        </p:pic>
        <p:pic>
          <p:nvPicPr>
            <p:cNvPr id="24" name="Grafik 23" descr="Ein Bild, das Text, Teller, Geschirr, ClipArt enthält.&#10;&#10;Automatisch generierte Beschreibung">
              <a:extLst>
                <a:ext uri="{FF2B5EF4-FFF2-40B4-BE49-F238E27FC236}">
                  <a16:creationId xmlns:a16="http://schemas.microsoft.com/office/drawing/2014/main" id="{8CD09CD5-BA26-A83E-5EE5-93F7209EC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5532" y="5166524"/>
              <a:ext cx="1602754" cy="634132"/>
            </a:xfrm>
            <a:prstGeom prst="rect">
              <a:avLst/>
            </a:prstGeom>
          </p:spPr>
        </p:pic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6EFEFDF1-EC32-4605-FEE3-3652C086E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20804" y="5644721"/>
              <a:ext cx="766171" cy="66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8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Kamera, Projektor enthält.&#10;&#10;Automatisch generierte Beschreibung">
            <a:extLst>
              <a:ext uri="{FF2B5EF4-FFF2-40B4-BE49-F238E27FC236}">
                <a16:creationId xmlns:a16="http://schemas.microsoft.com/office/drawing/2014/main" id="{0E02958B-F849-7DA3-D5D0-D4A5515D3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065" y="1541281"/>
            <a:ext cx="5039041" cy="3359361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286529"/>
            <a:ext cx="11161800" cy="466083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sz="2400" b="1">
                <a:solidFill>
                  <a:schemeClr val="accent4"/>
                </a:solidFill>
              </a:rPr>
              <a:t>Compact synchronous servo geared motors ...</a:t>
            </a:r>
          </a:p>
          <a:p>
            <a:pPr>
              <a:spcBef>
                <a:spcPts val="600"/>
              </a:spcBef>
            </a:pPr>
            <a:r>
              <a:t>Without a motor adapter.</a:t>
            </a:r>
            <a:endParaRPr lang="de-DE" b="1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t>Smaller installation space.</a:t>
            </a:r>
          </a:p>
          <a:p>
            <a:pPr>
              <a:spcBef>
                <a:spcPts val="600"/>
              </a:spcBef>
            </a:pPr>
            <a:r>
              <a:t>Low weight.</a:t>
            </a:r>
          </a:p>
          <a:p>
            <a:pPr>
              <a:spcBef>
                <a:spcPts val="600"/>
              </a:spcBef>
            </a:pPr>
            <a:r>
              <a:t>Maximum drive dynamics.</a:t>
            </a:r>
          </a:p>
          <a:p>
            <a:pPr>
              <a:spcBef>
                <a:spcPts val="600"/>
              </a:spcBef>
            </a:pPr>
            <a:r>
              <a:t>Less heating.</a:t>
            </a:r>
          </a:p>
          <a:p>
            <a:pPr>
              <a:spcBef>
                <a:spcPts val="600"/>
              </a:spcBef>
            </a:pPr>
            <a:r>
              <a:t>Increased power density.</a:t>
            </a:r>
          </a:p>
          <a:p>
            <a:pPr>
              <a:spcBef>
                <a:spcPts val="600"/>
              </a:spcBef>
            </a:pPr>
            <a:r>
              <a:t>Ready-to-install drive solution.</a:t>
            </a:r>
          </a:p>
          <a:p>
            <a:pPr>
              <a:spcBef>
                <a:spcPts val="600"/>
              </a:spcBef>
              <a:buClr>
                <a:schemeClr val="accent4"/>
              </a:buClr>
            </a:pPr>
            <a:endParaRPr lang="de-DE"/>
          </a:p>
          <a:p>
            <a:pPr>
              <a:spcBef>
                <a:spcPts val="600"/>
              </a:spcBef>
              <a:buClr>
                <a:schemeClr val="accent4"/>
              </a:buClr>
            </a:pPr>
            <a:endParaRPr lang="de-DE"/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/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endParaRPr lang="de-DE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9463316" cy="460800"/>
          </a:xfrm>
        </p:spPr>
        <p:txBody>
          <a:bodyPr>
            <a:normAutofit/>
          </a:bodyPr>
          <a:lstStyle/>
          <a:p>
            <a:r>
              <a:t>Synchronous servo geared motors with direct attachment.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21BAFB9-1D7D-47EA-ACCF-F26062E3A18E}"/>
              </a:ext>
            </a:extLst>
          </p:cNvPr>
          <p:cNvGrpSpPr/>
          <p:nvPr/>
        </p:nvGrpSpPr>
        <p:grpSpPr>
          <a:xfrm rot="10800000" flipH="1" flipV="1">
            <a:off x="1588" y="4919690"/>
            <a:ext cx="1329799" cy="1703672"/>
            <a:chOff x="-1" y="2079114"/>
            <a:chExt cx="3017183" cy="3364751"/>
          </a:xfrm>
        </p:grpSpPr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5BCE69A4-8999-4ECC-B78F-1670B228D3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DF9A621C-A901-4AE8-AEC6-5748012D55A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FD2582EC-E0BF-401D-84C3-4AD83C3755D0}"/>
              </a:ext>
            </a:extLst>
          </p:cNvPr>
          <p:cNvSpPr txBox="1"/>
          <p:nvPr/>
        </p:nvSpPr>
        <p:spPr>
          <a:xfrm>
            <a:off x="1502734" y="557663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buClr>
                <a:schemeClr val="accent4"/>
              </a:buClr>
              <a:buNone/>
            </a:pPr>
            <a:r>
              <a:rPr sz="2000" b="1"/>
              <a:t>More PERFORMANCE for your machine! </a:t>
            </a:r>
          </a:p>
        </p:txBody>
      </p:sp>
    </p:spTree>
    <p:extLst>
      <p:ext uri="{BB962C8B-B14F-4D97-AF65-F5344CB8AC3E}">
        <p14:creationId xmlns:p14="http://schemas.microsoft.com/office/powerpoint/2010/main" val="114874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9463316" cy="460800"/>
          </a:xfrm>
        </p:spPr>
        <p:txBody>
          <a:bodyPr>
            <a:normAutofit/>
          </a:bodyPr>
          <a:lstStyle/>
          <a:p>
            <a:r>
              <a:t>Connected at a distance.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21BAFB9-1D7D-47EA-ACCF-F26062E3A18E}"/>
              </a:ext>
            </a:extLst>
          </p:cNvPr>
          <p:cNvGrpSpPr/>
          <p:nvPr/>
        </p:nvGrpSpPr>
        <p:grpSpPr>
          <a:xfrm rot="10800000" flipH="1" flipV="1">
            <a:off x="1588" y="4929254"/>
            <a:ext cx="1329799" cy="1703672"/>
            <a:chOff x="-1" y="2079114"/>
            <a:chExt cx="3017183" cy="3364751"/>
          </a:xfrm>
        </p:grpSpPr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5BCE69A4-8999-4ECC-B78F-1670B228D3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DF9A621C-A901-4AE8-AEC6-5748012D55A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5" name="Grafik 14">
            <a:extLst>
              <a:ext uri="{FF2B5EF4-FFF2-40B4-BE49-F238E27FC236}">
                <a16:creationId xmlns:a16="http://schemas.microsoft.com/office/drawing/2014/main" id="{9B4A28D4-31C8-4027-A423-12B2DC1AAA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62726" y="847547"/>
            <a:ext cx="5627686" cy="363635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801741C9-9152-4BBE-BF76-6AB6ACC5AE8D}"/>
              </a:ext>
            </a:extLst>
          </p:cNvPr>
          <p:cNvSpPr txBox="1"/>
          <p:nvPr/>
        </p:nvSpPr>
        <p:spPr>
          <a:xfrm>
            <a:off x="1415847" y="5586201"/>
            <a:ext cx="62596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effectLst/>
              </a:rPr>
              <a:t>You save time, space and money.</a:t>
            </a:r>
          </a:p>
        </p:txBody>
      </p:sp>
      <p:pic>
        <p:nvPicPr>
          <p:cNvPr id="19" name="Grafik 18" descr="Ein Bild, das Text, Elektronik enthält.&#10;&#10;Automatisch generierte Beschreibung">
            <a:extLst>
              <a:ext uri="{FF2B5EF4-FFF2-40B4-BE49-F238E27FC236}">
                <a16:creationId xmlns:a16="http://schemas.microsoft.com/office/drawing/2014/main" id="{6D337C32-98CD-48C6-B63D-17852A5CBF9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49761" y="2939902"/>
            <a:ext cx="3202239" cy="3558043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59F84242-C584-460F-A779-09FD5C658C80}"/>
              </a:ext>
            </a:extLst>
          </p:cNvPr>
          <p:cNvSpPr txBox="1"/>
          <p:nvPr/>
        </p:nvSpPr>
        <p:spPr>
          <a:xfrm>
            <a:off x="538384" y="1261208"/>
            <a:ext cx="574191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ED6C44"/>
                </a:solidFill>
              </a:rPr>
              <a:t>One cable, up to 100 meters.</a:t>
            </a:r>
          </a:p>
          <a:p>
            <a:endParaRPr lang="de-DE" sz="2000"/>
          </a:p>
          <a:p>
            <a:pPr marL="0" indent="0">
              <a:spcAft>
                <a:spcPts val="1200"/>
              </a:spcAft>
              <a:buNone/>
            </a:pPr>
            <a:r>
              <a:rPr sz="2000"/>
              <a:t>The new </a:t>
            </a:r>
            <a:r>
              <a:rPr sz="2000" b="1"/>
              <a:t>STOBER hybrid cable </a:t>
            </a:r>
            <a:r>
              <a:rPr sz="2000"/>
              <a:t>connects motors and drive controllers reliably up to 100 meters. </a:t>
            </a:r>
            <a:br>
              <a:rPr sz="2000"/>
            </a:br>
            <a:r>
              <a:rPr sz="2000"/>
              <a:t>With future-proof </a:t>
            </a:r>
            <a:r>
              <a:rPr sz="2000" b="1"/>
              <a:t>HEIDENHAIN EnDat® 3</a:t>
            </a:r>
            <a:r>
              <a:rPr sz="200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000"/>
              <a:t>Elimination of expensive, bulky chokes.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000"/>
              <a:t>Shortened installation times.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000"/>
              <a:t>Fewer sources of error during installation.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000"/>
              <a:t>Significantly reduced material and installation costs.</a:t>
            </a:r>
          </a:p>
          <a:p>
            <a:r>
              <a:rPr lang="de-DE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108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</p:bld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39C92AA470E941AC1178A057AC3A48" ma:contentTypeVersion="20" ma:contentTypeDescription="Ein neues Dokument erstellen." ma:contentTypeScope="" ma:versionID="5fd25898e062df77b6849c6cb54db481">
  <xsd:schema xmlns:xsd="http://www.w3.org/2001/XMLSchema" xmlns:xs="http://www.w3.org/2001/XMLSchema" xmlns:p="http://schemas.microsoft.com/office/2006/metadata/properties" xmlns:ns1="http://schemas.microsoft.com/sharepoint/v3" xmlns:ns2="4a8697f0-c76d-499e-be29-89ced1eddd9c" xmlns:ns3="352fe6d6-49b9-4a74-86bd-6ac6be2ee85c" targetNamespace="http://schemas.microsoft.com/office/2006/metadata/properties" ma:root="true" ma:fieldsID="c0d4fc89e9249412d7e0f6db354b06f3" ns1:_="" ns2:_="" ns3:_="">
    <xsd:import namespace="http://schemas.microsoft.com/sharepoint/v3"/>
    <xsd:import namespace="4a8697f0-c76d-499e-be29-89ced1eddd9c"/>
    <xsd:import namespace="352fe6d6-49b9-4a74-86bd-6ac6be2ee8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697f0-c76d-499e-be29-89ced1edd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72530824-ba00-4a84-b969-a3175e7b7f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fe6d6-49b9-4a74-86bd-6ac6be2ee85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7919772-f54d-4b69-bbc9-641054ef1311}" ma:internalName="TaxCatchAll" ma:showField="CatchAllData" ma:web="352fe6d6-49b9-4a74-86bd-6ac6be2ee8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4a8697f0-c76d-499e-be29-89ced1eddd9c">
      <Terms xmlns="http://schemas.microsoft.com/office/infopath/2007/PartnerControls"/>
    </lcf76f155ced4ddcb4097134ff3c332f>
    <TaxCatchAll xmlns="352fe6d6-49b9-4a74-86bd-6ac6be2ee85c" xsi:nil="true"/>
  </documentManagement>
</p:properties>
</file>

<file path=customXml/itemProps1.xml><?xml version="1.0" encoding="utf-8"?>
<ds:datastoreItem xmlns:ds="http://schemas.openxmlformats.org/officeDocument/2006/customXml" ds:itemID="{3B3A9863-DBE2-421E-820F-E41C48CCF3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a8697f0-c76d-499e-be29-89ced1eddd9c"/>
    <ds:schemaRef ds:uri="352fe6d6-49b9-4a74-86bd-6ac6be2ee8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EAFB60-4E89-41A6-8A9F-B07C0C2291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3B30AB-561B-4C4F-8D0B-7FEAADE30C20}">
  <ds:schemaRefs>
    <ds:schemaRef ds:uri="1f3a9e02-5a4f-4cb1-8aa7-476993774994"/>
    <ds:schemaRef ds:uri="352fe6d6-49b9-4a74-86bd-6ac6be2ee85c"/>
    <ds:schemaRef ds:uri="4a8697f0-c76d-499e-be29-89ced1eddd9c"/>
    <ds:schemaRef ds:uri="62b3c0e2-1c95-4794-b4d6-0f39097e24c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819</Words>
  <Application>Microsoft Office PowerPoint</Application>
  <PresentationFormat>Breitbild</PresentationFormat>
  <Paragraphs>176</Paragraphs>
  <Slides>13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</vt:lpstr>
      <vt:lpstr>The STOBER System</vt:lpstr>
      <vt:lpstr>PowerPoint-Präsentation</vt:lpstr>
      <vt:lpstr>PowerPoint-Präsentation</vt:lpstr>
      <vt:lpstr>What we stand for.</vt:lpstr>
      <vt:lpstr>A perfect match – the drive system for your plant!</vt:lpstr>
      <vt:lpstr>The advantages of the system.</vt:lpstr>
      <vt:lpstr>Drive controllers of the latest generation. </vt:lpstr>
      <vt:lpstr>Synchronous servo geared motors with direct attachment.</vt:lpstr>
      <vt:lpstr>Connected at a distance.</vt:lpstr>
      <vt:lpstr>The Lean Approach!</vt:lpstr>
      <vt:lpstr>STOBER Virtual Lifetime.</vt:lpstr>
      <vt:lpstr>A perfect match!</vt:lpstr>
      <vt:lpstr>At home in the world of demanding motion.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Planetengetriebe  von STÖBER.</dc:title>
  <dc:creator>Göransson, Ulla</dc:creator>
  <cp:lastModifiedBy>Tsirachadis, Tiffany</cp:lastModifiedBy>
  <cp:revision>3</cp:revision>
  <dcterms:created xsi:type="dcterms:W3CDTF">2019-11-05T09:41:04Z</dcterms:created>
  <dcterms:modified xsi:type="dcterms:W3CDTF">2024-09-10T06:17:00Z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0x0101009639C92AA470E941AC1178A057AC3A48</vt:lpwstr>
  </property>
  <property fmtid="{D5CDD505-2E9C-101B-9397-08002B2CF9AE}" pid="3" name="Order">
    <vt:r8>104600</vt:r8>
  </property>
  <property fmtid="{D5CDD505-2E9C-101B-9397-08002B2CF9AE}" pid="4" name="MediaServiceImageTags">
    <vt:lpwstr/>
  </property>
</Properties>
</file>