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2" r:id="rId1"/>
  </p:sldMasterIdLst>
  <p:notesMasterIdLst>
    <p:notesMasterId r:id="rId16"/>
  </p:notesMasterIdLst>
  <p:sldIdLst>
    <p:sldId id="256" r:id="rId2"/>
    <p:sldId id="318" r:id="rId3"/>
    <p:sldId id="334" r:id="rId4"/>
    <p:sldId id="335" r:id="rId5"/>
    <p:sldId id="302" r:id="rId6"/>
    <p:sldId id="336" r:id="rId7"/>
    <p:sldId id="337" r:id="rId8"/>
    <p:sldId id="338" r:id="rId9"/>
    <p:sldId id="339" r:id="rId10"/>
    <p:sldId id="261" r:id="rId11"/>
    <p:sldId id="319" r:id="rId12"/>
    <p:sldId id="333" r:id="rId13"/>
    <p:sldId id="263" r:id="rId14"/>
    <p:sldId id="303" r:id="rId15"/>
  </p:sldIdLst>
  <p:sldSz cx="12192000" cy="6858000"/>
  <p:notesSz cx="6858000" cy="9144000"/>
  <p:defaultTextStyle>
    <a:defPPr>
      <a:defRPr sz="1800" kern="1200">
        <a:solidFill>
          <a:schemeClr val="tx1"/>
        </a:solidFill>
        <a:latin typeface="+mn-lt"/>
        <a:ea typeface="+mn-ea"/>
        <a:cs typeface="+mn-cs"/>
      </a:defRPr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7" userDrawn="1">
          <p15:clr>
            <a:srgbClr val="A4A3A4"/>
          </p15:clr>
        </p15:guide>
        <p15:guide id="2" pos="393" userDrawn="1">
          <p15:clr>
            <a:srgbClr val="A4A3A4"/>
          </p15:clr>
        </p15:guide>
        <p15:guide id="3" pos="824" userDrawn="1">
          <p15:clr>
            <a:srgbClr val="A4A3A4"/>
          </p15:clr>
        </p15:guide>
        <p15:guide id="4" pos="1663" userDrawn="1">
          <p15:clr>
            <a:srgbClr val="A4A3A4"/>
          </p15:clr>
        </p15:guide>
        <p15:guide id="5" pos="2479" userDrawn="1">
          <p15:clr>
            <a:srgbClr val="A4A3A4"/>
          </p15:clr>
        </p15:guide>
        <p15:guide id="6" pos="3318" userDrawn="1">
          <p15:clr>
            <a:srgbClr val="A4A3A4"/>
          </p15:clr>
        </p15:guide>
        <p15:guide id="7" pos="4135" userDrawn="1">
          <p15:clr>
            <a:srgbClr val="A4A3A4"/>
          </p15:clr>
        </p15:guide>
        <p15:guide id="8" pos="4951" userDrawn="1">
          <p15:clr>
            <a:srgbClr val="A4A3A4"/>
          </p15:clr>
        </p15:guide>
        <p15:guide id="9" pos="5790" userDrawn="1">
          <p15:clr>
            <a:srgbClr val="A4A3A4"/>
          </p15:clr>
        </p15:guide>
        <p15:guide id="10" pos="6607" userDrawn="1">
          <p15:clr>
            <a:srgbClr val="A4A3A4"/>
          </p15:clr>
        </p15:guide>
        <p15:guide id="11" pos="7446" userDrawn="1">
          <p15:clr>
            <a:srgbClr val="A4A3A4"/>
          </p15:clr>
        </p15:guide>
        <p15:guide id="12" orient="horz" pos="4247" userDrawn="1">
          <p15:clr>
            <a:srgbClr val="A4A3A4"/>
          </p15:clr>
        </p15:guide>
        <p15:guide id="13" orient="horz" pos="3770" userDrawn="1">
          <p15:clr>
            <a:srgbClr val="A4A3A4"/>
          </p15:clr>
        </p15:guide>
        <p15:guide id="14" orient="horz" pos="3317" userDrawn="1">
          <p15:clr>
            <a:srgbClr val="A4A3A4"/>
          </p15:clr>
        </p15:guide>
        <p15:guide id="15" orient="horz" pos="2863" userDrawn="1">
          <p15:clr>
            <a:srgbClr val="A4A3A4"/>
          </p15:clr>
        </p15:guide>
        <p15:guide id="16" orient="horz" pos="2387" userDrawn="1">
          <p15:clr>
            <a:srgbClr val="A4A3A4"/>
          </p15:clr>
        </p15:guide>
        <p15:guide id="17" orient="horz" pos="1911" userDrawn="1">
          <p15:clr>
            <a:srgbClr val="A4A3A4"/>
          </p15:clr>
        </p15:guide>
        <p15:guide id="18" orient="horz" pos="1457" userDrawn="1">
          <p15:clr>
            <a:srgbClr val="A4A3A4"/>
          </p15:clr>
        </p15:guide>
        <p15:guide id="19" orient="horz" pos="1003" userDrawn="1">
          <p15:clr>
            <a:srgbClr val="A4A3A4"/>
          </p15:clr>
        </p15:guide>
        <p15:guide id="20" orient="horz" pos="52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A62C"/>
    <a:srgbClr val="003E74"/>
    <a:srgbClr val="004B88"/>
    <a:srgbClr val="006EB6"/>
    <a:srgbClr val="007FC4"/>
    <a:srgbClr val="6A9DD3"/>
    <a:srgbClr val="00386B"/>
    <a:srgbClr val="0071BC"/>
    <a:srgbClr val="E94994"/>
    <a:srgbClr val="E6A0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DFB87B-7C56-402F-BFF8-46AC16243EFF}" v="1" dt="2021-04-08T11:33:37.7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5" autoAdjust="0"/>
    <p:restoredTop sz="81963" autoAdjust="0"/>
  </p:normalViewPr>
  <p:slideViewPr>
    <p:cSldViewPr snapToGrid="0" snapToObjects="1">
      <p:cViewPr varScale="1">
        <p:scale>
          <a:sx n="99" d="100"/>
          <a:sy n="99" d="100"/>
        </p:scale>
        <p:origin x="780" y="-96"/>
      </p:cViewPr>
      <p:guideLst>
        <p:guide pos="7"/>
        <p:guide pos="393"/>
        <p:guide pos="824"/>
        <p:guide pos="1663"/>
        <p:guide pos="2479"/>
        <p:guide pos="3318"/>
        <p:guide pos="4135"/>
        <p:guide pos="4951"/>
        <p:guide pos="5790"/>
        <p:guide pos="6607"/>
        <p:guide pos="7446"/>
        <p:guide orient="horz" pos="4247"/>
        <p:guide orient="horz" pos="3770"/>
        <p:guide orient="horz" pos="3317"/>
        <p:guide orient="horz" pos="2863"/>
        <p:guide orient="horz" pos="2387"/>
        <p:guide orient="horz" pos="1911"/>
        <p:guide orient="horz" pos="1457"/>
        <p:guide orient="horz" pos="1003"/>
        <p:guide orient="horz" pos="52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otzfeld, Claudia" userId="e45a4c30-6f52-4960-b995-3eb4b79be813" providerId="ADAL" clId="{1296561C-0CDA-4678-90D7-4A6B04D65335}"/>
    <pc:docChg chg="mod">
      <pc:chgData name="Grotzfeld, Claudia" userId="e45a4c30-6f52-4960-b995-3eb4b79be813" providerId="ADAL" clId="{1296561C-0CDA-4678-90D7-4A6B04D65335}" dt="2020-01-15T11:53:37.526" v="0"/>
      <pc:docMkLst>
        <pc:docMk/>
      </pc:docMkLst>
    </pc:docChg>
  </pc:docChgLst>
  <pc:docChgLst>
    <pc:chgData name="Grotzfeld, Claudia" userId="e45a4c30-6f52-4960-b995-3eb4b79be813" providerId="ADAL" clId="{4FDFB87B-7C56-402F-BFF8-46AC16243EFF}"/>
    <pc:docChg chg="addSld modSld">
      <pc:chgData name="Grotzfeld, Claudia" userId="e45a4c30-6f52-4960-b995-3eb4b79be813" providerId="ADAL" clId="{4FDFB87B-7C56-402F-BFF8-46AC16243EFF}" dt="2021-04-08T11:33:37.774" v="0"/>
      <pc:docMkLst>
        <pc:docMk/>
      </pc:docMkLst>
      <pc:sldChg chg="add">
        <pc:chgData name="Grotzfeld, Claudia" userId="e45a4c30-6f52-4960-b995-3eb4b79be813" providerId="ADAL" clId="{4FDFB87B-7C56-402F-BFF8-46AC16243EFF}" dt="2021-04-08T11:33:37.774" v="0"/>
        <pc:sldMkLst>
          <pc:docMk/>
          <pc:sldMk cId="2887510510" sldId="336"/>
        </pc:sldMkLst>
      </pc:sldChg>
      <pc:sldChg chg="add">
        <pc:chgData name="Grotzfeld, Claudia" userId="e45a4c30-6f52-4960-b995-3eb4b79be813" providerId="ADAL" clId="{4FDFB87B-7C56-402F-BFF8-46AC16243EFF}" dt="2021-04-08T11:33:37.774" v="0"/>
        <pc:sldMkLst>
          <pc:docMk/>
          <pc:sldMk cId="3077656055" sldId="337"/>
        </pc:sldMkLst>
      </pc:sldChg>
      <pc:sldChg chg="add">
        <pc:chgData name="Grotzfeld, Claudia" userId="e45a4c30-6f52-4960-b995-3eb4b79be813" providerId="ADAL" clId="{4FDFB87B-7C56-402F-BFF8-46AC16243EFF}" dt="2021-04-08T11:33:37.774" v="0"/>
        <pc:sldMkLst>
          <pc:docMk/>
          <pc:sldMk cId="2268780105" sldId="338"/>
        </pc:sldMkLst>
      </pc:sldChg>
      <pc:sldChg chg="add">
        <pc:chgData name="Grotzfeld, Claudia" userId="e45a4c30-6f52-4960-b995-3eb4b79be813" providerId="ADAL" clId="{4FDFB87B-7C56-402F-BFF8-46AC16243EFF}" dt="2021-04-08T11:33:37.774" v="0"/>
        <pc:sldMkLst>
          <pc:docMk/>
          <pc:sldMk cId="3120499926" sldId="33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C496BB-EB4D-D448-9822-9A227480818A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A3DF1-23CF-5344-9949-DF1C92A429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78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Un concepto de máquina y de montaje que ahorra espacio gracias a una construcción extremadamente corta y compacta.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Máxima dinámica de accionamiento gracias a momentos de inercia muy reducidos en el montaje directo. La eliminación de un adaptador de motor </a:t>
            </a:r>
            <a:r>
              <a:rPr>
                <a:solidFill>
                  <a:schemeClr val="accent1">
                    <a:lumMod val="75000"/>
                  </a:schemeClr>
                </a:solidFill>
              </a:rPr>
              <a:t>garantiza que se aproveche</a:t>
            </a:r>
            <a:r>
              <a:t> toda la dinámica de accionamiento.</a:t>
            </a:r>
            <a:br/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3388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4514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116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dirty="0">
                <a:sym typeface="Wingdings" panose="05000000000000000000" pitchFamily="2" charset="2"/>
              </a:rPr>
              <a:t>La ampliación del diámetro del eje del piñón, así como un dentado más ancho en la etapa de salida, conllevan un mayor par de desconexión de emergencia y una capacidad portante en general más alta.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261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sz="2200"/>
              <a:t>Alta calidad de carcasas y dentados </a:t>
            </a:r>
            <a:r>
              <a:rPr sz="2000"/>
              <a:t>gracias a innovadoras tecnologías de producción </a:t>
            </a:r>
            <a:r>
              <a:t>que prometen la máxima precisión de posición con un juego de giro muy pequeño de hasta ≤ 1 arcmin.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t>Esto resulta, a su vez, en pares de aceleración altos y garantiza la máxima exactitud de funcionamiento y precisión, </a:t>
            </a:r>
            <a:r>
              <a:rPr>
                <a:solidFill>
                  <a:schemeClr val="accent1">
                    <a:lumMod val="75000"/>
                  </a:schemeClr>
                </a:solidFill>
              </a:rPr>
              <a:t>por ejemplo</a:t>
            </a:r>
            <a:r>
              <a:t>, los accionamientos de cremallera de STOBER con una concentricidad de hasta ≤ 10 μm.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3417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1420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Un concepto de máquina y de montaje que ahorra espacio gracias a una construcción extremadamente corta y compacta.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Máxima dinámica de accionamiento gracias a momentos de inercia muy reducidos en el montaje directo. La eliminación de un adaptador de motor </a:t>
            </a:r>
            <a:r>
              <a:rPr>
                <a:solidFill>
                  <a:schemeClr val="accent1">
                    <a:lumMod val="75000"/>
                  </a:schemeClr>
                </a:solidFill>
              </a:rPr>
              <a:t>garantiza que se aproveche</a:t>
            </a:r>
            <a:r>
              <a:t> toda la dinámica de accionamiento.</a:t>
            </a:r>
            <a:br/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8A3DF1-23CF-5344-9949-DF1C92A429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2439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8A3DF1-23CF-5344-9949-DF1C92A429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85401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8A3DF1-23CF-5344-9949-DF1C92A429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72623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8A3DF1-23CF-5344-9949-DF1C92A429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38331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Excepcional tecnología de interfaces para la conexión de motores de los más diferentes tamaños.</a:t>
            </a:r>
            <a:br/>
            <a:r>
              <a:rPr sz="1600"/>
              <a:t>Los adaptadores de motor de STOBER…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/>
              <a:t>están disponibles en las más diferentes versiones, así como en la variante ServoStop con un freno integrado.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/>
              <a:t>se pueden combinar con reductores estándar o de juego reducido.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/>
              <a:t>en la variante “Large” con placa de motor extragrande, permiten conectar los reductores STOBER más compactos con motores de diseño muy grande, lo que supone una característica exclusiva.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839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-6" y="840456"/>
            <a:ext cx="12192000" cy="3704557"/>
          </a:xfrm>
          <a:prstGeom prst="rect">
            <a:avLst/>
          </a:prstGeom>
          <a:solidFill>
            <a:srgbClr val="F8E7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660400" y="2314800"/>
            <a:ext cx="6534000" cy="14760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660400" y="3874174"/>
            <a:ext cx="6534000" cy="6454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8" name="Dreieck 9"/>
          <p:cNvSpPr/>
          <p:nvPr userDrawn="1"/>
        </p:nvSpPr>
        <p:spPr>
          <a:xfrm rot="10800000">
            <a:off x="-6" y="11564"/>
            <a:ext cx="5245106" cy="3401561"/>
          </a:xfrm>
          <a:prstGeom prst="triangle">
            <a:avLst>
              <a:gd name="adj" fmla="val 100000"/>
            </a:avLst>
          </a:prstGeom>
          <a:gradFill>
            <a:gsLst>
              <a:gs pos="0">
                <a:schemeClr val="bg1">
                  <a:alpha val="16000"/>
                </a:schemeClr>
              </a:gs>
              <a:gs pos="90000">
                <a:srgbClr val="003E74">
                  <a:alpha val="70000"/>
                </a:srgb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 10">
            <a:extLst>
              <a:ext uri="{FF2B5EF4-FFF2-40B4-BE49-F238E27FC236}">
                <a16:creationId xmlns:a16="http://schemas.microsoft.com/office/drawing/2014/main" id="{483D2F1A-6EAB-4925-A019-3186E5FDB7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0"/>
            <a:ext cx="12192004" cy="840456"/>
          </a:xfrm>
          <a:prstGeom prst="rect">
            <a:avLst/>
          </a:prstGeom>
        </p:spPr>
      </p:pic>
      <p:pic>
        <p:nvPicPr>
          <p:cNvPr id="9" name="Bild 12">
            <a:extLst>
              <a:ext uri="{FF2B5EF4-FFF2-40B4-BE49-F238E27FC236}">
                <a16:creationId xmlns:a16="http://schemas.microsoft.com/office/drawing/2014/main" id="{C1DA38FF-A07F-40A2-AA15-D39AF17FD3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802" y="217830"/>
            <a:ext cx="1958817" cy="418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14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le 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642967881"/>
              </p:ext>
            </p:extLst>
          </p:nvPr>
        </p:nvGraphicFramePr>
        <p:xfrm>
          <a:off x="16696" y="842510"/>
          <a:ext cx="11808000" cy="590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9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85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7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8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73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371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31629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0" y="360055"/>
            <a:ext cx="7987800" cy="460800"/>
          </a:xfrm>
        </p:spPr>
        <p:txBody>
          <a:bodyPr/>
          <a:lstStyle>
            <a:lvl1pPr>
              <a:defRPr sz="2400" b="1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40000" y="1260000"/>
            <a:ext cx="111618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8837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9FFA86E-70FD-4ED7-971F-19F75EF91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FCB7A8E-3883-4B8B-8D2B-1C3EE3168F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49" y="1174750"/>
            <a:ext cx="5245033" cy="635000"/>
          </a:xfrm>
        </p:spPr>
        <p:txBody>
          <a:bodyPr/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A0DFAE58-A779-486A-85B6-608FBE5C03B9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0000" y="1809750"/>
            <a:ext cx="5244782" cy="456217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AEE395DD-57B5-40B5-8B09-03782464AA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90399" y="1173346"/>
            <a:ext cx="5245033" cy="635000"/>
          </a:xfrm>
        </p:spPr>
        <p:txBody>
          <a:bodyPr/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9" name="Inhaltsplatzhalter 6">
            <a:extLst>
              <a:ext uri="{FF2B5EF4-FFF2-40B4-BE49-F238E27FC236}">
                <a16:creationId xmlns:a16="http://schemas.microsoft.com/office/drawing/2014/main" id="{661C66C9-EBBF-4E36-AF62-D4A443DE853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90650" y="1808346"/>
            <a:ext cx="5244782" cy="456217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00900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Bildunt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E009D1-3427-4610-9FFC-3390DE02A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067B44FA-4344-4C42-9984-409D309E924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9750" y="1030288"/>
            <a:ext cx="8469313" cy="434022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BA855298-25E6-4AF7-888E-E8C4B365001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9750" y="5524500"/>
            <a:ext cx="8469313" cy="77946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</a:lstStyle>
          <a:p>
            <a:pPr lvl="0"/>
            <a:r>
              <a:rPr lang="de-DE" dirty="0"/>
              <a:t>Bildunterschrift hinzufügen</a:t>
            </a:r>
          </a:p>
        </p:txBody>
      </p:sp>
    </p:spTree>
    <p:extLst>
      <p:ext uri="{BB962C8B-B14F-4D97-AF65-F5344CB8AC3E}">
        <p14:creationId xmlns:p14="http://schemas.microsoft.com/office/powerpoint/2010/main" val="2803756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DFE9D6-7069-476B-965D-19553A057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19A4448-DE34-4F08-B0C3-38DA176AF8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1077913"/>
            <a:ext cx="3878263" cy="1385887"/>
          </a:xfrm>
        </p:spPr>
        <p:txBody>
          <a:bodyPr anchor="b"/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E394F618-8017-4FF4-AE8C-1E7E7314C34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39750" y="2579688"/>
            <a:ext cx="3878263" cy="38306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0C48FE18-9242-41FE-9623-D0DD0D431B4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10100" y="1077913"/>
            <a:ext cx="7042150" cy="53324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6616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DFE9D6-7069-476B-965D-19553A057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19A4448-DE34-4F08-B0C3-38DA176AF8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1077913"/>
            <a:ext cx="3878263" cy="1385887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E394F618-8017-4FF4-AE8C-1E7E7314C34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39750" y="2579688"/>
            <a:ext cx="3878263" cy="38306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Tabellenplatzhalter 3">
            <a:extLst>
              <a:ext uri="{FF2B5EF4-FFF2-40B4-BE49-F238E27FC236}">
                <a16:creationId xmlns:a16="http://schemas.microsoft.com/office/drawing/2014/main" id="{ED340692-74E6-41C6-8608-577B467B3A1B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4581525" y="1077913"/>
            <a:ext cx="7070725" cy="53324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38100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78748A-91EA-4D8B-865E-C90630812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6">
            <a:extLst>
              <a:ext uri="{FF2B5EF4-FFF2-40B4-BE49-F238E27FC236}">
                <a16:creationId xmlns:a16="http://schemas.microsoft.com/office/drawing/2014/main" id="{F130F313-2472-43F1-B79D-725F8BA57A7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0000" y="1126156"/>
            <a:ext cx="5244782" cy="5245768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  <p:sp>
        <p:nvSpPr>
          <p:cNvPr id="4" name="Inhaltsplatzhalter 6">
            <a:extLst>
              <a:ext uri="{FF2B5EF4-FFF2-40B4-BE49-F238E27FC236}">
                <a16:creationId xmlns:a16="http://schemas.microsoft.com/office/drawing/2014/main" id="{ED33610E-C335-427F-8866-A7A6C50C8DC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90650" y="1124752"/>
            <a:ext cx="5244782" cy="5245768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0559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865C63-9FD7-4BB0-B647-648194031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90003EE5-3F76-4707-A0E6-1BFFF90A58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4C5409A5-780A-44F0-B736-94BFCB7EFF7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1850" y="2378075"/>
            <a:ext cx="10515600" cy="2136173"/>
          </a:xfrm>
        </p:spPr>
        <p:txBody>
          <a:bodyPr numCol="1" anchor="b">
            <a:normAutofit/>
          </a:bodyPr>
          <a:lstStyle>
            <a:lvl1pPr marL="0" indent="0">
              <a:buNone/>
              <a:defRPr sz="4400"/>
            </a:lvl1pPr>
          </a:lstStyle>
          <a:p>
            <a:pPr lvl="0"/>
            <a:r>
              <a:rPr lang="de-DE" dirty="0"/>
              <a:t>Titel durch Doppelklick hinzufügen</a:t>
            </a:r>
          </a:p>
        </p:txBody>
      </p:sp>
    </p:spTree>
    <p:extLst>
      <p:ext uri="{BB962C8B-B14F-4D97-AF65-F5344CB8AC3E}">
        <p14:creationId xmlns:p14="http://schemas.microsoft.com/office/powerpoint/2010/main" val="3406099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reieck 9"/>
          <p:cNvSpPr/>
          <p:nvPr userDrawn="1"/>
        </p:nvSpPr>
        <p:spPr>
          <a:xfrm rot="10800000">
            <a:off x="-14" y="11555"/>
            <a:ext cx="5267209" cy="3351681"/>
          </a:xfrm>
          <a:prstGeom prst="triangle">
            <a:avLst>
              <a:gd name="adj" fmla="val 100000"/>
            </a:avLst>
          </a:prstGeom>
          <a:gradFill>
            <a:gsLst>
              <a:gs pos="0">
                <a:schemeClr val="bg1">
                  <a:alpha val="16000"/>
                </a:schemeClr>
              </a:gs>
              <a:gs pos="90000">
                <a:srgbClr val="003E74">
                  <a:alpha val="70000"/>
                </a:srgb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Bild 10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0"/>
            <a:ext cx="12192004" cy="840456"/>
          </a:xfrm>
          <a:prstGeom prst="rect">
            <a:avLst/>
          </a:prstGeom>
        </p:spPr>
      </p:pic>
      <p:pic>
        <p:nvPicPr>
          <p:cNvPr id="9" name="Bild 12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802" y="217830"/>
            <a:ext cx="1958817" cy="418701"/>
          </a:xfrm>
          <a:prstGeom prst="rect">
            <a:avLst/>
          </a:prstGeom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40000" y="341887"/>
            <a:ext cx="10695432" cy="486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0000" y="1260000"/>
            <a:ext cx="10695432" cy="4567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712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60" r:id="rId6"/>
    <p:sldLayoutId id="2147483658" r:id="rId7"/>
    <p:sldLayoutId id="2147483659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tiff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tiff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06729" y="3067969"/>
            <a:ext cx="6788400" cy="1476000"/>
          </a:xfrm>
        </p:spPr>
        <p:txBody>
          <a:bodyPr/>
          <a:lstStyle/>
          <a:p>
            <a:r>
              <a:t>Reductores planetarios </a:t>
            </a:r>
            <a:br/>
            <a:r>
              <a:t>de STOBER.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06729" y="4627343"/>
            <a:ext cx="6534000" cy="645454"/>
          </a:xfrm>
        </p:spPr>
        <p:txBody>
          <a:bodyPr/>
          <a:lstStyle/>
          <a:p>
            <a:r>
              <a:t>Eficientes. Precisos. De ajuste exacto.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BEE4C99-B5EC-4AF9-821C-34D8940EDB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622802" y="1312225"/>
            <a:ext cx="8694058" cy="627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5243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20EC2B2A-6288-4DDD-8EC0-508D24B7BCE5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3177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sz="2400" b="1">
                <a:solidFill>
                  <a:schemeClr val="accent3"/>
                </a:solidFill>
              </a:rPr>
              <a:t>¡Un sinfín de posibilidades!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Construcción flexible de maquinaria.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Enorme variedad de </a:t>
            </a:r>
            <a:br/>
            <a:r>
              <a:t>combinaciones y opciones.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Máxima combinatoria </a:t>
            </a:r>
            <a:br/>
            <a:r>
              <a:t>de reductores y motores </a:t>
            </a:r>
            <a:br/>
            <a:r>
              <a:t>en el montaje directo.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Versiones de adaptador variables.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4EAEECD-1A02-440F-8B71-95F1843A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AJUSTE PRECISO para sus requisitos individuales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9C3DC135-AB09-41CC-8328-A87E856586D0}"/>
              </a:ext>
            </a:extLst>
          </p:cNvPr>
          <p:cNvGrpSpPr/>
          <p:nvPr/>
        </p:nvGrpSpPr>
        <p:grpSpPr>
          <a:xfrm flipV="1">
            <a:off x="0" y="4822167"/>
            <a:ext cx="1589067" cy="2035833"/>
            <a:chOff x="-1" y="2079114"/>
            <a:chExt cx="3017183" cy="3364751"/>
          </a:xfrm>
        </p:grpSpPr>
        <p:sp>
          <p:nvSpPr>
            <p:cNvPr id="10" name="Rechtwinkliges Dreieck 9">
              <a:extLst>
                <a:ext uri="{FF2B5EF4-FFF2-40B4-BE49-F238E27FC236}">
                  <a16:creationId xmlns:a16="http://schemas.microsoft.com/office/drawing/2014/main" id="{95858B7B-4B2F-4050-B1A9-10C91BDC2B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Rechtwinkliges Dreieck 10">
              <a:extLst>
                <a:ext uri="{FF2B5EF4-FFF2-40B4-BE49-F238E27FC236}">
                  <a16:creationId xmlns:a16="http://schemas.microsoft.com/office/drawing/2014/main" id="{4FD26AE5-ACA4-406D-B646-969FC9C6F32E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12" name="Rechteck 11">
            <a:extLst>
              <a:ext uri="{FF2B5EF4-FFF2-40B4-BE49-F238E27FC236}">
                <a16:creationId xmlns:a16="http://schemas.microsoft.com/office/drawing/2014/main" id="{F7985DCB-B364-4FB8-8995-6A5CCA1A0DDF}"/>
              </a:ext>
            </a:extLst>
          </p:cNvPr>
          <p:cNvSpPr/>
          <p:nvPr/>
        </p:nvSpPr>
        <p:spPr>
          <a:xfrm>
            <a:off x="1684422" y="5479967"/>
            <a:ext cx="24664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2000" b="1">
                <a:solidFill>
                  <a:schemeClr val="accent3"/>
                </a:solidFill>
              </a:rPr>
              <a:t>¡El producto adecuado </a:t>
            </a:r>
            <a:br>
              <a:rPr sz="2000" b="1">
                <a:solidFill>
                  <a:schemeClr val="accent3"/>
                </a:solidFill>
              </a:rPr>
            </a:br>
            <a:r>
              <a:rPr sz="2000" b="1">
                <a:solidFill>
                  <a:schemeClr val="accent3"/>
                </a:solidFill>
              </a:rPr>
              <a:t>para cualquier requisito!</a:t>
            </a:r>
          </a:p>
        </p:txBody>
      </p: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90D79AF8-BF9C-4593-871E-56D424734556}"/>
              </a:ext>
            </a:extLst>
          </p:cNvPr>
          <p:cNvGrpSpPr/>
          <p:nvPr/>
        </p:nvGrpSpPr>
        <p:grpSpPr>
          <a:xfrm rot="5400000" flipH="1">
            <a:off x="8057377" y="3830044"/>
            <a:ext cx="1466892" cy="4613337"/>
            <a:chOff x="0" y="2079114"/>
            <a:chExt cx="3017183" cy="3364751"/>
          </a:xfrm>
        </p:grpSpPr>
        <p:sp>
          <p:nvSpPr>
            <p:cNvPr id="19" name="Rechtwinkliges Dreieck 18">
              <a:extLst>
                <a:ext uri="{FF2B5EF4-FFF2-40B4-BE49-F238E27FC236}">
                  <a16:creationId xmlns:a16="http://schemas.microsoft.com/office/drawing/2014/main" id="{4D5B30B3-FEFD-441C-8309-1234BC31F1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2079114"/>
              <a:ext cx="3017183" cy="1692579"/>
            </a:xfrm>
            <a:prstGeom prst="rtTriangle">
              <a:avLst/>
            </a:prstGeom>
            <a:solidFill>
              <a:schemeClr val="accent2">
                <a:alpha val="8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" name="Rechtwinkliges Dreieck 19">
              <a:extLst>
                <a:ext uri="{FF2B5EF4-FFF2-40B4-BE49-F238E27FC236}">
                  <a16:creationId xmlns:a16="http://schemas.microsoft.com/office/drawing/2014/main" id="{CB3492AB-C850-47C4-ACD9-8F24430F4B03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2">
                <a:alpha val="4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pic>
        <p:nvPicPr>
          <p:cNvPr id="21" name="Grafik 20">
            <a:extLst>
              <a:ext uri="{FF2B5EF4-FFF2-40B4-BE49-F238E27FC236}">
                <a16:creationId xmlns:a16="http://schemas.microsoft.com/office/drawing/2014/main" id="{44513872-351B-4408-9E85-60B7DDB56B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42458" y="828698"/>
            <a:ext cx="7705549" cy="5629146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A96E787D-6B22-404F-B5E0-CD4389544537}"/>
              </a:ext>
            </a:extLst>
          </p:cNvPr>
          <p:cNvSpPr txBox="1"/>
          <p:nvPr/>
        </p:nvSpPr>
        <p:spPr>
          <a:xfrm>
            <a:off x="4920916" y="2779295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F</a:t>
            </a:r>
            <a:endParaRPr lang="de-DE" b="1" dirty="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1D693689-02C8-4C18-B79E-25AD0ED5792C}"/>
              </a:ext>
            </a:extLst>
          </p:cNvPr>
          <p:cNvSpPr txBox="1"/>
          <p:nvPr/>
        </p:nvSpPr>
        <p:spPr>
          <a:xfrm>
            <a:off x="5650832" y="3237406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C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DF15E152-4691-4DA0-8884-B18946CB8AAA}"/>
              </a:ext>
            </a:extLst>
          </p:cNvPr>
          <p:cNvSpPr txBox="1"/>
          <p:nvPr/>
        </p:nvSpPr>
        <p:spPr>
          <a:xfrm>
            <a:off x="6548811" y="3785088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K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774F9C6A-27F0-468C-8A3B-677279208E34}"/>
              </a:ext>
            </a:extLst>
          </p:cNvPr>
          <p:cNvSpPr txBox="1"/>
          <p:nvPr/>
        </p:nvSpPr>
        <p:spPr>
          <a:xfrm>
            <a:off x="7826423" y="3845250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KL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948F0068-7430-46EF-907A-B32C0ABBAB97}"/>
              </a:ext>
            </a:extLst>
          </p:cNvPr>
          <p:cNvSpPr txBox="1"/>
          <p:nvPr/>
        </p:nvSpPr>
        <p:spPr>
          <a:xfrm>
            <a:off x="6899991" y="5466057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PH(Q)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C64D382C-4E32-4D06-A46A-90679F7613AC}"/>
              </a:ext>
            </a:extLst>
          </p:cNvPr>
          <p:cNvSpPr txBox="1"/>
          <p:nvPr/>
        </p:nvSpPr>
        <p:spPr>
          <a:xfrm>
            <a:off x="7806905" y="4692284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P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7EE97AF0-2828-4B5C-8D14-179C50FCA494}"/>
              </a:ext>
            </a:extLst>
          </p:cNvPr>
          <p:cNvSpPr txBox="1"/>
          <p:nvPr/>
        </p:nvSpPr>
        <p:spPr>
          <a:xfrm>
            <a:off x="8825543" y="3833217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KX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F27A6A8A-6537-47E2-9D91-2DEA7F7D9058}"/>
              </a:ext>
            </a:extLst>
          </p:cNvPr>
          <p:cNvSpPr txBox="1"/>
          <p:nvPr/>
        </p:nvSpPr>
        <p:spPr>
          <a:xfrm>
            <a:off x="8758914" y="4738338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PE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8AB6E0C9-37D7-4BED-B776-9A6BDBAABF9A}"/>
              </a:ext>
            </a:extLst>
          </p:cNvPr>
          <p:cNvSpPr txBox="1"/>
          <p:nvPr/>
        </p:nvSpPr>
        <p:spPr>
          <a:xfrm>
            <a:off x="9272846" y="5086486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KS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A8DB17D4-E09A-4562-BD3F-FD9DDF4453BD}"/>
              </a:ext>
            </a:extLst>
          </p:cNvPr>
          <p:cNvSpPr txBox="1"/>
          <p:nvPr/>
        </p:nvSpPr>
        <p:spPr>
          <a:xfrm>
            <a:off x="9889035" y="5402196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P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F13D0134-4885-45A8-B518-617B65F2546B}"/>
              </a:ext>
            </a:extLst>
          </p:cNvPr>
          <p:cNvSpPr txBox="1"/>
          <p:nvPr/>
        </p:nvSpPr>
        <p:spPr>
          <a:xfrm>
            <a:off x="10335126" y="5880076"/>
            <a:ext cx="877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PH/PHV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2E37B033-C861-42FE-B4E3-7AC41C821E32}"/>
              </a:ext>
            </a:extLst>
          </p:cNvPr>
          <p:cNvSpPr txBox="1"/>
          <p:nvPr/>
        </p:nvSpPr>
        <p:spPr>
          <a:xfrm>
            <a:off x="11279415" y="6286436"/>
            <a:ext cx="877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PHQ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20C0DE0C-867B-4DC4-A57B-6E4A366BB0FC}"/>
              </a:ext>
            </a:extLst>
          </p:cNvPr>
          <p:cNvSpPr txBox="1"/>
          <p:nvPr/>
        </p:nvSpPr>
        <p:spPr>
          <a:xfrm>
            <a:off x="6771395" y="2170646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ME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23590FE6-5394-4C4E-B12C-FB2D9E0CF338}"/>
              </a:ext>
            </a:extLst>
          </p:cNvPr>
          <p:cNvSpPr txBox="1"/>
          <p:nvPr/>
        </p:nvSpPr>
        <p:spPr>
          <a:xfrm>
            <a:off x="8825294" y="3129162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MB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41883D25-CAB4-44EE-B0F3-917A1327FD05}"/>
              </a:ext>
            </a:extLst>
          </p:cNvPr>
          <p:cNvSpPr txBox="1"/>
          <p:nvPr/>
        </p:nvSpPr>
        <p:spPr>
          <a:xfrm>
            <a:off x="10905519" y="4359001"/>
            <a:ext cx="87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ME/MF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2979C9C8-F35C-4265-B3C8-84B20A6B2989}"/>
              </a:ext>
            </a:extLst>
          </p:cNvPr>
          <p:cNvSpPr txBox="1"/>
          <p:nvPr/>
        </p:nvSpPr>
        <p:spPr>
          <a:xfrm>
            <a:off x="9620519" y="2471518"/>
            <a:ext cx="87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EZ/LM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67AD5CD6-89F2-427B-A476-333451F74B4A}"/>
              </a:ext>
            </a:extLst>
          </p:cNvPr>
          <p:cNvSpPr txBox="1"/>
          <p:nvPr/>
        </p:nvSpPr>
        <p:spPr>
          <a:xfrm>
            <a:off x="7171807" y="1639318"/>
            <a:ext cx="87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SC6/SI6</a:t>
            </a: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5A5F78F0-1BA7-477C-A507-2536D6D31F49}"/>
              </a:ext>
            </a:extLst>
          </p:cNvPr>
          <p:cNvSpPr txBox="1"/>
          <p:nvPr/>
        </p:nvSpPr>
        <p:spPr>
          <a:xfrm>
            <a:off x="8743319" y="1961320"/>
            <a:ext cx="87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SD6</a:t>
            </a:r>
          </a:p>
        </p:txBody>
      </p:sp>
    </p:spTree>
    <p:extLst>
      <p:ext uri="{BB962C8B-B14F-4D97-AF65-F5344CB8AC3E}">
        <p14:creationId xmlns:p14="http://schemas.microsoft.com/office/powerpoint/2010/main" val="1967553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89713B-B2FF-452F-AC62-F22D66666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Reductores planetarios de STOBER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2709D0B0-224E-4803-B952-587664BD52D1}"/>
              </a:ext>
            </a:extLst>
          </p:cNvPr>
          <p:cNvSpPr txBox="1">
            <a:spLocks/>
          </p:cNvSpPr>
          <p:nvPr/>
        </p:nvSpPr>
        <p:spPr>
          <a:xfrm>
            <a:off x="536400" y="1465200"/>
            <a:ext cx="11161800" cy="50382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Clr>
                <a:schemeClr val="accent3"/>
              </a:buClr>
              <a:buNone/>
            </a:pPr>
            <a:r>
              <a:rPr sz="2400" b="1">
                <a:solidFill>
                  <a:schemeClr val="accent3"/>
                </a:solidFill>
              </a:rPr>
              <a:t>Eficientes. Precisos. De ajuste exacto.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t>Los motorreductores planetarios más compactos del mercado.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t>Precisión y rendimiento sobresalientes.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t>Variedad de combinaciones y de opciones exclusiva.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t>Robustez extraordinaria.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t>Soluciones de accionamiento listas para montar </a:t>
            </a:r>
            <a:br/>
            <a:r>
              <a:t>para máquinas herramienta y empaquetadoras, </a:t>
            </a:r>
            <a:br/>
            <a:r>
              <a:t>así como para aplicaciones en el sector de la </a:t>
            </a:r>
            <a:br/>
            <a:r>
              <a:t>automatización y la robótica. </a:t>
            </a:r>
          </a:p>
        </p:txBody>
      </p:sp>
      <p:sp>
        <p:nvSpPr>
          <p:cNvPr id="8" name="Rechtwinkliges Dreieck 7">
            <a:extLst>
              <a:ext uri="{FF2B5EF4-FFF2-40B4-BE49-F238E27FC236}">
                <a16:creationId xmlns:a16="http://schemas.microsoft.com/office/drawing/2014/main" id="{00905D71-7159-42B0-9946-FB18EA5198B5}"/>
              </a:ext>
            </a:extLst>
          </p:cNvPr>
          <p:cNvSpPr>
            <a:spLocks noChangeAspect="1"/>
          </p:cNvSpPr>
          <p:nvPr/>
        </p:nvSpPr>
        <p:spPr>
          <a:xfrm flipH="1">
            <a:off x="4511841" y="1964607"/>
            <a:ext cx="7680157" cy="4893394"/>
          </a:xfrm>
          <a:prstGeom prst="rtTriangle">
            <a:avLst/>
          </a:prstGeom>
          <a:gradFill flip="none" rotWithShape="1">
            <a:gsLst>
              <a:gs pos="0">
                <a:schemeClr val="accent3"/>
              </a:gs>
              <a:gs pos="7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7C9DAAFA-89E8-4685-BFE2-E278E0ADC7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975721" y="2308165"/>
            <a:ext cx="6995407" cy="504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457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9155D5-8E3A-402B-A4B3-F9F3BE53B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Make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yours</a:t>
            </a:r>
            <a:r>
              <a:rPr lang="de-DE" dirty="0"/>
              <a:t>! STOBER </a:t>
            </a:r>
            <a:r>
              <a:rPr lang="de-DE" dirty="0" err="1"/>
              <a:t>Configurator</a:t>
            </a:r>
            <a:endParaRPr lang="de-DE" dirty="0"/>
          </a:p>
        </p:txBody>
      </p:sp>
      <p:pic>
        <p:nvPicPr>
          <p:cNvPr id="5" name="Inhaltsplatzhalter 4" descr="Ein Bild, das Elektronik, Schaltkreis enthält.&#10;&#10;Automatisch generierte Beschreibung">
            <a:extLst>
              <a:ext uri="{FF2B5EF4-FFF2-40B4-BE49-F238E27FC236}">
                <a16:creationId xmlns:a16="http://schemas.microsoft.com/office/drawing/2014/main" id="{14DDEC29-B602-43C5-95B8-380E0E9FD7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0932" b="16361"/>
          <a:stretch/>
        </p:blipFill>
        <p:spPr>
          <a:xfrm>
            <a:off x="-1" y="3218594"/>
            <a:ext cx="7894845" cy="3639406"/>
          </a:xfrm>
        </p:spPr>
      </p:pic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3B2230EB-420A-48D3-8E98-2BEFC08354A3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3177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es-ES" sz="2400" b="1" dirty="0">
                <a:solidFill>
                  <a:schemeClr val="accent3"/>
                </a:solidFill>
              </a:rPr>
              <a:t>La solución de accionamiento y automatización </a:t>
            </a:r>
            <a:r>
              <a:rPr lang="de-DE" sz="2400" b="1" dirty="0" err="1">
                <a:solidFill>
                  <a:schemeClr val="accent3"/>
                </a:solidFill>
              </a:rPr>
              <a:t>adecuada</a:t>
            </a:r>
            <a:r>
              <a:rPr lang="de-DE" sz="2400" b="1" dirty="0">
                <a:solidFill>
                  <a:schemeClr val="accent3"/>
                </a:solidFill>
              </a:rPr>
              <a:t>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 err="1"/>
              <a:t>Encontrar</a:t>
            </a:r>
            <a:r>
              <a:rPr lang="de-DE" dirty="0"/>
              <a:t> </a:t>
            </a:r>
            <a:r>
              <a:rPr lang="de-DE" dirty="0" err="1"/>
              <a:t>rápidamente</a:t>
            </a:r>
            <a:r>
              <a:rPr lang="de-DE" dirty="0"/>
              <a:t> </a:t>
            </a:r>
            <a:r>
              <a:rPr lang="es-ES" dirty="0"/>
              <a:t>y configurar en tiempo real con unos pocos clics</a:t>
            </a:r>
            <a:r>
              <a:rPr lang="de-DE" dirty="0"/>
              <a:t>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es-ES" dirty="0"/>
              <a:t>Filtrar, comparar, guardar y compartir</a:t>
            </a:r>
            <a:r>
              <a:rPr lang="de-DE" dirty="0"/>
              <a:t>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 err="1"/>
              <a:t>Descargue</a:t>
            </a:r>
            <a:r>
              <a:rPr lang="de-DE" dirty="0"/>
              <a:t>: </a:t>
            </a:r>
            <a:r>
              <a:rPr lang="es-ES" dirty="0"/>
              <a:t>modelos en 3D, esquemas de dimensiones u hojas de datos técnicas</a:t>
            </a:r>
            <a:r>
              <a:rPr lang="de-DE" dirty="0"/>
              <a:t>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 err="1"/>
              <a:t>Solicitar</a:t>
            </a:r>
            <a:r>
              <a:rPr lang="de-DE" dirty="0"/>
              <a:t> </a:t>
            </a:r>
            <a:r>
              <a:rPr lang="de-DE" dirty="0" err="1"/>
              <a:t>una</a:t>
            </a:r>
            <a:r>
              <a:rPr lang="de-DE" dirty="0"/>
              <a:t> </a:t>
            </a:r>
            <a:r>
              <a:rPr lang="de-DE" dirty="0" err="1"/>
              <a:t>oferta</a:t>
            </a:r>
            <a:r>
              <a:rPr lang="de-DE" dirty="0"/>
              <a:t> </a:t>
            </a:r>
            <a:r>
              <a:rPr lang="de-DE" dirty="0" err="1"/>
              <a:t>directamente</a:t>
            </a:r>
            <a:r>
              <a:rPr lang="de-DE"/>
              <a:t>!</a:t>
            </a:r>
            <a:endParaRPr lang="de-DE" dirty="0"/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2D9916D-2747-47B2-A31A-A2A86053B554}"/>
              </a:ext>
            </a:extLst>
          </p:cNvPr>
          <p:cNvSpPr txBox="1"/>
          <p:nvPr/>
        </p:nvSpPr>
        <p:spPr>
          <a:xfrm>
            <a:off x="6118806" y="4514714"/>
            <a:ext cx="59913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>
                <a:solidFill>
                  <a:schemeClr val="accent1"/>
                </a:solidFill>
              </a:rPr>
              <a:t>configurator.stober.com</a:t>
            </a:r>
          </a:p>
        </p:txBody>
      </p:sp>
    </p:spTree>
    <p:extLst>
      <p:ext uri="{BB962C8B-B14F-4D97-AF65-F5344CB8AC3E}">
        <p14:creationId xmlns:p14="http://schemas.microsoft.com/office/powerpoint/2010/main" val="3974378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FF2B5EF4-FFF2-40B4-BE49-F238E27FC236}">
                <a16:creationId xmlns:a16="http://schemas.microsoft.com/office/drawing/2014/main" id="{9F225E8E-9121-4B06-B037-BD167DF038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862801" y="836591"/>
            <a:ext cx="6325777" cy="653191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D3493D8-63FD-4961-849C-5071320E6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0055"/>
            <a:ext cx="7987800" cy="460800"/>
          </a:xfrm>
        </p:spPr>
        <p:txBody>
          <a:bodyPr/>
          <a:lstStyle/>
          <a:p>
            <a:r>
              <a:t>MORE THAN JUST A GEARBOX</a:t>
            </a:r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A40B6F2A-CE57-4C93-8678-CF6BF7F54812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317753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sz="2400" b="1" dirty="0">
                <a:solidFill>
                  <a:schemeClr val="accent3"/>
                </a:solidFill>
              </a:rPr>
              <a:t>¡Con </a:t>
            </a:r>
            <a:r>
              <a:rPr sz="2400" b="1" dirty="0" err="1">
                <a:solidFill>
                  <a:schemeClr val="accent3"/>
                </a:solidFill>
              </a:rPr>
              <a:t>nosotros</a:t>
            </a:r>
            <a:r>
              <a:rPr sz="2400" b="1" dirty="0">
                <a:solidFill>
                  <a:schemeClr val="accent3"/>
                </a:solidFill>
              </a:rPr>
              <a:t> </a:t>
            </a:r>
            <a:r>
              <a:rPr sz="2400" b="1" dirty="0" err="1">
                <a:solidFill>
                  <a:schemeClr val="accent3"/>
                </a:solidFill>
              </a:rPr>
              <a:t>siempre</a:t>
            </a:r>
            <a:r>
              <a:rPr sz="2400" b="1" dirty="0">
                <a:solidFill>
                  <a:schemeClr val="accent3"/>
                </a:solidFill>
              </a:rPr>
              <a:t> hay </a:t>
            </a:r>
            <a:br>
              <a:rPr lang="de-DE" sz="2400" b="1" dirty="0">
                <a:solidFill>
                  <a:schemeClr val="accent3"/>
                </a:solidFill>
              </a:rPr>
            </a:br>
            <a:r>
              <a:rPr sz="2400" b="1" dirty="0">
                <a:solidFill>
                  <a:schemeClr val="accent3"/>
                </a:solidFill>
              </a:rPr>
              <a:t>algo </a:t>
            </a:r>
            <a:r>
              <a:rPr sz="2400" b="1" dirty="0" err="1">
                <a:solidFill>
                  <a:schemeClr val="accent3"/>
                </a:solidFill>
              </a:rPr>
              <a:t>más</a:t>
            </a:r>
            <a:r>
              <a:rPr sz="2400" b="1" dirty="0">
                <a:solidFill>
                  <a:schemeClr val="accent3"/>
                </a:solidFill>
              </a:rPr>
              <a:t>!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dirty="0" err="1"/>
              <a:t>Colaboración</a:t>
            </a:r>
            <a:r>
              <a:rPr dirty="0"/>
              <a:t> de </a:t>
            </a:r>
            <a:r>
              <a:rPr dirty="0" err="1"/>
              <a:t>igual</a:t>
            </a:r>
            <a:r>
              <a:rPr dirty="0"/>
              <a:t> a </a:t>
            </a:r>
            <a:r>
              <a:rPr dirty="0" err="1"/>
              <a:t>igual</a:t>
            </a:r>
            <a:r>
              <a:rPr dirty="0"/>
              <a:t>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dirty="0" err="1"/>
              <a:t>Asesoramiento</a:t>
            </a:r>
            <a:r>
              <a:rPr dirty="0"/>
              <a:t> personal </a:t>
            </a:r>
            <a:r>
              <a:rPr dirty="0" err="1"/>
              <a:t>competente</a:t>
            </a:r>
            <a:r>
              <a:rPr dirty="0"/>
              <a:t>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dirty="0" err="1"/>
              <a:t>Asistencia</a:t>
            </a:r>
            <a:r>
              <a:rPr dirty="0"/>
              <a:t> </a:t>
            </a:r>
            <a:r>
              <a:rPr dirty="0" err="1"/>
              <a:t>completa</a:t>
            </a:r>
            <a:r>
              <a:rPr dirty="0"/>
              <a:t>, </a:t>
            </a:r>
            <a:br>
              <a:rPr dirty="0"/>
            </a:br>
            <a:r>
              <a:rPr dirty="0" err="1"/>
              <a:t>desde</a:t>
            </a:r>
            <a:r>
              <a:rPr dirty="0"/>
              <a:t> la </a:t>
            </a:r>
            <a:r>
              <a:rPr dirty="0" err="1"/>
              <a:t>concepción</a:t>
            </a:r>
            <a:r>
              <a:rPr dirty="0"/>
              <a:t> hasta la </a:t>
            </a:r>
            <a:r>
              <a:rPr dirty="0" err="1"/>
              <a:t>puesta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servicio</a:t>
            </a:r>
            <a:r>
              <a:rPr dirty="0"/>
              <a:t> </a:t>
            </a:r>
            <a:br>
              <a:rPr dirty="0"/>
            </a:br>
            <a:r>
              <a:rPr dirty="0"/>
              <a:t>y, por </a:t>
            </a:r>
            <a:r>
              <a:rPr dirty="0" err="1"/>
              <a:t>supuesto</a:t>
            </a:r>
            <a:r>
              <a:rPr dirty="0"/>
              <a:t>, </a:t>
            </a:r>
            <a:r>
              <a:rPr dirty="0" err="1"/>
              <a:t>también</a:t>
            </a:r>
            <a:r>
              <a:rPr dirty="0"/>
              <a:t> </a:t>
            </a:r>
            <a:r>
              <a:rPr dirty="0" err="1"/>
              <a:t>después</a:t>
            </a:r>
            <a:r>
              <a:rPr dirty="0"/>
              <a:t>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dirty="0" err="1"/>
              <a:t>Solución</a:t>
            </a:r>
            <a:r>
              <a:rPr dirty="0"/>
              <a:t> </a:t>
            </a:r>
            <a:r>
              <a:rPr dirty="0" err="1"/>
              <a:t>óptima</a:t>
            </a:r>
            <a:r>
              <a:rPr dirty="0"/>
              <a:t> para </a:t>
            </a:r>
            <a:r>
              <a:rPr dirty="0" err="1"/>
              <a:t>cada</a:t>
            </a:r>
            <a:r>
              <a:rPr dirty="0"/>
              <a:t> </a:t>
            </a:r>
            <a:br>
              <a:rPr dirty="0"/>
            </a:br>
            <a:r>
              <a:rPr dirty="0" err="1"/>
              <a:t>caso</a:t>
            </a:r>
            <a:r>
              <a:rPr dirty="0"/>
              <a:t> de </a:t>
            </a:r>
            <a:r>
              <a:rPr dirty="0" err="1"/>
              <a:t>aplicación</a:t>
            </a:r>
            <a:r>
              <a:rPr dirty="0"/>
              <a:t> individual. 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6A6D240-3744-4298-A665-6BB42A7C6C96}"/>
              </a:ext>
            </a:extLst>
          </p:cNvPr>
          <p:cNvSpPr txBox="1"/>
          <p:nvPr/>
        </p:nvSpPr>
        <p:spPr>
          <a:xfrm>
            <a:off x="5205663" y="1781223"/>
            <a:ext cx="4403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 </a:t>
            </a:r>
            <a:r>
              <a:rPr sz="2800"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THAN JUST A GEARBOX</a:t>
            </a:r>
            <a:r>
              <a:rPr sz="2800">
                <a:solidFill>
                  <a:srgbClr val="A3A62C"/>
                </a:solidFill>
                <a:highlight>
                  <a:srgbClr val="A3A62C"/>
                </a:highlight>
                <a:latin typeface="Exo 2"/>
              </a:rPr>
              <a:t>.</a:t>
            </a:r>
            <a:r>
              <a:rPr sz="2800"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  </a:t>
            </a:r>
            <a:endParaRPr lang="de-DE" dirty="0">
              <a:solidFill>
                <a:schemeClr val="bg1"/>
              </a:solidFill>
              <a:highlight>
                <a:srgbClr val="A3A62C"/>
              </a:highlight>
              <a:latin typeface="Exo 2" panose="00000500000000000000" pitchFamily="2" charset="0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4D7848B5-1C8A-4AEB-8819-7B9ABEB442DB}"/>
              </a:ext>
            </a:extLst>
          </p:cNvPr>
          <p:cNvSpPr txBox="1"/>
          <p:nvPr/>
        </p:nvSpPr>
        <p:spPr>
          <a:xfrm>
            <a:off x="5205663" y="1061306"/>
            <a:ext cx="2153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 </a:t>
            </a:r>
            <a:r>
              <a:rPr sz="4000"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MORE</a:t>
            </a:r>
            <a:r>
              <a:rPr sz="4000">
                <a:solidFill>
                  <a:srgbClr val="A3A62C"/>
                </a:solidFill>
                <a:highlight>
                  <a:srgbClr val="A3A62C"/>
                </a:highlight>
                <a:latin typeface="Exo 2"/>
              </a:rPr>
              <a:t>.</a:t>
            </a:r>
            <a:r>
              <a:rPr sz="4000"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  </a:t>
            </a:r>
            <a:endParaRPr lang="de-DE" dirty="0">
              <a:solidFill>
                <a:schemeClr val="bg1"/>
              </a:solidFill>
              <a:highlight>
                <a:srgbClr val="A3A62C"/>
              </a:highlight>
              <a:latin typeface="Exo 2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919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FD953D-8318-4896-BDFD-83E4BA0DC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 IDENTIFICACIÓN DE PRODUCTO de STOBER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4E5187D-BE33-495E-84C4-F7E5D62E81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158597" y="3586798"/>
            <a:ext cx="5166533" cy="103574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EA791F57-DD90-45BA-A73A-98CE9F80FAF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218350" y="1070388"/>
            <a:ext cx="4748271" cy="542755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5A537CE0-BD52-44BD-A960-7E61C5E181E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50840" y="4984144"/>
            <a:ext cx="5901942" cy="1304139"/>
          </a:xfrm>
          <a:prstGeom prst="rect">
            <a:avLst/>
          </a:prstGeom>
        </p:spPr>
      </p:pic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E603157-52B7-40FB-A83D-7EF308041CB1}"/>
              </a:ext>
            </a:extLst>
          </p:cNvPr>
          <p:cNvSpPr txBox="1">
            <a:spLocks/>
          </p:cNvSpPr>
          <p:nvPr/>
        </p:nvSpPr>
        <p:spPr>
          <a:xfrm>
            <a:off x="536400" y="1465200"/>
            <a:ext cx="5559600" cy="20961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Clr>
                <a:schemeClr val="accent3"/>
              </a:buClr>
              <a:buNone/>
            </a:pPr>
            <a:r>
              <a:rPr sz="2400" b="1">
                <a:solidFill>
                  <a:schemeClr val="accent3"/>
                </a:solidFill>
              </a:rPr>
              <a:t>Todo a la vista. ¡Disponible en todo momento!</a:t>
            </a:r>
          </a:p>
          <a:p>
            <a:pPr marL="357188" indent="-357188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t>Instrucciones de montaje y de servicio.</a:t>
            </a:r>
          </a:p>
          <a:p>
            <a:pPr marL="357188" indent="-357188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t>Listas de piezas de recambio.</a:t>
            </a:r>
          </a:p>
          <a:p>
            <a:pPr marL="357188" indent="-357188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t>Información sobre características técnicas.</a:t>
            </a:r>
          </a:p>
        </p:txBody>
      </p:sp>
      <p:sp>
        <p:nvSpPr>
          <p:cNvPr id="12" name="Pfeil: nach rechts 11">
            <a:extLst>
              <a:ext uri="{FF2B5EF4-FFF2-40B4-BE49-F238E27FC236}">
                <a16:creationId xmlns:a16="http://schemas.microsoft.com/office/drawing/2014/main" id="{56A58719-0218-4576-86EC-670B1A44ABB1}"/>
              </a:ext>
            </a:extLst>
          </p:cNvPr>
          <p:cNvSpPr/>
          <p:nvPr/>
        </p:nvSpPr>
        <p:spPr>
          <a:xfrm>
            <a:off x="540000" y="3784445"/>
            <a:ext cx="470653" cy="589547"/>
          </a:xfrm>
          <a:prstGeom prst="rightArrow">
            <a:avLst/>
          </a:prstGeom>
          <a:noFill/>
          <a:ln w="349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Pfeil: nach rechts 13">
            <a:extLst>
              <a:ext uri="{FF2B5EF4-FFF2-40B4-BE49-F238E27FC236}">
                <a16:creationId xmlns:a16="http://schemas.microsoft.com/office/drawing/2014/main" id="{0EA0ACF1-955F-4A94-ACF3-818A16D33B65}"/>
              </a:ext>
            </a:extLst>
          </p:cNvPr>
          <p:cNvSpPr/>
          <p:nvPr/>
        </p:nvSpPr>
        <p:spPr>
          <a:xfrm>
            <a:off x="540000" y="5046666"/>
            <a:ext cx="470653" cy="589547"/>
          </a:xfrm>
          <a:prstGeom prst="rightArrow">
            <a:avLst/>
          </a:prstGeom>
          <a:noFill/>
          <a:ln w="349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E4254278-7F09-438A-AB78-73A9DA81A0E8}"/>
              </a:ext>
            </a:extLst>
          </p:cNvPr>
          <p:cNvSpPr/>
          <p:nvPr/>
        </p:nvSpPr>
        <p:spPr>
          <a:xfrm>
            <a:off x="5199729" y="3480727"/>
            <a:ext cx="1229311" cy="1231200"/>
          </a:xfrm>
          <a:prstGeom prst="roundRect">
            <a:avLst/>
          </a:prstGeom>
          <a:noFill/>
          <a:ln w="349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: abgerundete Ecken 15">
            <a:extLst>
              <a:ext uri="{FF2B5EF4-FFF2-40B4-BE49-F238E27FC236}">
                <a16:creationId xmlns:a16="http://schemas.microsoft.com/office/drawing/2014/main" id="{E4EB1B23-D815-4806-ABE5-12F6FDE4713C}"/>
              </a:ext>
            </a:extLst>
          </p:cNvPr>
          <p:cNvSpPr/>
          <p:nvPr/>
        </p:nvSpPr>
        <p:spPr>
          <a:xfrm>
            <a:off x="1666666" y="5532696"/>
            <a:ext cx="1762333" cy="512643"/>
          </a:xfrm>
          <a:prstGeom prst="roundRect">
            <a:avLst/>
          </a:prstGeom>
          <a:noFill/>
          <a:ln w="349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AAFB69B3-4FCB-4ACE-98F4-306E17B382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036665" y="1134357"/>
            <a:ext cx="5111640" cy="2727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341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rafik 31">
            <a:extLst>
              <a:ext uri="{FF2B5EF4-FFF2-40B4-BE49-F238E27FC236}">
                <a16:creationId xmlns:a16="http://schemas.microsoft.com/office/drawing/2014/main" id="{0B84DDE9-AAFA-4A8B-81A9-7E4BA492B546}"/>
              </a:ext>
            </a:extLst>
          </p:cNvPr>
          <p:cNvPicPr/>
          <p:nvPr/>
        </p:nvPicPr>
        <p:blipFill>
          <a:blip r:embed="rId3"/>
          <a:srcRect/>
          <a:stretch/>
        </p:blipFill>
        <p:spPr>
          <a:xfrm>
            <a:off x="5531502" y="847268"/>
            <a:ext cx="6942007" cy="3828102"/>
          </a:xfrm>
          <a:prstGeom prst="rect">
            <a:avLst/>
          </a:prstGeom>
        </p:spPr>
      </p:pic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FB918BD7-89EB-4E53-9909-E8D3AA510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63737"/>
            <a:ext cx="11161800" cy="4861225"/>
          </a:xfrm>
        </p:spPr>
        <p:txBody>
          <a:bodyPr>
            <a:normAutofit fontScale="92500" lnSpcReduction="1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sz="2400" b="1">
                <a:solidFill>
                  <a:schemeClr val="accent3"/>
                </a:solidFill>
              </a:rPr>
              <a:t>¡Ahorrará espacio! 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Espacio de instalación pequeño.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Peso reducido.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Gran par de giro.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spcAft>
                <a:spcPts val="600"/>
              </a:spcAft>
              <a:buNone/>
            </a:pPr>
            <a:endParaRPr lang="de-DE" sz="2400" b="1" dirty="0">
              <a:solidFill>
                <a:schemeClr val="accent4"/>
              </a:solidFill>
            </a:endParaRPr>
          </a:p>
          <a:p>
            <a:pPr marL="0" indent="0">
              <a:spcAft>
                <a:spcPts val="600"/>
              </a:spcAft>
              <a:buNone/>
            </a:pPr>
            <a:br>
              <a:rPr sz="2400" b="1">
                <a:solidFill>
                  <a:schemeClr val="accent4"/>
                </a:solidFill>
              </a:rPr>
            </a:br>
            <a:br>
              <a:rPr sz="2400" b="1">
                <a:solidFill>
                  <a:schemeClr val="accent4"/>
                </a:solidFill>
              </a:rPr>
            </a:br>
            <a:r>
              <a:rPr sz="2400" b="1">
                <a:solidFill>
                  <a:schemeClr val="accent4"/>
                </a:solidFill>
              </a:rPr>
              <a:t>¡Aproveche las ventajas del montaje directo! 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Sin adaptador de motor.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Peso reducido.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Máxima dinámica de accionamiento.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Densidad de potencia aumentada en un 65 %.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Solución de accionamiento lista para el montaje.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87582C7B-B5DE-49EF-B995-E14C2F23BF8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547898" y="1773411"/>
            <a:ext cx="1832815" cy="1728354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72DD6A68-3D37-4755-9F7A-66A96A88519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394538" y="1286275"/>
            <a:ext cx="2049677" cy="1727042"/>
          </a:xfrm>
          <a:prstGeom prst="rect">
            <a:avLst/>
          </a:prstGeom>
        </p:spPr>
      </p:pic>
      <p:sp>
        <p:nvSpPr>
          <p:cNvPr id="13" name="Rechtwinkliges Dreieck 12">
            <a:extLst>
              <a:ext uri="{FF2B5EF4-FFF2-40B4-BE49-F238E27FC236}">
                <a16:creationId xmlns:a16="http://schemas.microsoft.com/office/drawing/2014/main" id="{D9E33637-7BDB-450E-8F56-B9EE9C93E370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4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¡Más RENDIMIENTO para </a:t>
            </a:r>
            <a:r>
              <a:rPr dirty="0" err="1"/>
              <a:t>su</a:t>
            </a:r>
            <a:r>
              <a:rPr dirty="0"/>
              <a:t> </a:t>
            </a:r>
            <a:r>
              <a:rPr dirty="0" err="1"/>
              <a:t>máquina</a:t>
            </a:r>
            <a:r>
              <a:rPr dirty="0"/>
              <a:t>!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2B402B33-FB2D-42B0-94BF-9BE74C0B004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962951" y="2435907"/>
            <a:ext cx="5005685" cy="3330778"/>
          </a:xfrm>
          <a:prstGeom prst="rect">
            <a:avLst/>
          </a:prstGeom>
        </p:spPr>
      </p:pic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650C756D-71E1-4FF6-8290-5CE7A531A405}"/>
              </a:ext>
            </a:extLst>
          </p:cNvPr>
          <p:cNvCxnSpPr>
            <a:cxnSpLocks/>
          </p:cNvCxnSpPr>
          <p:nvPr/>
        </p:nvCxnSpPr>
        <p:spPr>
          <a:xfrm flipV="1">
            <a:off x="4645334" y="2976312"/>
            <a:ext cx="1027713" cy="607579"/>
          </a:xfrm>
          <a:prstGeom prst="straightConnector1">
            <a:avLst/>
          </a:prstGeom>
          <a:ln w="22225"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3CA26171-2716-433D-997B-8EEFBE125078}"/>
              </a:ext>
            </a:extLst>
          </p:cNvPr>
          <p:cNvCxnSpPr>
            <a:cxnSpLocks/>
          </p:cNvCxnSpPr>
          <p:nvPr/>
        </p:nvCxnSpPr>
        <p:spPr>
          <a:xfrm flipV="1">
            <a:off x="6554452" y="2661626"/>
            <a:ext cx="1070318" cy="632765"/>
          </a:xfrm>
          <a:prstGeom prst="straightConnector1">
            <a:avLst/>
          </a:prstGeom>
          <a:ln w="22225"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feld 28">
            <a:extLst>
              <a:ext uri="{FF2B5EF4-FFF2-40B4-BE49-F238E27FC236}">
                <a16:creationId xmlns:a16="http://schemas.microsoft.com/office/drawing/2014/main" id="{A94459B5-B295-45CF-A835-C068CD0C2251}"/>
              </a:ext>
            </a:extLst>
          </p:cNvPr>
          <p:cNvSpPr txBox="1"/>
          <p:nvPr/>
        </p:nvSpPr>
        <p:spPr>
          <a:xfrm>
            <a:off x="6962951" y="3048196"/>
            <a:ext cx="481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b="1">
                <a:solidFill>
                  <a:schemeClr val="accent3"/>
                </a:solidFill>
              </a:rPr>
              <a:t>L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35687FD5-8E36-470E-B742-E57F4055E9DC}"/>
              </a:ext>
            </a:extLst>
          </p:cNvPr>
          <p:cNvSpPr txBox="1"/>
          <p:nvPr/>
        </p:nvSpPr>
        <p:spPr>
          <a:xfrm>
            <a:off x="5024352" y="3329012"/>
            <a:ext cx="481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b="1">
                <a:solidFill>
                  <a:schemeClr val="accent3"/>
                </a:solidFill>
              </a:rPr>
              <a:t>L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2493CFD-DDA9-483E-99D5-50259D508F6A}"/>
              </a:ext>
            </a:extLst>
          </p:cNvPr>
          <p:cNvSpPr txBox="1"/>
          <p:nvPr/>
        </p:nvSpPr>
        <p:spPr>
          <a:xfrm>
            <a:off x="3807862" y="1558521"/>
            <a:ext cx="1047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PH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64B6C2D9-A06E-419C-89CD-41FB0DB3C49C}"/>
              </a:ext>
            </a:extLst>
          </p:cNvPr>
          <p:cNvSpPr txBox="1"/>
          <p:nvPr/>
        </p:nvSpPr>
        <p:spPr>
          <a:xfrm>
            <a:off x="5875864" y="1373855"/>
            <a:ext cx="1047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P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C417E77D-7CF1-4D51-BE5E-6D27D8163616}"/>
              </a:ext>
            </a:extLst>
          </p:cNvPr>
          <p:cNvSpPr/>
          <p:nvPr/>
        </p:nvSpPr>
        <p:spPr>
          <a:xfrm>
            <a:off x="9053947" y="5499062"/>
            <a:ext cx="270728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Bef>
                <a:spcPts val="600"/>
              </a:spcBef>
              <a:buClr>
                <a:schemeClr val="accent4"/>
              </a:buClr>
            </a:pPr>
            <a:r>
              <a:rPr b="1" dirty="0">
                <a:solidFill>
                  <a:schemeClr val="bg1"/>
                </a:solidFill>
              </a:rPr>
              <a:t>Los </a:t>
            </a:r>
            <a:r>
              <a:rPr b="1" dirty="0" err="1">
                <a:solidFill>
                  <a:schemeClr val="bg1"/>
                </a:solidFill>
              </a:rPr>
              <a:t>motorreductores</a:t>
            </a:r>
            <a:br>
              <a:rPr b="1" dirty="0">
                <a:solidFill>
                  <a:schemeClr val="bg1"/>
                </a:solidFill>
              </a:rPr>
            </a:br>
            <a:r>
              <a:rPr b="1" dirty="0" err="1">
                <a:solidFill>
                  <a:schemeClr val="bg1"/>
                </a:solidFill>
              </a:rPr>
              <a:t>planetarios</a:t>
            </a:r>
            <a:r>
              <a:rPr b="1" dirty="0">
                <a:solidFill>
                  <a:schemeClr val="bg1"/>
                </a:solidFill>
              </a:rPr>
              <a:t> </a:t>
            </a:r>
            <a:r>
              <a:rPr sz="2800" b="1" dirty="0" err="1">
                <a:solidFill>
                  <a:schemeClr val="bg1"/>
                </a:solidFill>
              </a:rPr>
              <a:t>más</a:t>
            </a:r>
            <a:r>
              <a:rPr sz="2800" b="1" dirty="0">
                <a:solidFill>
                  <a:schemeClr val="bg1"/>
                </a:solidFill>
              </a:rPr>
              <a:t> </a:t>
            </a:r>
            <a:r>
              <a:rPr sz="2800" b="1" dirty="0" err="1">
                <a:solidFill>
                  <a:schemeClr val="bg1"/>
                </a:solidFill>
              </a:rPr>
              <a:t>compactos</a:t>
            </a:r>
            <a:br>
              <a:rPr b="1" dirty="0">
                <a:solidFill>
                  <a:schemeClr val="bg1"/>
                </a:solidFill>
              </a:rPr>
            </a:br>
            <a:r>
              <a:rPr b="1" dirty="0">
                <a:solidFill>
                  <a:schemeClr val="bg1"/>
                </a:solidFill>
              </a:rPr>
              <a:t>del mercado</a:t>
            </a:r>
          </a:p>
        </p:txBody>
      </p:sp>
    </p:spTree>
    <p:extLst>
      <p:ext uri="{BB962C8B-B14F-4D97-AF65-F5344CB8AC3E}">
        <p14:creationId xmlns:p14="http://schemas.microsoft.com/office/powerpoint/2010/main" val="1802842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nhaltsplatzhalter 2">
            <a:extLst>
              <a:ext uri="{FF2B5EF4-FFF2-40B4-BE49-F238E27FC236}">
                <a16:creationId xmlns:a16="http://schemas.microsoft.com/office/drawing/2014/main" id="{AC43708D-4337-4051-8E6B-EFB80F8B0D03}"/>
              </a:ext>
            </a:extLst>
          </p:cNvPr>
          <p:cNvSpPr txBox="1">
            <a:spLocks/>
          </p:cNvSpPr>
          <p:nvPr/>
        </p:nvSpPr>
        <p:spPr>
          <a:xfrm>
            <a:off x="515100" y="1002162"/>
            <a:ext cx="11161800" cy="5530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de-DE" sz="2400" b="1" dirty="0">
                <a:solidFill>
                  <a:schemeClr val="accent3"/>
                </a:solidFill>
              </a:rPr>
              <a:t>¡</a:t>
            </a:r>
            <a:r>
              <a:rPr lang="de-DE" sz="2400" b="1" dirty="0" err="1">
                <a:solidFill>
                  <a:schemeClr val="accent3"/>
                </a:solidFill>
              </a:rPr>
              <a:t>Más</a:t>
            </a:r>
            <a:r>
              <a:rPr lang="de-DE" sz="2400" b="1" dirty="0">
                <a:solidFill>
                  <a:schemeClr val="accent3"/>
                </a:solidFill>
              </a:rPr>
              <a:t> par de </a:t>
            </a:r>
            <a:r>
              <a:rPr lang="de-DE" sz="2400" b="1" dirty="0" err="1">
                <a:solidFill>
                  <a:schemeClr val="accent3"/>
                </a:solidFill>
              </a:rPr>
              <a:t>giro</a:t>
            </a:r>
            <a:r>
              <a:rPr lang="de-DE" sz="2400" b="1" dirty="0">
                <a:solidFill>
                  <a:schemeClr val="accent3"/>
                </a:solidFill>
              </a:rPr>
              <a:t>!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es-ES" dirty="0"/>
              <a:t>Pares de giro más elevados mediante un dentado </a:t>
            </a:r>
            <a:br>
              <a:rPr lang="es-ES" dirty="0"/>
            </a:br>
            <a:r>
              <a:rPr lang="es-ES" dirty="0"/>
              <a:t>más ancho. 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es-ES" dirty="0"/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es-ES" dirty="0"/>
              <a:t>Pares de giro más altos mediante un dentado </a:t>
            </a:r>
            <a:br>
              <a:rPr lang="es-ES" dirty="0"/>
            </a:br>
            <a:r>
              <a:rPr lang="es-ES" dirty="0"/>
              <a:t>de la carcasa templado por nitruración (juego </a:t>
            </a:r>
            <a:br>
              <a:rPr lang="es-ES" dirty="0"/>
            </a:br>
            <a:r>
              <a:rPr lang="es-ES" dirty="0"/>
              <a:t>reducido).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es-ES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13" name="Rechtwinkliges Dreieck 12">
            <a:extLst>
              <a:ext uri="{FF2B5EF4-FFF2-40B4-BE49-F238E27FC236}">
                <a16:creationId xmlns:a16="http://schemas.microsoft.com/office/drawing/2014/main" id="{D9E33637-7BDB-450E-8F56-B9EE9C93E370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4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¡Más RENDIMIENTO para su máquina!</a:t>
            </a:r>
            <a:endParaRPr lang="de-DE" dirty="0"/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201391BA-C30E-4438-B2EE-65A70BFA3DD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09643" y="1009094"/>
            <a:ext cx="5982357" cy="56622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CC774E9B-6935-4A37-BC0E-3C92A227381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953553" y="4352040"/>
            <a:ext cx="3740990" cy="280741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85568015-3C07-4A6D-8782-ABBE2D94F61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020756" y="1746916"/>
            <a:ext cx="997310" cy="4506034"/>
          </a:xfrm>
          <a:prstGeom prst="rect">
            <a:avLst/>
          </a:prstGeom>
          <a:ln w="28575">
            <a:solidFill>
              <a:schemeClr val="accent4"/>
            </a:solidFill>
          </a:ln>
        </p:spPr>
      </p:pic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A2915BEF-6EE7-4A8A-99C7-6B0E5FB1B7F2}"/>
              </a:ext>
            </a:extLst>
          </p:cNvPr>
          <p:cNvGrpSpPr>
            <a:grpSpLocks noChangeAspect="1"/>
          </p:cNvGrpSpPr>
          <p:nvPr/>
        </p:nvGrpSpPr>
        <p:grpSpPr>
          <a:xfrm>
            <a:off x="743905" y="2237098"/>
            <a:ext cx="1909780" cy="1357442"/>
            <a:chOff x="916177" y="3223371"/>
            <a:chExt cx="3922951" cy="2788371"/>
          </a:xfrm>
        </p:grpSpPr>
        <p:pic>
          <p:nvPicPr>
            <p:cNvPr id="9" name="Grafik 8" descr="Ein Bild, das Maschine enthält.&#10;&#10;Automatisch generierte Beschreibung">
              <a:extLst>
                <a:ext uri="{FF2B5EF4-FFF2-40B4-BE49-F238E27FC236}">
                  <a16:creationId xmlns:a16="http://schemas.microsoft.com/office/drawing/2014/main" id="{C51E8144-44EC-4BA6-9842-97746C1C9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alphaModFix amt="35000"/>
            </a:blip>
            <a:stretch>
              <a:fillRect/>
            </a:stretch>
          </p:blipFill>
          <p:spPr>
            <a:xfrm>
              <a:off x="916177" y="3223371"/>
              <a:ext cx="1533963" cy="2002805"/>
            </a:xfrm>
            <a:prstGeom prst="rect">
              <a:avLst/>
            </a:prstGeom>
          </p:spPr>
        </p:pic>
        <p:pic>
          <p:nvPicPr>
            <p:cNvPr id="10" name="Grafik 9" descr="Ein Bild, das Gebäude enthält.&#10;&#10;Automatisch generierte Beschreibung">
              <a:extLst>
                <a:ext uri="{FF2B5EF4-FFF2-40B4-BE49-F238E27FC236}">
                  <a16:creationId xmlns:a16="http://schemas.microsoft.com/office/drawing/2014/main" id="{F27849A4-DD54-4556-B630-22A0BAC4A9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755699" y="3310687"/>
              <a:ext cx="2083429" cy="27010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02275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Inhaltsplatzhalter 2">
            <a:extLst>
              <a:ext uri="{FF2B5EF4-FFF2-40B4-BE49-F238E27FC236}">
                <a16:creationId xmlns:a16="http://schemas.microsoft.com/office/drawing/2014/main" id="{7F8F8FA7-6F5A-4B05-8CA0-D2AA0CCD93AF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2624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sz="2400" b="1">
                <a:solidFill>
                  <a:schemeClr val="accent3"/>
                </a:solidFill>
              </a:rPr>
              <a:t>¡Calidad mejorada, mayor precisión!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Máxima precisión de posición: juego de giro reducido ≤ 1 arcmin.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Alta calidad de carcasas y dentados.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Pares de aceleración altos con la máxima exactitud </a:t>
            </a:r>
            <a:br/>
            <a:r>
              <a:t>de funcionamiento y precisión.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b="1" dirty="0">
              <a:solidFill>
                <a:schemeClr val="accent3">
                  <a:lumMod val="75000"/>
                </a:schemeClr>
              </a:solidFill>
            </a:endParaRP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716512D-74F5-4BC5-8A6B-3C8380E39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Más PRECISIÓN con reductores planetarios de STOBER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66ABD150-767C-48CF-AE13-518C7704F4B2}"/>
              </a:ext>
            </a:extLst>
          </p:cNvPr>
          <p:cNvGrpSpPr/>
          <p:nvPr/>
        </p:nvGrpSpPr>
        <p:grpSpPr>
          <a:xfrm flipH="1" flipV="1">
            <a:off x="10602933" y="4820761"/>
            <a:ext cx="1589067" cy="2035833"/>
            <a:chOff x="-1" y="2079114"/>
            <a:chExt cx="3017183" cy="3364751"/>
          </a:xfrm>
        </p:grpSpPr>
        <p:sp>
          <p:nvSpPr>
            <p:cNvPr id="10" name="Rechtwinkliges Dreieck 9">
              <a:extLst>
                <a:ext uri="{FF2B5EF4-FFF2-40B4-BE49-F238E27FC236}">
                  <a16:creationId xmlns:a16="http://schemas.microsoft.com/office/drawing/2014/main" id="{8B2F7CA5-48F1-4F62-BB65-E8E8B754BB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Rechtwinkliges Dreieck 10">
              <a:extLst>
                <a:ext uri="{FF2B5EF4-FFF2-40B4-BE49-F238E27FC236}">
                  <a16:creationId xmlns:a16="http://schemas.microsoft.com/office/drawing/2014/main" id="{745F6DF4-EB3A-4E4A-BFB8-E71F6EFA8E61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12" name="Rechteck 11">
            <a:extLst>
              <a:ext uri="{FF2B5EF4-FFF2-40B4-BE49-F238E27FC236}">
                <a16:creationId xmlns:a16="http://schemas.microsoft.com/office/drawing/2014/main" id="{945B15CA-62DA-4CE2-9908-B98AE75A18ED}"/>
              </a:ext>
            </a:extLst>
          </p:cNvPr>
          <p:cNvSpPr/>
          <p:nvPr/>
        </p:nvSpPr>
        <p:spPr>
          <a:xfrm>
            <a:off x="6716865" y="5632449"/>
            <a:ext cx="30115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sz="2000" b="1" dirty="0">
                <a:solidFill>
                  <a:schemeClr val="accent3"/>
                </a:solidFill>
              </a:rPr>
              <a:t>¡</a:t>
            </a:r>
            <a:r>
              <a:rPr sz="2000" b="1" dirty="0" err="1">
                <a:solidFill>
                  <a:schemeClr val="accent3"/>
                </a:solidFill>
              </a:rPr>
              <a:t>Muy</a:t>
            </a:r>
            <a:r>
              <a:rPr sz="2000" b="1" dirty="0">
                <a:solidFill>
                  <a:schemeClr val="accent3"/>
                </a:solidFill>
              </a:rPr>
              <a:t> </a:t>
            </a:r>
            <a:r>
              <a:rPr sz="2000" b="1" dirty="0" err="1">
                <a:solidFill>
                  <a:schemeClr val="accent3"/>
                </a:solidFill>
              </a:rPr>
              <a:t>precisos</a:t>
            </a:r>
            <a:r>
              <a:rPr sz="2000" b="1" dirty="0">
                <a:solidFill>
                  <a:schemeClr val="accent3"/>
                </a:solidFill>
              </a:rPr>
              <a:t> y de </a:t>
            </a:r>
            <a:r>
              <a:rPr sz="2000" b="1" dirty="0" err="1">
                <a:solidFill>
                  <a:schemeClr val="accent3"/>
                </a:solidFill>
              </a:rPr>
              <a:t>juego</a:t>
            </a:r>
            <a:r>
              <a:rPr sz="2000" b="1" dirty="0">
                <a:solidFill>
                  <a:schemeClr val="accent3"/>
                </a:solidFill>
              </a:rPr>
              <a:t> </a:t>
            </a:r>
            <a:r>
              <a:rPr sz="2000" b="1" dirty="0" err="1">
                <a:solidFill>
                  <a:schemeClr val="accent3"/>
                </a:solidFill>
              </a:rPr>
              <a:t>reducido</a:t>
            </a:r>
            <a:r>
              <a:rPr sz="2000" b="1" dirty="0">
                <a:solidFill>
                  <a:schemeClr val="accent3"/>
                </a:solidFill>
              </a:rPr>
              <a:t>!</a:t>
            </a:r>
          </a:p>
        </p:txBody>
      </p:sp>
      <p:sp>
        <p:nvSpPr>
          <p:cNvPr id="21" name="Rechtwinkliges Dreieck 20">
            <a:extLst>
              <a:ext uri="{FF2B5EF4-FFF2-40B4-BE49-F238E27FC236}">
                <a16:creationId xmlns:a16="http://schemas.microsoft.com/office/drawing/2014/main" id="{0EB27928-F5E0-4E2F-A63B-5B1C215D0D0C}"/>
              </a:ext>
            </a:extLst>
          </p:cNvPr>
          <p:cNvSpPr>
            <a:spLocks noChangeAspect="1"/>
          </p:cNvSpPr>
          <p:nvPr/>
        </p:nvSpPr>
        <p:spPr>
          <a:xfrm>
            <a:off x="0" y="3375852"/>
            <a:ext cx="5627686" cy="3585667"/>
          </a:xfrm>
          <a:prstGeom prst="rtTriangle">
            <a:avLst/>
          </a:prstGeom>
          <a:gradFill flip="none" rotWithShape="1">
            <a:gsLst>
              <a:gs pos="25000">
                <a:schemeClr val="accent4">
                  <a:alpha val="94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29FB32C7-5AE5-4642-8D89-2EC5E7BE00F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41537" y="2703444"/>
            <a:ext cx="6384726" cy="4793310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5611412E-932C-4680-A852-BCCE808A0FAE}"/>
              </a:ext>
            </a:extLst>
          </p:cNvPr>
          <p:cNvSpPr/>
          <p:nvPr/>
        </p:nvSpPr>
        <p:spPr>
          <a:xfrm>
            <a:off x="-251620" y="4997713"/>
            <a:ext cx="339159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b="1">
                <a:solidFill>
                  <a:schemeClr val="bg1"/>
                </a:solidFill>
              </a:rPr>
              <a:t>Accionamientos de </a:t>
            </a:r>
            <a:br>
              <a:rPr b="1">
                <a:solidFill>
                  <a:schemeClr val="bg1"/>
                </a:solidFill>
              </a:rPr>
            </a:br>
            <a:r>
              <a:rPr b="1">
                <a:solidFill>
                  <a:schemeClr val="bg1"/>
                </a:solidFill>
              </a:rPr>
              <a:t>cremallera de STOBER </a:t>
            </a:r>
            <a:br>
              <a:rPr b="1">
                <a:solidFill>
                  <a:schemeClr val="bg1"/>
                </a:solidFill>
              </a:rPr>
            </a:br>
            <a:r>
              <a:rPr b="1">
                <a:solidFill>
                  <a:schemeClr val="bg1"/>
                </a:solidFill>
              </a:rPr>
              <a:t>con una concentricidad reducida </a:t>
            </a:r>
            <a:br>
              <a:rPr b="1">
                <a:solidFill>
                  <a:schemeClr val="bg1"/>
                </a:solidFill>
              </a:rPr>
            </a:br>
            <a:r>
              <a:rPr sz="2800" b="1">
                <a:solidFill>
                  <a:schemeClr val="bg1"/>
                </a:solidFill>
              </a:rPr>
              <a:t>de ≤ 10 μm</a:t>
            </a:r>
            <a:r>
              <a:rPr sz="2800">
                <a:solidFill>
                  <a:schemeClr val="bg1"/>
                </a:solidFill>
              </a:rPr>
              <a:t>.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AEB8B15A-FFA3-4D73-B629-40B50942B8C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976473" y="2379407"/>
            <a:ext cx="4281474" cy="3213511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632BDB84-131D-4E72-8A95-CF88A117BC9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4589"/>
          <a:stretch/>
        </p:blipFill>
        <p:spPr>
          <a:xfrm>
            <a:off x="7910525" y="360055"/>
            <a:ext cx="4281474" cy="579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392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 18">
            <a:extLst>
              <a:ext uri="{FF2B5EF4-FFF2-40B4-BE49-F238E27FC236}">
                <a16:creationId xmlns:a16="http://schemas.microsoft.com/office/drawing/2014/main" id="{BE662B32-CFBF-4FC0-817C-473A060112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087527" y="3666418"/>
            <a:ext cx="3105838" cy="3191582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65C8F52B-27E7-4866-A8A3-0A36D6F80BD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557242" y="3665312"/>
            <a:ext cx="5723236" cy="321872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8B85860D-EF9C-4C10-AB07-E030B37482D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4933094"/>
            <a:ext cx="3578485" cy="197632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FD4840C-E7B2-49F6-BE9A-79A6279CD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¡Calidad garantizada! 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4A360BDC-A080-4EA4-A136-02F871544E05}"/>
              </a:ext>
            </a:extLst>
          </p:cNvPr>
          <p:cNvGrpSpPr/>
          <p:nvPr/>
        </p:nvGrpSpPr>
        <p:grpSpPr>
          <a:xfrm rot="5400000" flipH="1">
            <a:off x="2594788" y="2820565"/>
            <a:ext cx="1962342" cy="6171516"/>
            <a:chOff x="-1" y="2079114"/>
            <a:chExt cx="3017183" cy="3364751"/>
          </a:xfrm>
        </p:grpSpPr>
        <p:sp>
          <p:nvSpPr>
            <p:cNvPr id="6" name="Rechtwinkliges Dreieck 5">
              <a:extLst>
                <a:ext uri="{FF2B5EF4-FFF2-40B4-BE49-F238E27FC236}">
                  <a16:creationId xmlns:a16="http://schemas.microsoft.com/office/drawing/2014/main" id="{9E47250B-DC4E-473A-8BD8-B78B298B3E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" name="Rechtwinkliges Dreieck 6">
              <a:extLst>
                <a:ext uri="{FF2B5EF4-FFF2-40B4-BE49-F238E27FC236}">
                  <a16:creationId xmlns:a16="http://schemas.microsoft.com/office/drawing/2014/main" id="{37769793-F801-4AB9-B9AF-21F13E483185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15" name="Rechtwinkliges Dreieck 14">
            <a:extLst>
              <a:ext uri="{FF2B5EF4-FFF2-40B4-BE49-F238E27FC236}">
                <a16:creationId xmlns:a16="http://schemas.microsoft.com/office/drawing/2014/main" id="{D2ACDEA5-DF6B-416C-B383-158288EB9772}"/>
              </a:ext>
            </a:extLst>
          </p:cNvPr>
          <p:cNvSpPr>
            <a:spLocks noChangeAspect="1"/>
          </p:cNvSpPr>
          <p:nvPr/>
        </p:nvSpPr>
        <p:spPr>
          <a:xfrm rot="16200000" flipH="1" flipV="1">
            <a:off x="4016287" y="2843220"/>
            <a:ext cx="1620663" cy="2538761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4CF83163-7FA5-498A-86E0-2CD8FE944E2A}"/>
              </a:ext>
            </a:extLst>
          </p:cNvPr>
          <p:cNvSpPr txBox="1">
            <a:spLocks/>
          </p:cNvSpPr>
          <p:nvPr/>
        </p:nvSpPr>
        <p:spPr>
          <a:xfrm>
            <a:off x="537906" y="1463738"/>
            <a:ext cx="9044505" cy="220127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sz="2400" b="1" dirty="0">
                <a:solidFill>
                  <a:schemeClr val="accent3"/>
                </a:solidFill>
              </a:rPr>
              <a:t>¡</a:t>
            </a:r>
            <a:r>
              <a:rPr sz="2400" b="1" dirty="0" err="1">
                <a:solidFill>
                  <a:schemeClr val="accent3"/>
                </a:solidFill>
              </a:rPr>
              <a:t>Comprobamos</a:t>
            </a:r>
            <a:r>
              <a:rPr sz="2400" b="1" dirty="0">
                <a:solidFill>
                  <a:schemeClr val="accent3"/>
                </a:solidFill>
              </a:rPr>
              <a:t> </a:t>
            </a:r>
            <a:r>
              <a:rPr sz="2400" b="1" dirty="0" err="1">
                <a:solidFill>
                  <a:schemeClr val="accent3"/>
                </a:solidFill>
              </a:rPr>
              <a:t>nuestros</a:t>
            </a:r>
            <a:r>
              <a:rPr sz="2400" b="1" dirty="0">
                <a:solidFill>
                  <a:schemeClr val="accent3"/>
                </a:solidFill>
              </a:rPr>
              <a:t> </a:t>
            </a:r>
            <a:r>
              <a:rPr sz="2400" b="1" dirty="0" err="1">
                <a:solidFill>
                  <a:schemeClr val="accent3"/>
                </a:solidFill>
              </a:rPr>
              <a:t>reductores</a:t>
            </a:r>
            <a:r>
              <a:rPr sz="2400" b="1" dirty="0">
                <a:solidFill>
                  <a:schemeClr val="accent3"/>
                </a:solidFill>
              </a:rPr>
              <a:t> </a:t>
            </a:r>
            <a:r>
              <a:rPr sz="2400" b="1" dirty="0" err="1">
                <a:solidFill>
                  <a:schemeClr val="accent3"/>
                </a:solidFill>
              </a:rPr>
              <a:t>planetarios</a:t>
            </a:r>
            <a:r>
              <a:rPr sz="2400" b="1" dirty="0">
                <a:solidFill>
                  <a:schemeClr val="accent3"/>
                </a:solidFill>
              </a:rPr>
              <a:t> con </a:t>
            </a:r>
            <a:r>
              <a:rPr sz="2400" b="1" dirty="0" err="1">
                <a:solidFill>
                  <a:schemeClr val="accent3"/>
                </a:solidFill>
              </a:rPr>
              <a:t>todo</a:t>
            </a:r>
            <a:r>
              <a:rPr sz="2400" b="1" dirty="0">
                <a:solidFill>
                  <a:schemeClr val="accent3"/>
                </a:solidFill>
              </a:rPr>
              <a:t> </a:t>
            </a:r>
            <a:r>
              <a:rPr sz="2400" b="1" dirty="0" err="1">
                <a:solidFill>
                  <a:schemeClr val="accent3"/>
                </a:solidFill>
              </a:rPr>
              <a:t>detalle</a:t>
            </a:r>
            <a:r>
              <a:rPr sz="2400" b="1" dirty="0">
                <a:solidFill>
                  <a:schemeClr val="accent3"/>
                </a:solidFill>
              </a:rPr>
              <a:t>!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dirty="0" err="1"/>
              <a:t>Bancos</a:t>
            </a:r>
            <a:r>
              <a:rPr dirty="0"/>
              <a:t> de </a:t>
            </a:r>
            <a:r>
              <a:rPr dirty="0" err="1"/>
              <a:t>prueba</a:t>
            </a:r>
            <a:r>
              <a:rPr dirty="0"/>
              <a:t> </a:t>
            </a:r>
            <a:r>
              <a:rPr dirty="0" err="1"/>
              <a:t>diseñados</a:t>
            </a:r>
            <a:r>
              <a:rPr dirty="0"/>
              <a:t> y </a:t>
            </a:r>
            <a:r>
              <a:rPr dirty="0" err="1"/>
              <a:t>fabricados</a:t>
            </a:r>
            <a:r>
              <a:rPr dirty="0"/>
              <a:t> por </a:t>
            </a:r>
            <a:r>
              <a:rPr dirty="0" err="1"/>
              <a:t>nosotros</a:t>
            </a:r>
            <a:r>
              <a:rPr dirty="0"/>
              <a:t> con </a:t>
            </a:r>
            <a:r>
              <a:rPr dirty="0" err="1"/>
              <a:t>componentes</a:t>
            </a:r>
            <a:r>
              <a:rPr dirty="0"/>
              <a:t> STOBER.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dirty="0" err="1"/>
              <a:t>Comproba</a:t>
            </a:r>
            <a:r>
              <a:rPr lang="de-DE" dirty="0" err="1"/>
              <a:t>ción</a:t>
            </a:r>
            <a:r>
              <a:rPr lang="de-DE" dirty="0"/>
              <a:t> y </a:t>
            </a:r>
            <a:r>
              <a:rPr lang="de-DE" dirty="0" err="1"/>
              <a:t>documentación</a:t>
            </a:r>
            <a:r>
              <a:rPr lang="de-DE" dirty="0"/>
              <a:t> de</a:t>
            </a:r>
            <a:r>
              <a:rPr dirty="0"/>
              <a:t> </a:t>
            </a:r>
            <a:r>
              <a:rPr dirty="0" err="1"/>
              <a:t>todos</a:t>
            </a:r>
            <a:r>
              <a:rPr dirty="0"/>
              <a:t> los </a:t>
            </a:r>
            <a:r>
              <a:rPr lang="de-DE" dirty="0" err="1"/>
              <a:t>parámetros</a:t>
            </a:r>
            <a:r>
              <a:rPr lang="de-DE" dirty="0"/>
              <a:t> y </a:t>
            </a:r>
            <a:r>
              <a:rPr lang="de-DE" dirty="0" err="1"/>
              <a:t>valores</a:t>
            </a:r>
            <a:r>
              <a:rPr lang="de-DE" dirty="0"/>
              <a:t> de </a:t>
            </a:r>
            <a:r>
              <a:rPr lang="de-DE" dirty="0" err="1"/>
              <a:t>ajuste</a:t>
            </a:r>
            <a:r>
              <a:rPr lang="de-DE" dirty="0"/>
              <a:t> </a:t>
            </a:r>
            <a:r>
              <a:rPr lang="de-DE" dirty="0" err="1"/>
              <a:t>como</a:t>
            </a:r>
            <a:r>
              <a:rPr lang="de-DE" dirty="0"/>
              <a:t> los </a:t>
            </a:r>
            <a:r>
              <a:rPr lang="de-DE" dirty="0" err="1"/>
              <a:t>ruidos</a:t>
            </a:r>
            <a:r>
              <a:rPr lang="de-DE" dirty="0"/>
              <a:t> de </a:t>
            </a:r>
            <a:r>
              <a:rPr lang="de-DE" dirty="0" err="1"/>
              <a:t>marcha</a:t>
            </a:r>
            <a:r>
              <a:rPr lang="de-DE" dirty="0"/>
              <a:t> o la </a:t>
            </a:r>
            <a:r>
              <a:rPr lang="de-DE" dirty="0" err="1"/>
              <a:t>precarga</a:t>
            </a:r>
            <a:r>
              <a:rPr lang="de-DE" dirty="0"/>
              <a:t> de los </a:t>
            </a:r>
            <a:r>
              <a:rPr lang="de-DE" dirty="0" err="1"/>
              <a:t>rodamientos</a:t>
            </a:r>
            <a:r>
              <a:rPr dirty="0"/>
              <a:t>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dirty="0"/>
              <a:t>Banco de </a:t>
            </a:r>
            <a:r>
              <a:rPr dirty="0" err="1"/>
              <a:t>pruebas</a:t>
            </a:r>
            <a:r>
              <a:rPr dirty="0"/>
              <a:t> </a:t>
            </a:r>
            <a:r>
              <a:rPr dirty="0" err="1"/>
              <a:t>independiente</a:t>
            </a:r>
            <a:r>
              <a:rPr dirty="0"/>
              <a:t> para </a:t>
            </a:r>
            <a:r>
              <a:rPr dirty="0" err="1"/>
              <a:t>comprobar</a:t>
            </a:r>
            <a:r>
              <a:rPr dirty="0"/>
              <a:t> el </a:t>
            </a:r>
            <a:r>
              <a:rPr dirty="0" err="1"/>
              <a:t>juego</a:t>
            </a:r>
            <a:r>
              <a:rPr dirty="0"/>
              <a:t> de </a:t>
            </a:r>
            <a:r>
              <a:rPr dirty="0" err="1"/>
              <a:t>giro</a:t>
            </a:r>
            <a:r>
              <a:rPr dirty="0"/>
              <a:t> para la </a:t>
            </a:r>
            <a:r>
              <a:rPr dirty="0" err="1"/>
              <a:t>máxima</a:t>
            </a:r>
            <a:r>
              <a:rPr dirty="0"/>
              <a:t> </a:t>
            </a:r>
            <a:r>
              <a:rPr dirty="0" err="1"/>
              <a:t>precisión</a:t>
            </a:r>
            <a:r>
              <a:rPr dirty="0"/>
              <a:t> de </a:t>
            </a:r>
            <a:r>
              <a:rPr dirty="0" err="1"/>
              <a:t>posición</a:t>
            </a:r>
            <a:r>
              <a:rPr dirty="0"/>
              <a:t>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6820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Metallwaren, Kuchen, Tasse, drinnen enthält.&#10;&#10;Automatisch generierte Beschreibung">
            <a:extLst>
              <a:ext uri="{FF2B5EF4-FFF2-40B4-BE49-F238E27FC236}">
                <a16:creationId xmlns:a16="http://schemas.microsoft.com/office/drawing/2014/main" id="{A59C9FC4-04BE-4162-A3E9-D80C124420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408" b="2828"/>
          <a:stretch/>
        </p:blipFill>
        <p:spPr>
          <a:xfrm>
            <a:off x="0" y="849837"/>
            <a:ext cx="12192000" cy="6008164"/>
          </a:xfrm>
          <a:prstGeom prst="rect">
            <a:avLst/>
          </a:prstGeom>
        </p:spPr>
      </p:pic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FB918BD7-89EB-4E53-9909-E8D3AA510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63737"/>
            <a:ext cx="11161800" cy="4861225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sz="2400" b="1">
                <a:solidFill>
                  <a:schemeClr val="accent3"/>
                </a:solidFill>
              </a:rPr>
              <a:t>¡Dentado helicoidal de alta calidad! 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Único en el segmento Economy.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Inmejorable suavidad de funcionamiento.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Poca generación de ruido.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spcAft>
                <a:spcPts val="600"/>
              </a:spcAft>
              <a:buNone/>
            </a:pPr>
            <a:br>
              <a:rPr lang="de-DE" sz="2400" b="1" dirty="0">
                <a:solidFill>
                  <a:schemeClr val="accent4"/>
                </a:solidFill>
              </a:rPr>
            </a:b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 E hace referencia a Economy: reductores PE de STOBER</a:t>
            </a: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1FB17353-00D5-4DD7-8F2B-0713096A83F1}"/>
              </a:ext>
            </a:extLst>
          </p:cNvPr>
          <p:cNvSpPr/>
          <p:nvPr/>
        </p:nvSpPr>
        <p:spPr>
          <a:xfrm>
            <a:off x="9166281" y="5476650"/>
            <a:ext cx="270728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98669F"/>
              </a:buClr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Los motorreductores</a:t>
            </a:r>
            <a:br>
              <a:rPr kumimoji="0" sz="1800" b="1" i="0" u="none" strike="noStrike" kern="120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sz="1800" b="1" i="0" u="none" strike="noStrike" kern="120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planetarios </a:t>
            </a:r>
            <a:r>
              <a:rPr kumimoji="0" sz="2800" b="1" i="0" u="none" strike="noStrike" kern="120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más compactos</a:t>
            </a:r>
            <a:br>
              <a:rPr kumimoji="0" sz="1800" b="1" i="0" u="none" strike="noStrike" kern="120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sz="1800" b="1" i="0" u="none" strike="noStrike" kern="120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del mercado</a:t>
            </a:r>
          </a:p>
        </p:txBody>
      </p:sp>
      <p:pic>
        <p:nvPicPr>
          <p:cNvPr id="9" name="Grafik 8" descr="Ein Bild, das Gebäude enthält.&#10;&#10;Automatisch generierte Beschreibung">
            <a:extLst>
              <a:ext uri="{FF2B5EF4-FFF2-40B4-BE49-F238E27FC236}">
                <a16:creationId xmlns:a16="http://schemas.microsoft.com/office/drawing/2014/main" id="{DAAB1C75-D032-4FC2-800B-2C6E86BC07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448" y="3429000"/>
            <a:ext cx="1336160" cy="1732261"/>
          </a:xfrm>
          <a:prstGeom prst="rect">
            <a:avLst/>
          </a:prstGeom>
        </p:spPr>
      </p:pic>
      <p:sp>
        <p:nvSpPr>
          <p:cNvPr id="10" name="Rechtwinkliges Dreieck 9">
            <a:extLst>
              <a:ext uri="{FF2B5EF4-FFF2-40B4-BE49-F238E27FC236}">
                <a16:creationId xmlns:a16="http://schemas.microsoft.com/office/drawing/2014/main" id="{BEC0169F-C2E9-48F0-8156-0DC7F959E4F6}"/>
              </a:ext>
            </a:extLst>
          </p:cNvPr>
          <p:cNvSpPr>
            <a:spLocks noChangeAspect="1"/>
          </p:cNvSpPr>
          <p:nvPr/>
        </p:nvSpPr>
        <p:spPr>
          <a:xfrm flipH="1">
            <a:off x="3813243" y="1505441"/>
            <a:ext cx="8400814" cy="5352559"/>
          </a:xfrm>
          <a:prstGeom prst="rtTriangle">
            <a:avLst/>
          </a:prstGeom>
          <a:gradFill flip="none" rotWithShape="1">
            <a:gsLst>
              <a:gs pos="0">
                <a:schemeClr val="accent3"/>
              </a:gs>
              <a:gs pos="7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4" name="Grafik 3" descr="Ein Bild, das schwarz, Licht enthält.&#10;&#10;Automatisch generierte Beschreibung">
            <a:extLst>
              <a:ext uri="{FF2B5EF4-FFF2-40B4-BE49-F238E27FC236}">
                <a16:creationId xmlns:a16="http://schemas.microsoft.com/office/drawing/2014/main" id="{649EF3DD-0F68-40F6-96C8-42585589C6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5406" y="2873237"/>
            <a:ext cx="4240758" cy="2827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510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winkliges Dreieck 16">
            <a:extLst>
              <a:ext uri="{FF2B5EF4-FFF2-40B4-BE49-F238E27FC236}">
                <a16:creationId xmlns:a16="http://schemas.microsoft.com/office/drawing/2014/main" id="{73053C9D-C977-4AC5-BCC6-132085442803}"/>
              </a:ext>
            </a:extLst>
          </p:cNvPr>
          <p:cNvSpPr>
            <a:spLocks noChangeAspect="1"/>
          </p:cNvSpPr>
          <p:nvPr/>
        </p:nvSpPr>
        <p:spPr>
          <a:xfrm flipH="1">
            <a:off x="2724196" y="3553972"/>
            <a:ext cx="5177636" cy="3304028"/>
          </a:xfrm>
          <a:prstGeom prst="rtTriangle">
            <a:avLst/>
          </a:prstGeom>
          <a:gradFill>
            <a:gsLst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5" name="Rechtwinkliges Dreieck 14">
            <a:extLst>
              <a:ext uri="{FF2B5EF4-FFF2-40B4-BE49-F238E27FC236}">
                <a16:creationId xmlns:a16="http://schemas.microsoft.com/office/drawing/2014/main" id="{D23C7070-92F3-45A2-B05E-F6BDA75A1D00}"/>
              </a:ext>
            </a:extLst>
          </p:cNvPr>
          <p:cNvSpPr>
            <a:spLocks noChangeAspect="1"/>
          </p:cNvSpPr>
          <p:nvPr/>
        </p:nvSpPr>
        <p:spPr>
          <a:xfrm flipH="1">
            <a:off x="7901832" y="802542"/>
            <a:ext cx="4290165" cy="2737702"/>
          </a:xfrm>
          <a:prstGeom prst="rtTriangle">
            <a:avLst/>
          </a:prstGeom>
          <a:gradFill>
            <a:gsLst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FB918BD7-89EB-4E53-9909-E8D3AA510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63737"/>
            <a:ext cx="11161800" cy="4861225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sz="2400" b="1">
                <a:solidFill>
                  <a:schemeClr val="accent4"/>
                </a:solidFill>
              </a:rPr>
              <a:t>¡Alta eficiencia en el montaje directo! 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Sin adaptador de motor.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Peso reducido.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Absolutamente compacto.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Rentabilidad imbatible con el motor Lean de la </a:t>
            </a:r>
            <a:br/>
            <a:r>
              <a:t>clase de eficiencia energética IE5 (grados de eficiencia de hasta el 96 %).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También disponible como accionamiento de cremallera </a:t>
            </a:r>
            <a:br/>
            <a:r>
              <a:t>con un servomotor síncrono de la </a:t>
            </a:r>
            <a:br/>
            <a:r>
              <a:t>serie EZ.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¡Eficiencia insuperable!</a:t>
            </a:r>
          </a:p>
        </p:txBody>
      </p:sp>
      <p:pic>
        <p:nvPicPr>
          <p:cNvPr id="7" name="Grafik 6" descr="Ein Bild, das Projektor, Licht enthält.&#10;&#10;Automatisch generierte Beschreibung">
            <a:extLst>
              <a:ext uri="{FF2B5EF4-FFF2-40B4-BE49-F238E27FC236}">
                <a16:creationId xmlns:a16="http://schemas.microsoft.com/office/drawing/2014/main" id="{59041C3A-C1BE-407C-A524-E2D2D99615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1832" y="1479667"/>
            <a:ext cx="3409859" cy="2273239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86B6F6D1-C24B-4906-8E90-5C118F6B94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7408" y="4313164"/>
            <a:ext cx="1947269" cy="1742294"/>
          </a:xfrm>
          <a:prstGeom prst="rect">
            <a:avLst/>
          </a:prstGeom>
        </p:spPr>
      </p:pic>
      <p:pic>
        <p:nvPicPr>
          <p:cNvPr id="11" name="Grafik 10" descr="Ein Bild, das Text, Elektronik, Kamera enthält.&#10;&#10;Automatisch generierte Beschreibung">
            <a:extLst>
              <a:ext uri="{FF2B5EF4-FFF2-40B4-BE49-F238E27FC236}">
                <a16:creationId xmlns:a16="http://schemas.microsoft.com/office/drawing/2014/main" id="{2C06BC52-3A00-42E5-B6A8-ADD230DB11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9017" y="4068305"/>
            <a:ext cx="36576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656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winkliges Dreieck 8">
            <a:extLst>
              <a:ext uri="{FF2B5EF4-FFF2-40B4-BE49-F238E27FC236}">
                <a16:creationId xmlns:a16="http://schemas.microsoft.com/office/drawing/2014/main" id="{8E5BD5F8-D943-4F4C-909F-B92B89B81451}"/>
              </a:ext>
            </a:extLst>
          </p:cNvPr>
          <p:cNvSpPr>
            <a:spLocks noChangeAspect="1"/>
          </p:cNvSpPr>
          <p:nvPr/>
        </p:nvSpPr>
        <p:spPr>
          <a:xfrm flipH="1">
            <a:off x="4511841" y="1964607"/>
            <a:ext cx="7680157" cy="4893394"/>
          </a:xfrm>
          <a:prstGeom prst="rtTriangle">
            <a:avLst/>
          </a:prstGeom>
          <a:gradFill flip="none" rotWithShape="1">
            <a:gsLst>
              <a:gs pos="0">
                <a:schemeClr val="accent3"/>
              </a:gs>
              <a:gs pos="7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FB918BD7-89EB-4E53-9909-E8D3AA510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63737"/>
            <a:ext cx="11161800" cy="4861225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sz="2400" b="1">
                <a:solidFill>
                  <a:schemeClr val="accent4"/>
                </a:solidFill>
              </a:rPr>
              <a:t>¡Rendimiento mejorado! 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Hasta un 45 % más de par de aceleración.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Hasta un 50 % más de par de giro nominal.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Reductores PE de 2 etapas aún más cortos y ligeros. Y, por consiguiente, más compactos.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Apueste por el rendimiento</a:t>
            </a:r>
          </a:p>
        </p:txBody>
      </p:sp>
      <p:pic>
        <p:nvPicPr>
          <p:cNvPr id="1026" name="Grafik 1">
            <a:extLst>
              <a:ext uri="{FF2B5EF4-FFF2-40B4-BE49-F238E27FC236}">
                <a16:creationId xmlns:a16="http://schemas.microsoft.com/office/drawing/2014/main" id="{4BF5BE34-F076-4767-8D50-A1E84CAB36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11" y="3277829"/>
            <a:ext cx="4434502" cy="2782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Grafik 2">
            <a:extLst>
              <a:ext uri="{FF2B5EF4-FFF2-40B4-BE49-F238E27FC236}">
                <a16:creationId xmlns:a16="http://schemas.microsoft.com/office/drawing/2014/main" id="{C75B3BD4-DD1A-41EE-92D5-EAAAE43638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932" y="3277829"/>
            <a:ext cx="4434502" cy="2782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8780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59AC9D39-8F5B-4A87-AA61-83CCF56477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</a:blip>
          <a:srcRect l="10379" t="26620" r="25320" b="30297"/>
          <a:stretch/>
        </p:blipFill>
        <p:spPr>
          <a:xfrm>
            <a:off x="5638800" y="2930679"/>
            <a:ext cx="6553199" cy="3169386"/>
          </a:xfrm>
          <a:prstGeom prst="rect">
            <a:avLst/>
          </a:prstGeom>
        </p:spPr>
      </p:pic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FB918BD7-89EB-4E53-9909-E8D3AA510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63737"/>
            <a:ext cx="11161800" cy="4861225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sz="2400" b="1">
                <a:solidFill>
                  <a:schemeClr val="accent4"/>
                </a:solidFill>
              </a:rPr>
              <a:t>Conformidad consecuente.</a:t>
            </a:r>
            <a:endParaRPr lang="de-DE" sz="2400" b="1" dirty="0">
              <a:solidFill>
                <a:schemeClr val="accent4"/>
              </a:solidFill>
            </a:endParaRP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Interfaces compatibles con todos los reductores</a:t>
            </a:r>
            <a:br/>
            <a:r>
              <a:t>planetarios de la tercera generación.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Montaje rápido y sencillo en motores de</a:t>
            </a:r>
            <a:br/>
            <a:r>
              <a:t>otras marcas gracias a los adaptadores </a:t>
            </a:r>
            <a:br/>
            <a:r>
              <a:t>de motor de alta calidad.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Es posible seleccionar motores más pequeños. 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Homogeneidad en todas las series.</a:t>
            </a:r>
          </a:p>
        </p:txBody>
      </p:sp>
      <p:pic>
        <p:nvPicPr>
          <p:cNvPr id="8" name="Grafik 7" descr="Ein Bild, das schwarz, Projektor enthält.&#10;&#10;Automatisch generierte Beschreibung">
            <a:extLst>
              <a:ext uri="{FF2B5EF4-FFF2-40B4-BE49-F238E27FC236}">
                <a16:creationId xmlns:a16="http://schemas.microsoft.com/office/drawing/2014/main" id="{B50EF208-367E-43D0-AE25-3A40981452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585471" y="4232576"/>
            <a:ext cx="3241929" cy="2161286"/>
          </a:xfrm>
          <a:prstGeom prst="rect">
            <a:avLst/>
          </a:prstGeom>
        </p:spPr>
      </p:pic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3FD6F304-BB9D-4341-962D-4CCD65202E0E}"/>
              </a:ext>
            </a:extLst>
          </p:cNvPr>
          <p:cNvGrpSpPr/>
          <p:nvPr/>
        </p:nvGrpSpPr>
        <p:grpSpPr>
          <a:xfrm rot="10800000" flipH="1" flipV="1">
            <a:off x="0" y="4289129"/>
            <a:ext cx="1589067" cy="2035833"/>
            <a:chOff x="-1" y="2079114"/>
            <a:chExt cx="3017183" cy="3364751"/>
          </a:xfrm>
        </p:grpSpPr>
        <p:sp>
          <p:nvSpPr>
            <p:cNvPr id="11" name="Rechtwinkliges Dreieck 10">
              <a:extLst>
                <a:ext uri="{FF2B5EF4-FFF2-40B4-BE49-F238E27FC236}">
                  <a16:creationId xmlns:a16="http://schemas.microsoft.com/office/drawing/2014/main" id="{01988C9D-7D31-47EE-B98E-EA6EFD3E3B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" name="Rechtwinkliges Dreieck 11">
              <a:extLst>
                <a:ext uri="{FF2B5EF4-FFF2-40B4-BE49-F238E27FC236}">
                  <a16:creationId xmlns:a16="http://schemas.microsoft.com/office/drawing/2014/main" id="{7E26E54D-A007-4544-9DA2-86876190D0F4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4">
                <a:alpha val="48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3120499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STÖBER_Farben">
      <a:dk1>
        <a:sysClr val="windowText" lastClr="000000"/>
      </a:dk1>
      <a:lt1>
        <a:sysClr val="window" lastClr="FFFFFF"/>
      </a:lt1>
      <a:dk2>
        <a:srgbClr val="2F3965"/>
      </a:dk2>
      <a:lt2>
        <a:srgbClr val="E7E6E6"/>
      </a:lt2>
      <a:accent1>
        <a:srgbClr val="E19A32"/>
      </a:accent1>
      <a:accent2>
        <a:srgbClr val="3C77BA"/>
      </a:accent2>
      <a:accent3>
        <a:srgbClr val="A3A62C"/>
      </a:accent3>
      <a:accent4>
        <a:srgbClr val="98669F"/>
      </a:accent4>
      <a:accent5>
        <a:srgbClr val="83AFD6"/>
      </a:accent5>
      <a:accent6>
        <a:srgbClr val="1CA19C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90107_STOBER PowerPoint MASTER.potx" id="{79069752-FF27-410C-858C-29C91EFCE081}" vid="{E279E2F9-0BC4-4E86-A8C5-45BE164A9A2A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STOBER PowerPoint MASTER 2019-0107</Template>
  <TotalTime>0</TotalTime>
  <Words>1096</Words>
  <Application>Microsoft Office PowerPoint</Application>
  <PresentationFormat>Breitbild</PresentationFormat>
  <Paragraphs>189</Paragraphs>
  <Slides>14</Slides>
  <Notes>11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9" baseType="lpstr">
      <vt:lpstr>Arial</vt:lpstr>
      <vt:lpstr>Calibri</vt:lpstr>
      <vt:lpstr>Exo 2</vt:lpstr>
      <vt:lpstr>Wingdings</vt:lpstr>
      <vt:lpstr>Office</vt:lpstr>
      <vt:lpstr>Reductores planetarios  de STOBER.</vt:lpstr>
      <vt:lpstr>¡Más RENDIMIENTO para su máquina!</vt:lpstr>
      <vt:lpstr>¡Más RENDIMIENTO para su máquina!</vt:lpstr>
      <vt:lpstr>Más PRECISIÓN con reductores planetarios de STOBER</vt:lpstr>
      <vt:lpstr>¡Calidad garantizada! </vt:lpstr>
      <vt:lpstr>La E hace referencia a Economy: reductores PE de STOBER</vt:lpstr>
      <vt:lpstr>¡Eficiencia insuperable!</vt:lpstr>
      <vt:lpstr>Apueste por el rendimiento</vt:lpstr>
      <vt:lpstr>Homogeneidad en todas las series.</vt:lpstr>
      <vt:lpstr>AJUSTE PRECISO para sus requisitos individuales</vt:lpstr>
      <vt:lpstr>Reductores planetarios de STOBER</vt:lpstr>
      <vt:lpstr>Make it yours! STOBER Configurator</vt:lpstr>
      <vt:lpstr>MORE THAN JUST A GEARBOX</vt:lpstr>
      <vt:lpstr>La IDENTIFICACIÓN DE PRODUCTO de STOBER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Planetengetriebe  von STÖBER.</dc:title>
  <dc:creator>Göransson, Ulla</dc:creator>
  <cp:lastModifiedBy>Grotzfeld, Claudia</cp:lastModifiedBy>
  <cp:revision>83</cp:revision>
  <dcterms:created xsi:type="dcterms:W3CDTF">2019-11-05T09:41:04Z</dcterms:created>
  <dcterms:modified xsi:type="dcterms:W3CDTF">2021-04-08T11:33:44Z</dcterms:modified>
</cp:coreProperties>
</file>