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  <p:sldMasterId id="2147483661" r:id="rId5"/>
    <p:sldMasterId id="2147483670" r:id="rId6"/>
    <p:sldMasterId id="2147483682" r:id="rId7"/>
    <p:sldMasterId id="2147483685" r:id="rId8"/>
  </p:sldMasterIdLst>
  <p:notesMasterIdLst>
    <p:notesMasterId r:id="rId28"/>
  </p:notesMasterIdLst>
  <p:sldIdLst>
    <p:sldId id="463" r:id="rId9"/>
    <p:sldId id="464" r:id="rId10"/>
    <p:sldId id="441" r:id="rId11"/>
    <p:sldId id="460" r:id="rId12"/>
    <p:sldId id="442" r:id="rId13"/>
    <p:sldId id="443" r:id="rId14"/>
    <p:sldId id="444" r:id="rId15"/>
    <p:sldId id="461" r:id="rId16"/>
    <p:sldId id="462" r:id="rId17"/>
    <p:sldId id="446" r:id="rId18"/>
    <p:sldId id="448" r:id="rId19"/>
    <p:sldId id="450" r:id="rId20"/>
    <p:sldId id="452" r:id="rId21"/>
    <p:sldId id="453" r:id="rId22"/>
    <p:sldId id="457" r:id="rId23"/>
    <p:sldId id="458" r:id="rId24"/>
    <p:sldId id="367" r:id="rId25"/>
    <p:sldId id="465" r:id="rId26"/>
    <p:sldId id="459" r:id="rId2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68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40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necker, Ronja" initials="NR" lastIdx="1" clrIdx="0">
    <p:extLst>
      <p:ext uri="{19B8F6BF-5375-455C-9EA6-DF929625EA0E}">
        <p15:presenceInfo xmlns:p15="http://schemas.microsoft.com/office/powerpoint/2012/main" userId="S::ronja.neunecker@stoeber.de::febd1a51-bac3-4176-814b-3e5a49c2cd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C"/>
    <a:srgbClr val="001A32"/>
    <a:srgbClr val="A3A62C"/>
    <a:srgbClr val="003E74"/>
    <a:srgbClr val="98669F"/>
    <a:srgbClr val="004B88"/>
    <a:srgbClr val="006EB6"/>
    <a:srgbClr val="007FC4"/>
    <a:srgbClr val="6A9DD3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9FD28-57CF-4939-8A22-9B05FC69F083}" v="2" dt="2021-12-05T09:39:05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0578" autoAdjust="0"/>
  </p:normalViewPr>
  <p:slideViewPr>
    <p:cSldViewPr snapToGrid="0" snapToObjects="1">
      <p:cViewPr varScale="1">
        <p:scale>
          <a:sx n="103" d="100"/>
          <a:sy n="103" d="100"/>
        </p:scale>
        <p:origin x="900" y="108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68"/>
        <p:guide pos="6607"/>
        <p:guide pos="7446"/>
        <p:guide orient="horz" pos="4247"/>
        <p:guide orient="horz" pos="3770"/>
        <p:guide orient="horz" pos="3317"/>
        <p:guide orient="horz" pos="2840"/>
        <p:guide orient="horz" pos="2387"/>
        <p:guide orient="horz" pos="1911"/>
        <p:guide orient="horz" pos="1457"/>
        <p:guide orient="horz" pos="1003"/>
        <p:guide orient="horz" pos="5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Base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motoradapter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ROBA- </a:t>
            </a:r>
            <a:r>
              <a:rPr lang="de-DE" dirty="0" err="1"/>
              <a:t>Topstop</a:t>
            </a:r>
            <a:r>
              <a:rPr lang="de-DE" dirty="0"/>
              <a:t>, but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special</a:t>
            </a:r>
            <a:r>
              <a:rPr lang="de-DE" dirty="0"/>
              <a:t> interface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assembling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different STOBER-</a:t>
            </a:r>
            <a:r>
              <a:rPr lang="de-DE" dirty="0" err="1"/>
              <a:t>gearboxes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5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DIN EN ISO 13849-1 and so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valid all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03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8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Verweis auf </a:t>
            </a:r>
            <a:r>
              <a:rPr lang="de-DE" dirty="0" err="1"/>
              <a:t>Servosoft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b="1" i="0" u="none" strike="noStrike" baseline="0" dirty="0">
              <a:latin typeface="Calibri-Bold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Toleranz der PMB +100%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93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R+D </a:t>
            </a:r>
            <a:r>
              <a:rPr lang="de-DE" dirty="0" err="1"/>
              <a:t>department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20000h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88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70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Shown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MAYR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manual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59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05C"/>
                </a:solidFill>
              </a:rPr>
              <a:t>So sometimes also the delivery time to the customer was exceed</a:t>
            </a:r>
            <a:endParaRPr lang="de-DE" sz="1100" dirty="0">
              <a:solidFill>
                <a:srgbClr val="2F3965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2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SDI?</a:t>
            </a:r>
          </a:p>
          <a:p>
            <a:endParaRPr lang="de-DE" dirty="0"/>
          </a:p>
          <a:p>
            <a:r>
              <a:rPr lang="de-DE" dirty="0"/>
              <a:t>Hier Planetengetriebe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7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SDI?</a:t>
            </a:r>
          </a:p>
          <a:p>
            <a:endParaRPr lang="de-DE" dirty="0"/>
          </a:p>
          <a:p>
            <a:r>
              <a:rPr lang="de-DE" dirty="0"/>
              <a:t>Hier Planetengetriebe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1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danger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,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a </a:t>
            </a:r>
            <a:r>
              <a:rPr lang="de-DE" dirty="0" err="1"/>
              <a:t>tool</a:t>
            </a:r>
            <a:r>
              <a:rPr lang="de-DE" dirty="0"/>
              <a:t> and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piece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expensive, so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</a:t>
            </a:r>
            <a:r>
              <a:rPr lang="de-DE" dirty="0" err="1"/>
              <a:t>damaged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87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33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Flow Chart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20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79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A3DF1-23CF-5344-9949-DF1C92A42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46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/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80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99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35" indent="0" algn="ctr">
              <a:buNone/>
              <a:defRPr sz="2000"/>
            </a:lvl2pPr>
            <a:lvl3pPr marL="914269" indent="0" algn="ctr">
              <a:buNone/>
              <a:defRPr sz="1800"/>
            </a:lvl3pPr>
            <a:lvl4pPr marL="1371404" indent="0" algn="ctr">
              <a:buNone/>
              <a:defRPr sz="1600"/>
            </a:lvl4pPr>
            <a:lvl5pPr marL="1828539" indent="0" algn="ctr">
              <a:buNone/>
              <a:defRPr sz="1600"/>
            </a:lvl5pPr>
            <a:lvl6pPr marL="2285674" indent="0" algn="ctr">
              <a:buNone/>
              <a:defRPr sz="1600"/>
            </a:lvl6pPr>
            <a:lvl7pPr marL="2742808" indent="0" algn="ctr">
              <a:buNone/>
              <a:defRPr sz="1600"/>
            </a:lvl7pPr>
            <a:lvl8pPr marL="3199943" indent="0" algn="ctr">
              <a:buNone/>
              <a:defRPr sz="1600"/>
            </a:lvl8pPr>
            <a:lvl9pPr marL="365707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5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5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/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5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99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35" indent="0" algn="ctr">
              <a:buNone/>
              <a:defRPr sz="2000"/>
            </a:lvl2pPr>
            <a:lvl3pPr marL="914269" indent="0" algn="ctr">
              <a:buNone/>
              <a:defRPr sz="1800"/>
            </a:lvl3pPr>
            <a:lvl4pPr marL="1371404" indent="0" algn="ctr">
              <a:buNone/>
              <a:defRPr sz="1600"/>
            </a:lvl4pPr>
            <a:lvl5pPr marL="1828539" indent="0" algn="ctr">
              <a:buNone/>
              <a:defRPr sz="1600"/>
            </a:lvl5pPr>
            <a:lvl6pPr marL="2285674" indent="0" algn="ctr">
              <a:buNone/>
              <a:defRPr sz="1600"/>
            </a:lvl6pPr>
            <a:lvl7pPr marL="2742808" indent="0" algn="ctr">
              <a:buNone/>
              <a:defRPr sz="1600"/>
            </a:lvl7pPr>
            <a:lvl8pPr marL="3199943" indent="0" algn="ctr">
              <a:buNone/>
              <a:defRPr sz="1600"/>
            </a:lvl8pPr>
            <a:lvl9pPr marL="365707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5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8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/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41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99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35" indent="0" algn="ctr">
              <a:buNone/>
              <a:defRPr sz="2000"/>
            </a:lvl2pPr>
            <a:lvl3pPr marL="914269" indent="0" algn="ctr">
              <a:buNone/>
              <a:defRPr sz="1800"/>
            </a:lvl3pPr>
            <a:lvl4pPr marL="1371404" indent="0" algn="ctr">
              <a:buNone/>
              <a:defRPr sz="1600"/>
            </a:lvl4pPr>
            <a:lvl5pPr marL="1828539" indent="0" algn="ctr">
              <a:buNone/>
              <a:defRPr sz="1600"/>
            </a:lvl5pPr>
            <a:lvl6pPr marL="2285674" indent="0" algn="ctr">
              <a:buNone/>
              <a:defRPr sz="1600"/>
            </a:lvl6pPr>
            <a:lvl7pPr marL="2742808" indent="0" algn="ctr">
              <a:buNone/>
              <a:defRPr sz="1600"/>
            </a:lvl7pPr>
            <a:lvl8pPr marL="3199943" indent="0" algn="ctr">
              <a:buNone/>
              <a:defRPr sz="1600"/>
            </a:lvl8pPr>
            <a:lvl9pPr marL="365707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5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/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44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99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35" indent="0" algn="ctr">
              <a:buNone/>
              <a:defRPr sz="2000"/>
            </a:lvl2pPr>
            <a:lvl3pPr marL="914269" indent="0" algn="ctr">
              <a:buNone/>
              <a:defRPr sz="1800"/>
            </a:lvl3pPr>
            <a:lvl4pPr marL="1371404" indent="0" algn="ctr">
              <a:buNone/>
              <a:defRPr sz="1600"/>
            </a:lvl4pPr>
            <a:lvl5pPr marL="1828539" indent="0" algn="ctr">
              <a:buNone/>
              <a:defRPr sz="1600"/>
            </a:lvl5pPr>
            <a:lvl6pPr marL="2285674" indent="0" algn="ctr">
              <a:buNone/>
              <a:defRPr sz="1600"/>
            </a:lvl6pPr>
            <a:lvl7pPr marL="2742808" indent="0" algn="ctr">
              <a:buNone/>
              <a:defRPr sz="1600"/>
            </a:lvl7pPr>
            <a:lvl8pPr marL="3199943" indent="0" algn="ctr">
              <a:buNone/>
              <a:defRPr sz="1600"/>
            </a:lvl8pPr>
            <a:lvl9pPr marL="365707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5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3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1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694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269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568" indent="-228568" algn="l" defTabSz="9142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972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3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1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78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269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568" indent="-228568" algn="l" defTabSz="9142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972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3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1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59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269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568" indent="-228568" algn="l" defTabSz="9142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972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3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1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1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1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9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269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568" indent="-228568" algn="l" defTabSz="9142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972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8" algn="l" defTabSz="9142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94B459-237E-4478-A59A-CDD1E7A4865E}"/>
              </a:ext>
            </a:extLst>
          </p:cNvPr>
          <p:cNvGrpSpPr/>
          <p:nvPr/>
        </p:nvGrpSpPr>
        <p:grpSpPr>
          <a:xfrm>
            <a:off x="1" y="826195"/>
            <a:ext cx="12229042" cy="6021070"/>
            <a:chOff x="-1588" y="836614"/>
            <a:chExt cx="12229684" cy="60213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478E652-5620-4FCA-8AC2-1DE8F7426EE4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8C0ABB8B-7A15-4640-ACBF-6FEC6FD8C05F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4" name="Rechtwinkliges Dreieck 13">
                <a:extLst>
                  <a:ext uri="{FF2B5EF4-FFF2-40B4-BE49-F238E27FC236}">
                    <a16:creationId xmlns:a16="http://schemas.microsoft.com/office/drawing/2014/main" id="{642C7EF5-C1E0-4D1F-8F83-48C6AF26E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  <p:sp>
            <p:nvSpPr>
              <p:cNvPr id="15" name="Rechtwinkliges Dreieck 14">
                <a:extLst>
                  <a:ext uri="{FF2B5EF4-FFF2-40B4-BE49-F238E27FC236}">
                    <a16:creationId xmlns:a16="http://schemas.microsoft.com/office/drawing/2014/main" id="{63C99F28-2CE4-43C2-A4A1-8F6CAA8C02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7CF3E56-F29B-4239-B0C4-0C85C3FF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5487" t="9988" r="19427" b="20412"/>
            <a:stretch/>
          </p:blipFill>
          <p:spPr>
            <a:xfrm>
              <a:off x="6547227" y="1592262"/>
              <a:ext cx="5680869" cy="5265738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6EE3A015-103E-4CFB-A854-58761F5E4B84}"/>
              </a:ext>
            </a:extLst>
          </p:cNvPr>
          <p:cNvSpPr txBox="1"/>
          <p:nvPr/>
        </p:nvSpPr>
        <p:spPr>
          <a:xfrm>
            <a:off x="1535229" y="2062318"/>
            <a:ext cx="6543870" cy="304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 err="1">
                <a:solidFill>
                  <a:schemeClr val="tx2"/>
                </a:solidFill>
              </a:rPr>
              <a:t>What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does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ServoStop</a:t>
            </a:r>
            <a:r>
              <a:rPr lang="de-DE" sz="2400" b="1" dirty="0">
                <a:solidFill>
                  <a:schemeClr val="tx2"/>
                </a:solidFill>
              </a:rPr>
              <a:t> / MB- </a:t>
            </a:r>
            <a:r>
              <a:rPr lang="de-DE" sz="2400" b="1" dirty="0" err="1">
                <a:solidFill>
                  <a:schemeClr val="tx2"/>
                </a:solidFill>
              </a:rPr>
              <a:t>adapter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mean</a:t>
            </a:r>
            <a:r>
              <a:rPr lang="de-DE" sz="2400" b="1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05C"/>
                </a:solidFill>
              </a:rPr>
              <a:t>ServoStop</a:t>
            </a:r>
            <a:r>
              <a:rPr lang="en-US" sz="2200" dirty="0">
                <a:solidFill>
                  <a:srgbClr val="00305C"/>
                </a:solidFill>
              </a:rPr>
              <a:t> / MB- adapter is a motor adapter which includes a brake made by the Company MAYR. This additional brake combined with the motor brake allows to have a redundant brake system, which is often needed for gravity- loaded axes with possible danger to persons</a:t>
            </a:r>
          </a:p>
          <a:p>
            <a:pPr marL="257922" indent="-257922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de-DE" sz="1995" dirty="0">
              <a:solidFill>
                <a:srgbClr val="2F3965"/>
              </a:solidFill>
            </a:endParaRPr>
          </a:p>
        </p:txBody>
      </p:sp>
      <p:sp>
        <p:nvSpPr>
          <p:cNvPr id="18" name="Titel 12">
            <a:extLst>
              <a:ext uri="{FF2B5EF4-FFF2-40B4-BE49-F238E27FC236}">
                <a16:creationId xmlns:a16="http://schemas.microsoft.com/office/drawing/2014/main" id="{4DFFCE20-1CD7-4918-BE60-AF31EF2B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774CFE8-0A76-412B-A314-1BF582B5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3" b="92887" l="80" r="98080">
                        <a14:foregroundMark x1="8560" y1="51674" x2="8560" y2="51674"/>
                        <a14:foregroundMark x1="7920" y1="68201" x2="7920" y2="68201"/>
                        <a14:foregroundMark x1="10720" y1="68828" x2="10720" y2="68828"/>
                        <a14:foregroundMark x1="10080" y1="67155" x2="10080" y2="67155"/>
                        <a14:foregroundMark x1="6000" y1="57531" x2="6000" y2="57531"/>
                        <a14:foregroundMark x1="4800" y1="74686" x2="5360" y2="74059"/>
                        <a14:foregroundMark x1="3040" y1="86402" x2="3040" y2="86402"/>
                        <a14:foregroundMark x1="86080" y1="49163" x2="86080" y2="49163"/>
                        <a14:foregroundMark x1="95360" y1="28243" x2="95360" y2="28243"/>
                        <a14:foregroundMark x1="89200" y1="26778" x2="89200" y2="26778"/>
                        <a14:foregroundMark x1="89040" y1="24686" x2="89040" y2="24686"/>
                        <a14:foregroundMark x1="90000" y1="23431" x2="90000" y2="23431"/>
                        <a14:foregroundMark x1="89200" y1="22385" x2="89200" y2="22385"/>
                        <a14:foregroundMark x1="98080" y1="59623" x2="98080" y2="59623"/>
                        <a14:foregroundMark x1="57200" y1="28243" x2="57200" y2="28243"/>
                        <a14:foregroundMark x1="58400" y1="26151" x2="58400" y2="26151"/>
                        <a14:foregroundMark x1="50960" y1="79916" x2="50960" y2="79916"/>
                        <a14:foregroundMark x1="52720" y1="85356" x2="52720" y2="85356"/>
                        <a14:foregroundMark x1="480" y1="56485" x2="480" y2="56485"/>
                        <a14:foregroundMark x1="480" y1="56485" x2="480" y2="56485"/>
                        <a14:foregroundMark x1="18320" y1="12343" x2="18320" y2="12343"/>
                        <a14:foregroundMark x1="25440" y1="93305" x2="25440" y2="93305"/>
                        <a14:foregroundMark x1="320" y1="62343" x2="320" y2="62343"/>
                        <a14:foregroundMark x1="480" y1="43724" x2="480" y2="43724"/>
                        <a14:foregroundMark x1="720" y1="56485" x2="720" y2="56485"/>
                        <a14:foregroundMark x1="320" y1="59414" x2="320" y2="59414"/>
                        <a14:foregroundMark x1="720" y1="44979" x2="720" y2="44979"/>
                        <a14:foregroundMark x1="720" y1="40377" x2="720" y2="40377"/>
                        <a14:foregroundMark x1="80" y1="38703" x2="80" y2="38703"/>
                        <a14:foregroundMark x1="320" y1="44142" x2="320" y2="44142"/>
                        <a14:foregroundMark x1="400" y1="44770" x2="400" y2="44770"/>
                        <a14:foregroundMark x1="400" y1="43933" x2="400" y2="43933"/>
                        <a14:foregroundMark x1="400" y1="43933" x2="400" y2="43933"/>
                        <a14:foregroundMark x1="400" y1="44142" x2="400" y2="44142"/>
                        <a14:foregroundMark x1="400" y1="44770" x2="400" y2="44770"/>
                        <a14:foregroundMark x1="400" y1="44770" x2="400" y2="44770"/>
                        <a14:foregroundMark x1="400" y1="44770" x2="400" y2="44770"/>
                        <a14:foregroundMark x1="58480" y1="25732" x2="58480" y2="25732"/>
                        <a14:foregroundMark x1="42560" y1="25314" x2="42560" y2="25314"/>
                        <a14:backgroundMark x1="71760" y1="21967" x2="71760" y2="21967"/>
                        <a14:backgroundMark x1="79600" y1="15481" x2="79600" y2="15481"/>
                        <a14:backgroundMark x1="74320" y1="10251" x2="74320" y2="10251"/>
                        <a14:backgroundMark x1="79600" y1="8159" x2="79600" y2="8159"/>
                        <a14:backgroundMark x1="72960" y1="15063" x2="72960" y2="15063"/>
                        <a14:backgroundMark x1="72320" y1="17155" x2="72320" y2="17155"/>
                        <a14:backgroundMark x1="4880" y1="2510" x2="4880" y2="2510"/>
                        <a14:backgroundMark x1="3920" y1="6067" x2="3920" y2="6067"/>
                        <a14:backgroundMark x1="39120" y1="4393" x2="39120" y2="4393"/>
                        <a14:backgroundMark x1="72960" y1="8787" x2="72960" y2="8787"/>
                        <a14:backgroundMark x1="72960" y1="8787" x2="72960" y2="8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2121" y="3918772"/>
            <a:ext cx="3219805" cy="12312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5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FD009801-915A-413B-8288-A183A31F3BD9}"/>
              </a:ext>
            </a:extLst>
          </p:cNvPr>
          <p:cNvSpPr>
            <a:spLocks noChangeAspect="1"/>
          </p:cNvSpPr>
          <p:nvPr/>
        </p:nvSpPr>
        <p:spPr>
          <a:xfrm flipH="1">
            <a:off x="6589436" y="3272100"/>
            <a:ext cx="5627390" cy="358547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69"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CD6786E-95EF-4920-9B30-811EE7AC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69" y="1208151"/>
            <a:ext cx="8400996" cy="4583250"/>
          </a:xfrm>
        </p:spPr>
        <p:txBody>
          <a:bodyPr>
            <a:noAutofit/>
          </a:bodyPr>
          <a:lstStyle/>
          <a:p>
            <a:pPr marL="457200" indent="-457200">
              <a:spcBef>
                <a:spcPts val="907"/>
              </a:spcBef>
              <a:spcAft>
                <a:spcPts val="544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Ask the customer for the required application data </a:t>
            </a:r>
            <a:r>
              <a:rPr lang="de-DE" sz="2200" b="1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spcBef>
                <a:spcPts val="907"/>
              </a:spcBef>
              <a:spcAft>
                <a:spcPts val="907"/>
              </a:spcAft>
              <a:buNone/>
            </a:pPr>
            <a:r>
              <a:rPr lang="de-DE" sz="1995" dirty="0" err="1"/>
              <a:t>For</a:t>
            </a:r>
            <a:r>
              <a:rPr lang="de-DE" sz="1995" dirty="0"/>
              <a:t> </a:t>
            </a:r>
            <a:r>
              <a:rPr lang="de-DE" sz="1995" dirty="0" err="1"/>
              <a:t>bearing</a:t>
            </a:r>
            <a:r>
              <a:rPr lang="de-DE" sz="1995" dirty="0"/>
              <a:t> </a:t>
            </a:r>
            <a:r>
              <a:rPr lang="de-DE" sz="1995" dirty="0" err="1"/>
              <a:t>lifetime</a:t>
            </a:r>
            <a:r>
              <a:rPr lang="de-DE" sz="1995" dirty="0"/>
              <a:t> </a:t>
            </a:r>
            <a:r>
              <a:rPr lang="de-DE" sz="1995" dirty="0" err="1"/>
              <a:t>calculation</a:t>
            </a:r>
            <a:r>
              <a:rPr lang="de-DE" sz="1995" dirty="0"/>
              <a:t> </a:t>
            </a:r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800" dirty="0"/>
              <a:t>Dimensional </a:t>
            </a:r>
            <a:r>
              <a:rPr lang="de-DE" sz="1800" dirty="0" err="1"/>
              <a:t>drawing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mounting </a:t>
            </a:r>
            <a:r>
              <a:rPr lang="de-DE" sz="1800" dirty="0" err="1"/>
              <a:t>situation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endParaRPr lang="de-DE" sz="1800" dirty="0"/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Customer bearing or use of the gearbox bearing</a:t>
            </a:r>
            <a:endParaRPr lang="de-DE" sz="1600" dirty="0"/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600" dirty="0"/>
              <a:t>Mounting position </a:t>
            </a:r>
            <a:r>
              <a:rPr lang="de-DE" sz="1600" dirty="0" err="1"/>
              <a:t>of</a:t>
            </a:r>
            <a:r>
              <a:rPr lang="de-DE" sz="1600" dirty="0"/>
              <a:t> C, F, K und P(H)_K </a:t>
            </a:r>
            <a:r>
              <a:rPr lang="de-DE" sz="1600" dirty="0" err="1"/>
              <a:t>gearboxes</a:t>
            </a:r>
            <a:endParaRPr lang="de-DE" sz="1600" dirty="0"/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For K and P(H)_K side of output shaft (3 or 4) and rotation direction</a:t>
            </a:r>
            <a:endParaRPr lang="de-DE" sz="1600" dirty="0"/>
          </a:p>
          <a:p>
            <a:pPr marL="0" indent="0">
              <a:spcBef>
                <a:spcPts val="907"/>
              </a:spcBef>
              <a:spcAft>
                <a:spcPts val="907"/>
              </a:spcAft>
              <a:buClr>
                <a:schemeClr val="accent3"/>
              </a:buClr>
              <a:buNone/>
            </a:pPr>
            <a:r>
              <a:rPr lang="de-DE" sz="1995" dirty="0" err="1"/>
              <a:t>For</a:t>
            </a:r>
            <a:r>
              <a:rPr lang="de-DE" sz="1995" dirty="0"/>
              <a:t> </a:t>
            </a:r>
            <a:r>
              <a:rPr lang="de-DE" sz="1995" dirty="0" err="1"/>
              <a:t>calculation</a:t>
            </a:r>
            <a:r>
              <a:rPr lang="de-DE" sz="1995" dirty="0"/>
              <a:t> </a:t>
            </a:r>
            <a:r>
              <a:rPr lang="de-DE" sz="1995" dirty="0" err="1"/>
              <a:t>of</a:t>
            </a:r>
            <a:r>
              <a:rPr lang="de-DE" sz="1995" dirty="0"/>
              <a:t> </a:t>
            </a:r>
            <a:r>
              <a:rPr lang="de-DE" sz="1995" dirty="0" err="1"/>
              <a:t>the</a:t>
            </a:r>
            <a:r>
              <a:rPr lang="de-DE" sz="1995" dirty="0"/>
              <a:t> </a:t>
            </a:r>
            <a:r>
              <a:rPr lang="de-DE" sz="1995" dirty="0" err="1"/>
              <a:t>brake</a:t>
            </a:r>
            <a:endParaRPr lang="de-DE" sz="1995" dirty="0"/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motor</a:t>
            </a:r>
            <a:r>
              <a:rPr lang="de-DE" sz="1800" dirty="0"/>
              <a:t> </a:t>
            </a:r>
            <a:r>
              <a:rPr lang="de-DE" sz="1800" dirty="0" err="1"/>
              <a:t>brake</a:t>
            </a:r>
            <a:r>
              <a:rPr lang="de-DE" sz="1800" dirty="0"/>
              <a:t>, is </a:t>
            </a:r>
            <a:r>
              <a:rPr lang="de-DE" sz="1800" dirty="0" err="1"/>
              <a:t>redundancy</a:t>
            </a:r>
            <a:r>
              <a:rPr lang="de-DE" sz="1800" dirty="0"/>
              <a:t> </a:t>
            </a:r>
            <a:r>
              <a:rPr lang="de-DE" sz="1800" dirty="0" err="1"/>
              <a:t>demanded</a:t>
            </a:r>
            <a:r>
              <a:rPr lang="de-DE" sz="1800" dirty="0"/>
              <a:t>?</a:t>
            </a:r>
            <a:endParaRPr lang="de-DE" sz="1800" dirty="0">
              <a:solidFill>
                <a:srgbClr val="FF0000"/>
              </a:solidFill>
            </a:endParaRPr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According to the standard, a safety factor SH≥1.0 is required for </a:t>
            </a:r>
            <a:r>
              <a:rPr lang="en-US" sz="1800" u="sng" dirty="0"/>
              <a:t>each</a:t>
            </a:r>
            <a:r>
              <a:rPr lang="en-US" sz="1800" dirty="0"/>
              <a:t> brake if there must be redundancy. Which value does the customer want?</a:t>
            </a:r>
            <a:endParaRPr lang="de-DE" sz="1800" dirty="0"/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According to the standard, a safety factor SH≥1.3 is required if only one brake is needed by considering the risk assessment. Which value does the customer want?</a:t>
            </a:r>
            <a:endParaRPr lang="de-DE" sz="1800" dirty="0"/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800" dirty="0" err="1"/>
              <a:t>For</a:t>
            </a:r>
            <a:r>
              <a:rPr lang="de-DE" sz="1800" dirty="0"/>
              <a:t> Third Party motors: 	min. und max. </a:t>
            </a:r>
            <a:r>
              <a:rPr lang="de-DE" sz="1800" dirty="0" err="1"/>
              <a:t>brake</a:t>
            </a:r>
            <a:r>
              <a:rPr lang="de-DE" sz="1800" dirty="0"/>
              <a:t> </a:t>
            </a:r>
            <a:r>
              <a:rPr lang="de-DE" sz="1800" dirty="0" err="1"/>
              <a:t>torque</a:t>
            </a:r>
            <a:r>
              <a:rPr lang="de-DE" sz="1800" dirty="0"/>
              <a:t> (</a:t>
            </a:r>
            <a:r>
              <a:rPr lang="de-DE" sz="1800" dirty="0" err="1"/>
              <a:t>tolerances</a:t>
            </a:r>
            <a:r>
              <a:rPr lang="de-DE" sz="1800" dirty="0"/>
              <a:t>)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en-US" sz="1800" dirty="0"/>
              <a:t>Motor mass moment of inertia?</a:t>
            </a: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 descr="Ein Bild, das Elektronik, Kamera, Projektor enthält.&#10;&#10;Automatisch generierte Beschreibung">
            <a:extLst>
              <a:ext uri="{FF2B5EF4-FFF2-40B4-BE49-F238E27FC236}">
                <a16:creationId xmlns:a16="http://schemas.microsoft.com/office/drawing/2014/main" id="{A2E546B7-1760-4C98-9621-5D475F825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253"/>
          <a:stretch/>
        </p:blipFill>
        <p:spPr>
          <a:xfrm>
            <a:off x="7356362" y="867097"/>
            <a:ext cx="4860464" cy="27460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153FA5-1B74-48EA-B919-8BA9465EF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317" y="3427742"/>
            <a:ext cx="3686495" cy="537257"/>
          </a:xfrm>
          <a:prstGeom prst="rect">
            <a:avLst/>
          </a:prstGeom>
        </p:spPr>
      </p:pic>
      <p:sp>
        <p:nvSpPr>
          <p:cNvPr id="9" name="Titel 12">
            <a:extLst>
              <a:ext uri="{FF2B5EF4-FFF2-40B4-BE49-F238E27FC236}">
                <a16:creationId xmlns:a16="http://schemas.microsoft.com/office/drawing/2014/main" id="{85810318-A656-433C-BBA4-384E5509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71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3D818B1-1D4B-4E11-9A00-212D3644D3D9}"/>
              </a:ext>
            </a:extLst>
          </p:cNvPr>
          <p:cNvSpPr txBox="1">
            <a:spLocks/>
          </p:cNvSpPr>
          <p:nvPr/>
        </p:nvSpPr>
        <p:spPr>
          <a:xfrm>
            <a:off x="623888" y="1265460"/>
            <a:ext cx="6996112" cy="415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sz="2200" b="1" dirty="0">
                <a:solidFill>
                  <a:schemeClr val="accent3"/>
                </a:solidFill>
              </a:rPr>
              <a:t>Calculation with </a:t>
            </a:r>
            <a:r>
              <a:rPr lang="en-US" sz="2200" b="1" dirty="0" err="1">
                <a:solidFill>
                  <a:schemeClr val="accent3"/>
                </a:solidFill>
              </a:rPr>
              <a:t>ServoSoft</a:t>
            </a:r>
            <a:r>
              <a:rPr lang="en-US" sz="2200" b="1" dirty="0">
                <a:solidFill>
                  <a:schemeClr val="accent3"/>
                </a:solidFill>
              </a:rPr>
              <a:t> with single and double load</a:t>
            </a:r>
            <a:endParaRPr lang="de-DE" sz="2200" b="1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Standard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load</a:t>
            </a:r>
            <a:endParaRPr lang="de-DE" dirty="0"/>
          </a:p>
          <a:p>
            <a:pPr lvl="1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Select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components</a:t>
            </a:r>
            <a:endParaRPr lang="de-DE" dirty="0"/>
          </a:p>
          <a:p>
            <a:pPr lvl="1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Dimension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gearbox</a:t>
            </a:r>
            <a:r>
              <a:rPr lang="de-DE" dirty="0"/>
              <a:t> </a:t>
            </a:r>
            <a:r>
              <a:rPr lang="de-DE" dirty="0" err="1"/>
              <a:t>generously</a:t>
            </a:r>
            <a:endParaRPr lang="de-DE" dirty="0"/>
          </a:p>
          <a:p>
            <a:pPr lvl="1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Dimension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motor</a:t>
            </a:r>
            <a:r>
              <a:rPr lang="de-DE" dirty="0"/>
              <a:t> normal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Second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double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load</a:t>
            </a:r>
            <a:endParaRPr lang="de-DE" dirty="0"/>
          </a:p>
          <a:p>
            <a:pPr lvl="1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Copy </a:t>
            </a:r>
            <a:r>
              <a:rPr lang="de-DE" dirty="0" err="1"/>
              <a:t>axis</a:t>
            </a:r>
            <a:r>
              <a:rPr lang="de-DE" dirty="0"/>
              <a:t> and double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mass</a:t>
            </a:r>
            <a:endParaRPr lang="de-DE" dirty="0"/>
          </a:p>
          <a:p>
            <a:pPr lvl="1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Gearbox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still ok</a:t>
            </a:r>
          </a:p>
          <a:p>
            <a:pPr lvl="1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Motor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brake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dimensioned</a:t>
            </a:r>
            <a:r>
              <a:rPr lang="de-DE" dirty="0"/>
              <a:t> für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load</a:t>
            </a:r>
            <a:endParaRPr lang="de-DE" dirty="0"/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Since no brake calculation is possible in </a:t>
            </a:r>
            <a:r>
              <a:rPr lang="en-US" dirty="0" err="1"/>
              <a:t>ServoSoft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therefore</a:t>
            </a:r>
            <a:r>
              <a:rPr lang="en-US" dirty="0"/>
              <a:t> we use the internal STOBER brake tool</a:t>
            </a:r>
            <a:endParaRPr lang="de-DE" dirty="0"/>
          </a:p>
          <a:p>
            <a:pPr marL="0" indent="0">
              <a:spcAft>
                <a:spcPts val="600"/>
              </a:spcAft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21CED9-F2A6-48CB-9B20-2D8C35BF8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7459570" y="820855"/>
            <a:ext cx="4732430" cy="329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F1C209-BB14-4D61-848A-537FC7C2A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353" y="4581401"/>
            <a:ext cx="2571973" cy="1962320"/>
          </a:xfrm>
          <a:prstGeom prst="rect">
            <a:avLst/>
          </a:prstGeom>
        </p:spPr>
      </p:pic>
      <p:sp>
        <p:nvSpPr>
          <p:cNvPr id="9" name="Titel 12">
            <a:extLst>
              <a:ext uri="{FF2B5EF4-FFF2-40B4-BE49-F238E27FC236}">
                <a16:creationId xmlns:a16="http://schemas.microsoft.com/office/drawing/2014/main" id="{5B26D56B-C6F2-43FC-BD5C-0D127180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29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258433"/>
            <a:ext cx="7615651" cy="231965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de-DE" sz="2200" b="1" dirty="0">
                <a:solidFill>
                  <a:schemeClr val="accent3"/>
                </a:solidFill>
              </a:rPr>
              <a:t>Determination </a:t>
            </a:r>
            <a:r>
              <a:rPr lang="de-DE" sz="2200" b="1" dirty="0" err="1">
                <a:solidFill>
                  <a:schemeClr val="accent3"/>
                </a:solidFill>
              </a:rPr>
              <a:t>of</a:t>
            </a:r>
            <a:r>
              <a:rPr lang="de-DE" sz="2200" b="1" dirty="0">
                <a:solidFill>
                  <a:schemeClr val="accent3"/>
                </a:solidFill>
              </a:rPr>
              <a:t> Emergency-off </a:t>
            </a:r>
            <a:r>
              <a:rPr lang="de-DE" sz="2200" b="1" dirty="0" err="1">
                <a:solidFill>
                  <a:schemeClr val="accent3"/>
                </a:solidFill>
              </a:rPr>
              <a:t>torque</a:t>
            </a:r>
            <a:r>
              <a:rPr lang="de-DE" sz="2200" b="1" dirty="0">
                <a:solidFill>
                  <a:schemeClr val="accent3"/>
                </a:solidFill>
              </a:rPr>
              <a:t>  M</a:t>
            </a:r>
            <a:r>
              <a:rPr lang="de-DE" sz="2200" b="1" baseline="-25000" dirty="0">
                <a:solidFill>
                  <a:schemeClr val="accent3"/>
                </a:solidFill>
              </a:rPr>
              <a:t>2NOT</a:t>
            </a:r>
            <a:r>
              <a:rPr lang="de-DE" sz="2200" b="1" dirty="0">
                <a:solidFill>
                  <a:schemeClr val="accent3"/>
                </a:solidFill>
              </a:rPr>
              <a:t>*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Copy axis and enter Max-Stop </a:t>
            </a:r>
            <a:r>
              <a:rPr lang="de-DE" dirty="0"/>
              <a:t>(SERVOsoft Version)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Calculate</a:t>
            </a:r>
            <a:r>
              <a:rPr lang="de-DE" dirty="0"/>
              <a:t> M</a:t>
            </a:r>
            <a:r>
              <a:rPr lang="de-DE" baseline="-25000" dirty="0"/>
              <a:t>2NOT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catalog</a:t>
            </a:r>
            <a:r>
              <a:rPr lang="de-DE" dirty="0"/>
              <a:t> (Catalog Version)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Check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</a:t>
            </a:r>
            <a:r>
              <a:rPr lang="de-DE" baseline="-25000" dirty="0"/>
              <a:t>2NOTsafe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86663C-43DB-40F1-89DF-059549C2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" y="4095006"/>
            <a:ext cx="2933954" cy="15927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832529D-997B-49FF-93BA-DB2395817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74" y="4095006"/>
            <a:ext cx="3076460" cy="880186"/>
          </a:xfrm>
          <a:prstGeom prst="rect">
            <a:avLst/>
          </a:prstGeom>
          <a:ln w="25400">
            <a:solidFill>
              <a:srgbClr val="A3A62C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CD516E-E3A3-485A-AB5D-DACF1F814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493" y="4223604"/>
            <a:ext cx="2514818" cy="6229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3D516E-3A11-4BD9-A8F3-5BBC8D611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794" y="5455294"/>
            <a:ext cx="2240474" cy="464860"/>
          </a:xfrm>
          <a:prstGeom prst="rect">
            <a:avLst/>
          </a:prstGeom>
          <a:ln w="25400">
            <a:solidFill>
              <a:srgbClr val="A3A62C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497A05A-CB83-42BD-944C-C1679CE0880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6000"/>
          </a:blip>
          <a:stretch>
            <a:fillRect/>
          </a:stretch>
        </p:blipFill>
        <p:spPr>
          <a:xfrm>
            <a:off x="8406056" y="820856"/>
            <a:ext cx="3785944" cy="2639797"/>
          </a:xfrm>
          <a:prstGeom prst="rect">
            <a:avLst/>
          </a:prstGeom>
        </p:spPr>
      </p:pic>
      <p:sp>
        <p:nvSpPr>
          <p:cNvPr id="12" name="Titel 12">
            <a:extLst>
              <a:ext uri="{FF2B5EF4-FFF2-40B4-BE49-F238E27FC236}">
                <a16:creationId xmlns:a16="http://schemas.microsoft.com/office/drawing/2014/main" id="{127001FF-773A-4777-9686-15D8931F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5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258433"/>
            <a:ext cx="6866649" cy="2604222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US" sz="2200" b="1" dirty="0">
                <a:solidFill>
                  <a:schemeClr val="accent3"/>
                </a:solidFill>
              </a:rPr>
              <a:t>Check each individual brake for safe holding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Using the safety factors according to the standard or with the higher factors given by the customer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Check each individual brake for safe holding, by considering the “ </a:t>
            </a:r>
            <a:r>
              <a:rPr lang="en-US" sz="2400" b="1" dirty="0"/>
              <a:t>-</a:t>
            </a:r>
            <a:r>
              <a:rPr lang="en-US" dirty="0"/>
              <a:t>  tolerance” and the requested safety factor </a:t>
            </a:r>
            <a:r>
              <a:rPr lang="de-DE" i="0" u="none" strike="noStrike" baseline="0" dirty="0" err="1"/>
              <a:t>fB</a:t>
            </a:r>
            <a:r>
              <a:rPr lang="de-DE" i="0" u="none" strike="noStrike" baseline="-25000" dirty="0" err="1"/>
              <a:t>safe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5BB22C-631B-43E4-8FE9-F05C25AC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89" y="4720285"/>
            <a:ext cx="3174005" cy="12135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66A6549-AE1E-4130-8B2C-85FA410DC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50810"/>
            <a:ext cx="4343776" cy="75254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859300C-D58B-41A6-A502-124D23C6B142}"/>
              </a:ext>
            </a:extLst>
          </p:cNvPr>
          <p:cNvGrpSpPr/>
          <p:nvPr/>
        </p:nvGrpSpPr>
        <p:grpSpPr>
          <a:xfrm>
            <a:off x="8141209" y="907827"/>
            <a:ext cx="3996942" cy="2835752"/>
            <a:chOff x="7530840" y="1222130"/>
            <a:chExt cx="4441047" cy="3150836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46EF899-D3C8-4859-90BA-DC45F921A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40000"/>
            </a:blip>
            <a:stretch>
              <a:fillRect/>
            </a:stretch>
          </p:blipFill>
          <p:spPr>
            <a:xfrm>
              <a:off x="8309838" y="2011645"/>
              <a:ext cx="3662049" cy="2361321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5E29D5A-E7A7-4B16-81CB-87ED961B9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7530840" y="1222130"/>
              <a:ext cx="3718080" cy="2501400"/>
            </a:xfrm>
            <a:prstGeom prst="rect">
              <a:avLst/>
            </a:prstGeom>
          </p:spPr>
        </p:pic>
      </p:grpSp>
      <p:sp>
        <p:nvSpPr>
          <p:cNvPr id="14" name="Titel 12">
            <a:extLst>
              <a:ext uri="{FF2B5EF4-FFF2-40B4-BE49-F238E27FC236}">
                <a16:creationId xmlns:a16="http://schemas.microsoft.com/office/drawing/2014/main" id="{69E39840-D989-4D00-A0C2-5AB64B02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83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258432"/>
            <a:ext cx="8634481" cy="2795407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sz="2200" b="1" dirty="0">
                <a:solidFill>
                  <a:schemeClr val="accent3"/>
                </a:solidFill>
              </a:rPr>
              <a:t>Check the gearbox against emergency stop torque when both brakes are applied simultaneously</a:t>
            </a:r>
            <a:endParaRPr lang="de-DE" sz="22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Both brakes are applied at the same time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Consideration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+</a:t>
            </a:r>
            <a:r>
              <a:rPr lang="de-DE" dirty="0" err="1"/>
              <a:t>tolerances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stat. </a:t>
            </a:r>
            <a:r>
              <a:rPr lang="de-DE" dirty="0" err="1"/>
              <a:t>reaction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Emergency-off </a:t>
            </a:r>
            <a:r>
              <a:rPr lang="de-DE" dirty="0" err="1"/>
              <a:t>torque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For planetary gear units G3 max. 60% utilization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gear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C, F und K max. 90% </a:t>
            </a:r>
            <a:r>
              <a:rPr lang="de-DE" dirty="0" err="1"/>
              <a:t>utilization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itel 12">
            <a:extLst>
              <a:ext uri="{FF2B5EF4-FFF2-40B4-BE49-F238E27FC236}">
                <a16:creationId xmlns:a16="http://schemas.microsoft.com/office/drawing/2014/main" id="{E5748B7A-8156-4A29-9084-C09C59D9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C6A009-507F-4625-8826-CACE7D9D9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87" y="4821335"/>
            <a:ext cx="3648772" cy="13991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D4336F-3BB0-4A72-860D-FD617D141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76966"/>
            <a:ext cx="3368332" cy="12878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31707B1-C33A-41F8-A364-DFA7EDE76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443" y="4096970"/>
            <a:ext cx="7582557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8433"/>
            <a:ext cx="8004560" cy="506653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US" sz="2200" b="1" dirty="0">
                <a:solidFill>
                  <a:schemeClr val="accent3"/>
                </a:solidFill>
              </a:rPr>
              <a:t>Gear teeth calculation with max. torque at double load and mean speed</a:t>
            </a:r>
            <a:endParaRPr lang="de-DE" sz="22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max.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torque</a:t>
            </a:r>
            <a:r>
              <a:rPr lang="de-DE" dirty="0"/>
              <a:t> at double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ServoSoft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ServoSoft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All gear teeth parts must have safety factor foot </a:t>
            </a:r>
            <a:r>
              <a:rPr lang="de-DE" dirty="0"/>
              <a:t>≥ 1,1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All gear teeth parts must have safety factor </a:t>
            </a:r>
            <a:r>
              <a:rPr lang="de-DE" dirty="0" err="1"/>
              <a:t>pitting</a:t>
            </a:r>
            <a:r>
              <a:rPr lang="de-DE" dirty="0"/>
              <a:t> ≥ 1,03 haben</a:t>
            </a:r>
            <a:br>
              <a:rPr lang="de-DE" dirty="0"/>
            </a:b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4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B17D49-D0EB-4F5A-AE19-728D2950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64" y="4692708"/>
            <a:ext cx="3612193" cy="18137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5F517E4-6374-44D9-95DB-256446A05E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58046" y="832960"/>
            <a:ext cx="3833954" cy="23974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44AFDD9-4E7F-4FCA-B99A-4741C90D4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194388"/>
            <a:ext cx="3353091" cy="830652"/>
          </a:xfrm>
          <a:prstGeom prst="rect">
            <a:avLst/>
          </a:prstGeom>
        </p:spPr>
      </p:pic>
      <p:sp>
        <p:nvSpPr>
          <p:cNvPr id="9" name="Titel 12">
            <a:extLst>
              <a:ext uri="{FF2B5EF4-FFF2-40B4-BE49-F238E27FC236}">
                <a16:creationId xmlns:a16="http://schemas.microsoft.com/office/drawing/2014/main" id="{0B996D1A-E960-4B34-9C16-13D62D27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53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8433"/>
            <a:ext cx="7227484" cy="506653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7"/>
            </a:pPr>
            <a:r>
              <a:rPr lang="en-US" sz="2200" b="1" dirty="0">
                <a:solidFill>
                  <a:schemeClr val="accent3"/>
                </a:solidFill>
              </a:rPr>
              <a:t>Bearing lifetime calculation with equivalent moment and mean speed</a:t>
            </a:r>
            <a:endParaRPr lang="de-DE" sz="22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torque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ServoSoft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ServoSoft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When the gearbox bearing is used for the </a:t>
            </a:r>
            <a:r>
              <a:rPr lang="de-DE" dirty="0"/>
              <a:t>subsequent </a:t>
            </a:r>
            <a:r>
              <a:rPr lang="de-DE" dirty="0" err="1"/>
              <a:t>mechanics</a:t>
            </a:r>
            <a:r>
              <a:rPr lang="de-DE" dirty="0"/>
              <a:t>:</a:t>
            </a:r>
          </a:p>
          <a:p>
            <a:pPr marL="742950" lvl="1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forces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ServoSoft</a:t>
            </a:r>
            <a:endParaRPr lang="de-DE" dirty="0"/>
          </a:p>
          <a:p>
            <a:pPr marL="742950" lvl="1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 x</a:t>
            </a:r>
            <a:r>
              <a:rPr lang="de-DE" baseline="-25000" dirty="0"/>
              <a:t>2</a:t>
            </a:r>
            <a:r>
              <a:rPr lang="de-DE" dirty="0"/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en-US" dirty="0"/>
              <a:t>the </a:t>
            </a:r>
            <a:r>
              <a:rPr lang="de-DE" dirty="0"/>
              <a:t>subsequent </a:t>
            </a:r>
            <a:r>
              <a:rPr lang="de-DE" dirty="0" err="1"/>
              <a:t>mechanics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by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In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L</a:t>
            </a:r>
            <a:r>
              <a:rPr lang="de-DE" baseline="-25000" dirty="0"/>
              <a:t>h</a:t>
            </a:r>
            <a:r>
              <a:rPr lang="de-DE" dirty="0"/>
              <a:t>≥30.000h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4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D7F7E1F-FB24-4ECD-A186-B8AE466EA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053994" y="843158"/>
            <a:ext cx="4117670" cy="27475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D8A9AD-A194-4F6C-8B51-75AA92E55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934" y="4454041"/>
            <a:ext cx="3755081" cy="1714649"/>
          </a:xfrm>
          <a:prstGeom prst="rect">
            <a:avLst/>
          </a:prstGeom>
        </p:spPr>
      </p:pic>
      <p:sp>
        <p:nvSpPr>
          <p:cNvPr id="8" name="Titel 12">
            <a:extLst>
              <a:ext uri="{FF2B5EF4-FFF2-40B4-BE49-F238E27FC236}">
                <a16:creationId xmlns:a16="http://schemas.microsoft.com/office/drawing/2014/main" id="{38AFD15B-A2E1-4F4A-8826-1A9DCA49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42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06A815-CB8A-4960-AC1B-DC79E4AA9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84" y="3468478"/>
            <a:ext cx="6589596" cy="3172768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8433"/>
            <a:ext cx="11161800" cy="506653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8"/>
            </a:pPr>
            <a:r>
              <a:rPr lang="en-US" sz="2200" b="1" dirty="0">
                <a:solidFill>
                  <a:schemeClr val="accent3"/>
                </a:solidFill>
              </a:rPr>
              <a:t>Check tilting moment of motor at MB</a:t>
            </a:r>
            <a:endParaRPr lang="de-DE" sz="22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Only required for horizontal mounted motor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Determine motor weight force, add acceleration / deceleration in case of moving drives.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Assume half of overall length as the center of gravity</a:t>
            </a:r>
            <a:endParaRPr lang="de-DE" sz="16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Calculation according to catalogue and comparison with permissible values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4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8F3F52-E962-4227-9AD9-E4C8B72F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531" y="3304706"/>
            <a:ext cx="3566469" cy="13259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2F27C02-7808-4B38-BADA-6B6D9809F3C7}"/>
              </a:ext>
            </a:extLst>
          </p:cNvPr>
          <p:cNvSpPr txBox="1"/>
          <p:nvPr/>
        </p:nvSpPr>
        <p:spPr>
          <a:xfrm>
            <a:off x="3646546" y="3535336"/>
            <a:ext cx="363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M1k = 10,9 x 9,81 x 263,5/2 ≤ M1k</a:t>
            </a:r>
          </a:p>
          <a:p>
            <a:r>
              <a:rPr lang="de-DE" dirty="0"/>
              <a:t>	14,09 </a:t>
            </a:r>
            <a:r>
              <a:rPr lang="de-DE" dirty="0" err="1"/>
              <a:t>Nm</a:t>
            </a:r>
            <a:r>
              <a:rPr lang="de-DE" dirty="0"/>
              <a:t> ≤ 45Nm</a:t>
            </a:r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id="{EB0AAAF8-85A5-4319-B6E0-23E06784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63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69" y="1267764"/>
            <a:ext cx="11161800" cy="506653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accent3"/>
                </a:solidFill>
              </a:rPr>
              <a:t>9.  Check the max. perm. motor braking torque at MB</a:t>
            </a:r>
            <a:endParaRPr lang="de-DE" sz="22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The reason for these values are the single parts or the screwed connections of the MB- adapter.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That means not only the gearbox is the limiting component but sometimes the MB- adapter itself.</a:t>
            </a:r>
          </a:p>
          <a:p>
            <a:pPr marL="0" indent="0">
              <a:spcBef>
                <a:spcPts val="600"/>
              </a:spcBef>
              <a:buClr>
                <a:schemeClr val="accent4"/>
              </a:buClr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id="{EB0AAAF8-85A5-4319-B6E0-23E06784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000EFEA-27BD-4669-8DF9-6C98D8C41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63" y="2532632"/>
            <a:ext cx="7994073" cy="27205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283DF00-8E11-469D-BD5E-E544DFDE1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889" y="5253208"/>
            <a:ext cx="7468247" cy="1371719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D5C4006-A041-4732-B5EB-81929489DB29}"/>
              </a:ext>
            </a:extLst>
          </p:cNvPr>
          <p:cNvCxnSpPr>
            <a:cxnSpLocks/>
          </p:cNvCxnSpPr>
          <p:nvPr/>
        </p:nvCxnSpPr>
        <p:spPr>
          <a:xfrm>
            <a:off x="6326155" y="3281766"/>
            <a:ext cx="671804" cy="1838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7D4209C-1F6C-4AB4-A147-8F1E16C567FF}"/>
              </a:ext>
            </a:extLst>
          </p:cNvPr>
          <p:cNvCxnSpPr>
            <a:cxnSpLocks/>
          </p:cNvCxnSpPr>
          <p:nvPr/>
        </p:nvCxnSpPr>
        <p:spPr>
          <a:xfrm flipH="1">
            <a:off x="6316824" y="3243138"/>
            <a:ext cx="671804" cy="18768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nhaltsplatzhalter 2">
            <a:extLst>
              <a:ext uri="{FF2B5EF4-FFF2-40B4-BE49-F238E27FC236}">
                <a16:creationId xmlns:a16="http://schemas.microsoft.com/office/drawing/2014/main" id="{8A9C2BD4-567F-4956-AEE5-28ED77B9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8432"/>
            <a:ext cx="11161800" cy="541668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200" b="1" dirty="0">
                <a:solidFill>
                  <a:schemeClr val="accent3"/>
                </a:solidFill>
              </a:rPr>
              <a:t>10.  Formal </a:t>
            </a:r>
            <a:r>
              <a:rPr lang="de-DE" sz="2200" b="1" dirty="0" err="1">
                <a:solidFill>
                  <a:schemeClr val="accent3"/>
                </a:solidFill>
              </a:rPr>
              <a:t>documentation</a:t>
            </a:r>
            <a:endParaRPr lang="de-DE" sz="22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Documentation of all calculations with mail history customer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If requested, we can create a confirmation letter</a:t>
            </a:r>
            <a:endParaRPr lang="de-DE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/>
              <a:t>Creating a text module for SAP offer and AB and make available to colleagues in the OD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id="{B2444027-7C93-4779-9BFE-5B1C4861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</a:t>
            </a:r>
            <a:r>
              <a:rPr lang="en-US"/>
              <a:t>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29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94B459-237E-4478-A59A-CDD1E7A4865E}"/>
              </a:ext>
            </a:extLst>
          </p:cNvPr>
          <p:cNvGrpSpPr/>
          <p:nvPr/>
        </p:nvGrpSpPr>
        <p:grpSpPr>
          <a:xfrm>
            <a:off x="1" y="826195"/>
            <a:ext cx="12229042" cy="6021070"/>
            <a:chOff x="-1588" y="836614"/>
            <a:chExt cx="12229684" cy="60213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478E652-5620-4FCA-8AC2-1DE8F7426EE4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8C0ABB8B-7A15-4640-ACBF-6FEC6FD8C05F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4" name="Rechtwinkliges Dreieck 13">
                <a:extLst>
                  <a:ext uri="{FF2B5EF4-FFF2-40B4-BE49-F238E27FC236}">
                    <a16:creationId xmlns:a16="http://schemas.microsoft.com/office/drawing/2014/main" id="{642C7EF5-C1E0-4D1F-8F83-48C6AF26E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  <p:sp>
            <p:nvSpPr>
              <p:cNvPr id="15" name="Rechtwinkliges Dreieck 14">
                <a:extLst>
                  <a:ext uri="{FF2B5EF4-FFF2-40B4-BE49-F238E27FC236}">
                    <a16:creationId xmlns:a16="http://schemas.microsoft.com/office/drawing/2014/main" id="{63C99F28-2CE4-43C2-A4A1-8F6CAA8C02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7CF3E56-F29B-4239-B0C4-0C85C3FF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5487" t="9988" r="19427" b="20412"/>
            <a:stretch/>
          </p:blipFill>
          <p:spPr>
            <a:xfrm>
              <a:off x="6547227" y="1592262"/>
              <a:ext cx="5680869" cy="5265738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6EE3A015-103E-4CFB-A854-58761F5E4B84}"/>
              </a:ext>
            </a:extLst>
          </p:cNvPr>
          <p:cNvSpPr txBox="1"/>
          <p:nvPr/>
        </p:nvSpPr>
        <p:spPr>
          <a:xfrm>
            <a:off x="1535229" y="2062318"/>
            <a:ext cx="654387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 err="1">
                <a:solidFill>
                  <a:schemeClr val="tx2"/>
                </a:solidFill>
              </a:rPr>
              <a:t>What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differs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new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version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from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the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old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one</a:t>
            </a:r>
            <a:r>
              <a:rPr lang="de-DE" sz="2400" b="1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305C"/>
                </a:solidFill>
              </a:rPr>
              <a:t>The old version was a special shortened version, which is why, however, the procurement of the special parts took more time. 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305C"/>
                </a:solidFill>
              </a:rPr>
              <a:t>Now the new version are made of standard parts and this effects in reliable delivery times</a:t>
            </a:r>
            <a:endParaRPr lang="de-DE" sz="1995" dirty="0">
              <a:solidFill>
                <a:srgbClr val="2F3965"/>
              </a:solidFill>
            </a:endParaRPr>
          </a:p>
        </p:txBody>
      </p:sp>
      <p:sp>
        <p:nvSpPr>
          <p:cNvPr id="18" name="Titel 12">
            <a:extLst>
              <a:ext uri="{FF2B5EF4-FFF2-40B4-BE49-F238E27FC236}">
                <a16:creationId xmlns:a16="http://schemas.microsoft.com/office/drawing/2014/main" id="{4DFFCE20-1CD7-4918-BE60-AF31EF2B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774CFE8-0A76-412B-A314-1BF582B5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3" b="92887" l="80" r="98080">
                        <a14:foregroundMark x1="8560" y1="51674" x2="8560" y2="51674"/>
                        <a14:foregroundMark x1="7920" y1="68201" x2="7920" y2="68201"/>
                        <a14:foregroundMark x1="10720" y1="68828" x2="10720" y2="68828"/>
                        <a14:foregroundMark x1="10080" y1="67155" x2="10080" y2="67155"/>
                        <a14:foregroundMark x1="6000" y1="57531" x2="6000" y2="57531"/>
                        <a14:foregroundMark x1="4800" y1="74686" x2="5360" y2="74059"/>
                        <a14:foregroundMark x1="3040" y1="86402" x2="3040" y2="86402"/>
                        <a14:foregroundMark x1="86080" y1="49163" x2="86080" y2="49163"/>
                        <a14:foregroundMark x1="95360" y1="28243" x2="95360" y2="28243"/>
                        <a14:foregroundMark x1="89200" y1="26778" x2="89200" y2="26778"/>
                        <a14:foregroundMark x1="89040" y1="24686" x2="89040" y2="24686"/>
                        <a14:foregroundMark x1="90000" y1="23431" x2="90000" y2="23431"/>
                        <a14:foregroundMark x1="89200" y1="22385" x2="89200" y2="22385"/>
                        <a14:foregroundMark x1="98080" y1="59623" x2="98080" y2="59623"/>
                        <a14:foregroundMark x1="57200" y1="28243" x2="57200" y2="28243"/>
                        <a14:foregroundMark x1="58400" y1="26151" x2="58400" y2="26151"/>
                        <a14:foregroundMark x1="50960" y1="79916" x2="50960" y2="79916"/>
                        <a14:foregroundMark x1="52720" y1="85356" x2="52720" y2="85356"/>
                        <a14:foregroundMark x1="480" y1="56485" x2="480" y2="56485"/>
                        <a14:foregroundMark x1="480" y1="56485" x2="480" y2="56485"/>
                        <a14:foregroundMark x1="18320" y1="12343" x2="18320" y2="12343"/>
                        <a14:foregroundMark x1="25440" y1="93305" x2="25440" y2="93305"/>
                        <a14:foregroundMark x1="320" y1="62343" x2="320" y2="62343"/>
                        <a14:foregroundMark x1="480" y1="43724" x2="480" y2="43724"/>
                        <a14:foregroundMark x1="720" y1="56485" x2="720" y2="56485"/>
                        <a14:foregroundMark x1="320" y1="59414" x2="320" y2="59414"/>
                        <a14:foregroundMark x1="720" y1="44979" x2="720" y2="44979"/>
                        <a14:foregroundMark x1="720" y1="40377" x2="720" y2="40377"/>
                        <a14:foregroundMark x1="80" y1="38703" x2="80" y2="38703"/>
                        <a14:foregroundMark x1="320" y1="44142" x2="320" y2="44142"/>
                        <a14:foregroundMark x1="400" y1="44770" x2="400" y2="44770"/>
                        <a14:foregroundMark x1="400" y1="43933" x2="400" y2="43933"/>
                        <a14:foregroundMark x1="400" y1="43933" x2="400" y2="43933"/>
                        <a14:foregroundMark x1="400" y1="44142" x2="400" y2="44142"/>
                        <a14:foregroundMark x1="400" y1="44770" x2="400" y2="44770"/>
                        <a14:foregroundMark x1="400" y1="44770" x2="400" y2="44770"/>
                        <a14:foregroundMark x1="400" y1="44770" x2="400" y2="44770"/>
                        <a14:foregroundMark x1="58480" y1="25732" x2="58480" y2="25732"/>
                        <a14:foregroundMark x1="42560" y1="25314" x2="42560" y2="25314"/>
                        <a14:backgroundMark x1="71760" y1="21967" x2="71760" y2="21967"/>
                        <a14:backgroundMark x1="79600" y1="15481" x2="79600" y2="15481"/>
                        <a14:backgroundMark x1="74320" y1="10251" x2="74320" y2="10251"/>
                        <a14:backgroundMark x1="79600" y1="8159" x2="79600" y2="8159"/>
                        <a14:backgroundMark x1="72960" y1="15063" x2="72960" y2="15063"/>
                        <a14:backgroundMark x1="72320" y1="17155" x2="72320" y2="17155"/>
                        <a14:backgroundMark x1="4880" y1="2510" x2="4880" y2="2510"/>
                        <a14:backgroundMark x1="3920" y1="6067" x2="3920" y2="6067"/>
                        <a14:backgroundMark x1="39120" y1="4393" x2="39120" y2="4393"/>
                        <a14:backgroundMark x1="72960" y1="8787" x2="72960" y2="8787"/>
                        <a14:backgroundMark x1="72960" y1="8787" x2="72960" y2="8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2121" y="3918772"/>
            <a:ext cx="3219805" cy="12312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30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94B459-237E-4478-A59A-CDD1E7A4865E}"/>
              </a:ext>
            </a:extLst>
          </p:cNvPr>
          <p:cNvGrpSpPr/>
          <p:nvPr/>
        </p:nvGrpSpPr>
        <p:grpSpPr>
          <a:xfrm>
            <a:off x="-36093" y="826195"/>
            <a:ext cx="12229042" cy="6021070"/>
            <a:chOff x="-1588" y="836614"/>
            <a:chExt cx="12229684" cy="60213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478E652-5620-4FCA-8AC2-1DE8F7426EE4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8C0ABB8B-7A15-4640-ACBF-6FEC6FD8C05F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4" name="Rechtwinkliges Dreieck 13">
                <a:extLst>
                  <a:ext uri="{FF2B5EF4-FFF2-40B4-BE49-F238E27FC236}">
                    <a16:creationId xmlns:a16="http://schemas.microsoft.com/office/drawing/2014/main" id="{642C7EF5-C1E0-4D1F-8F83-48C6AF26E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  <p:sp>
            <p:nvSpPr>
              <p:cNvPr id="15" name="Rechtwinkliges Dreieck 14">
                <a:extLst>
                  <a:ext uri="{FF2B5EF4-FFF2-40B4-BE49-F238E27FC236}">
                    <a16:creationId xmlns:a16="http://schemas.microsoft.com/office/drawing/2014/main" id="{63C99F28-2CE4-43C2-A4A1-8F6CAA8C02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7CF3E56-F29B-4239-B0C4-0C85C3FF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5487" t="9988" r="19427" b="20412"/>
            <a:stretch/>
          </p:blipFill>
          <p:spPr>
            <a:xfrm>
              <a:off x="6547227" y="1592262"/>
              <a:ext cx="5680869" cy="5265738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6EE3A015-103E-4CFB-A854-58761F5E4B84}"/>
              </a:ext>
            </a:extLst>
          </p:cNvPr>
          <p:cNvSpPr txBox="1"/>
          <p:nvPr/>
        </p:nvSpPr>
        <p:spPr>
          <a:xfrm>
            <a:off x="1535229" y="2062318"/>
            <a:ext cx="6543870" cy="17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 err="1">
                <a:solidFill>
                  <a:schemeClr val="tx2"/>
                </a:solidFill>
              </a:rPr>
              <a:t>What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means</a:t>
            </a:r>
            <a:r>
              <a:rPr lang="de-DE" sz="2400" b="1" dirty="0">
                <a:solidFill>
                  <a:schemeClr val="tx2"/>
                </a:solidFill>
              </a:rPr>
              <a:t> „</a:t>
            </a:r>
            <a:r>
              <a:rPr lang="de-DE" sz="2400" b="1" dirty="0" err="1">
                <a:solidFill>
                  <a:schemeClr val="tx2"/>
                </a:solidFill>
              </a:rPr>
              <a:t>gravity</a:t>
            </a:r>
            <a:r>
              <a:rPr lang="de-DE" sz="2400" b="1" dirty="0">
                <a:solidFill>
                  <a:schemeClr val="tx2"/>
                </a:solidFill>
              </a:rPr>
              <a:t>- </a:t>
            </a:r>
            <a:r>
              <a:rPr lang="de-DE" sz="2400" b="1" dirty="0" err="1">
                <a:solidFill>
                  <a:schemeClr val="tx2"/>
                </a:solidFill>
              </a:rPr>
              <a:t>loaded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axes</a:t>
            </a:r>
            <a:r>
              <a:rPr lang="de-DE" sz="2400" b="1" dirty="0">
                <a:solidFill>
                  <a:schemeClr val="tx2"/>
                </a:solidFill>
              </a:rPr>
              <a:t>“?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305C"/>
                </a:solidFill>
              </a:rPr>
              <a:t>Vertical axes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05C"/>
                </a:solidFill>
              </a:rPr>
              <a:t>Swivelling</a:t>
            </a:r>
            <a:r>
              <a:rPr lang="en-US" sz="2200" dirty="0">
                <a:solidFill>
                  <a:srgbClr val="00305C"/>
                </a:solidFill>
              </a:rPr>
              <a:t> axes with an </a:t>
            </a:r>
            <a:r>
              <a:rPr lang="en-US" sz="2200" dirty="0" err="1">
                <a:solidFill>
                  <a:srgbClr val="00305C"/>
                </a:solidFill>
                <a:sym typeface="Wingdings" panose="05000000000000000000" pitchFamily="2" charset="2"/>
              </a:rPr>
              <a:t>excentrical</a:t>
            </a:r>
            <a:r>
              <a:rPr lang="en-US" sz="2200" dirty="0">
                <a:solidFill>
                  <a:srgbClr val="00305C"/>
                </a:solidFill>
                <a:sym typeface="Wingdings" panose="05000000000000000000" pitchFamily="2" charset="2"/>
              </a:rPr>
              <a:t> load (offset)</a:t>
            </a:r>
            <a:endParaRPr lang="en-US" sz="2200" dirty="0">
              <a:solidFill>
                <a:srgbClr val="00305C"/>
              </a:solidFill>
            </a:endParaRPr>
          </a:p>
          <a:p>
            <a:pPr marL="257922" indent="-257922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de-DE" sz="1995" dirty="0">
              <a:solidFill>
                <a:srgbClr val="2F3965"/>
              </a:solidFill>
            </a:endParaRPr>
          </a:p>
        </p:txBody>
      </p:sp>
      <p:sp>
        <p:nvSpPr>
          <p:cNvPr id="18" name="Titel 12">
            <a:extLst>
              <a:ext uri="{FF2B5EF4-FFF2-40B4-BE49-F238E27FC236}">
                <a16:creationId xmlns:a16="http://schemas.microsoft.com/office/drawing/2014/main" id="{4DFFCE20-1CD7-4918-BE60-AF31EF2B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774CFE8-0A76-412B-A314-1BF582B5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3" b="92887" l="80" r="98080">
                        <a14:foregroundMark x1="8560" y1="51674" x2="8560" y2="51674"/>
                        <a14:foregroundMark x1="7920" y1="68201" x2="7920" y2="68201"/>
                        <a14:foregroundMark x1="10720" y1="68828" x2="10720" y2="68828"/>
                        <a14:foregroundMark x1="10080" y1="67155" x2="10080" y2="67155"/>
                        <a14:foregroundMark x1="6000" y1="57531" x2="6000" y2="57531"/>
                        <a14:foregroundMark x1="4800" y1="74686" x2="5360" y2="74059"/>
                        <a14:foregroundMark x1="3040" y1="86402" x2="3040" y2="86402"/>
                        <a14:foregroundMark x1="86080" y1="49163" x2="86080" y2="49163"/>
                        <a14:foregroundMark x1="95360" y1="28243" x2="95360" y2="28243"/>
                        <a14:foregroundMark x1="89200" y1="26778" x2="89200" y2="26778"/>
                        <a14:foregroundMark x1="89040" y1="24686" x2="89040" y2="24686"/>
                        <a14:foregroundMark x1="90000" y1="23431" x2="90000" y2="23431"/>
                        <a14:foregroundMark x1="89200" y1="22385" x2="89200" y2="22385"/>
                        <a14:foregroundMark x1="98080" y1="59623" x2="98080" y2="59623"/>
                        <a14:foregroundMark x1="57200" y1="28243" x2="57200" y2="28243"/>
                        <a14:foregroundMark x1="58400" y1="26151" x2="58400" y2="26151"/>
                        <a14:foregroundMark x1="50960" y1="79916" x2="50960" y2="79916"/>
                        <a14:foregroundMark x1="52720" y1="85356" x2="52720" y2="85356"/>
                        <a14:foregroundMark x1="480" y1="56485" x2="480" y2="56485"/>
                        <a14:foregroundMark x1="480" y1="56485" x2="480" y2="56485"/>
                        <a14:foregroundMark x1="18320" y1="12343" x2="18320" y2="12343"/>
                        <a14:foregroundMark x1="25440" y1="93305" x2="25440" y2="93305"/>
                        <a14:foregroundMark x1="320" y1="62343" x2="320" y2="62343"/>
                        <a14:foregroundMark x1="480" y1="43724" x2="480" y2="43724"/>
                        <a14:foregroundMark x1="720" y1="56485" x2="720" y2="56485"/>
                        <a14:foregroundMark x1="320" y1="59414" x2="320" y2="59414"/>
                        <a14:foregroundMark x1="720" y1="44979" x2="720" y2="44979"/>
                        <a14:foregroundMark x1="720" y1="40377" x2="720" y2="40377"/>
                        <a14:foregroundMark x1="80" y1="38703" x2="80" y2="38703"/>
                        <a14:foregroundMark x1="320" y1="44142" x2="320" y2="44142"/>
                        <a14:foregroundMark x1="400" y1="44770" x2="400" y2="44770"/>
                        <a14:foregroundMark x1="400" y1="43933" x2="400" y2="43933"/>
                        <a14:foregroundMark x1="400" y1="43933" x2="400" y2="43933"/>
                        <a14:foregroundMark x1="400" y1="44142" x2="400" y2="44142"/>
                        <a14:foregroundMark x1="400" y1="44770" x2="400" y2="44770"/>
                        <a14:foregroundMark x1="400" y1="44770" x2="400" y2="44770"/>
                        <a14:foregroundMark x1="400" y1="44770" x2="400" y2="44770"/>
                        <a14:foregroundMark x1="58480" y1="25732" x2="58480" y2="25732"/>
                        <a14:foregroundMark x1="42560" y1="25314" x2="42560" y2="25314"/>
                        <a14:backgroundMark x1="71760" y1="21967" x2="71760" y2="21967"/>
                        <a14:backgroundMark x1="79600" y1="15481" x2="79600" y2="15481"/>
                        <a14:backgroundMark x1="74320" y1="10251" x2="74320" y2="10251"/>
                        <a14:backgroundMark x1="79600" y1="8159" x2="79600" y2="8159"/>
                        <a14:backgroundMark x1="72960" y1="15063" x2="72960" y2="15063"/>
                        <a14:backgroundMark x1="72320" y1="17155" x2="72320" y2="17155"/>
                        <a14:backgroundMark x1="4880" y1="2510" x2="4880" y2="2510"/>
                        <a14:backgroundMark x1="3920" y1="6067" x2="3920" y2="6067"/>
                        <a14:backgroundMark x1="39120" y1="4393" x2="39120" y2="4393"/>
                        <a14:backgroundMark x1="72960" y1="8787" x2="72960" y2="8787"/>
                        <a14:backgroundMark x1="72960" y1="8787" x2="72960" y2="8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2121" y="3918772"/>
            <a:ext cx="3219805" cy="12312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86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94B459-237E-4478-A59A-CDD1E7A4865E}"/>
              </a:ext>
            </a:extLst>
          </p:cNvPr>
          <p:cNvGrpSpPr/>
          <p:nvPr/>
        </p:nvGrpSpPr>
        <p:grpSpPr>
          <a:xfrm>
            <a:off x="6118" y="826195"/>
            <a:ext cx="12229042" cy="6021070"/>
            <a:chOff x="-1588" y="836614"/>
            <a:chExt cx="12229684" cy="60213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478E652-5620-4FCA-8AC2-1DE8F7426EE4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8C0ABB8B-7A15-4640-ACBF-6FEC6FD8C05F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4" name="Rechtwinkliges Dreieck 13">
                <a:extLst>
                  <a:ext uri="{FF2B5EF4-FFF2-40B4-BE49-F238E27FC236}">
                    <a16:creationId xmlns:a16="http://schemas.microsoft.com/office/drawing/2014/main" id="{642C7EF5-C1E0-4D1F-8F83-48C6AF26E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  <p:sp>
            <p:nvSpPr>
              <p:cNvPr id="15" name="Rechtwinkliges Dreieck 14">
                <a:extLst>
                  <a:ext uri="{FF2B5EF4-FFF2-40B4-BE49-F238E27FC236}">
                    <a16:creationId xmlns:a16="http://schemas.microsoft.com/office/drawing/2014/main" id="{63C99F28-2CE4-43C2-A4A1-8F6CAA8C02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/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7CF3E56-F29B-4239-B0C4-0C85C3FF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5487" t="9988" r="19427" b="20412"/>
            <a:stretch/>
          </p:blipFill>
          <p:spPr>
            <a:xfrm>
              <a:off x="6547227" y="1592262"/>
              <a:ext cx="5680869" cy="5265738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6EE3A015-103E-4CFB-A854-58761F5E4B84}"/>
              </a:ext>
            </a:extLst>
          </p:cNvPr>
          <p:cNvSpPr txBox="1"/>
          <p:nvPr/>
        </p:nvSpPr>
        <p:spPr>
          <a:xfrm>
            <a:off x="1197437" y="1610159"/>
            <a:ext cx="6543870" cy="497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 err="1">
                <a:solidFill>
                  <a:schemeClr val="tx2"/>
                </a:solidFill>
              </a:rPr>
              <a:t>What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has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be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considered</a:t>
            </a:r>
            <a:r>
              <a:rPr lang="de-DE" sz="2400" b="1" dirty="0">
                <a:solidFill>
                  <a:schemeClr val="tx2"/>
                </a:solidFill>
              </a:rPr>
              <a:t>?</a:t>
            </a:r>
          </a:p>
          <a:p>
            <a:pPr marL="284400" indent="-28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200" dirty="0"/>
              <a:t>First </a:t>
            </a:r>
            <a:r>
              <a:rPr lang="de-DE" sz="2200" dirty="0" err="1"/>
              <a:t>of</a:t>
            </a:r>
            <a:r>
              <a:rPr lang="de-DE" sz="2200" dirty="0"/>
              <a:t> all, a </a:t>
            </a:r>
            <a:r>
              <a:rPr lang="de-DE" sz="2200" dirty="0" err="1"/>
              <a:t>danger</a:t>
            </a:r>
            <a:r>
              <a:rPr lang="de-DE" sz="2200" dirty="0"/>
              <a:t> </a:t>
            </a:r>
            <a:r>
              <a:rPr lang="de-DE" sz="2200" dirty="0" err="1"/>
              <a:t>assessment</a:t>
            </a:r>
            <a:r>
              <a:rPr lang="de-DE" sz="2200" dirty="0"/>
              <a:t> </a:t>
            </a:r>
            <a:r>
              <a:rPr lang="de-DE" sz="2200" dirty="0" err="1"/>
              <a:t>must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done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customer</a:t>
            </a:r>
            <a:r>
              <a:rPr lang="de-DE" sz="2200" dirty="0"/>
              <a:t>.</a:t>
            </a:r>
          </a:p>
          <a:p>
            <a:pPr marL="284400" indent="-2844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2200" dirty="0" err="1"/>
              <a:t>Based</a:t>
            </a:r>
            <a:r>
              <a:rPr lang="de-DE" sz="2200" dirty="0"/>
              <a:t> on </a:t>
            </a:r>
            <a:r>
              <a:rPr lang="de-DE" sz="2200" dirty="0" err="1"/>
              <a:t>that</a:t>
            </a:r>
            <a:r>
              <a:rPr lang="de-DE" sz="2200" dirty="0"/>
              <a:t> </a:t>
            </a:r>
            <a:r>
              <a:rPr lang="de-DE" sz="2200" dirty="0" err="1"/>
              <a:t>assessment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danger</a:t>
            </a:r>
            <a:r>
              <a:rPr lang="de-DE" sz="2200" dirty="0"/>
              <a:t>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classified</a:t>
            </a:r>
            <a:r>
              <a:rPr lang="de-DE" sz="2200" dirty="0"/>
              <a:t> and so </a:t>
            </a:r>
            <a:r>
              <a:rPr lang="de-DE" sz="2200" dirty="0" err="1"/>
              <a:t>laws</a:t>
            </a:r>
            <a:r>
              <a:rPr lang="de-DE" sz="2200" dirty="0"/>
              <a:t> and </a:t>
            </a:r>
            <a:r>
              <a:rPr lang="de-DE" sz="2200" dirty="0" err="1"/>
              <a:t>special</a:t>
            </a:r>
            <a:r>
              <a:rPr lang="de-DE" sz="2200" dirty="0"/>
              <a:t> </a:t>
            </a:r>
            <a:r>
              <a:rPr lang="de-DE" sz="2200" dirty="0" err="1"/>
              <a:t>rules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having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considered</a:t>
            </a:r>
            <a:endParaRPr lang="de-DE" sz="2200" dirty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The STOBER calculation based on legal requirements and a work instruction which is intended for internal use only.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Sizing calculations for gravity- loaded axes with possible danger to persons may only be carried out by the Systems Support Department.</a:t>
            </a:r>
          </a:p>
          <a:p>
            <a:pPr marL="257922" indent="-257922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de-DE" sz="1995" dirty="0">
              <a:solidFill>
                <a:srgbClr val="2F3965"/>
              </a:solidFill>
            </a:endParaRPr>
          </a:p>
        </p:txBody>
      </p:sp>
      <p:sp>
        <p:nvSpPr>
          <p:cNvPr id="18" name="Titel 12">
            <a:extLst>
              <a:ext uri="{FF2B5EF4-FFF2-40B4-BE49-F238E27FC236}">
                <a16:creationId xmlns:a16="http://schemas.microsoft.com/office/drawing/2014/main" id="{4DFFCE20-1CD7-4918-BE60-AF31EF2B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774CFE8-0A76-412B-A314-1BF582B5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3" b="92887" l="80" r="98080">
                        <a14:foregroundMark x1="8560" y1="51674" x2="8560" y2="51674"/>
                        <a14:foregroundMark x1="7920" y1="68201" x2="7920" y2="68201"/>
                        <a14:foregroundMark x1="10720" y1="68828" x2="10720" y2="68828"/>
                        <a14:foregroundMark x1="10080" y1="67155" x2="10080" y2="67155"/>
                        <a14:foregroundMark x1="6000" y1="57531" x2="6000" y2="57531"/>
                        <a14:foregroundMark x1="4800" y1="74686" x2="5360" y2="74059"/>
                        <a14:foregroundMark x1="3040" y1="86402" x2="3040" y2="86402"/>
                        <a14:foregroundMark x1="86080" y1="49163" x2="86080" y2="49163"/>
                        <a14:foregroundMark x1="95360" y1="28243" x2="95360" y2="28243"/>
                        <a14:foregroundMark x1="89200" y1="26778" x2="89200" y2="26778"/>
                        <a14:foregroundMark x1="89040" y1="24686" x2="89040" y2="24686"/>
                        <a14:foregroundMark x1="90000" y1="23431" x2="90000" y2="23431"/>
                        <a14:foregroundMark x1="89200" y1="22385" x2="89200" y2="22385"/>
                        <a14:foregroundMark x1="98080" y1="59623" x2="98080" y2="59623"/>
                        <a14:foregroundMark x1="57200" y1="28243" x2="57200" y2="28243"/>
                        <a14:foregroundMark x1="58400" y1="26151" x2="58400" y2="26151"/>
                        <a14:foregroundMark x1="50960" y1="79916" x2="50960" y2="79916"/>
                        <a14:foregroundMark x1="52720" y1="85356" x2="52720" y2="85356"/>
                        <a14:foregroundMark x1="480" y1="56485" x2="480" y2="56485"/>
                        <a14:foregroundMark x1="480" y1="56485" x2="480" y2="56485"/>
                        <a14:foregroundMark x1="18320" y1="12343" x2="18320" y2="12343"/>
                        <a14:foregroundMark x1="25440" y1="93305" x2="25440" y2="93305"/>
                        <a14:foregroundMark x1="320" y1="62343" x2="320" y2="62343"/>
                        <a14:foregroundMark x1="480" y1="43724" x2="480" y2="43724"/>
                        <a14:foregroundMark x1="720" y1="56485" x2="720" y2="56485"/>
                        <a14:foregroundMark x1="320" y1="59414" x2="320" y2="59414"/>
                        <a14:foregroundMark x1="720" y1="44979" x2="720" y2="44979"/>
                        <a14:foregroundMark x1="720" y1="40377" x2="720" y2="40377"/>
                        <a14:foregroundMark x1="80" y1="38703" x2="80" y2="38703"/>
                        <a14:foregroundMark x1="320" y1="44142" x2="320" y2="44142"/>
                        <a14:foregroundMark x1="400" y1="44770" x2="400" y2="44770"/>
                        <a14:foregroundMark x1="400" y1="43933" x2="400" y2="43933"/>
                        <a14:foregroundMark x1="400" y1="43933" x2="400" y2="43933"/>
                        <a14:foregroundMark x1="400" y1="44142" x2="400" y2="44142"/>
                        <a14:foregroundMark x1="400" y1="44770" x2="400" y2="44770"/>
                        <a14:foregroundMark x1="400" y1="44770" x2="400" y2="44770"/>
                        <a14:foregroundMark x1="400" y1="44770" x2="400" y2="44770"/>
                        <a14:foregroundMark x1="58480" y1="25732" x2="58480" y2="25732"/>
                        <a14:foregroundMark x1="42560" y1="25314" x2="42560" y2="25314"/>
                        <a14:backgroundMark x1="71760" y1="21967" x2="71760" y2="21967"/>
                        <a14:backgroundMark x1="79600" y1="15481" x2="79600" y2="15481"/>
                        <a14:backgroundMark x1="74320" y1="10251" x2="74320" y2="10251"/>
                        <a14:backgroundMark x1="79600" y1="8159" x2="79600" y2="8159"/>
                        <a14:backgroundMark x1="72960" y1="15063" x2="72960" y2="15063"/>
                        <a14:backgroundMark x1="72320" y1="17155" x2="72320" y2="17155"/>
                        <a14:backgroundMark x1="4880" y1="2510" x2="4880" y2="2510"/>
                        <a14:backgroundMark x1="3920" y1="6067" x2="3920" y2="6067"/>
                        <a14:backgroundMark x1="39120" y1="4393" x2="39120" y2="4393"/>
                        <a14:backgroundMark x1="72960" y1="8787" x2="72960" y2="8787"/>
                        <a14:backgroundMark x1="72960" y1="8787" x2="72960" y2="8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2121" y="3918772"/>
            <a:ext cx="3219805" cy="12312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43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 flipH="1">
            <a:off x="6576012" y="3272342"/>
            <a:ext cx="5627390" cy="358547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69"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143459"/>
            <a:ext cx="3666241" cy="4608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accent3"/>
                </a:solidFill>
              </a:rPr>
              <a:t>Possibilities</a:t>
            </a:r>
            <a:r>
              <a:rPr lang="de-DE" sz="2200" b="1" dirty="0">
                <a:solidFill>
                  <a:schemeClr val="accent3"/>
                </a:solidFill>
              </a:rPr>
              <a:t> </a:t>
            </a:r>
            <a:r>
              <a:rPr lang="de-DE" sz="2200" b="1" dirty="0" err="1">
                <a:solidFill>
                  <a:schemeClr val="accent3"/>
                </a:solidFill>
              </a:rPr>
              <a:t>of</a:t>
            </a:r>
            <a:r>
              <a:rPr lang="de-DE" sz="2200" b="1" dirty="0">
                <a:solidFill>
                  <a:schemeClr val="accent3"/>
                </a:solidFill>
              </a:rPr>
              <a:t> drive selection</a:t>
            </a: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686D81-253A-4034-966C-227928C62BC3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-14206" y="4822095"/>
            <a:ext cx="1588984" cy="2035726"/>
            <a:chOff x="-1" y="2079114"/>
            <a:chExt cx="3017183" cy="3364751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CB27BA3D-7767-4291-B4B6-EBEC4E49D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736FA304-FBD5-4477-BFDC-1D528C3F2F9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F10ED669-B2F8-488A-AC85-938DA5310114}"/>
              </a:ext>
            </a:extLst>
          </p:cNvPr>
          <p:cNvSpPr txBox="1"/>
          <p:nvPr/>
        </p:nvSpPr>
        <p:spPr>
          <a:xfrm>
            <a:off x="1699575" y="5228442"/>
            <a:ext cx="37969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de-DE" sz="1995" b="1" dirty="0">
                <a:solidFill>
                  <a:srgbClr val="A3A62C"/>
                </a:solidFill>
              </a:rPr>
              <a:t>D</a:t>
            </a:r>
            <a:r>
              <a:rPr lang="de-DE" sz="2000" b="1" dirty="0">
                <a:solidFill>
                  <a:srgbClr val="A3A62C"/>
                </a:solidFill>
              </a:rPr>
              <a:t>rive selection </a:t>
            </a:r>
            <a:r>
              <a:rPr lang="de-DE" sz="2000" b="1" dirty="0" err="1">
                <a:solidFill>
                  <a:srgbClr val="A3A62C"/>
                </a:solidFill>
              </a:rPr>
              <a:t>of</a:t>
            </a:r>
            <a:r>
              <a:rPr lang="de-DE" sz="2000" b="1" dirty="0">
                <a:solidFill>
                  <a:srgbClr val="A3A62C"/>
                </a:solidFill>
              </a:rPr>
              <a:t> </a:t>
            </a:r>
            <a:r>
              <a:rPr lang="de-DE" sz="2000" b="1" dirty="0" err="1">
                <a:solidFill>
                  <a:srgbClr val="A3A62C"/>
                </a:solidFill>
              </a:rPr>
              <a:t>gravity-loaded</a:t>
            </a:r>
            <a:r>
              <a:rPr lang="de-DE" sz="2000" b="1" dirty="0">
                <a:solidFill>
                  <a:srgbClr val="A3A62C"/>
                </a:solidFill>
              </a:rPr>
              <a:t> </a:t>
            </a:r>
            <a:r>
              <a:rPr lang="de-DE" sz="2000" b="1" dirty="0" err="1">
                <a:solidFill>
                  <a:srgbClr val="A3A62C"/>
                </a:solidFill>
              </a:rPr>
              <a:t>axes</a:t>
            </a:r>
            <a:r>
              <a:rPr lang="de-DE" sz="2000" b="1" dirty="0">
                <a:solidFill>
                  <a:srgbClr val="A3A62C"/>
                </a:solidFill>
              </a:rPr>
              <a:t> </a:t>
            </a:r>
            <a:r>
              <a:rPr lang="de-DE" sz="2000" b="1" dirty="0" err="1">
                <a:solidFill>
                  <a:srgbClr val="A3A62C"/>
                </a:solidFill>
              </a:rPr>
              <a:t>with</a:t>
            </a:r>
            <a:r>
              <a:rPr lang="de-DE" sz="2000" b="1" dirty="0">
                <a:solidFill>
                  <a:srgbClr val="A3A62C"/>
                </a:solidFill>
              </a:rPr>
              <a:t> </a:t>
            </a:r>
            <a:r>
              <a:rPr lang="de-DE" sz="2000" b="1" dirty="0" err="1">
                <a:solidFill>
                  <a:srgbClr val="A3A62C"/>
                </a:solidFill>
              </a:rPr>
              <a:t>ServoStop</a:t>
            </a:r>
            <a:r>
              <a:rPr lang="de-DE" sz="2000" b="1" dirty="0">
                <a:solidFill>
                  <a:srgbClr val="A3A62C"/>
                </a:solidFill>
              </a:rPr>
              <a:t> </a:t>
            </a:r>
            <a:r>
              <a:rPr lang="de-DE" sz="2000" b="1" dirty="0" err="1">
                <a:solidFill>
                  <a:srgbClr val="A3A62C"/>
                </a:solidFill>
              </a:rPr>
              <a:t>by</a:t>
            </a:r>
            <a:r>
              <a:rPr lang="de-DE" sz="2000" b="1" dirty="0">
                <a:solidFill>
                  <a:srgbClr val="A3A62C"/>
                </a:solidFill>
              </a:rPr>
              <a:t> </a:t>
            </a:r>
            <a:r>
              <a:rPr lang="de-DE" sz="2000" b="1" dirty="0" err="1">
                <a:solidFill>
                  <a:srgbClr val="A3A62C"/>
                </a:solidFill>
              </a:rPr>
              <a:t>considering</a:t>
            </a:r>
            <a:r>
              <a:rPr lang="de-DE" sz="2000" b="1" dirty="0">
                <a:solidFill>
                  <a:srgbClr val="A3A62C"/>
                </a:solidFill>
              </a:rPr>
              <a:t> </a:t>
            </a:r>
            <a:r>
              <a:rPr lang="de-DE" sz="2000" b="1" dirty="0" err="1">
                <a:solidFill>
                  <a:srgbClr val="A3A62C"/>
                </a:solidFill>
              </a:rPr>
              <a:t>the</a:t>
            </a:r>
            <a:r>
              <a:rPr lang="de-DE" sz="2000" b="1" dirty="0">
                <a:solidFill>
                  <a:srgbClr val="A3A62C"/>
                </a:solidFill>
              </a:rPr>
              <a:t> legal </a:t>
            </a:r>
            <a:r>
              <a:rPr lang="de-DE" sz="2000" b="1" dirty="0" err="1">
                <a:solidFill>
                  <a:srgbClr val="A3A62C"/>
                </a:solidFill>
              </a:rPr>
              <a:t>requirements</a:t>
            </a:r>
            <a:r>
              <a:rPr lang="de-DE" sz="2000" b="1" dirty="0">
                <a:solidFill>
                  <a:srgbClr val="A3A62C"/>
                </a:solidFill>
              </a:rPr>
              <a:t> and STOBER internal </a:t>
            </a:r>
            <a:r>
              <a:rPr lang="de-DE" sz="2000" b="1" dirty="0" err="1">
                <a:solidFill>
                  <a:srgbClr val="A3A62C"/>
                </a:solidFill>
              </a:rPr>
              <a:t>rules</a:t>
            </a:r>
            <a:endParaRPr lang="de-DE" sz="1995" b="1" dirty="0">
              <a:solidFill>
                <a:srgbClr val="A3A62C"/>
              </a:solidFill>
              <a:latin typeface="Calibri" panose="020F0502020204030204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46B7E60-EA3A-4C3D-A077-ABC400DBB915}"/>
              </a:ext>
            </a:extLst>
          </p:cNvPr>
          <p:cNvSpPr txBox="1"/>
          <p:nvPr/>
        </p:nvSpPr>
        <p:spPr>
          <a:xfrm>
            <a:off x="7111099" y="3852397"/>
            <a:ext cx="2709865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de-DE" sz="1995" b="1" dirty="0">
                <a:solidFill>
                  <a:srgbClr val="A3A62C"/>
                </a:solidFill>
                <a:latin typeface="Calibri" panose="020F0502020204030204"/>
              </a:rPr>
              <a:t>443234_KAT_ServoStop</a:t>
            </a:r>
          </a:p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endParaRPr lang="de-DE" sz="1995" b="1" dirty="0">
              <a:solidFill>
                <a:srgbClr val="A3A62C"/>
              </a:solidFill>
              <a:latin typeface="Calibri" panose="020F0502020204030204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3C9947F-4C6B-4024-9DE8-EAC037DAFCE1}"/>
              </a:ext>
            </a:extLst>
          </p:cNvPr>
          <p:cNvCxnSpPr>
            <a:cxnSpLocks/>
          </p:cNvCxnSpPr>
          <p:nvPr/>
        </p:nvCxnSpPr>
        <p:spPr>
          <a:xfrm flipV="1">
            <a:off x="3365712" y="3551291"/>
            <a:ext cx="0" cy="1743826"/>
          </a:xfrm>
          <a:prstGeom prst="line">
            <a:avLst/>
          </a:prstGeom>
          <a:ln w="25400">
            <a:solidFill>
              <a:srgbClr val="A3A62C"/>
            </a:solidFill>
            <a:headEnd type="triangle"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DC388D4F-AEE2-4B96-9A72-AEB2D6558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3805" l="2273" r="98396">
                        <a14:foregroundMark x1="2540" y1="5310" x2="25535" y2="22124"/>
                        <a14:foregroundMark x1="5749" y1="53982" x2="16444" y2="26549"/>
                        <a14:foregroundMark x1="25401" y1="86726" x2="44385" y2="16814"/>
                        <a14:foregroundMark x1="44385" y1="16814" x2="44385" y2="16814"/>
                        <a14:foregroundMark x1="53743" y1="38938" x2="66310" y2="30088"/>
                        <a14:foregroundMark x1="66310" y1="30088" x2="85561" y2="38053"/>
                        <a14:foregroundMark x1="74599" y1="7080" x2="79679" y2="7965"/>
                        <a14:foregroundMark x1="68449" y1="3540" x2="76203" y2="7080"/>
                        <a14:foregroundMark x1="77273" y1="5310" x2="84492" y2="8850"/>
                        <a14:foregroundMark x1="84492" y1="8850" x2="92513" y2="2655"/>
                        <a14:foregroundMark x1="92513" y1="2655" x2="92513" y2="2655"/>
                        <a14:foregroundMark x1="95053" y1="13274" x2="98396" y2="16814"/>
                        <a14:foregroundMark x1="87071" y1="92804" x2="89037" y2="93805"/>
                        <a14:foregroundMark x1="89706" y1="89381" x2="97193" y2="89381"/>
                        <a14:foregroundMark x1="97193" y1="89381" x2="97326" y2="87611"/>
                        <a14:foregroundMark x1="91444" y1="81416" x2="92380" y2="86726"/>
                        <a14:foregroundMark x1="87968" y1="87611" x2="90374" y2="85841"/>
                        <a14:foregroundMark x1="77273" y1="89381" x2="79947" y2="93805"/>
                        <a14:foregroundMark x1="76471" y1="84956" x2="78476" y2="85841"/>
                        <a14:foregroundMark x1="83422" y1="69912" x2="84626" y2="70796"/>
                        <a14:backgroundMark x1="83690" y1="79843" x2="83690" y2="89381"/>
                        <a14:backgroundMark x1="81417" y1="99115" x2="85963" y2="98230"/>
                        <a14:backgroundMark x1="83690" y1="87611" x2="81417" y2="98230"/>
                        <a14:backgroundMark x1="83957" y1="91150" x2="85829" y2="98230"/>
                        <a14:backgroundMark x1="84225" y1="92035" x2="86364" y2="98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8532" y="2520312"/>
            <a:ext cx="6840305" cy="1033362"/>
          </a:xfrm>
          <a:prstGeom prst="rect">
            <a:avLst/>
          </a:prstGeom>
        </p:spPr>
      </p:pic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5C78C83-B71B-4FE9-B59F-CF1C42BD1EA6}"/>
              </a:ext>
            </a:extLst>
          </p:cNvPr>
          <p:cNvCxnSpPr>
            <a:cxnSpLocks/>
          </p:cNvCxnSpPr>
          <p:nvPr/>
        </p:nvCxnSpPr>
        <p:spPr>
          <a:xfrm flipV="1">
            <a:off x="8466032" y="3272342"/>
            <a:ext cx="0" cy="580055"/>
          </a:xfrm>
          <a:prstGeom prst="line">
            <a:avLst/>
          </a:prstGeom>
          <a:ln w="25400">
            <a:solidFill>
              <a:srgbClr val="A3A62C"/>
            </a:solidFill>
            <a:headEnd type="triangle"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2">
            <a:extLst>
              <a:ext uri="{FF2B5EF4-FFF2-40B4-BE49-F238E27FC236}">
                <a16:creationId xmlns:a16="http://schemas.microsoft.com/office/drawing/2014/main" id="{A7868E20-2B8E-4B90-B56C-479C32A0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2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 flipH="1">
            <a:off x="6576012" y="3272342"/>
            <a:ext cx="5627390" cy="358547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69"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64" y="1210513"/>
            <a:ext cx="9651136" cy="462327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200" b="1" dirty="0" err="1">
                <a:solidFill>
                  <a:schemeClr val="accent3"/>
                </a:solidFill>
              </a:rPr>
              <a:t>Calculation</a:t>
            </a:r>
            <a:r>
              <a:rPr lang="de-DE" sz="2200" b="1" dirty="0">
                <a:solidFill>
                  <a:schemeClr val="accent3"/>
                </a:solidFill>
              </a:rPr>
              <a:t> </a:t>
            </a:r>
            <a:r>
              <a:rPr lang="de-DE" sz="2200" b="1" dirty="0" err="1">
                <a:solidFill>
                  <a:schemeClr val="accent3"/>
                </a:solidFill>
              </a:rPr>
              <a:t>guide</a:t>
            </a:r>
            <a:endParaRPr lang="de-DE" sz="2200" b="1" dirty="0">
              <a:solidFill>
                <a:schemeClr val="accent3"/>
              </a:solidFill>
            </a:endParaRP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/>
              <a:t>Evaluation of all relevant application data</a:t>
            </a:r>
            <a:endParaRPr lang="de-DE" sz="1800" dirty="0"/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/>
              <a:t>Calculation with </a:t>
            </a:r>
            <a:r>
              <a:rPr lang="en-US" sz="1800" dirty="0" err="1"/>
              <a:t>ServoSoft</a:t>
            </a:r>
            <a:r>
              <a:rPr lang="en-US" sz="1800" dirty="0"/>
              <a:t> with single and double weight load</a:t>
            </a:r>
            <a:endParaRPr lang="de-DE" sz="1800" dirty="0"/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/>
              <a:t>Determine the existing M2NOT* emergency stop torque</a:t>
            </a:r>
            <a:endParaRPr lang="de-DE" sz="1800" dirty="0"/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Check each individual brake for safe holding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Check the gearbox against emergency stop torque when both brakes are applied </a:t>
            </a: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de-DE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 same time</a:t>
            </a: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Gear teeth calculation with mean speed and max. torque by considering the double load</a:t>
            </a: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/>
              <a:t>Bearing lifetime calculation by considering equivalent torque (single load) and mean speed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Check tilting moment of motor at MB</a:t>
            </a: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Check the max. perm. motor braking torque at MB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de-DE" sz="1800" dirty="0"/>
              <a:t>Formal </a:t>
            </a:r>
            <a:r>
              <a:rPr lang="de-DE" sz="1800" dirty="0" err="1"/>
              <a:t>documentation</a:t>
            </a:r>
            <a:endParaRPr lang="de-DE" sz="1800" dirty="0"/>
          </a:p>
          <a:p>
            <a:pPr marL="457200" indent="-457200">
              <a:spcBef>
                <a:spcPts val="544"/>
              </a:spcBef>
              <a:buClr>
                <a:schemeClr val="accent3"/>
              </a:buClr>
              <a:buFont typeface="+mj-lt"/>
              <a:buAutoNum type="arabicPeriod"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686D81-253A-4034-966C-227928C62BC3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-14206" y="4822095"/>
            <a:ext cx="1588984" cy="2035726"/>
            <a:chOff x="-1" y="2079114"/>
            <a:chExt cx="3017183" cy="3364751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CB27BA3D-7767-4291-B4B6-EBEC4E49D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736FA304-FBD5-4477-BFDC-1D528C3F2F9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88945CAE-0644-4B49-976F-1BBADB699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227" y="3686006"/>
            <a:ext cx="2272481" cy="3072650"/>
          </a:xfrm>
          <a:prstGeom prst="rect">
            <a:avLst/>
          </a:prstGeom>
        </p:spPr>
      </p:pic>
      <p:sp>
        <p:nvSpPr>
          <p:cNvPr id="14" name="Titel 12">
            <a:extLst>
              <a:ext uri="{FF2B5EF4-FFF2-40B4-BE49-F238E27FC236}">
                <a16:creationId xmlns:a16="http://schemas.microsoft.com/office/drawing/2014/main" id="{649D498C-F7D3-4F0A-9BCF-874E0477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563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09E00F-1D73-4D93-820E-256963AB5632}"/>
              </a:ext>
            </a:extLst>
          </p:cNvPr>
          <p:cNvGrpSpPr/>
          <p:nvPr/>
        </p:nvGrpSpPr>
        <p:grpSpPr>
          <a:xfrm>
            <a:off x="10321994" y="2953224"/>
            <a:ext cx="1884425" cy="2695656"/>
            <a:chOff x="9639978" y="1979266"/>
            <a:chExt cx="2552023" cy="3650650"/>
          </a:xfrm>
        </p:grpSpPr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54A16CCB-F9CF-4DEA-A5A1-1BEB0A31CB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rgbClr val="5B5D19"/>
                </a:gs>
                <a:gs pos="52000">
                  <a:srgbClr val="A3A62C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4524BAEB-DE03-4CAE-951C-693B4CE3476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rgbClr val="A3A62C">
                    <a:alpha val="47000"/>
                  </a:srgbClr>
                </a:gs>
                <a:gs pos="99000">
                  <a:srgbClr val="F4F5D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6B5BE812-F2A1-41B1-A734-11D657B1C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79" y="923443"/>
            <a:ext cx="4352854" cy="5885549"/>
          </a:xfrm>
          <a:prstGeom prst="rect">
            <a:avLst/>
          </a:prstGeom>
        </p:spPr>
      </p:pic>
      <p:sp>
        <p:nvSpPr>
          <p:cNvPr id="42" name="Raute 41">
            <a:extLst>
              <a:ext uri="{FF2B5EF4-FFF2-40B4-BE49-F238E27FC236}">
                <a16:creationId xmlns:a16="http://schemas.microsoft.com/office/drawing/2014/main" id="{C533637B-22D9-46BC-B2F1-A1E3DC150EE5}"/>
              </a:ext>
            </a:extLst>
          </p:cNvPr>
          <p:cNvSpPr/>
          <p:nvPr/>
        </p:nvSpPr>
        <p:spPr>
          <a:xfrm>
            <a:off x="5987649" y="2694959"/>
            <a:ext cx="1440000" cy="4680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2. SERVOsoft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E9C97477-615D-4871-9406-B248CD8E1425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8354330" y="2928959"/>
            <a:ext cx="0" cy="167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aute 44">
            <a:extLst>
              <a:ext uri="{FF2B5EF4-FFF2-40B4-BE49-F238E27FC236}">
                <a16:creationId xmlns:a16="http://schemas.microsoft.com/office/drawing/2014/main" id="{5F7A39AB-CBC2-4ED8-A299-785C50FFC1FF}"/>
              </a:ext>
            </a:extLst>
          </p:cNvPr>
          <p:cNvSpPr/>
          <p:nvPr/>
        </p:nvSpPr>
        <p:spPr>
          <a:xfrm>
            <a:off x="5979110" y="3613430"/>
            <a:ext cx="1660603" cy="531579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3. </a:t>
            </a:r>
            <a:r>
              <a:rPr lang="de-DE" sz="800" dirty="0" err="1">
                <a:solidFill>
                  <a:schemeClr val="tx1"/>
                </a:solidFill>
              </a:rPr>
              <a:t>Calculation</a:t>
            </a:r>
            <a:r>
              <a:rPr lang="de-DE" sz="800" dirty="0">
                <a:solidFill>
                  <a:schemeClr val="tx1"/>
                </a:solidFill>
              </a:rPr>
              <a:t> acc. </a:t>
            </a:r>
            <a:r>
              <a:rPr lang="de-DE" sz="800" dirty="0" err="1">
                <a:solidFill>
                  <a:schemeClr val="tx1"/>
                </a:solidFill>
              </a:rPr>
              <a:t>to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catalog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48" name="Raute 47">
            <a:extLst>
              <a:ext uri="{FF2B5EF4-FFF2-40B4-BE49-F238E27FC236}">
                <a16:creationId xmlns:a16="http://schemas.microsoft.com/office/drawing/2014/main" id="{0253378E-2349-4C6C-B7CD-B77BAAA28F4D}"/>
              </a:ext>
            </a:extLst>
          </p:cNvPr>
          <p:cNvSpPr/>
          <p:nvPr/>
        </p:nvSpPr>
        <p:spPr>
          <a:xfrm>
            <a:off x="5982080" y="4202765"/>
            <a:ext cx="1652250" cy="4680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2. SERVOsoft</a:t>
            </a:r>
          </a:p>
        </p:txBody>
      </p:sp>
      <p:sp>
        <p:nvSpPr>
          <p:cNvPr id="54" name="Raute 53">
            <a:extLst>
              <a:ext uri="{FF2B5EF4-FFF2-40B4-BE49-F238E27FC236}">
                <a16:creationId xmlns:a16="http://schemas.microsoft.com/office/drawing/2014/main" id="{8426C7A2-FC06-4E5C-826E-2DA12A99B51B}"/>
              </a:ext>
            </a:extLst>
          </p:cNvPr>
          <p:cNvSpPr/>
          <p:nvPr/>
        </p:nvSpPr>
        <p:spPr>
          <a:xfrm>
            <a:off x="5980224" y="4759163"/>
            <a:ext cx="1659489" cy="498328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8. </a:t>
            </a:r>
            <a:r>
              <a:rPr lang="de-DE" sz="800" dirty="0" err="1">
                <a:solidFill>
                  <a:schemeClr val="tx1"/>
                </a:solidFill>
              </a:rPr>
              <a:t>Calculation</a:t>
            </a:r>
            <a:r>
              <a:rPr lang="de-DE" sz="800" dirty="0">
                <a:solidFill>
                  <a:schemeClr val="tx1"/>
                </a:solidFill>
              </a:rPr>
              <a:t> acc. </a:t>
            </a:r>
            <a:r>
              <a:rPr lang="de-DE" sz="800" dirty="0" err="1">
                <a:solidFill>
                  <a:schemeClr val="tx1"/>
                </a:solidFill>
              </a:rPr>
              <a:t>to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catalog</a:t>
            </a:r>
            <a:endParaRPr lang="de-DE" sz="800" dirty="0">
              <a:solidFill>
                <a:schemeClr val="tx1"/>
              </a:solidFill>
            </a:endParaRP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24D31774-596E-47AF-BA37-795EB7F293B6}"/>
              </a:ext>
            </a:extLst>
          </p:cNvPr>
          <p:cNvCxnSpPr>
            <a:cxnSpLocks/>
            <a:stCxn id="54" idx="2"/>
            <a:endCxn id="57" idx="0"/>
          </p:cNvCxnSpPr>
          <p:nvPr/>
        </p:nvCxnSpPr>
        <p:spPr>
          <a:xfrm flipH="1">
            <a:off x="6806809" y="5257491"/>
            <a:ext cx="3160" cy="508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aute 56">
            <a:extLst>
              <a:ext uri="{FF2B5EF4-FFF2-40B4-BE49-F238E27FC236}">
                <a16:creationId xmlns:a16="http://schemas.microsoft.com/office/drawing/2014/main" id="{5ED748D6-E2D0-4E5D-AAE4-A77146B281F2}"/>
              </a:ext>
            </a:extLst>
          </p:cNvPr>
          <p:cNvSpPr/>
          <p:nvPr/>
        </p:nvSpPr>
        <p:spPr>
          <a:xfrm>
            <a:off x="5979288" y="5765880"/>
            <a:ext cx="1655042" cy="4680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50" dirty="0">
                <a:solidFill>
                  <a:schemeClr val="tx1"/>
                </a:solidFill>
              </a:rPr>
              <a:t>4./5. </a:t>
            </a:r>
            <a:r>
              <a:rPr lang="de-DE" sz="750" dirty="0" err="1">
                <a:solidFill>
                  <a:schemeClr val="tx1"/>
                </a:solidFill>
              </a:rPr>
              <a:t>Braketool</a:t>
            </a:r>
            <a:endParaRPr lang="de-DE" sz="750" dirty="0">
              <a:solidFill>
                <a:schemeClr val="tx1"/>
              </a:solidFill>
            </a:endParaRPr>
          </a:p>
        </p:txBody>
      </p: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1ABA471C-5AB5-45FE-86AE-3347D6117ECF}"/>
              </a:ext>
            </a:extLst>
          </p:cNvPr>
          <p:cNvCxnSpPr>
            <a:cxnSpLocks/>
          </p:cNvCxnSpPr>
          <p:nvPr/>
        </p:nvCxnSpPr>
        <p:spPr>
          <a:xfrm flipH="1">
            <a:off x="6804990" y="6232776"/>
            <a:ext cx="1" cy="227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472FE4B0-991D-44B8-B2E2-C7642499AA5D}"/>
              </a:ext>
            </a:extLst>
          </p:cNvPr>
          <p:cNvCxnSpPr>
            <a:cxnSpLocks/>
          </p:cNvCxnSpPr>
          <p:nvPr/>
        </p:nvCxnSpPr>
        <p:spPr>
          <a:xfrm flipH="1">
            <a:off x="6808205" y="4150724"/>
            <a:ext cx="1207" cy="5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76B27BBD-DA8C-465D-AD93-224CF6C3AB89}"/>
              </a:ext>
            </a:extLst>
          </p:cNvPr>
          <p:cNvCxnSpPr>
            <a:cxnSpLocks/>
          </p:cNvCxnSpPr>
          <p:nvPr/>
        </p:nvCxnSpPr>
        <p:spPr>
          <a:xfrm flipH="1" flipV="1">
            <a:off x="4902553" y="2476854"/>
            <a:ext cx="1085096" cy="459740"/>
          </a:xfrm>
          <a:prstGeom prst="line">
            <a:avLst/>
          </a:prstGeom>
          <a:ln w="25400">
            <a:solidFill>
              <a:srgbClr val="A3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8C72EB4-2D61-45FE-AF03-C50583426F85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4902553" y="2928959"/>
            <a:ext cx="1085096" cy="421951"/>
          </a:xfrm>
          <a:prstGeom prst="line">
            <a:avLst/>
          </a:prstGeom>
          <a:ln w="25400">
            <a:solidFill>
              <a:srgbClr val="A3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aute 77">
            <a:extLst>
              <a:ext uri="{FF2B5EF4-FFF2-40B4-BE49-F238E27FC236}">
                <a16:creationId xmlns:a16="http://schemas.microsoft.com/office/drawing/2014/main" id="{5FE27E14-6110-46A5-BAC2-724598B41B91}"/>
              </a:ext>
            </a:extLst>
          </p:cNvPr>
          <p:cNvSpPr/>
          <p:nvPr/>
        </p:nvSpPr>
        <p:spPr>
          <a:xfrm>
            <a:off x="7634330" y="3096627"/>
            <a:ext cx="1440000" cy="4680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6./7. </a:t>
            </a:r>
            <a:r>
              <a:rPr lang="de-DE" sz="800" dirty="0" err="1">
                <a:solidFill>
                  <a:schemeClr val="tx1"/>
                </a:solidFill>
              </a:rPr>
              <a:t>GetBer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KissSoft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8E03B1C3-9DF8-4E66-A2B6-76E5E45AAE7A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7427649" y="2928959"/>
            <a:ext cx="9266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839EAAB6-16E1-4246-BEB8-A1931A106019}"/>
              </a:ext>
            </a:extLst>
          </p:cNvPr>
          <p:cNvCxnSpPr>
            <a:cxnSpLocks/>
          </p:cNvCxnSpPr>
          <p:nvPr/>
        </p:nvCxnSpPr>
        <p:spPr>
          <a:xfrm>
            <a:off x="6818950" y="3564627"/>
            <a:ext cx="0" cy="4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F2666EBD-218F-4B62-ADDF-2D07867E2B6B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6818950" y="3542183"/>
            <a:ext cx="1535380" cy="2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0A73A5D8-2380-48EE-B876-46F601A2ECE0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4747262" y="3879220"/>
            <a:ext cx="1231848" cy="189860"/>
          </a:xfrm>
          <a:prstGeom prst="line">
            <a:avLst/>
          </a:prstGeom>
          <a:ln w="25400">
            <a:solidFill>
              <a:srgbClr val="A3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25B3843B-BF4B-4182-8D79-99FD492EEBD3}"/>
              </a:ext>
            </a:extLst>
          </p:cNvPr>
          <p:cNvCxnSpPr>
            <a:cxnSpLocks/>
          </p:cNvCxnSpPr>
          <p:nvPr/>
        </p:nvCxnSpPr>
        <p:spPr>
          <a:xfrm flipH="1">
            <a:off x="4957763" y="4433908"/>
            <a:ext cx="1038609" cy="34549"/>
          </a:xfrm>
          <a:prstGeom prst="line">
            <a:avLst/>
          </a:prstGeom>
          <a:ln w="25400">
            <a:solidFill>
              <a:srgbClr val="A3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aute 106">
            <a:extLst>
              <a:ext uri="{FF2B5EF4-FFF2-40B4-BE49-F238E27FC236}">
                <a16:creationId xmlns:a16="http://schemas.microsoft.com/office/drawing/2014/main" id="{4665316C-6D53-48C2-B87B-17D00220589F}"/>
              </a:ext>
            </a:extLst>
          </p:cNvPr>
          <p:cNvSpPr/>
          <p:nvPr/>
        </p:nvSpPr>
        <p:spPr>
          <a:xfrm>
            <a:off x="7810207" y="4200728"/>
            <a:ext cx="1440000" cy="4680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6./7. </a:t>
            </a:r>
            <a:r>
              <a:rPr lang="de-DE" sz="800" dirty="0" err="1">
                <a:solidFill>
                  <a:schemeClr val="tx1"/>
                </a:solidFill>
              </a:rPr>
              <a:t>GetBer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KissSoft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EADC3E11-61B4-4504-A631-72559B30184E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808969" y="4689713"/>
            <a:ext cx="1000" cy="6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8751498A-D32E-4320-9D32-F2E04D96E93C}"/>
              </a:ext>
            </a:extLst>
          </p:cNvPr>
          <p:cNvCxnSpPr>
            <a:cxnSpLocks/>
          </p:cNvCxnSpPr>
          <p:nvPr/>
        </p:nvCxnSpPr>
        <p:spPr>
          <a:xfrm>
            <a:off x="6808969" y="4691618"/>
            <a:ext cx="1721238" cy="13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700AD4A2-FD0A-4FFC-A32D-E387D3D568CE}"/>
              </a:ext>
            </a:extLst>
          </p:cNvPr>
          <p:cNvCxnSpPr>
            <a:cxnSpLocks/>
            <a:endCxn id="107" idx="2"/>
          </p:cNvCxnSpPr>
          <p:nvPr/>
        </p:nvCxnSpPr>
        <p:spPr>
          <a:xfrm flipH="1" flipV="1">
            <a:off x="8530207" y="4668728"/>
            <a:ext cx="1000" cy="42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chteck 125">
            <a:extLst>
              <a:ext uri="{FF2B5EF4-FFF2-40B4-BE49-F238E27FC236}">
                <a16:creationId xmlns:a16="http://schemas.microsoft.com/office/drawing/2014/main" id="{725CC52E-0A71-4962-BCD1-BFC00084ADDB}"/>
              </a:ext>
            </a:extLst>
          </p:cNvPr>
          <p:cNvSpPr/>
          <p:nvPr/>
        </p:nvSpPr>
        <p:spPr>
          <a:xfrm>
            <a:off x="5963505" y="6461374"/>
            <a:ext cx="1846701" cy="1845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err="1">
                <a:solidFill>
                  <a:schemeClr val="tx1"/>
                </a:solidFill>
              </a:rPr>
              <a:t>Selection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finished</a:t>
            </a:r>
            <a:endParaRPr lang="de-DE" sz="800" dirty="0">
              <a:solidFill>
                <a:schemeClr val="tx1"/>
              </a:solidFill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E458F20-93AD-4A89-8E07-EABB2B8B19D6}"/>
              </a:ext>
            </a:extLst>
          </p:cNvPr>
          <p:cNvCxnSpPr>
            <a:cxnSpLocks/>
          </p:cNvCxnSpPr>
          <p:nvPr/>
        </p:nvCxnSpPr>
        <p:spPr>
          <a:xfrm flipH="1" flipV="1">
            <a:off x="4902553" y="5648881"/>
            <a:ext cx="1060953" cy="355216"/>
          </a:xfrm>
          <a:prstGeom prst="line">
            <a:avLst/>
          </a:prstGeom>
          <a:ln w="25400">
            <a:solidFill>
              <a:srgbClr val="A3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ED0BAAA7-5C77-442B-8A37-A33F97C75674}"/>
              </a:ext>
            </a:extLst>
          </p:cNvPr>
          <p:cNvCxnSpPr>
            <a:cxnSpLocks/>
          </p:cNvCxnSpPr>
          <p:nvPr/>
        </p:nvCxnSpPr>
        <p:spPr>
          <a:xfrm flipH="1">
            <a:off x="4902553" y="6004097"/>
            <a:ext cx="1067480" cy="342426"/>
          </a:xfrm>
          <a:prstGeom prst="line">
            <a:avLst/>
          </a:prstGeom>
          <a:ln w="25400">
            <a:solidFill>
              <a:srgbClr val="A3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6FB8A607-BAA5-414C-9CC4-F8A834F5D9ED}"/>
              </a:ext>
            </a:extLst>
          </p:cNvPr>
          <p:cNvCxnSpPr>
            <a:cxnSpLocks/>
          </p:cNvCxnSpPr>
          <p:nvPr/>
        </p:nvCxnSpPr>
        <p:spPr>
          <a:xfrm flipH="1" flipV="1">
            <a:off x="5043488" y="4953851"/>
            <a:ext cx="952885" cy="33323"/>
          </a:xfrm>
          <a:prstGeom prst="line">
            <a:avLst/>
          </a:prstGeom>
          <a:ln w="25400">
            <a:solidFill>
              <a:srgbClr val="A3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3CD350B4-396A-4C22-AB7D-8BF82027B9EA}"/>
              </a:ext>
            </a:extLst>
          </p:cNvPr>
          <p:cNvSpPr/>
          <p:nvPr/>
        </p:nvSpPr>
        <p:spPr>
          <a:xfrm>
            <a:off x="5980580" y="1894131"/>
            <a:ext cx="14400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1. Customer Query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304665B9-E804-456F-A7CE-54F6D5710882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6697176" y="2074131"/>
            <a:ext cx="3404" cy="607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itel 12">
            <a:extLst>
              <a:ext uri="{FF2B5EF4-FFF2-40B4-BE49-F238E27FC236}">
                <a16:creationId xmlns:a16="http://schemas.microsoft.com/office/drawing/2014/main" id="{2F9FBFC2-F55E-4E3B-8C28-B6413A4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AAD13A21-8BA2-4F63-8934-21BB79CD7451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7634330" y="4432003"/>
            <a:ext cx="175877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FD009801-915A-413B-8288-A183A31F3BD9}"/>
              </a:ext>
            </a:extLst>
          </p:cNvPr>
          <p:cNvSpPr>
            <a:spLocks noChangeAspect="1"/>
          </p:cNvSpPr>
          <p:nvPr/>
        </p:nvSpPr>
        <p:spPr>
          <a:xfrm flipH="1">
            <a:off x="6589436" y="3272100"/>
            <a:ext cx="5627390" cy="358547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69"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CD6786E-95EF-4920-9B30-811EE7AC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70" y="1035430"/>
            <a:ext cx="7044467" cy="5741290"/>
          </a:xfrm>
        </p:spPr>
        <p:txBody>
          <a:bodyPr>
            <a:noAutofit/>
          </a:bodyPr>
          <a:lstStyle/>
          <a:p>
            <a:pPr marL="457200" indent="-457200">
              <a:spcBef>
                <a:spcPts val="907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Ask the customer for the required application data</a:t>
            </a:r>
            <a:r>
              <a:rPr lang="de-DE" sz="2200" b="1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spcBef>
                <a:spcPts val="907"/>
              </a:spcBef>
              <a:spcAft>
                <a:spcPts val="544"/>
              </a:spcAft>
              <a:buNone/>
            </a:pPr>
            <a:r>
              <a:rPr lang="en-US" sz="1800" dirty="0"/>
              <a:t>For </a:t>
            </a:r>
            <a:r>
              <a:rPr lang="en-US" sz="1800" dirty="0" err="1"/>
              <a:t>ServoSoft</a:t>
            </a:r>
            <a:r>
              <a:rPr lang="en-US" sz="1800" dirty="0"/>
              <a:t> and gear calculation</a:t>
            </a:r>
            <a:endParaRPr lang="de-DE" sz="1800" dirty="0"/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600" dirty="0" err="1"/>
              <a:t>Mass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move</a:t>
            </a:r>
            <a:r>
              <a:rPr lang="de-DE" sz="1600" dirty="0"/>
              <a:t> in </a:t>
            </a:r>
            <a:r>
              <a:rPr lang="de-DE" sz="1600" dirty="0" err="1"/>
              <a:t>vertical</a:t>
            </a:r>
            <a:r>
              <a:rPr lang="de-DE" sz="1600" dirty="0"/>
              <a:t> </a:t>
            </a:r>
            <a:r>
              <a:rPr lang="de-DE" sz="1600" dirty="0" err="1"/>
              <a:t>direction</a:t>
            </a:r>
            <a:r>
              <a:rPr lang="de-DE" sz="1600" dirty="0"/>
              <a:t> (</a:t>
            </a:r>
            <a:r>
              <a:rPr lang="de-DE" sz="1600" dirty="0" err="1"/>
              <a:t>single</a:t>
            </a:r>
            <a:r>
              <a:rPr lang="de-DE" sz="1600" dirty="0"/>
              <a:t> </a:t>
            </a:r>
            <a:r>
              <a:rPr lang="de-DE" sz="1600" dirty="0" err="1"/>
              <a:t>weight</a:t>
            </a:r>
            <a:r>
              <a:rPr lang="de-DE" sz="1600" dirty="0"/>
              <a:t> </a:t>
            </a:r>
            <a:r>
              <a:rPr lang="de-DE" sz="1600" dirty="0" err="1"/>
              <a:t>load</a:t>
            </a:r>
            <a:r>
              <a:rPr lang="de-DE" sz="1600" dirty="0"/>
              <a:t>)</a:t>
            </a:r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C"/>
                </a:solidFill>
              </a:rPr>
              <a:t>Possible </a:t>
            </a:r>
            <a:r>
              <a:rPr lang="de-DE" sz="1600" dirty="0" err="1">
                <a:solidFill>
                  <a:srgbClr val="00305C"/>
                </a:solidFill>
              </a:rPr>
              <a:t>process</a:t>
            </a:r>
            <a:r>
              <a:rPr lang="de-DE" sz="1600" dirty="0">
                <a:solidFill>
                  <a:srgbClr val="00305C"/>
                </a:solidFill>
              </a:rPr>
              <a:t> </a:t>
            </a:r>
            <a:r>
              <a:rPr lang="de-DE" sz="1600" dirty="0" err="1">
                <a:solidFill>
                  <a:srgbClr val="00305C"/>
                </a:solidFill>
              </a:rPr>
              <a:t>forces</a:t>
            </a:r>
            <a:endParaRPr lang="de-DE" sz="1600" dirty="0">
              <a:solidFill>
                <a:srgbClr val="00305C"/>
              </a:solidFill>
            </a:endParaRPr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Motion profile with motion law used for acceleration and deceleration</a:t>
            </a:r>
            <a:endParaRPr lang="de-DE" sz="1600" dirty="0"/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600" dirty="0" err="1"/>
              <a:t>Required</a:t>
            </a:r>
            <a:r>
              <a:rPr lang="de-DE" sz="1600" dirty="0"/>
              <a:t> </a:t>
            </a:r>
            <a:r>
              <a:rPr lang="de-DE" sz="1600" dirty="0" err="1"/>
              <a:t>motor</a:t>
            </a:r>
            <a:r>
              <a:rPr lang="de-DE" sz="1600" dirty="0"/>
              <a:t> </a:t>
            </a:r>
            <a:r>
              <a:rPr lang="de-DE" sz="1600" dirty="0" err="1"/>
              <a:t>series</a:t>
            </a:r>
            <a:r>
              <a:rPr lang="de-DE" sz="1600" dirty="0"/>
              <a:t> and </a:t>
            </a:r>
            <a:r>
              <a:rPr lang="de-DE" sz="1600" dirty="0" err="1"/>
              <a:t>manufacturer</a:t>
            </a:r>
            <a:endParaRPr lang="de-DE" sz="1600" dirty="0"/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For rack and pinion applications</a:t>
            </a:r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Module m</a:t>
            </a:r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400" dirty="0" err="1"/>
              <a:t>Number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teeth</a:t>
            </a:r>
            <a:r>
              <a:rPr lang="de-DE" sz="1400" dirty="0"/>
              <a:t> Z</a:t>
            </a:r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Helix angle ß</a:t>
            </a:r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Force </a:t>
            </a:r>
            <a:r>
              <a:rPr lang="de-DE" sz="1400" dirty="0" err="1"/>
              <a:t>application</a:t>
            </a:r>
            <a:r>
              <a:rPr lang="de-DE" sz="1400" dirty="0"/>
              <a:t> </a:t>
            </a:r>
            <a:r>
              <a:rPr lang="de-DE" sz="1400" dirty="0" err="1"/>
              <a:t>point</a:t>
            </a:r>
            <a:r>
              <a:rPr lang="de-DE" sz="1400" dirty="0"/>
              <a:t> x2</a:t>
            </a:r>
          </a:p>
          <a:p>
            <a:pPr marL="244863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600" dirty="0" err="1"/>
              <a:t>For</a:t>
            </a:r>
            <a:r>
              <a:rPr lang="de-DE" sz="1600" dirty="0"/>
              <a:t> ball </a:t>
            </a:r>
            <a:r>
              <a:rPr lang="de-DE" sz="1600" dirty="0" err="1"/>
              <a:t>screw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endParaRPr lang="de-DE" sz="1600" dirty="0"/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Diameter and </a:t>
            </a:r>
            <a:r>
              <a:rPr lang="de-DE" sz="1400" dirty="0" err="1"/>
              <a:t>length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ball screw drive</a:t>
            </a:r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pitch</a:t>
            </a:r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Definition which element rotates, which moves linearly</a:t>
            </a:r>
            <a:r>
              <a:rPr lang="de-DE" sz="1400" dirty="0"/>
              <a:t>?</a:t>
            </a:r>
          </a:p>
          <a:p>
            <a:pPr marL="701998" lvl="1" indent="-244863">
              <a:spcBef>
                <a:spcPts val="544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Via coupling, belt drive or gearbox bearing as fixed bearing</a:t>
            </a:r>
            <a:endParaRPr lang="de-DE" sz="1400" dirty="0"/>
          </a:p>
          <a:p>
            <a:pPr marL="0" indent="0">
              <a:spcBef>
                <a:spcPts val="544"/>
              </a:spcBef>
              <a:buClr>
                <a:schemeClr val="accent3"/>
              </a:buClr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D32E72E-C411-4555-95E3-E30D23828FAD}"/>
              </a:ext>
            </a:extLst>
          </p:cNvPr>
          <p:cNvGrpSpPr>
            <a:grpSpLocks noChangeAspect="1"/>
          </p:cNvGrpSpPr>
          <p:nvPr/>
        </p:nvGrpSpPr>
        <p:grpSpPr>
          <a:xfrm>
            <a:off x="7878706" y="817941"/>
            <a:ext cx="4313294" cy="2377646"/>
            <a:chOff x="1782706" y="1051354"/>
            <a:chExt cx="8626588" cy="475529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7B1CED-3CAD-496B-8F9A-8B4B063F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2706" y="1051354"/>
              <a:ext cx="8626588" cy="4755292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88B906A-3A6B-4CBA-A3DD-3E82177C3F72}"/>
                </a:ext>
              </a:extLst>
            </p:cNvPr>
            <p:cNvSpPr/>
            <p:nvPr/>
          </p:nvSpPr>
          <p:spPr>
            <a:xfrm>
              <a:off x="1782706" y="5285434"/>
              <a:ext cx="2065813" cy="501116"/>
            </a:xfrm>
            <a:prstGeom prst="rect">
              <a:avLst/>
            </a:prstGeom>
            <a:solidFill>
              <a:srgbClr val="001A32"/>
            </a:solidFill>
            <a:ln>
              <a:solidFill>
                <a:srgbClr val="001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itel 12">
            <a:extLst>
              <a:ext uri="{FF2B5EF4-FFF2-40B4-BE49-F238E27FC236}">
                <a16:creationId xmlns:a16="http://schemas.microsoft.com/office/drawing/2014/main" id="{ACDE4C56-A081-4812-9FEB-F787DAB8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EED97C-3250-43FC-ADF6-DA15F06D1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285" y="3195587"/>
            <a:ext cx="640080" cy="6400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E8EA29-7362-462D-9D4E-7E6394CA1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285" y="452749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1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FD009801-915A-413B-8288-A183A31F3BD9}"/>
              </a:ext>
            </a:extLst>
          </p:cNvPr>
          <p:cNvSpPr>
            <a:spLocks noChangeAspect="1"/>
          </p:cNvSpPr>
          <p:nvPr/>
        </p:nvSpPr>
        <p:spPr>
          <a:xfrm flipH="1">
            <a:off x="6589436" y="3272100"/>
            <a:ext cx="5627390" cy="3585479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69"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CD6786E-95EF-4920-9B30-811EE7AC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70" y="1035430"/>
            <a:ext cx="7044467" cy="5741290"/>
          </a:xfrm>
        </p:spPr>
        <p:txBody>
          <a:bodyPr>
            <a:noAutofit/>
          </a:bodyPr>
          <a:lstStyle/>
          <a:p>
            <a:pPr marL="457200" indent="-457200">
              <a:spcBef>
                <a:spcPts val="907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3"/>
                </a:solidFill>
              </a:rPr>
              <a:t>Ask the customer for the required application data</a:t>
            </a:r>
            <a:r>
              <a:rPr lang="de-DE" sz="2200" b="1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spcBef>
                <a:spcPts val="907"/>
              </a:spcBef>
              <a:spcAft>
                <a:spcPts val="544"/>
              </a:spcAft>
              <a:buNone/>
            </a:pPr>
            <a:r>
              <a:rPr lang="en-US" sz="1800" dirty="0"/>
              <a:t>For </a:t>
            </a:r>
            <a:r>
              <a:rPr lang="en-US" sz="1800" dirty="0" err="1"/>
              <a:t>ServoSoft</a:t>
            </a:r>
            <a:r>
              <a:rPr lang="en-US" sz="1800" dirty="0"/>
              <a:t> and gear calculation</a:t>
            </a:r>
            <a:endParaRPr lang="de-DE" sz="1800" dirty="0"/>
          </a:p>
          <a:p>
            <a:pPr marL="244863" marR="0" lvl="0" indent="-244863" algn="l" defTabSz="914269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Traction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conveyors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701998" marR="0" lvl="1" indent="-244863" algn="l" defTabSz="914269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Diameter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drive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wheel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01998" marR="0" lvl="1" indent="-244863" algn="l" defTabSz="914269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Diameter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wheel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01998" marR="0" lvl="1" indent="-244863" algn="l" defTabSz="914269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Preload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belt</a:t>
            </a:r>
            <a:endParaRPr lang="de-DE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457135" marR="0" lvl="1" indent="0" algn="l" defTabSz="914269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A3A62C"/>
              </a:buClr>
              <a:buSzTx/>
              <a:buNone/>
              <a:tabLst/>
              <a:defRPr/>
            </a:pPr>
            <a:endParaRPr lang="de-DE" sz="14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spcBef>
                <a:spcPts val="544"/>
              </a:spcBef>
              <a:buClr>
                <a:srgbClr val="A3A62C"/>
              </a:buClr>
              <a:buFont typeface="Wingdings" panose="05000000000000000000" pitchFamily="2" charset="2"/>
              <a:buChar char="Ø"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Rotary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 panose="020F0502020204030204"/>
              </a:rPr>
              <a:t>unbalanced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swivelling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01998" marR="0" lvl="1" indent="-244863" algn="l" defTabSz="914269" rtl="0" eaLnBrk="1" fontAlgn="auto" latinLnBrk="0" hangingPunct="1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A3A6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Inertia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rotating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parts</a:t>
            </a:r>
            <a:endParaRPr lang="de-DE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701998" lvl="1" indent="-244863">
              <a:spcBef>
                <a:spcPts val="544"/>
              </a:spcBef>
              <a:buClr>
                <a:srgbClr val="A3A62C"/>
              </a:buClr>
              <a:buFont typeface="Wingdings" panose="05000000000000000000" pitchFamily="2" charset="2"/>
              <a:buChar char="Ø"/>
              <a:defRPr/>
            </a:pP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Mass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701998" lvl="1" indent="-244863">
              <a:spcBef>
                <a:spcPts val="544"/>
              </a:spcBef>
              <a:buClr>
                <a:srgbClr val="A3A62C"/>
              </a:buClr>
              <a:buFont typeface="Wingdings" panose="05000000000000000000" pitchFamily="2" charset="2"/>
              <a:buChar char="Ø"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Offset</a:t>
            </a:r>
          </a:p>
          <a:p>
            <a:pPr marL="701998" lvl="1" indent="-244863">
              <a:spcBef>
                <a:spcPts val="544"/>
              </a:spcBef>
              <a:buClr>
                <a:srgbClr val="A3A62C"/>
              </a:buClr>
              <a:buFont typeface="Wingdings" panose="05000000000000000000" pitchFamily="2" charset="2"/>
              <a:buChar char="Ø"/>
              <a:defRPr/>
            </a:pP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Start angle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Bef>
                <a:spcPts val="544"/>
              </a:spcBef>
              <a:buClr>
                <a:schemeClr val="accent3"/>
              </a:buClr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D32E72E-C411-4555-95E3-E30D23828FAD}"/>
              </a:ext>
            </a:extLst>
          </p:cNvPr>
          <p:cNvGrpSpPr>
            <a:grpSpLocks noChangeAspect="1"/>
          </p:cNvGrpSpPr>
          <p:nvPr/>
        </p:nvGrpSpPr>
        <p:grpSpPr>
          <a:xfrm>
            <a:off x="7878706" y="817941"/>
            <a:ext cx="4313294" cy="2377646"/>
            <a:chOff x="1782706" y="1051354"/>
            <a:chExt cx="8626588" cy="475529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7B1CED-3CAD-496B-8F9A-8B4B063F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2706" y="1051354"/>
              <a:ext cx="8626588" cy="4755292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88B906A-3A6B-4CBA-A3DD-3E82177C3F72}"/>
                </a:ext>
              </a:extLst>
            </p:cNvPr>
            <p:cNvSpPr/>
            <p:nvPr/>
          </p:nvSpPr>
          <p:spPr>
            <a:xfrm>
              <a:off x="1782706" y="5285434"/>
              <a:ext cx="2065813" cy="501116"/>
            </a:xfrm>
            <a:prstGeom prst="rect">
              <a:avLst/>
            </a:prstGeom>
            <a:solidFill>
              <a:srgbClr val="001A32"/>
            </a:solidFill>
            <a:ln>
              <a:solidFill>
                <a:srgbClr val="001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itel 12">
            <a:extLst>
              <a:ext uri="{FF2B5EF4-FFF2-40B4-BE49-F238E27FC236}">
                <a16:creationId xmlns:a16="http://schemas.microsoft.com/office/drawing/2014/main" id="{ACDE4C56-A081-4812-9FEB-F787DAB8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3280"/>
            <a:ext cx="8534331" cy="460800"/>
          </a:xfrm>
        </p:spPr>
        <p:txBody>
          <a:bodyPr>
            <a:normAutofit/>
          </a:bodyPr>
          <a:lstStyle/>
          <a:p>
            <a:r>
              <a:rPr lang="en-US" dirty="0"/>
              <a:t>Design of gravity-loaded axes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1192A6-5FAD-4F09-A9FE-1F995E8AF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285" y="2264549"/>
            <a:ext cx="640080" cy="6400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05CC15-9E31-43AE-9545-9EF042F5B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189" y="3272100"/>
            <a:ext cx="99449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6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1_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3.xml><?xml version="1.0" encoding="utf-8"?>
<a:theme xmlns:a="http://schemas.openxmlformats.org/drawingml/2006/main" name="4_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4.xml><?xml version="1.0" encoding="utf-8"?>
<a:theme xmlns:a="http://schemas.openxmlformats.org/drawingml/2006/main" name="5_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5.xml><?xml version="1.0" encoding="utf-8"?>
<a:theme xmlns:a="http://schemas.openxmlformats.org/drawingml/2006/main" name="3_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7B005E6EDD644C9E2F6672C7E3E359" ma:contentTypeVersion="11" ma:contentTypeDescription="Ein neues Dokument erstellen." ma:contentTypeScope="" ma:versionID="951e5fa6dd3278626b55e76ea798fa58">
  <xsd:schema xmlns:xsd="http://www.w3.org/2001/XMLSchema" xmlns:xs="http://www.w3.org/2001/XMLSchema" xmlns:p="http://schemas.microsoft.com/office/2006/metadata/properties" xmlns:ns3="62b3c0e2-1c95-4794-b4d6-0f39097e24c5" xmlns:ns4="1f3a9e02-5a4f-4cb1-8aa7-476993774994" targetNamespace="http://schemas.microsoft.com/office/2006/metadata/properties" ma:root="true" ma:fieldsID="c85c79a431ffdb937c426bd5a67d33cd" ns3:_="" ns4:_="">
    <xsd:import namespace="62b3c0e2-1c95-4794-b4d6-0f39097e24c5"/>
    <xsd:import namespace="1f3a9e02-5a4f-4cb1-8aa7-4769937749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3c0e2-1c95-4794-b4d6-0f39097e24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a9e02-5a4f-4cb1-8aa7-476993774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EAFB60-4E89-41A6-8A9F-B07C0C2291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06AA98-4C06-4DD5-9D9A-26AEEEA68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3c0e2-1c95-4794-b4d6-0f39097e24c5"/>
    <ds:schemaRef ds:uri="1f3a9e02-5a4f-4cb1-8aa7-476993774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3B30AB-561B-4C4F-8D0B-7FEAADE30C20}">
  <ds:schemaRefs>
    <ds:schemaRef ds:uri="http://purl.org/dc/dcmitype/"/>
    <ds:schemaRef ds:uri="http://schemas.microsoft.com/office/2006/documentManagement/types"/>
    <ds:schemaRef ds:uri="62b3c0e2-1c95-4794-b4d6-0f39097e24c5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f3a9e02-5a4f-4cb1-8aa7-47699377499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1386</Words>
  <Application>Microsoft Office PowerPoint</Application>
  <PresentationFormat>Breitbild</PresentationFormat>
  <Paragraphs>223</Paragraphs>
  <Slides>19</Slides>
  <Notes>19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Calibri-Bold</vt:lpstr>
      <vt:lpstr>Wingdings</vt:lpstr>
      <vt:lpstr>Office</vt:lpstr>
      <vt:lpstr>1_Office</vt:lpstr>
      <vt:lpstr>4_Office</vt:lpstr>
      <vt:lpstr>5_Office</vt:lpstr>
      <vt:lpstr>3_Office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  <vt:lpstr>Design of gravity-loaded axes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Wagner, Marco</cp:lastModifiedBy>
  <cp:revision>161</cp:revision>
  <cp:lastPrinted>2021-10-19T07:04:30Z</cp:lastPrinted>
  <dcterms:created xsi:type="dcterms:W3CDTF">2019-11-05T09:41:04Z</dcterms:created>
  <dcterms:modified xsi:type="dcterms:W3CDTF">2021-12-08T09:11:04Z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0x010100027B005E6EDD644C9E2F6672C7E3E359</vt:lpwstr>
  </property>
</Properties>
</file>