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2" r:id="rId4"/>
  </p:sldMasterIdLst>
  <p:notesMasterIdLst>
    <p:notesMasterId r:id="rId17"/>
  </p:notesMasterIdLst>
  <p:sldIdLst>
    <p:sldId id="258" r:id="rId5"/>
    <p:sldId id="840" r:id="rId6"/>
    <p:sldId id="363" r:id="rId7"/>
    <p:sldId id="841" r:id="rId8"/>
    <p:sldId id="308" r:id="rId9"/>
    <p:sldId id="842" r:id="rId10"/>
    <p:sldId id="352" r:id="rId11"/>
    <p:sldId id="831" r:id="rId12"/>
    <p:sldId id="342" r:id="rId13"/>
    <p:sldId id="337" r:id="rId14"/>
    <p:sldId id="263" r:id="rId15"/>
    <p:sldId id="834" r:id="rId16"/>
  </p:sldIdLst>
  <p:sldSz cx="12192000" cy="6858000"/>
  <p:notesSz cx="6858000" cy="9144000"/>
  <p:defaultTextStyle>
    <a:defPPr>
      <a:defRPr sz="1800" kern="1200">
        <a:solidFill>
          <a:schemeClr val="tx1"/>
        </a:solidFill>
        <a:latin typeface="+mn-lt"/>
        <a:ea typeface="+mn-ea"/>
        <a:cs typeface="+mn-cs"/>
      </a:defRPr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63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51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4" orient="horz" pos="3317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387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003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74"/>
    <a:srgbClr val="004B88"/>
    <a:srgbClr val="006EB6"/>
    <a:srgbClr val="007FC4"/>
    <a:srgbClr val="6A9DD3"/>
    <a:srgbClr val="00386B"/>
    <a:srgbClr val="0071BC"/>
    <a:srgbClr val="E94994"/>
    <a:srgbClr val="E6A025"/>
    <a:srgbClr val="FBF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80"/>
  </p:normalViewPr>
  <p:slideViewPr>
    <p:cSldViewPr snapToGrid="0" snapToObjects="1">
      <p:cViewPr varScale="1">
        <p:scale>
          <a:sx n="116" d="100"/>
          <a:sy n="116" d="100"/>
        </p:scale>
        <p:origin x="84" y="348"/>
      </p:cViewPr>
      <p:guideLst>
        <p:guide pos="7"/>
        <p:guide pos="393"/>
        <p:guide pos="824"/>
        <p:guide pos="1663"/>
        <p:guide pos="2479"/>
        <p:guide pos="3318"/>
        <p:guide pos="4135"/>
        <p:guide pos="4951"/>
        <p:guide pos="5790"/>
        <p:guide pos="6607"/>
        <p:guide pos="7446"/>
        <p:guide orient="horz" pos="4247"/>
        <p:guide orient="horz" pos="3770"/>
        <p:guide orient="horz" pos="3317"/>
        <p:guide orient="horz" pos="2863"/>
        <p:guide orient="horz" pos="2387"/>
        <p:guide orient="horz" pos="1911"/>
        <p:guide orient="horz" pos="1457"/>
        <p:guide orient="horz" pos="1003"/>
        <p:guide orient="horz" pos="5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7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A3DF1-23CF-5344-9949-DF1C92A42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0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A3DF1-23CF-5344-9949-DF1C92A42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14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33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Tecnologia delle interfacce unica per il collegamento di motori di grandezze diverse.</a:t>
            </a:r>
            <a:br/>
            <a:r>
              <a:rPr sz="1600"/>
              <a:t>Gli adattatori motore STOBER…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sono disponibili in tantissime versioni diverse e nella variante ServoStop con un freno integrato,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possono essere combinati con riduttori standard o a gioco basso,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nella variante "large" dotata di una piastra motore estremamente grande, consentono il collegamento dei riduttori STOBER più compatti a motori di dimensioni consistenti – una caratteristica unica!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36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6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 dirty="0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A75CD3E-870F-439E-8EC1-378B5C7B6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53800" y="6529604"/>
            <a:ext cx="7429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 anchor="b"/>
          <a:lstStyle/>
          <a:p>
            <a:pPr algn="r" defTabSz="1019175" eaLnBrk="0" hangingPunct="0"/>
            <a:fld id="{51CB384A-0536-4360-B28A-1B00EEFBB37D}" type="slidenum">
              <a:rPr lang="de-DE" altLang="de-DE" sz="1300" b="1">
                <a:solidFill>
                  <a:srgbClr val="808080"/>
                </a:solidFill>
              </a:rPr>
              <a:pPr algn="r" defTabSz="1019175" eaLnBrk="0" hangingPunct="0"/>
              <a:t>‹Nr.›</a:t>
            </a:fld>
            <a:endParaRPr lang="de-DE" altLang="de-DE" sz="13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6729" y="2557525"/>
            <a:ext cx="6788400" cy="1476000"/>
          </a:xfrm>
        </p:spPr>
        <p:txBody>
          <a:bodyPr/>
          <a:lstStyle/>
          <a:p>
            <a:r>
              <a:t>Precisione in formato XL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6729" y="4740640"/>
            <a:ext cx="6534000" cy="645454"/>
          </a:xfrm>
        </p:spPr>
        <p:txBody>
          <a:bodyPr/>
          <a:lstStyle/>
          <a:p>
            <a:r>
              <a:t>Compatti. Rigidi. Gioco basso. Efficienza energetica.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FBE9D874-C60B-2316-581F-8A3200B8A5B9}"/>
              </a:ext>
            </a:extLst>
          </p:cNvPr>
          <p:cNvSpPr txBox="1">
            <a:spLocks/>
          </p:cNvSpPr>
          <p:nvPr/>
        </p:nvSpPr>
        <p:spPr>
          <a:xfrm>
            <a:off x="1006728" y="3936981"/>
            <a:ext cx="7145753" cy="645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Riduttori planetari della serie PH (dimensioni 9 – 12). </a:t>
            </a:r>
          </a:p>
        </p:txBody>
      </p:sp>
    </p:spTree>
    <p:extLst>
      <p:ext uri="{BB962C8B-B14F-4D97-AF65-F5344CB8AC3E}">
        <p14:creationId xmlns:p14="http://schemas.microsoft.com/office/powerpoint/2010/main" val="1447007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0EC2B2A-6288-4DDD-8EC0-508D24B7BCE5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317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Approfittate di possibilità infinite!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Configurazione macchina flessibile.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Vastissima gamma di opzioni e </a:t>
            </a:r>
            <a:br/>
            <a:r>
              <a:t>abbinamenti.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Infinite possibilità di combinazione di</a:t>
            </a:r>
            <a:br/>
            <a:r>
              <a:t>riduttori e motori </a:t>
            </a:r>
            <a:br/>
            <a:r>
              <a:t>in montaggio diretto.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Versioni variabili dell'adattatore.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EAEECD-1A02-440F-8B71-95F1843A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SU MISURA per i vostri requisiti specifici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C3DC135-AB09-41CC-8328-A87E856586D0}"/>
              </a:ext>
            </a:extLst>
          </p:cNvPr>
          <p:cNvGrpSpPr/>
          <p:nvPr/>
        </p:nvGrpSpPr>
        <p:grpSpPr>
          <a:xfrm flipV="1">
            <a:off x="0" y="4822167"/>
            <a:ext cx="1589067" cy="2035833"/>
            <a:chOff x="-1" y="2079114"/>
            <a:chExt cx="3017183" cy="3364751"/>
          </a:xfrm>
        </p:grpSpPr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95858B7B-4B2F-4050-B1A9-10C91BDC2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4FD26AE5-ACA4-406D-B646-969FC9C6F32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F7985DCB-B364-4FB8-8995-6A5CCA1A0DDF}"/>
              </a:ext>
            </a:extLst>
          </p:cNvPr>
          <p:cNvSpPr/>
          <p:nvPr/>
        </p:nvSpPr>
        <p:spPr>
          <a:xfrm>
            <a:off x="1684422" y="5479967"/>
            <a:ext cx="2466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000" b="1">
                <a:solidFill>
                  <a:schemeClr val="accent3"/>
                </a:solidFill>
              </a:rPr>
              <a:t>La soluzione giusta</a:t>
            </a:r>
            <a:br>
              <a:rPr sz="2000" b="1">
                <a:solidFill>
                  <a:schemeClr val="accent3"/>
                </a:solidFill>
              </a:rPr>
            </a:br>
            <a:r>
              <a:rPr sz="2000" b="1">
                <a:solidFill>
                  <a:schemeClr val="accent3"/>
                </a:solidFill>
              </a:rPr>
              <a:t>per ogni esigenza!</a:t>
            </a:r>
          </a:p>
        </p:txBody>
      </p:sp>
      <p:pic>
        <p:nvPicPr>
          <p:cNvPr id="3" name="Grafik 2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DBFED0E4-60F9-54F8-BBF0-B726C21AC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694" y="1987385"/>
            <a:ext cx="5486400" cy="4520794"/>
          </a:xfrm>
          <a:prstGeom prst="rect">
            <a:avLst/>
          </a:prstGeom>
        </p:spPr>
      </p:pic>
      <p:pic>
        <p:nvPicPr>
          <p:cNvPr id="5" name="Grafik 4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93A25CC8-AC6D-D797-1273-286E27DFD0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1745991"/>
            <a:ext cx="6096000" cy="51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F225E8E-9121-4B06-B037-BD167DF03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62801" y="836591"/>
            <a:ext cx="6325777" cy="6531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3493D8-63FD-4961-849C-5071320E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/>
          <a:p>
            <a:r>
              <a:t>MORE THAN JUST A GEARBOX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40B6F2A-CE57-4C93-8678-CF6BF7F54812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317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Per una marcia in più!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Una collaborazione alla pari.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Consulenza personale e competente.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Supporto a 360°:</a:t>
            </a:r>
            <a:br/>
            <a:r>
              <a:t>dalla progettazione alla messa in funzione </a:t>
            </a:r>
            <a:br/>
            <a:r>
              <a:t>e ovviamente anche oltre.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Soluzione ottimale per ogni</a:t>
            </a:r>
            <a:br/>
            <a:r>
              <a:t>campo applicativo specifico. 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A6D240-3744-4298-A665-6BB42A7C6C96}"/>
              </a:ext>
            </a:extLst>
          </p:cNvPr>
          <p:cNvSpPr txBox="1"/>
          <p:nvPr/>
        </p:nvSpPr>
        <p:spPr>
          <a:xfrm>
            <a:off x="5205663" y="1781223"/>
            <a:ext cx="4403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</a:t>
            </a:r>
            <a:r>
              <a:rPr sz="28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THAN JUST A GEARBOX</a:t>
            </a:r>
            <a:r>
              <a:rPr sz="2800">
                <a:solidFill>
                  <a:srgbClr val="A3A62C"/>
                </a:solidFill>
                <a:highlight>
                  <a:srgbClr val="A3A62C"/>
                </a:highlight>
                <a:latin typeface="Exo 2"/>
              </a:rPr>
              <a:t>.</a:t>
            </a:r>
            <a:r>
              <a:rPr sz="28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 </a:t>
            </a:r>
            <a:endParaRPr lang="de-DE" dirty="0">
              <a:solidFill>
                <a:schemeClr val="bg1"/>
              </a:solidFill>
              <a:highlight>
                <a:srgbClr val="A3A62C"/>
              </a:highlight>
              <a:latin typeface="Exo 2" panose="00000500000000000000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7848B5-1C8A-4AEB-8819-7B9ABEB442DB}"/>
              </a:ext>
            </a:extLst>
          </p:cNvPr>
          <p:cNvSpPr txBox="1"/>
          <p:nvPr/>
        </p:nvSpPr>
        <p:spPr>
          <a:xfrm>
            <a:off x="5205663" y="1061306"/>
            <a:ext cx="215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</a:t>
            </a:r>
            <a:r>
              <a:rPr sz="40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MORE</a:t>
            </a:r>
            <a:r>
              <a:rPr sz="4000">
                <a:solidFill>
                  <a:srgbClr val="A3A62C"/>
                </a:solidFill>
                <a:highlight>
                  <a:srgbClr val="A3A62C"/>
                </a:highlight>
                <a:latin typeface="Exo 2"/>
              </a:rPr>
              <a:t>.</a:t>
            </a:r>
            <a:r>
              <a:rPr sz="40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 </a:t>
            </a:r>
            <a:endParaRPr lang="de-DE" dirty="0">
              <a:solidFill>
                <a:schemeClr val="bg1"/>
              </a:solidFill>
              <a:highlight>
                <a:srgbClr val="A3A62C"/>
              </a:highlight>
              <a:latin typeface="Exo 2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Grazie! 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A2E373CD-D860-CDD3-49DF-6D2352D03689}"/>
              </a:ext>
            </a:extLst>
          </p:cNvPr>
          <p:cNvSpPr txBox="1"/>
          <p:nvPr/>
        </p:nvSpPr>
        <p:spPr>
          <a:xfrm>
            <a:off x="2436123" y="1786838"/>
            <a:ext cx="5516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b="1"/>
              <a:t>Gli specialisti del movimento sofisticato.</a:t>
            </a:r>
          </a:p>
        </p:txBody>
      </p:sp>
      <p:pic>
        <p:nvPicPr>
          <p:cNvPr id="16" name="Grafik 15" descr="Ein Bild, das Betonmischmaschine enthält.&#10;&#10;Automatisch generierte Beschreibung">
            <a:extLst>
              <a:ext uri="{FF2B5EF4-FFF2-40B4-BE49-F238E27FC236}">
                <a16:creationId xmlns:a16="http://schemas.microsoft.com/office/drawing/2014/main" id="{397A21D8-0418-21A4-3FE6-C3F13A44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251" y="2199550"/>
            <a:ext cx="7994374" cy="297390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9C916CB-D23D-7927-56C0-DE96519B9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549" y="5619907"/>
            <a:ext cx="4785351" cy="9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0B84DDE9-AAFA-4A8B-81A9-7E4BA492B546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5531502" y="847268"/>
            <a:ext cx="6942007" cy="3828102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3"/>
                </a:solidFill>
              </a:rPr>
              <a:t>Risparmiate spazio!</a:t>
            </a:r>
            <a:r>
              <a:rPr sz="2800" b="1">
                <a:solidFill>
                  <a:schemeClr val="accent3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Riduzione della lunghezza fino a </a:t>
            </a:r>
            <a:br/>
            <a:r>
              <a:t>100 millimetri.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Maggiore rigidità.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Inerzia di massa ridotta.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Peso ridotto.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Fino al 20% di coppia in più.</a:t>
            </a:r>
          </a:p>
          <a:p>
            <a:pPr marL="0" indent="0">
              <a:spcAft>
                <a:spcPts val="600"/>
              </a:spcAft>
              <a:buNone/>
            </a:pPr>
            <a:r>
              <a:rPr sz="2400" b="1">
                <a:solidFill>
                  <a:schemeClr val="accent4"/>
                </a:solidFill>
              </a:rPr>
              <a:t/>
            </a:r>
            <a:br>
              <a:rPr sz="2400" b="1">
                <a:solidFill>
                  <a:schemeClr val="accent4"/>
                </a:solidFill>
              </a:rPr>
            </a:br>
            <a:r>
              <a:rPr sz="2800" b="1">
                <a:solidFill>
                  <a:schemeClr val="accent4"/>
                </a:solidFill>
              </a:rPr>
              <a:t>Approfittate dei vantaggi del montaggio diretto!</a:t>
            </a:r>
            <a:r>
              <a:rPr sz="2800" b="1">
                <a:solidFill>
                  <a:schemeClr val="accent4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Nessun adattatore motore.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Struttura compatta.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Ampio intervallo di rapporti di trasmissione.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Massima dinamica di trasmissione.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Soluzione di trasmissione pronta al montaggio.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PRESTAZIONI migliorate per la vostra macchina!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3287CFC-8E9C-7374-364E-4D2AC2ADC655}"/>
              </a:ext>
            </a:extLst>
          </p:cNvPr>
          <p:cNvGrpSpPr/>
          <p:nvPr/>
        </p:nvGrpSpPr>
        <p:grpSpPr>
          <a:xfrm>
            <a:off x="5219523" y="2520498"/>
            <a:ext cx="2979436" cy="1036718"/>
            <a:chOff x="4645334" y="2661626"/>
            <a:chExt cx="2979436" cy="1036718"/>
          </a:xfrm>
        </p:grpSpPr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650C756D-71E1-4FF6-8290-5CE7A531A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5334" y="2976312"/>
              <a:ext cx="1027713" cy="607579"/>
            </a:xfrm>
            <a:prstGeom prst="straightConnector1">
              <a:avLst/>
            </a:prstGeom>
            <a:ln w="2222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3CA26171-2716-433D-997B-8EEFBE1250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452" y="2661626"/>
              <a:ext cx="1070318" cy="632765"/>
            </a:xfrm>
            <a:prstGeom prst="straightConnector1">
              <a:avLst/>
            </a:prstGeom>
            <a:ln w="2222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94459B5-B295-45CF-A835-C068CD0C2251}"/>
                </a:ext>
              </a:extLst>
            </p:cNvPr>
            <p:cNvSpPr txBox="1"/>
            <p:nvPr/>
          </p:nvSpPr>
          <p:spPr>
            <a:xfrm>
              <a:off x="6962951" y="3048196"/>
              <a:ext cx="48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b="1">
                  <a:solidFill>
                    <a:schemeClr val="accent3"/>
                  </a:solidFill>
                </a:rPr>
                <a:t>L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687FD5-8E36-470E-B742-E57F4055E9DC}"/>
                </a:ext>
              </a:extLst>
            </p:cNvPr>
            <p:cNvSpPr txBox="1"/>
            <p:nvPr/>
          </p:nvSpPr>
          <p:spPr>
            <a:xfrm>
              <a:off x="5024352" y="3329012"/>
              <a:ext cx="48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b="1">
                  <a:solidFill>
                    <a:schemeClr val="accent3"/>
                  </a:solidFill>
                </a:rPr>
                <a:t>L</a:t>
              </a:r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1FB17353-00D5-4DD7-8F2B-0713096A83F1}"/>
              </a:ext>
            </a:extLst>
          </p:cNvPr>
          <p:cNvSpPr/>
          <p:nvPr/>
        </p:nvSpPr>
        <p:spPr>
          <a:xfrm>
            <a:off x="9166281" y="5476650"/>
            <a:ext cx="27072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</a:pPr>
            <a:r>
              <a:rPr sz="2800" b="1">
                <a:solidFill>
                  <a:schemeClr val="bg1"/>
                </a:solidFill>
              </a:rPr>
              <a:t>I motoriduttori planetari</a:t>
            </a:r>
            <a:r>
              <a:rPr b="1">
                <a:solidFill>
                  <a:schemeClr val="bg1"/>
                </a:solidFill>
              </a:rPr>
              <a:t/>
            </a:r>
            <a:br>
              <a:rPr b="1">
                <a:solidFill>
                  <a:schemeClr val="bg1"/>
                </a:solidFill>
              </a:rPr>
            </a:br>
            <a:r>
              <a:rPr b="1">
                <a:solidFill>
                  <a:schemeClr val="bg1"/>
                </a:solidFill>
              </a:rPr>
              <a:t>più compatti</a:t>
            </a:r>
            <a:br>
              <a:rPr b="1">
                <a:solidFill>
                  <a:schemeClr val="bg1"/>
                </a:solidFill>
              </a:rPr>
            </a:br>
            <a:r>
              <a:rPr b="1">
                <a:solidFill>
                  <a:schemeClr val="bg1"/>
                </a:solidFill>
              </a:rPr>
              <a:t>sul mercato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493CFD-DDA9-483E-99D5-50259D508F6A}"/>
              </a:ext>
            </a:extLst>
          </p:cNvPr>
          <p:cNvSpPr txBox="1"/>
          <p:nvPr/>
        </p:nvSpPr>
        <p:spPr>
          <a:xfrm>
            <a:off x="4433661" y="1279071"/>
            <a:ext cx="104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PHQ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4B6C2D9-A06E-419C-89CD-41FB0DB3C49C}"/>
              </a:ext>
            </a:extLst>
          </p:cNvPr>
          <p:cNvSpPr txBox="1"/>
          <p:nvPr/>
        </p:nvSpPr>
        <p:spPr>
          <a:xfrm>
            <a:off x="6247236" y="970837"/>
            <a:ext cx="104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PH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D43BA1-AA57-62BD-7443-6D292BE92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540" y="1328714"/>
            <a:ext cx="2300943" cy="1533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C1BFE7-5048-75B9-E992-9D579A9F8D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989" y="1701439"/>
            <a:ext cx="2300943" cy="15336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D6EA47-1659-C4A4-7183-1FD5A08A4A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954" y="2926758"/>
            <a:ext cx="4764139" cy="317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966230" y="1393777"/>
            <a:ext cx="5539052" cy="298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Coppia più elevata!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Fino all'11% in più di coppia di accelerazione.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Fino al 18% in più di coppia nominale.</a:t>
            </a:r>
            <a:r>
              <a:rPr sz="2000"/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Fino al 50% più di coppia di ribaltamento.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Resistenza al ribaltamento molto elevata.</a:t>
            </a:r>
            <a:endParaRPr lang="de-DE" sz="20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PRESTAZIONI migliorate per la vostra macchina!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22B9383-6081-4573-9FB0-2B58BF32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190" y="3072538"/>
            <a:ext cx="7558222" cy="3785462"/>
          </a:xfrm>
          <a:prstGeom prst="rect">
            <a:avLst/>
          </a:prstGeom>
        </p:spPr>
      </p:pic>
      <p:pic>
        <p:nvPicPr>
          <p:cNvPr id="8" name="Grafik 7" descr="Ein Bild, das Straße, schwarz enthält.&#10;&#10;Automatisch generierte Beschreibung">
            <a:extLst>
              <a:ext uri="{FF2B5EF4-FFF2-40B4-BE49-F238E27FC236}">
                <a16:creationId xmlns:a16="http://schemas.microsoft.com/office/drawing/2014/main" id="{1B65DE50-5612-1861-5BFE-7E44C6620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2247" y="1635698"/>
            <a:ext cx="4995531" cy="332957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CCFBEE-FED4-BE23-24E4-AC16F9237650}"/>
              </a:ext>
            </a:extLst>
          </p:cNvPr>
          <p:cNvSpPr txBox="1"/>
          <p:nvPr/>
        </p:nvSpPr>
        <p:spPr>
          <a:xfrm>
            <a:off x="5951952" y="4191070"/>
            <a:ext cx="10965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/>
              <a:t>Con una </a:t>
            </a:r>
            <a:r>
              <a:rPr sz="2000" b="1">
                <a:solidFill>
                  <a:schemeClr val="accent3"/>
                </a:solidFill>
              </a:rPr>
              <a:t>gamma di rapporti</a:t>
            </a:r>
            <a:r>
              <a:rPr sz="2000"/>
              <a:t> da </a:t>
            </a:r>
            <a:r>
              <a:rPr sz="2000" b="1">
                <a:solidFill>
                  <a:schemeClr val="accent3"/>
                </a:solidFill>
              </a:rPr>
              <a:t>12 a 600</a:t>
            </a:r>
            <a:r>
              <a:rPr sz="2000"/>
              <a:t>, </a:t>
            </a:r>
            <a:br>
              <a:rPr sz="2000"/>
            </a:br>
            <a:r>
              <a:rPr sz="2000"/>
              <a:t>particolarmente flessibili nell'uso!</a:t>
            </a:r>
          </a:p>
        </p:txBody>
      </p:sp>
    </p:spTree>
    <p:extLst>
      <p:ext uri="{BB962C8B-B14F-4D97-AF65-F5344CB8AC3E}">
        <p14:creationId xmlns:p14="http://schemas.microsoft.com/office/powerpoint/2010/main" val="201257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0642E6D7-7F0F-B8B7-A388-01D083D832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202" y="745910"/>
            <a:ext cx="7258551" cy="60869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Massima QUALITÀ DELLA DENTATURA!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FB17353-00D5-4DD7-8F2B-0713096A83F1}"/>
              </a:ext>
            </a:extLst>
          </p:cNvPr>
          <p:cNvSpPr/>
          <p:nvPr/>
        </p:nvSpPr>
        <p:spPr>
          <a:xfrm>
            <a:off x="7859713" y="5453827"/>
            <a:ext cx="3569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669F"/>
              </a:buClr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motoriduttori planetari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più compatti</a:t>
            </a:r>
            <a:b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sul mercato</a:t>
            </a:r>
          </a:p>
        </p:txBody>
      </p:sp>
      <p:pic>
        <p:nvPicPr>
          <p:cNvPr id="3" name="Grafik 2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D679108-0700-5B5B-384C-F6114208F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670" y="2116866"/>
            <a:ext cx="5078522" cy="33848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67B0634-A916-C1F5-D077-CCBA57394D13}"/>
              </a:ext>
            </a:extLst>
          </p:cNvPr>
          <p:cNvSpPr txBox="1"/>
          <p:nvPr/>
        </p:nvSpPr>
        <p:spPr>
          <a:xfrm>
            <a:off x="5651653" y="297455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1A0D52B-7BBE-E0E6-55E6-079FFF0F1D55}"/>
              </a:ext>
            </a:extLst>
          </p:cNvPr>
          <p:cNvSpPr txBox="1"/>
          <p:nvPr/>
        </p:nvSpPr>
        <p:spPr>
          <a:xfrm>
            <a:off x="1229787" y="3579421"/>
            <a:ext cx="516691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sz="2800" b="1">
                <a:solidFill>
                  <a:schemeClr val="accent3"/>
                </a:solidFill>
              </a:rPr>
              <a:t>Potenziamento con Quattro Power!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Innovativo sistema a 4 pianeti.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Massima resistenza alla torsione.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Per una coppia massima.</a:t>
            </a:r>
          </a:p>
          <a:p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A411822-5E6A-C44C-B807-95693814051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-14527" y="4822167"/>
            <a:ext cx="1589067" cy="2035833"/>
            <a:chOff x="-1" y="2079114"/>
            <a:chExt cx="3017183" cy="3364751"/>
          </a:xfrm>
        </p:grpSpPr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AEF0A836-0B71-0AC6-506D-DD19C85AB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winkliges Dreieck 13">
              <a:extLst>
                <a:ext uri="{FF2B5EF4-FFF2-40B4-BE49-F238E27FC236}">
                  <a16:creationId xmlns:a16="http://schemas.microsoft.com/office/drawing/2014/main" id="{E0A251F2-6D6A-108E-C89E-A14135A8884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456324A2-4793-35A9-981E-9961A7DAD6FE}"/>
              </a:ext>
            </a:extLst>
          </p:cNvPr>
          <p:cNvSpPr txBox="1"/>
          <p:nvPr/>
        </p:nvSpPr>
        <p:spPr>
          <a:xfrm>
            <a:off x="569277" y="1474564"/>
            <a:ext cx="741480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sz="2800" b="1">
                <a:solidFill>
                  <a:schemeClr val="accent3"/>
                </a:solidFill>
              </a:rPr>
              <a:t>Carcassa e dentatura di alta qualità.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Funzionamento silenzioso ottimizzato.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Eccellente sincronismo.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Coppie elevate.</a:t>
            </a:r>
            <a:r>
              <a:rPr sz="200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8391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B433FD75-ABF4-64EA-9084-257B395F28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289" y="706216"/>
            <a:ext cx="6467320" cy="6520493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7F8F8FA7-6F5A-4B05-8CA0-D2AA0CCD93AF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262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4"/>
                </a:solidFill>
              </a:rPr>
              <a:t>High Force per massima densità di potenza.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Possibilità di combinazione con gli azionamenti a cremagliera delle </a:t>
            </a:r>
            <a:br/>
            <a:r>
              <a:t>serie ZTR e ZTRS.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Resistenza straordinaria.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Ideali per assi di avanzamento di </a:t>
            </a:r>
            <a:br/>
            <a:r>
              <a:t>macchine utensili.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16512D-74F5-4BC5-8A6B-3C8380E39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PRESTAZIONI migliorate per la vostra macchina!</a:t>
            </a:r>
          </a:p>
        </p:txBody>
      </p:sp>
      <p:sp>
        <p:nvSpPr>
          <p:cNvPr id="21" name="Rechtwinkliges Dreieck 20">
            <a:extLst>
              <a:ext uri="{FF2B5EF4-FFF2-40B4-BE49-F238E27FC236}">
                <a16:creationId xmlns:a16="http://schemas.microsoft.com/office/drawing/2014/main" id="{0EB27928-F5E0-4E2F-A63B-5B1C215D0D0C}"/>
              </a:ext>
            </a:extLst>
          </p:cNvPr>
          <p:cNvSpPr>
            <a:spLocks noChangeAspect="1"/>
          </p:cNvSpPr>
          <p:nvPr/>
        </p:nvSpPr>
        <p:spPr>
          <a:xfrm>
            <a:off x="0" y="3257611"/>
            <a:ext cx="5627686" cy="3585667"/>
          </a:xfrm>
          <a:prstGeom prst="rtTriangle">
            <a:avLst/>
          </a:prstGeom>
          <a:gradFill flip="none" rotWithShape="1">
            <a:gsLst>
              <a:gs pos="25000">
                <a:schemeClr val="accent4">
                  <a:alpha val="94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endParaRPr lang="de-DE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27A28C-B910-F659-E32C-4B4A397BD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713" y="2097088"/>
            <a:ext cx="6126372" cy="408328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988A884-5BE2-98ED-6E9C-41E2421B5F79}"/>
              </a:ext>
            </a:extLst>
          </p:cNvPr>
          <p:cNvSpPr/>
          <p:nvPr/>
        </p:nvSpPr>
        <p:spPr>
          <a:xfrm>
            <a:off x="96103" y="4618561"/>
            <a:ext cx="321203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b="1"/>
              <a:t/>
            </a:r>
            <a:br>
              <a:rPr b="1"/>
            </a:br>
            <a:r>
              <a:rPr sz="2800" b="1">
                <a:solidFill>
                  <a:schemeClr val="bg1"/>
                </a:solidFill>
              </a:rPr>
              <a:t>Concentricità </a:t>
            </a:r>
            <a:br>
              <a:rPr sz="2800" b="1">
                <a:solidFill>
                  <a:schemeClr val="bg1"/>
                </a:solidFill>
              </a:rPr>
            </a:br>
            <a:r>
              <a:rPr sz="2800" b="1">
                <a:solidFill>
                  <a:schemeClr val="bg1"/>
                </a:solidFill>
              </a:rPr>
              <a:t>ridotta</a:t>
            </a:r>
            <a:br>
              <a:rPr sz="2800" b="1">
                <a:solidFill>
                  <a:schemeClr val="bg1"/>
                </a:solidFill>
              </a:rPr>
            </a:br>
            <a:r>
              <a:rPr sz="2400" b="1">
                <a:solidFill>
                  <a:schemeClr val="bg1"/>
                </a:solidFill>
              </a:rPr>
              <a:t>≤ </a:t>
            </a:r>
            <a:r>
              <a:rPr sz="4400" b="1">
                <a:solidFill>
                  <a:schemeClr val="bg1"/>
                </a:solidFill>
              </a:rPr>
              <a:t>10</a:t>
            </a:r>
            <a:r>
              <a:rPr sz="2400" b="1">
                <a:solidFill>
                  <a:schemeClr val="bg1"/>
                </a:solidFill>
              </a:rPr>
              <a:t> μm</a:t>
            </a:r>
            <a:r>
              <a:rPr sz="240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59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0413E671-3921-8A81-8E49-929388A813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745910"/>
            <a:ext cx="7258551" cy="6086906"/>
          </a:xfrm>
          <a:prstGeom prst="rect">
            <a:avLst/>
          </a:prstGeom>
        </p:spPr>
      </p:pic>
      <p:pic>
        <p:nvPicPr>
          <p:cNvPr id="7" name="Grafik 6" descr="Ein Bild, das Elektronik, Kamera, Licht enthält.&#10;&#10;Automatisch generierte Beschreibung">
            <a:extLst>
              <a:ext uri="{FF2B5EF4-FFF2-40B4-BE49-F238E27FC236}">
                <a16:creationId xmlns:a16="http://schemas.microsoft.com/office/drawing/2014/main" id="{110E0F07-4713-ED7D-AF1D-299FF265E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316" y="3226092"/>
            <a:ext cx="5049271" cy="3365389"/>
          </a:xfrm>
          <a:prstGeom prst="rect">
            <a:avLst/>
          </a:prstGeom>
          <a:effectLst/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2"/>
                </a:solidFill>
              </a:rPr>
              <a:t>Doppia protezione per maggiore sicurezza!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Riduttore planetario di alta qualità + servomotore sincrono </a:t>
            </a:r>
            <a:br/>
            <a:r>
              <a:t>con freno di arresto.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Freno elettrico a molla "ServoStop"</a:t>
            </a:r>
            <a:br/>
            <a:r>
              <a:t>nell'adattatore motore.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Sistema con ridondanza diversificata secondo la norma EN ISO 13849-1.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Massima sicurezza con l'azionamento SD6 e </a:t>
            </a:r>
            <a:br/>
            <a:r>
              <a:t>il modulo di sicurezza SE6 e la gestione integrata </a:t>
            </a:r>
            <a:br/>
            <a:r>
              <a:t>dei dispositivi di frenatura sicura.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24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Sistema sicuro con freno ridondante!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3F68B53-D700-A02C-1558-ECAC292AB72B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-10051" y="4822167"/>
            <a:ext cx="1589067" cy="2035833"/>
            <a:chOff x="-1" y="2079114"/>
            <a:chExt cx="3017183" cy="3364751"/>
          </a:xfrm>
        </p:grpSpPr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FB938E00-7EAB-7905-8103-F677141A4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27FA2B47-E48E-6780-6F5F-433E2945A34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11971CE0-0CCB-11DF-BC63-4D5D10B6AE2B}"/>
              </a:ext>
            </a:extLst>
          </p:cNvPr>
          <p:cNvSpPr txBox="1"/>
          <p:nvPr/>
        </p:nvSpPr>
        <p:spPr>
          <a:xfrm>
            <a:off x="1673187" y="5469200"/>
            <a:ext cx="5927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b="1">
                <a:solidFill>
                  <a:schemeClr val="accent2"/>
                </a:solidFill>
              </a:rPr>
              <a:t>Soluzione a 2 freni!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33DDC6-4864-BAFB-F08F-16CAB4A8CF3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276611" y="955883"/>
            <a:ext cx="2167808" cy="4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67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winkliges Dreieck 21">
            <a:extLst>
              <a:ext uri="{FF2B5EF4-FFF2-40B4-BE49-F238E27FC236}">
                <a16:creationId xmlns:a16="http://schemas.microsoft.com/office/drawing/2014/main" id="{57187173-9B27-4FF0-AAFD-4E3C382A987A}"/>
              </a:ext>
            </a:extLst>
          </p:cNvPr>
          <p:cNvSpPr>
            <a:spLocks noChangeAspect="1"/>
          </p:cNvSpPr>
          <p:nvPr/>
        </p:nvSpPr>
        <p:spPr>
          <a:xfrm flipH="1">
            <a:off x="6576037" y="3272333"/>
            <a:ext cx="5627686" cy="3585667"/>
          </a:xfrm>
          <a:prstGeom prst="rtTriangl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983BFE9-7EA4-4231-AC39-F5C90EF1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4"/>
                </a:solidFill>
              </a:rPr>
              <a:t>Efficienza costante.</a:t>
            </a:r>
            <a:r>
              <a:rPr sz="2800" b="1">
                <a:solidFill>
                  <a:schemeClr val="accent4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Elevato rendimento in combinazione con i servomotori sincroni.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Per tutti i settori in cui la precisione, </a:t>
            </a:r>
            <a:br/>
            <a:r>
              <a:t>la redditività e l'efficienza svolgono un ruolo importante.</a:t>
            </a:r>
          </a:p>
          <a:p>
            <a:pPr marL="0" indent="0">
              <a:spcAft>
                <a:spcPts val="600"/>
              </a:spcAft>
              <a:buClr>
                <a:schemeClr val="accent4"/>
              </a:buClr>
              <a:buNone/>
            </a:pPr>
            <a:r>
              <a:t/>
            </a:r>
            <a:br/>
            <a:r>
              <a:rPr sz="2800" b="1">
                <a:solidFill>
                  <a:schemeClr val="accent4"/>
                </a:solidFill>
              </a:rPr>
              <a:t>Progettazione coerente.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Interfacce compatibili con tutti i motori STOBER e </a:t>
            </a:r>
            <a:br/>
            <a:r>
              <a:t>gli adattatori.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Estetica di alta qualità: contorni fluidi, </a:t>
            </a:r>
            <a:br/>
            <a:r>
              <a:t>struttura liscia delle superfici.</a:t>
            </a:r>
          </a:p>
          <a:p>
            <a:pPr marL="0" indent="0">
              <a:spcAft>
                <a:spcPts val="600"/>
              </a:spcAft>
              <a:buNone/>
            </a:pPr>
            <a:br>
              <a:rPr lang="de-DE" sz="2400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10ED669-B2F8-488A-AC85-938DA5310114}"/>
              </a:ext>
            </a:extLst>
          </p:cNvPr>
          <p:cNvSpPr txBox="1"/>
          <p:nvPr/>
        </p:nvSpPr>
        <p:spPr>
          <a:xfrm>
            <a:off x="1677470" y="5523210"/>
            <a:ext cx="4192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chemeClr val="accent2"/>
                </a:solidFill>
              </a:rPr>
              <a:t>Ottimi valori di efficienza!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F5E4C733-A420-4A6B-B54B-00736742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>
                <a:effectLst/>
                <a:latin typeface="Calibri"/>
                <a:ea typeface="Calibri"/>
              </a:rPr>
              <a:t>Efficienza e design.</a:t>
            </a:r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751501B-D718-48C3-82EB-5D71BC531838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4821586"/>
            <a:ext cx="1589067" cy="2035833"/>
            <a:chOff x="-1" y="2079114"/>
            <a:chExt cx="3017183" cy="3364751"/>
          </a:xfrm>
        </p:grpSpPr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1DFF2C86-9B75-41C8-8831-34B37DC2B9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winkliges Dreieck 18">
              <a:extLst>
                <a:ext uri="{FF2B5EF4-FFF2-40B4-BE49-F238E27FC236}">
                  <a16:creationId xmlns:a16="http://schemas.microsoft.com/office/drawing/2014/main" id="{4D6F733C-E3E1-48CD-99E9-6366176D21A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78216653-F466-2796-990D-30609D68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453" y="1794263"/>
            <a:ext cx="5401270" cy="3600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F412462-177A-D17A-7E5B-CD3C6F2D77BC}"/>
              </a:ext>
            </a:extLst>
          </p:cNvPr>
          <p:cNvSpPr/>
          <p:nvPr/>
        </p:nvSpPr>
        <p:spPr>
          <a:xfrm>
            <a:off x="8947568" y="5476650"/>
            <a:ext cx="292599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</a:pPr>
            <a:r>
              <a:rPr sz="2400" b="1">
                <a:solidFill>
                  <a:schemeClr val="bg1"/>
                </a:solidFill>
              </a:rPr>
              <a:t>I</a:t>
            </a:r>
            <a:r>
              <a:rPr sz="2800" b="1">
                <a:solidFill>
                  <a:schemeClr val="bg1"/>
                </a:solidFill>
              </a:rPr>
              <a:t> più grandi </a:t>
            </a:r>
            <a:r>
              <a:rPr sz="2400" b="1">
                <a:solidFill>
                  <a:schemeClr val="bg1"/>
                </a:solidFill>
              </a:rPr>
              <a:t>nella loro</a:t>
            </a:r>
            <a:br>
              <a:rPr sz="2400" b="1">
                <a:solidFill>
                  <a:schemeClr val="bg1"/>
                </a:solidFill>
              </a:rPr>
            </a:br>
            <a:r>
              <a:rPr sz="2400" b="1">
                <a:solidFill>
                  <a:schemeClr val="bg1"/>
                </a:solidFill>
              </a:rPr>
              <a:t>classe di potenza!</a:t>
            </a:r>
          </a:p>
        </p:txBody>
      </p:sp>
    </p:spTree>
    <p:extLst>
      <p:ext uri="{BB962C8B-B14F-4D97-AF65-F5344CB8AC3E}">
        <p14:creationId xmlns:p14="http://schemas.microsoft.com/office/powerpoint/2010/main" val="836770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CC10128-DF70-4C6E-8208-E3520B0171C8}"/>
              </a:ext>
            </a:extLst>
          </p:cNvPr>
          <p:cNvGrpSpPr/>
          <p:nvPr/>
        </p:nvGrpSpPr>
        <p:grpSpPr>
          <a:xfrm>
            <a:off x="4754881" y="822348"/>
            <a:ext cx="7437119" cy="6012699"/>
            <a:chOff x="5741581" y="1974187"/>
            <a:chExt cx="6040797" cy="4883812"/>
          </a:xfrm>
        </p:grpSpPr>
        <p:pic>
          <p:nvPicPr>
            <p:cNvPr id="8" name="Grafik 7" descr="Ein Bild, das Baum, Himmel, draußen enthält.&#10;&#10;Automatisch generierte Beschreibung">
              <a:extLst>
                <a:ext uri="{FF2B5EF4-FFF2-40B4-BE49-F238E27FC236}">
                  <a16:creationId xmlns:a16="http://schemas.microsoft.com/office/drawing/2014/main" id="{0859671F-A829-4225-97EE-21703583F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818" r="6810"/>
            <a:stretch/>
          </p:blipFill>
          <p:spPr>
            <a:xfrm>
              <a:off x="6176121" y="1974187"/>
              <a:ext cx="5606257" cy="4883812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310E615-456E-4510-8C54-A059C90FA4C7}"/>
                </a:ext>
              </a:extLst>
            </p:cNvPr>
            <p:cNvSpPr/>
            <p:nvPr/>
          </p:nvSpPr>
          <p:spPr>
            <a:xfrm>
              <a:off x="5741581" y="4407209"/>
              <a:ext cx="3359889" cy="505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DA2FE8A2-B831-4545-8DD5-05BA565D273B}"/>
              </a:ext>
            </a:extLst>
          </p:cNvPr>
          <p:cNvSpPr txBox="1"/>
          <p:nvPr/>
        </p:nvSpPr>
        <p:spPr>
          <a:xfrm>
            <a:off x="540000" y="1972927"/>
            <a:ext cx="7574845" cy="362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Soluzioni di sistema pratiche per la trasmissione</a:t>
            </a:r>
            <a:b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l'automazione dal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1934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15.283 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combinazioni possibili di </a:t>
            </a:r>
            <a:b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</a:b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riduttori e motori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Numerosi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highlight tecnologici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unici e adattamenti specifici per il progetto.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Assistenza competente per la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progettazione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la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messa in funzione della trasmissione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inclusa.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Disponibilità 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internazionale e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assistenza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tutto il mondo.</a:t>
            </a:r>
          </a:p>
          <a:p>
            <a:pPr>
              <a:spcAft>
                <a:spcPts val="600"/>
              </a:spcAft>
            </a:pPr>
            <a:br>
              <a:rPr lang="de-DE" sz="1600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b="1"/>
              <a:t>Il partner preferito per un movimento perfetto.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024EA4-DB39-4D19-A069-26E3099862CF}"/>
              </a:ext>
            </a:extLst>
          </p:cNvPr>
          <p:cNvSpPr txBox="1"/>
          <p:nvPr/>
        </p:nvSpPr>
        <p:spPr>
          <a:xfrm>
            <a:off x="540000" y="1142703"/>
            <a:ext cx="867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>
                <a:solidFill>
                  <a:schemeClr val="accent1"/>
                </a:solidFill>
              </a:rPr>
              <a:t>Operativo a livello internazionale.</a:t>
            </a:r>
            <a:r>
              <a:rPr sz="2000" b="1">
                <a:solidFill>
                  <a:schemeClr val="accent1"/>
                </a:solidFill>
              </a:rPr>
              <a:t> </a:t>
            </a:r>
            <a:r>
              <a:rPr sz="2000" b="1">
                <a:solidFill>
                  <a:schemeClr val="accent1"/>
                </a:solidFill>
              </a:rPr>
              <a:t/>
            </a:r>
            <a:br>
              <a:rPr sz="2000" b="1">
                <a:solidFill>
                  <a:schemeClr val="accent1"/>
                </a:solidFill>
              </a:rPr>
            </a:br>
            <a:r>
              <a:rPr sz="2000" b="1">
                <a:solidFill>
                  <a:schemeClr val="accent1"/>
                </a:solidFill>
              </a:rPr>
              <a:t>Con il fascino di un'azienda a conduzione familiare.</a:t>
            </a:r>
            <a:r>
              <a:rPr sz="2000" b="1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91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6AF8A-1D94-4D68-9967-7DEC47B9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Vantaggi del sistema STOBER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1C0F12-6620-4403-A766-493C3A715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t>Approfittate dei vantaggi del sistema di azionamento STOBER composto da</a:t>
            </a:r>
          </a:p>
          <a:p>
            <a:r>
              <a:rPr b="1">
                <a:solidFill>
                  <a:schemeClr val="accent3"/>
                </a:solidFill>
              </a:rPr>
              <a:t>riduttori,</a:t>
            </a:r>
            <a:r>
              <a:rPr b="1"/>
              <a:t> </a:t>
            </a:r>
          </a:p>
          <a:p>
            <a:r>
              <a:rPr b="1">
                <a:solidFill>
                  <a:schemeClr val="accent5"/>
                </a:solidFill>
              </a:rPr>
              <a:t>motori, </a:t>
            </a:r>
          </a:p>
          <a:p>
            <a:r>
              <a:rPr b="1">
                <a:solidFill>
                  <a:schemeClr val="accent6"/>
                </a:solidFill>
              </a:rPr>
              <a:t>azionamenti e cavi</a:t>
            </a:r>
            <a:r>
              <a:rPr>
                <a:solidFill>
                  <a:schemeClr val="accent6"/>
                </a:solidFill>
              </a:rPr>
              <a:t>.</a:t>
            </a:r>
            <a:r>
              <a:rPr>
                <a:solidFill>
                  <a:schemeClr val="accent6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t/>
            </a:r>
            <a:br/>
            <a:r>
              <a:rPr b="1"/>
              <a:t>Per un successo rapido e movimenti sofisticati.</a:t>
            </a:r>
            <a:r>
              <a:rPr b="1"/>
              <a:t> </a:t>
            </a:r>
            <a:r>
              <a:rPr b="1"/>
              <a:t/>
            </a:r>
            <a:br>
              <a:rPr b="1"/>
            </a:br>
            <a:r>
              <a:rPr b="1"/>
              <a:t>In ogni settore.</a:t>
            </a:r>
            <a:r>
              <a:rPr b="1"/>
              <a:t> </a:t>
            </a:r>
            <a:r>
              <a:rPr b="1"/>
              <a:t>Per ogni applicazione.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44A70E-CC9C-4901-BF1C-F36C39642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81" y="1978118"/>
            <a:ext cx="7319824" cy="48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73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BE4510B-E333-41EA-A161-387568982D9A}" vid="{D76D92FE-D632-45A9-8F0F-C5B0A5C6637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9C92AA470E941AC1178A057AC3A48" ma:contentTypeVersion="18" ma:contentTypeDescription="Ein neues Dokument erstellen." ma:contentTypeScope="" ma:versionID="75111de827aeaa4ae9e82ffcc604589f">
  <xsd:schema xmlns:xsd="http://www.w3.org/2001/XMLSchema" xmlns:xs="http://www.w3.org/2001/XMLSchema" xmlns:p="http://schemas.microsoft.com/office/2006/metadata/properties" xmlns:ns1="http://schemas.microsoft.com/sharepoint/v3" xmlns:ns2="4a8697f0-c76d-499e-be29-89ced1eddd9c" xmlns:ns3="352fe6d6-49b9-4a74-86bd-6ac6be2ee85c" targetNamespace="http://schemas.microsoft.com/office/2006/metadata/properties" ma:root="true" ma:fieldsID="53bf53a0af8eb4e5b3a3c3d7d3cdbdc5" ns1:_="" ns2:_="" ns3:_="">
    <xsd:import namespace="http://schemas.microsoft.com/sharepoint/v3"/>
    <xsd:import namespace="4a8697f0-c76d-499e-be29-89ced1eddd9c"/>
    <xsd:import namespace="352fe6d6-49b9-4a74-86bd-6ac6be2e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97f0-c76d-499e-be29-89ced1edd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72530824-ba00-4a84-b969-a3175e7b7f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fe6d6-49b9-4a74-86bd-6ac6be2ee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7919772-f54d-4b69-bbc9-641054ef1311}" ma:internalName="TaxCatchAll" ma:showField="CatchAllData" ma:web="352fe6d6-49b9-4a74-86bd-6ac6be2ee8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4a8697f0-c76d-499e-be29-89ced1eddd9c">
      <Terms xmlns="http://schemas.microsoft.com/office/infopath/2007/PartnerControls"/>
    </lcf76f155ced4ddcb4097134ff3c332f>
    <_ip_UnifiedCompliancePolicyProperties xmlns="http://schemas.microsoft.com/sharepoint/v3" xsi:nil="true"/>
    <TaxCatchAll xmlns="352fe6d6-49b9-4a74-86bd-6ac6be2ee85c" xsi:nil="true"/>
  </documentManagement>
</p:properties>
</file>

<file path=customXml/itemProps1.xml><?xml version="1.0" encoding="utf-8"?>
<ds:datastoreItem xmlns:ds="http://schemas.openxmlformats.org/officeDocument/2006/customXml" ds:itemID="{590ABCB4-C660-455A-B523-D86B62145E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E84EAF-4378-4E2E-95B6-9C3CE5C945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8697f0-c76d-499e-be29-89ced1eddd9c"/>
    <ds:schemaRef ds:uri="352fe6d6-49b9-4a74-86bd-6ac6be2ee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5F4173-7BD9-455F-9EFC-14B9001B20B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4a8697f0-c76d-499e-be29-89ced1eddd9c"/>
    <ds:schemaRef ds:uri="352fe6d6-49b9-4a74-86bd-6ac6be2ee85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2020-11-17</Template>
  <TotalTime>0</TotalTime>
  <Words>613</Words>
  <Application>Microsoft Office PowerPoint</Application>
  <PresentationFormat>Breitbild</PresentationFormat>
  <Paragraphs>124</Paragraphs>
  <Slides>12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Exo 2</vt:lpstr>
      <vt:lpstr>Wingdings</vt:lpstr>
      <vt:lpstr>Office</vt:lpstr>
      <vt:lpstr>Präzision im XL-Format</vt:lpstr>
      <vt:lpstr>Mehr PERFORMANCE für Ihre Maschine!</vt:lpstr>
      <vt:lpstr>Mehr PERFORMANCE für Ihre Maschine!</vt:lpstr>
      <vt:lpstr>Höchste VERZAHNUNGSQUALITÄT!</vt:lpstr>
      <vt:lpstr>Mehr PERFORMANCE für Ihre Maschine!</vt:lpstr>
      <vt:lpstr>Sicher im System –  mit redundanter Bremse!</vt:lpstr>
      <vt:lpstr>Effizienz und Design.</vt:lpstr>
      <vt:lpstr>PowerPoint-Präsentation</vt:lpstr>
      <vt:lpstr>STÖBER Systemvorteile</vt:lpstr>
      <vt:lpstr>PASSGENAU für Ihre individuellen Anforderungen</vt:lpstr>
      <vt:lpstr>MORE THAN JUST A GEARBOX</vt:lpstr>
      <vt:lpstr>Vielen Dank!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Präzision im XL-Format!</dc:title>
  <dc:creator/>
  <cp:lastModifiedBy/>
  <cp:revision>1</cp:revision>
  <dcterms:created xsi:type="dcterms:W3CDTF">2023-02-27T15:39:46Z</dcterms:created>
  <dcterms:modified xsi:type="dcterms:W3CDTF">2023-02-27T15:54:59Z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0x0101009639C92AA470E941AC1178A057AC3A48</vt:lpwstr>
  </property>
  <property fmtid="{D5CDD505-2E9C-101B-9397-08002B2CF9AE}" pid="3" name="MediaServiceImageTags">
    <vt:lpwstr/>
  </property>
</Properties>
</file>