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12"/>
  </p:notesMasterIdLst>
  <p:sldIdLst>
    <p:sldId id="256" r:id="rId2"/>
    <p:sldId id="307" r:id="rId3"/>
    <p:sldId id="306" r:id="rId4"/>
    <p:sldId id="308" r:id="rId5"/>
    <p:sldId id="302" r:id="rId6"/>
    <p:sldId id="261" r:id="rId7"/>
    <p:sldId id="319" r:id="rId8"/>
    <p:sldId id="332" r:id="rId9"/>
    <p:sldId id="263" r:id="rId10"/>
    <p:sldId id="303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415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62C"/>
    <a:srgbClr val="003E74"/>
    <a:srgbClr val="004B88"/>
    <a:srgbClr val="006EB6"/>
    <a:srgbClr val="007FC4"/>
    <a:srgbClr val="6A9DD3"/>
    <a:srgbClr val="00386B"/>
    <a:srgbClr val="0071BC"/>
    <a:srgbClr val="E94994"/>
    <a:srgbClr val="E6A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81963" autoAdjust="0"/>
  </p:normalViewPr>
  <p:slideViewPr>
    <p:cSldViewPr snapToGrid="0" snapToObjects="1">
      <p:cViewPr varScale="1">
        <p:scale>
          <a:sx n="99" d="100"/>
          <a:sy n="99" d="100"/>
        </p:scale>
        <p:origin x="780" y="72"/>
      </p:cViewPr>
      <p:guideLst>
        <p:guide pos="7"/>
        <p:guide pos="415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tzfeld, Claudia" userId="e45a4c30-6f52-4960-b995-3eb4b79be813" providerId="ADAL" clId="{68923B0D-035D-43BC-A49E-4F5914539CF6}"/>
    <pc:docChg chg="mod">
      <pc:chgData name="Grotzfeld, Claudia" userId="e45a4c30-6f52-4960-b995-3eb4b79be813" providerId="ADAL" clId="{68923B0D-035D-43BC-A49E-4F5914539CF6}" dt="2020-01-15T11:51:01.386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Platzsparendes Maschinen- und Montagekonzept durch eine extrem kurze und kompakte Bauweise.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Höchste Antriebsdynamik durch sehr geringe Massenträgheitsmomente im Direktanbau. Der Entfall eines Motoradapters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garantiert die Nutzung</a:t>
            </a:r>
            <a:r>
              <a:rPr lang="de-DE" dirty="0"/>
              <a:t> der vollen Antriebsdynamik.</a:t>
            </a:r>
            <a:br>
              <a:rPr lang="de-DE"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Die Vergrößerung der </a:t>
            </a:r>
            <a:r>
              <a:rPr lang="de-DE" dirty="0" err="1">
                <a:sym typeface="Wingdings" panose="05000000000000000000" pitchFamily="2" charset="2"/>
              </a:rPr>
              <a:t>Ritzelzapfendurchmesser</a:t>
            </a:r>
            <a:r>
              <a:rPr lang="de-DE" dirty="0">
                <a:sym typeface="Wingdings" panose="05000000000000000000" pitchFamily="2" charset="2"/>
              </a:rPr>
              <a:t> sowie eine verbreiterte Verzahnung in der Abtriebsstufe bewirken ein gesteigertes Not-Aus-Moment und eine insgesamt erhöhte Tragfähigkeit.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Verbindung mit der Option „reduziertes Drehspiel“ wurden die Gehäuse der PH(Q)-Abtriebsstufe nitriert, weshalb deutlich höhere Drehmomente (M</a:t>
            </a:r>
            <a:r>
              <a:rPr lang="de-DE" sz="1200" b="0" i="0" u="none" strike="noStrike" kern="1200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2accHT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erreicht werden. </a:t>
            </a: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br>
              <a:rPr lang="de-DE"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29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/>
              <a:t>Hochwertige Gehäuse- und Verzahnungsqualität </a:t>
            </a:r>
            <a:r>
              <a:rPr lang="de-DE" sz="2000" dirty="0"/>
              <a:t>durch innovative Produktionstechnologien v</a:t>
            </a:r>
            <a:r>
              <a:rPr lang="de-DE" dirty="0"/>
              <a:t>ersprechen höchste Positioniergenauigkeit bei einem sehr geringen Drehspiel von bis zu </a:t>
            </a:r>
            <a:r>
              <a:rPr lang="el-GR" dirty="0"/>
              <a:t>≤</a:t>
            </a:r>
            <a:r>
              <a:rPr lang="de-DE" dirty="0"/>
              <a:t> 1 </a:t>
            </a:r>
            <a:r>
              <a:rPr lang="de-DE" dirty="0" err="1"/>
              <a:t>arcmin</a:t>
            </a:r>
            <a:r>
              <a:rPr lang="de-DE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Resultieren in hohen Beschleunigungsmomenten und garantieren gleichzeitig höchste Laufgenauigkeit und Präzision,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wie beispielsweise </a:t>
            </a:r>
            <a:r>
              <a:rPr lang="de-DE" dirty="0"/>
              <a:t>STÖBER Zahnstangentriebe mit einem Rundlauf von bis zu </a:t>
            </a:r>
            <a:r>
              <a:rPr lang="el-GR" dirty="0"/>
              <a:t>≤ 10 μ</a:t>
            </a:r>
            <a:r>
              <a:rPr lang="de-DE" dirty="0"/>
              <a:t>m.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42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Einzigartige Schnittstellentechnologie für die Anbindung von Motoren unterschiedlichster Baugrößen.</a:t>
            </a:r>
            <a:br>
              <a:rPr lang="de-DE" dirty="0"/>
            </a:br>
            <a:r>
              <a:rPr lang="de-DE" sz="1600" dirty="0"/>
              <a:t>STÖBER Motoradapter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sind in unterschiedlichsten Ausführungen sowie in der </a:t>
            </a:r>
            <a:r>
              <a:rPr lang="de-DE" sz="1600" dirty="0" err="1"/>
              <a:t>ServoStop</a:t>
            </a:r>
            <a:r>
              <a:rPr lang="de-DE" sz="1600" dirty="0"/>
              <a:t>-Variante mit einer integrierten Bremse erhältlich.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können mit Standard- oder spielreduzierten Getrieben kombiniert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ermöglichen in der Large-Variante mit extra großer Motorplatte die Anbindung der kompaktesten STÖBER Getriebe mit Motoren sehr großer Bauformen – ein Alleinstellungsmerkmal!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39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51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3067969"/>
            <a:ext cx="6788400" cy="1476000"/>
          </a:xfrm>
        </p:spPr>
        <p:txBody>
          <a:bodyPr/>
          <a:lstStyle/>
          <a:p>
            <a:r>
              <a:rPr lang="de-DE" dirty="0"/>
              <a:t>Planetengetriebe </a:t>
            </a:r>
            <a:br>
              <a:rPr lang="de-DE" dirty="0"/>
            </a:br>
            <a:r>
              <a:rPr lang="de-DE" dirty="0"/>
              <a:t>von STÖBER.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627343"/>
            <a:ext cx="6534000" cy="645454"/>
          </a:xfrm>
        </p:spPr>
        <p:txBody>
          <a:bodyPr/>
          <a:lstStyle/>
          <a:p>
            <a:r>
              <a:rPr lang="de-DE" dirty="0"/>
              <a:t>Performant. Präzise. Passgenau.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EE4C99-B5EC-4AF9-821C-34D8940ED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22802" y="1312225"/>
            <a:ext cx="8694058" cy="627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24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D953D-8318-4896-BDFD-83E4BA0DC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STÖBER PRODUKTAUSWEIS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4E5187D-BE33-495E-84C4-F7E5D62E8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8597" y="3586798"/>
            <a:ext cx="5166533" cy="103574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A791F57-DD90-45BA-A73A-98CE9F80FA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92971" y="1070388"/>
            <a:ext cx="5199029" cy="54275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537CE0-BD52-44BD-A960-7E61C5E181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0840" y="4984144"/>
            <a:ext cx="5901943" cy="1304139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E603157-52B7-40FB-A83D-7EF308041CB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5559600" cy="2096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lang="de-DE" sz="2400" b="1" dirty="0">
                <a:solidFill>
                  <a:schemeClr val="accent3"/>
                </a:solidFill>
              </a:rPr>
              <a:t>Alles auf einen Blick. Jederzeit verfügbar!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Betriebs- und Montageanleitungen.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Ersatzteillisten.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Hinweise zu technischen Merkmalen.</a:t>
            </a: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56A58719-0218-4576-86EC-670B1A44ABB1}"/>
              </a:ext>
            </a:extLst>
          </p:cNvPr>
          <p:cNvSpPr/>
          <p:nvPr/>
        </p:nvSpPr>
        <p:spPr>
          <a:xfrm>
            <a:off x="540000" y="3784445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0EA0ACF1-955F-4A94-ACF3-818A16D33B65}"/>
              </a:ext>
            </a:extLst>
          </p:cNvPr>
          <p:cNvSpPr/>
          <p:nvPr/>
        </p:nvSpPr>
        <p:spPr>
          <a:xfrm>
            <a:off x="540000" y="5046666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4254278-7F09-438A-AB78-73A9DA81A0E8}"/>
              </a:ext>
            </a:extLst>
          </p:cNvPr>
          <p:cNvSpPr/>
          <p:nvPr/>
        </p:nvSpPr>
        <p:spPr>
          <a:xfrm>
            <a:off x="5199729" y="3480727"/>
            <a:ext cx="1229311" cy="1231200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E4EB1B23-D815-4806-ABE5-12F6FDE4713C}"/>
              </a:ext>
            </a:extLst>
          </p:cNvPr>
          <p:cNvSpPr/>
          <p:nvPr/>
        </p:nvSpPr>
        <p:spPr>
          <a:xfrm>
            <a:off x="1666666" y="5532696"/>
            <a:ext cx="1762333" cy="512643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AFB69B3-4FCB-4ACE-98F4-306E17B382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36665" y="1134357"/>
            <a:ext cx="5111640" cy="27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4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Sie sparen Platz!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Kleiner Bauraum.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Geringes Gewicht.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Großes Drehmoment.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r>
              <a:rPr lang="de-DE" sz="2400" b="1" dirty="0">
                <a:solidFill>
                  <a:schemeClr val="accent4"/>
                </a:solidFill>
              </a:rPr>
              <a:t>Nutzen Sie die Vorteile des Direktanbaus!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Kein Motoradapter.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Geringes Gewicht.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Höchste Antriebsdynamik.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Gesteigerte Leistungsdichte um 65 %.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Einbaufertige Antriebslösung.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7582C7B-B5DE-49EF-B995-E14C2F23B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47898" y="1773411"/>
            <a:ext cx="1832815" cy="17283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2DD6A68-3D37-4755-9F7A-66A96A8851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4538" y="1286275"/>
            <a:ext cx="2049677" cy="172704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für Ihre Maschine!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36103" y="3021235"/>
            <a:ext cx="5005685" cy="3330778"/>
          </a:xfrm>
          <a:prstGeom prst="rect">
            <a:avLst/>
          </a:prstGeom>
          <a:ln>
            <a:noFill/>
          </a:ln>
        </p:spPr>
      </p:pic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50C756D-71E1-4FF6-8290-5CE7A531A405}"/>
              </a:ext>
            </a:extLst>
          </p:cNvPr>
          <p:cNvCxnSpPr>
            <a:cxnSpLocks/>
          </p:cNvCxnSpPr>
          <p:nvPr/>
        </p:nvCxnSpPr>
        <p:spPr>
          <a:xfrm flipV="1">
            <a:off x="4645334" y="2976312"/>
            <a:ext cx="1027713" cy="607579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CA26171-2716-433D-997B-8EEFBE125078}"/>
              </a:ext>
            </a:extLst>
          </p:cNvPr>
          <p:cNvCxnSpPr>
            <a:cxnSpLocks/>
          </p:cNvCxnSpPr>
          <p:nvPr/>
        </p:nvCxnSpPr>
        <p:spPr>
          <a:xfrm flipV="1">
            <a:off x="6554452" y="2661626"/>
            <a:ext cx="1070318" cy="632765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A94459B5-B295-45CF-A835-C068CD0C2251}"/>
              </a:ext>
            </a:extLst>
          </p:cNvPr>
          <p:cNvSpPr txBox="1"/>
          <p:nvPr/>
        </p:nvSpPr>
        <p:spPr>
          <a:xfrm>
            <a:off x="6962951" y="3048196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687FD5-8E36-470E-B742-E57F4055E9DC}"/>
              </a:ext>
            </a:extLst>
          </p:cNvPr>
          <p:cNvSpPr txBox="1"/>
          <p:nvPr/>
        </p:nvSpPr>
        <p:spPr>
          <a:xfrm>
            <a:off x="5024352" y="3329012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lang="de-DE" sz="2800" b="1" dirty="0">
                <a:solidFill>
                  <a:schemeClr val="bg1"/>
                </a:solidFill>
              </a:rPr>
              <a:t>Kompakteste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Planetengetriebemotoren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auf dem Markt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3807862" y="155852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5875864" y="1373855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148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C43708D-4337-4051-8E6B-EFB80F8B0D0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Mehr Moment!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Bis zu 60 % mehr Beschleunigungsmoment.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>
                <a:sym typeface="Wingdings" panose="05000000000000000000" pitchFamily="2" charset="2"/>
              </a:rPr>
              <a:t>Gesteigertes Not-Aus-Moment.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>
                <a:sym typeface="Wingdings" panose="05000000000000000000" pitchFamily="2" charset="2"/>
              </a:rPr>
              <a:t>Erhöhte Tragfähigkeit.</a:t>
            </a:r>
            <a:endParaRPr lang="de-DE" dirty="0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für Ihre Maschine!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7216A982-72FD-480B-A855-DBBD2CB75FD5}"/>
              </a:ext>
            </a:extLst>
          </p:cNvPr>
          <p:cNvGrpSpPr/>
          <p:nvPr/>
        </p:nvGrpSpPr>
        <p:grpSpPr>
          <a:xfrm flipV="1">
            <a:off x="-14527" y="4822167"/>
            <a:ext cx="1589067" cy="2035833"/>
            <a:chOff x="-1" y="2079114"/>
            <a:chExt cx="3017183" cy="3364751"/>
          </a:xfrm>
        </p:grpSpPr>
        <p:sp>
          <p:nvSpPr>
            <p:cNvPr id="8" name="Rechtwinkliges Dreieck 7">
              <a:extLst>
                <a:ext uri="{FF2B5EF4-FFF2-40B4-BE49-F238E27FC236}">
                  <a16:creationId xmlns:a16="http://schemas.microsoft.com/office/drawing/2014/main" id="{788F842C-14A6-4038-BE6A-EBC30788D9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winkliges Dreieck 8">
              <a:extLst>
                <a:ext uri="{FF2B5EF4-FFF2-40B4-BE49-F238E27FC236}">
                  <a16:creationId xmlns:a16="http://schemas.microsoft.com/office/drawing/2014/main" id="{58E9725A-1FF4-4C06-BB6B-FE607DF533F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AD5E7530-434D-49DB-8E0D-3970802CB656}"/>
              </a:ext>
            </a:extLst>
          </p:cNvPr>
          <p:cNvSpPr txBox="1"/>
          <p:nvPr/>
        </p:nvSpPr>
        <p:spPr>
          <a:xfrm>
            <a:off x="1725544" y="5639448"/>
            <a:ext cx="4192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accent3"/>
                </a:solidFill>
              </a:rPr>
              <a:t>Kompakt und dynamisch!</a:t>
            </a:r>
            <a:endParaRPr lang="de-DE" sz="2000" dirty="0">
              <a:solidFill>
                <a:schemeClr val="accent3"/>
              </a:solidFill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01391BA-C30E-4438-B2EE-65A70BFA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19078" y="916288"/>
            <a:ext cx="6131632" cy="5803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407BE85-0062-4B65-BDE5-C2316D4C7C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290" y="2830979"/>
            <a:ext cx="3676916" cy="2759326"/>
          </a:xfrm>
          <a:prstGeom prst="rect">
            <a:avLst/>
          </a:prstGeom>
        </p:spPr>
      </p:pic>
      <p:pic>
        <p:nvPicPr>
          <p:cNvPr id="5" name="Grafik 4" descr="Ein Bild, das Gebäude enthält.&#10;&#10;Automatisch generierte Beschreibung">
            <a:extLst>
              <a:ext uri="{FF2B5EF4-FFF2-40B4-BE49-F238E27FC236}">
                <a16:creationId xmlns:a16="http://schemas.microsoft.com/office/drawing/2014/main" id="{231381AD-A049-4B2B-A4F6-2BAFCF0F5A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0418" y="3535683"/>
            <a:ext cx="1098037" cy="142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4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Gesteigerte Qualität, mehr Präzision!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Höchste Positioniergenauigkeit: Reduziertes Drehspiel </a:t>
            </a:r>
            <a:r>
              <a:rPr lang="el-GR" dirty="0"/>
              <a:t>≤</a:t>
            </a:r>
            <a:r>
              <a:rPr lang="de-DE" dirty="0"/>
              <a:t> 1 arcmin.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Hochwertige Gehäuse- und Verzahnungsqualität.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Hohe Beschleunigungsmomente bei höchster Laufgenauigkeit </a:t>
            </a:r>
            <a:br>
              <a:rPr lang="de-DE" dirty="0"/>
            </a:br>
            <a:r>
              <a:rPr lang="de-DE" dirty="0"/>
              <a:t>und Präzision.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PRÄZISION mit Planetengetrieben von STÖBER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6ABD150-767C-48CF-AE13-518C7704F4B2}"/>
              </a:ext>
            </a:extLst>
          </p:cNvPr>
          <p:cNvGrpSpPr/>
          <p:nvPr/>
        </p:nvGrpSpPr>
        <p:grpSpPr>
          <a:xfrm flipH="1" flipV="1">
            <a:off x="10602933" y="4820761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8B2F7CA5-48F1-4F62-BB65-E8E8B754B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745F6DF4-EB3A-4E4A-BFB8-E71F6EFA8E6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945B15CA-62DA-4CE2-9908-B98AE75A18ED}"/>
              </a:ext>
            </a:extLst>
          </p:cNvPr>
          <p:cNvSpPr/>
          <p:nvPr/>
        </p:nvSpPr>
        <p:spPr>
          <a:xfrm>
            <a:off x="7510685" y="5632449"/>
            <a:ext cx="30115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>
                <a:solidFill>
                  <a:schemeClr val="accent3"/>
                </a:solidFill>
              </a:rPr>
              <a:t>Hochpräzise und </a:t>
            </a:r>
            <a:r>
              <a:rPr lang="de-DE" sz="2000" b="1" dirty="0" err="1">
                <a:solidFill>
                  <a:schemeClr val="accent3"/>
                </a:solidFill>
              </a:rPr>
              <a:t>spielarm</a:t>
            </a:r>
            <a:r>
              <a:rPr lang="de-DE" sz="2000" b="1" dirty="0">
                <a:solidFill>
                  <a:schemeClr val="accent3"/>
                </a:solidFill>
              </a:rPr>
              <a:t>!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000DE28-D2F0-4289-B498-8DB7426A5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589"/>
          <a:stretch/>
        </p:blipFill>
        <p:spPr>
          <a:xfrm>
            <a:off x="7910525" y="360055"/>
            <a:ext cx="4281474" cy="5795112"/>
          </a:xfrm>
          <a:prstGeom prst="rect">
            <a:avLst/>
          </a:prstGeom>
        </p:spPr>
      </p:pic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FB32C7-5AE5-4642-8D89-2EC5E7BE00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41537" y="2703444"/>
            <a:ext cx="6384726" cy="47933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611412E-932C-4680-A852-BCCE808A0FAE}"/>
              </a:ext>
            </a:extLst>
          </p:cNvPr>
          <p:cNvSpPr/>
          <p:nvPr/>
        </p:nvSpPr>
        <p:spPr>
          <a:xfrm>
            <a:off x="-251620" y="4997713"/>
            <a:ext cx="33915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de-DE" b="1" dirty="0">
                <a:solidFill>
                  <a:schemeClr val="bg1"/>
                </a:solidFill>
              </a:rPr>
              <a:t>STÖBER 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Zahnstangentriebe 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mit einem reduzierten Rundlauf von </a:t>
            </a:r>
            <a:r>
              <a:rPr lang="el-GR" sz="2800" b="1" dirty="0">
                <a:solidFill>
                  <a:schemeClr val="bg1"/>
                </a:solidFill>
              </a:rPr>
              <a:t>≤ 10 μ</a:t>
            </a:r>
            <a:r>
              <a:rPr lang="de-DE" sz="2800" b="1" dirty="0">
                <a:solidFill>
                  <a:schemeClr val="bg1"/>
                </a:solidFill>
              </a:rPr>
              <a:t>m</a:t>
            </a:r>
            <a:r>
              <a:rPr lang="de-DE" sz="2800" dirty="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EB8B15A-FFA3-4D73-B629-40B50942B8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927063" y="2703444"/>
            <a:ext cx="4281474" cy="321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9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E662B32-CFBF-4FC0-817C-473A060112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87527" y="3666418"/>
            <a:ext cx="3105838" cy="319158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5C8F52B-27E7-4866-A8A3-0A36D6F80B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57242" y="3665312"/>
            <a:ext cx="5723236" cy="32187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B85860D-EF9C-4C10-AB07-E030B37482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4933094"/>
            <a:ext cx="3578485" cy="19763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FD4840C-E7B2-49F6-BE9A-79A6279C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Qualität garantiert!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A360BDC-A080-4EA4-A136-02F871544E05}"/>
              </a:ext>
            </a:extLst>
          </p:cNvPr>
          <p:cNvGrpSpPr/>
          <p:nvPr/>
        </p:nvGrpSpPr>
        <p:grpSpPr>
          <a:xfrm rot="5400000" flipH="1">
            <a:off x="2594788" y="2820565"/>
            <a:ext cx="1962342" cy="6171516"/>
            <a:chOff x="-1" y="2079114"/>
            <a:chExt cx="3017183" cy="3364751"/>
          </a:xfrm>
        </p:grpSpPr>
        <p:sp>
          <p:nvSpPr>
            <p:cNvPr id="6" name="Rechtwinkliges Dreieck 5">
              <a:extLst>
                <a:ext uri="{FF2B5EF4-FFF2-40B4-BE49-F238E27FC236}">
                  <a16:creationId xmlns:a16="http://schemas.microsoft.com/office/drawing/2014/main" id="{9E47250B-DC4E-473A-8BD8-B78B298B3E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winkliges Dreieck 6">
              <a:extLst>
                <a:ext uri="{FF2B5EF4-FFF2-40B4-BE49-F238E27FC236}">
                  <a16:creationId xmlns:a16="http://schemas.microsoft.com/office/drawing/2014/main" id="{37769793-F801-4AB9-B9AF-21F13E48318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2ACDEA5-DF6B-416C-B383-158288EB9772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4016287" y="2843220"/>
            <a:ext cx="1620663" cy="253876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4CF83163-7FA5-498A-86E0-2CD8FE944E2A}"/>
              </a:ext>
            </a:extLst>
          </p:cNvPr>
          <p:cNvSpPr txBox="1">
            <a:spLocks/>
          </p:cNvSpPr>
          <p:nvPr/>
        </p:nvSpPr>
        <p:spPr>
          <a:xfrm>
            <a:off x="537906" y="1463738"/>
            <a:ext cx="10049883" cy="2201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Wir prüfen unsere Planetengetriebe auf Herz und Nieren!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Eigens entwickelte und gefertigte Prüfstände mit STÖBER Komponenten.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Prüfung und Dokumentation sämtlicher Kenn- und Einstellwerte, wie beispielsweise Laufgeräusche oder Lagervorspannung.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Separater Prüfstand zur Verifizierung des Drehspiels – für höchste Positioniergenauigkeit.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82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Sie haben alle Möglichkeiten!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Flexible Maschinenkonstruktion.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Enorme Kombinations- </a:t>
            </a:r>
            <a:br>
              <a:rPr lang="de-DE" dirty="0"/>
            </a:br>
            <a:r>
              <a:rPr lang="de-DE" dirty="0"/>
              <a:t>und Optionsvielfalt.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Größtmögliche Kombinatorik </a:t>
            </a:r>
            <a:br>
              <a:rPr lang="de-DE" dirty="0"/>
            </a:br>
            <a:r>
              <a:rPr lang="de-DE" dirty="0"/>
              <a:t>von Getrieben und Motoren </a:t>
            </a:r>
            <a:br>
              <a:rPr lang="de-DE" dirty="0"/>
            </a:br>
            <a:r>
              <a:rPr lang="de-DE" dirty="0"/>
              <a:t>im Direktanbau.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Variable Adapterausführungen.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PASSGENAU für Ihre individuellen Anforderungen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chemeClr val="accent3"/>
                </a:solidFill>
              </a:rPr>
              <a:t>Für jede Anforderung </a:t>
            </a:r>
            <a:br>
              <a:rPr lang="de-DE" sz="2000" b="1" dirty="0">
                <a:solidFill>
                  <a:schemeClr val="accent3"/>
                </a:solidFill>
              </a:rPr>
            </a:br>
            <a:r>
              <a:rPr lang="de-DE" sz="2000" b="1" dirty="0">
                <a:solidFill>
                  <a:schemeClr val="accent3"/>
                </a:solidFill>
              </a:rPr>
              <a:t>das Passende dabei!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0D79AF8-BF9C-4593-871E-56D424734556}"/>
              </a:ext>
            </a:extLst>
          </p:cNvPr>
          <p:cNvGrpSpPr/>
          <p:nvPr/>
        </p:nvGrpSpPr>
        <p:grpSpPr>
          <a:xfrm rot="5400000" flipH="1">
            <a:off x="8057377" y="3830044"/>
            <a:ext cx="1466892" cy="4613337"/>
            <a:chOff x="0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5B30B3-FEFD-441C-8309-1234BC31F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079114"/>
              <a:ext cx="3017183" cy="1692579"/>
            </a:xfrm>
            <a:prstGeom prst="rtTriangle">
              <a:avLst/>
            </a:prstGeom>
            <a:solidFill>
              <a:schemeClr val="accent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CB3492AB-C850-47C4-ACD9-8F24430F4B0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44513872-351B-4408-9E85-60B7DDB5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42458" y="828698"/>
            <a:ext cx="7705549" cy="562914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96E787D-6B22-404F-B5E0-CD4389544537}"/>
              </a:ext>
            </a:extLst>
          </p:cNvPr>
          <p:cNvSpPr txBox="1"/>
          <p:nvPr/>
        </p:nvSpPr>
        <p:spPr>
          <a:xfrm>
            <a:off x="4920916" y="2779295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F</a:t>
            </a:r>
            <a:endParaRPr lang="de-DE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93689-02C8-4C18-B79E-25AD0ED5792C}"/>
              </a:ext>
            </a:extLst>
          </p:cNvPr>
          <p:cNvSpPr txBox="1"/>
          <p:nvPr/>
        </p:nvSpPr>
        <p:spPr>
          <a:xfrm>
            <a:off x="5650832" y="323740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C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15E152-4691-4DA0-8884-B18946CB8AAA}"/>
              </a:ext>
            </a:extLst>
          </p:cNvPr>
          <p:cNvSpPr txBox="1"/>
          <p:nvPr/>
        </p:nvSpPr>
        <p:spPr>
          <a:xfrm>
            <a:off x="6548811" y="3785088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4F9C6A-27F0-468C-8A3B-677279208E34}"/>
              </a:ext>
            </a:extLst>
          </p:cNvPr>
          <p:cNvSpPr txBox="1"/>
          <p:nvPr/>
        </p:nvSpPr>
        <p:spPr>
          <a:xfrm>
            <a:off x="7826423" y="3845250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KL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48F0068-7430-46EF-907A-B32C0ABBAB97}"/>
              </a:ext>
            </a:extLst>
          </p:cNvPr>
          <p:cNvSpPr txBox="1"/>
          <p:nvPr/>
        </p:nvSpPr>
        <p:spPr>
          <a:xfrm>
            <a:off x="6899991" y="546605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PH(Q)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64D382C-4E32-4D06-A46A-90679F7613AC}"/>
              </a:ext>
            </a:extLst>
          </p:cNvPr>
          <p:cNvSpPr txBox="1"/>
          <p:nvPr/>
        </p:nvSpPr>
        <p:spPr>
          <a:xfrm>
            <a:off x="7806905" y="4692284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EE97AF0-2828-4B5C-8D14-179C50FCA494}"/>
              </a:ext>
            </a:extLst>
          </p:cNvPr>
          <p:cNvSpPr txBox="1"/>
          <p:nvPr/>
        </p:nvSpPr>
        <p:spPr>
          <a:xfrm>
            <a:off x="8825543" y="383321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KX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27A6A8A-6537-47E2-9D91-2DEA7F7D9058}"/>
              </a:ext>
            </a:extLst>
          </p:cNvPr>
          <p:cNvSpPr txBox="1"/>
          <p:nvPr/>
        </p:nvSpPr>
        <p:spPr>
          <a:xfrm>
            <a:off x="8758914" y="4738338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AB6E0C9-37D7-4BED-B776-9A6BDBAABF9A}"/>
              </a:ext>
            </a:extLst>
          </p:cNvPr>
          <p:cNvSpPr txBox="1"/>
          <p:nvPr/>
        </p:nvSpPr>
        <p:spPr>
          <a:xfrm>
            <a:off x="9272846" y="508648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KS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8DB17D4-E09A-4562-BD3F-FD9DDF4453BD}"/>
              </a:ext>
            </a:extLst>
          </p:cNvPr>
          <p:cNvSpPr txBox="1"/>
          <p:nvPr/>
        </p:nvSpPr>
        <p:spPr>
          <a:xfrm>
            <a:off x="9889035" y="540219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3D0134-4885-45A8-B518-617B65F2546B}"/>
              </a:ext>
            </a:extLst>
          </p:cNvPr>
          <p:cNvSpPr txBox="1"/>
          <p:nvPr/>
        </p:nvSpPr>
        <p:spPr>
          <a:xfrm>
            <a:off x="10335126" y="588007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PH/PHV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E37B033-C861-42FE-B4E3-7AC41C821E32}"/>
              </a:ext>
            </a:extLst>
          </p:cNvPr>
          <p:cNvSpPr txBox="1"/>
          <p:nvPr/>
        </p:nvSpPr>
        <p:spPr>
          <a:xfrm>
            <a:off x="11279415" y="628643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PHQ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0C0DE0C-867B-4DC4-A57B-6E4A366BB0FC}"/>
              </a:ext>
            </a:extLst>
          </p:cNvPr>
          <p:cNvSpPr txBox="1"/>
          <p:nvPr/>
        </p:nvSpPr>
        <p:spPr>
          <a:xfrm>
            <a:off x="6771395" y="217064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ME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3590FE6-5394-4C4E-B12C-FB2D9E0CF338}"/>
              </a:ext>
            </a:extLst>
          </p:cNvPr>
          <p:cNvSpPr txBox="1"/>
          <p:nvPr/>
        </p:nvSpPr>
        <p:spPr>
          <a:xfrm>
            <a:off x="8825294" y="3129162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MB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883D25-CAB4-44EE-B0F3-917A1327FD05}"/>
              </a:ext>
            </a:extLst>
          </p:cNvPr>
          <p:cNvSpPr txBox="1"/>
          <p:nvPr/>
        </p:nvSpPr>
        <p:spPr>
          <a:xfrm>
            <a:off x="10905519" y="4359001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ME/MF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79C9C8-F35C-4265-B3C8-84B20A6B2989}"/>
              </a:ext>
            </a:extLst>
          </p:cNvPr>
          <p:cNvSpPr txBox="1"/>
          <p:nvPr/>
        </p:nvSpPr>
        <p:spPr>
          <a:xfrm>
            <a:off x="9620519" y="24715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EZ/LM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67AD5CD6-89F2-427B-A476-333451F74B4A}"/>
              </a:ext>
            </a:extLst>
          </p:cNvPr>
          <p:cNvSpPr txBox="1"/>
          <p:nvPr/>
        </p:nvSpPr>
        <p:spPr>
          <a:xfrm>
            <a:off x="7171807" y="16393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SC6/SI6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A5F78F0-1BA7-477C-A507-2536D6D31F49}"/>
              </a:ext>
            </a:extLst>
          </p:cNvPr>
          <p:cNvSpPr txBox="1"/>
          <p:nvPr/>
        </p:nvSpPr>
        <p:spPr>
          <a:xfrm>
            <a:off x="8743319" y="1961320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SD6</a:t>
            </a:r>
          </a:p>
        </p:txBody>
      </p:sp>
    </p:spTree>
    <p:extLst>
      <p:ext uri="{BB962C8B-B14F-4D97-AF65-F5344CB8AC3E}">
        <p14:creationId xmlns:p14="http://schemas.microsoft.com/office/powerpoint/2010/main" val="196755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Planetengetriebe von STÖBER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09D0B0-224E-4803-B952-587664BD52D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lang="de-DE" sz="2400" b="1" dirty="0">
                <a:solidFill>
                  <a:schemeClr val="accent3"/>
                </a:solidFill>
              </a:rPr>
              <a:t>Performant. Präzise. Passgenau.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Kompakteste Planetengetriebemotoren auf dem Markt.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Überragende Präzision und Performance.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Einzigartige Kombinations- und Optionsvielfalt.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Außergewöhnliche Robustheit.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Einbaufertige Antriebslösungen für Werkzeug- </a:t>
            </a:r>
            <a:br>
              <a:rPr lang="de-DE" dirty="0"/>
            </a:br>
            <a:r>
              <a:rPr lang="de-DE" dirty="0"/>
              <a:t>und Verpackungsmaschinen sowie Anwendungen </a:t>
            </a:r>
            <a:br>
              <a:rPr lang="de-DE" dirty="0"/>
            </a:br>
            <a:r>
              <a:rPr lang="de-DE" dirty="0"/>
              <a:t>in Automation und Robotik. </a:t>
            </a:r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00905D71-7159-42B0-9946-FB18EA5198B5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6EA46C5-1E08-4DA0-BBB3-0FA7DAA61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75721" y="2308165"/>
            <a:ext cx="6995407" cy="50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4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55D5-8E3A-402B-A4B3-F9F3BE53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! STÖBER </a:t>
            </a:r>
            <a:r>
              <a:rPr lang="de-DE" dirty="0" err="1"/>
              <a:t>Configurator</a:t>
            </a:r>
            <a:endParaRPr lang="de-DE" dirty="0"/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14DDEC29-B602-43C5-95B8-380E0E9FD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32" b="16361"/>
          <a:stretch/>
        </p:blipFill>
        <p:spPr>
          <a:xfrm>
            <a:off x="-1" y="3218594"/>
            <a:ext cx="7894845" cy="3639406"/>
          </a:xfr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B2230EB-420A-48D3-8E98-2BEFC08354A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Die passende Antriebs- und Automationslösung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Schnell finden und mit wenigen Klicks konfigurieren.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Filtern, vergleichen</a:t>
            </a:r>
            <a:r>
              <a:rPr lang="de-DE"/>
              <a:t>, speichern und teilen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Download: 3D-Modelle, Maßzeichnungen und technische Datenblätter.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Angebot direkt anfordern!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D9916D-2747-47B2-A31A-A2A86053B554}"/>
              </a:ext>
            </a:extLst>
          </p:cNvPr>
          <p:cNvSpPr txBox="1"/>
          <p:nvPr/>
        </p:nvSpPr>
        <p:spPr>
          <a:xfrm>
            <a:off x="6118806" y="4514714"/>
            <a:ext cx="5991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accent1"/>
                </a:solidFill>
              </a:rPr>
              <a:t>configurator.stober.com</a:t>
            </a:r>
          </a:p>
        </p:txBody>
      </p:sp>
    </p:spTree>
    <p:extLst>
      <p:ext uri="{BB962C8B-B14F-4D97-AF65-F5344CB8AC3E}">
        <p14:creationId xmlns:p14="http://schemas.microsoft.com/office/powerpoint/2010/main" val="31865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rPr lang="de-DE" dirty="0"/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Mit uns ist mehr drin!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Partnerschaftliche Zusammenarbeit.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Kompetente persönliche Beratung.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Umfassende Unterstützung </a:t>
            </a:r>
            <a:br>
              <a:rPr lang="de-DE" dirty="0"/>
            </a:br>
            <a:r>
              <a:rPr lang="de-DE" dirty="0"/>
              <a:t>– von der Auslegung bis zur Inbetriebnahme </a:t>
            </a:r>
            <a:br>
              <a:rPr lang="de-DE" dirty="0"/>
            </a:br>
            <a:r>
              <a:rPr lang="de-DE" dirty="0"/>
              <a:t>und selbstverständlich darüber hinaus.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Optimale Lösung für jeden </a:t>
            </a:r>
            <a:br>
              <a:rPr lang="de-DE" dirty="0"/>
            </a:br>
            <a:r>
              <a:rPr lang="de-DE" dirty="0"/>
              <a:t>individuellen Anwendungsfall.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</a:t>
            </a:r>
            <a:r>
              <a:rPr lang="de-DE" sz="28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THAN JUST A GEARBOX</a:t>
            </a:r>
            <a:r>
              <a:rPr lang="de-DE" sz="2800" dirty="0">
                <a:solidFill>
                  <a:srgbClr val="A3A62C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.</a:t>
            </a:r>
            <a:r>
              <a:rPr lang="de-DE" sz="28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</a:t>
            </a:r>
            <a:r>
              <a:rPr lang="de-DE" sz="40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MORE</a:t>
            </a:r>
            <a:r>
              <a:rPr lang="de-DE" sz="4000" dirty="0">
                <a:solidFill>
                  <a:srgbClr val="A3A62C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.</a:t>
            </a:r>
            <a:r>
              <a:rPr lang="de-DE" sz="40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622</Words>
  <Application>Microsoft Office PowerPoint</Application>
  <PresentationFormat>Breitbild</PresentationFormat>
  <Paragraphs>132</Paragraphs>
  <Slides>10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Exo 2</vt:lpstr>
      <vt:lpstr>Wingdings</vt:lpstr>
      <vt:lpstr>Office</vt:lpstr>
      <vt:lpstr>Planetengetriebe  von STÖBER.</vt:lpstr>
      <vt:lpstr>Mehr PERFORMANCE für Ihre Maschine!</vt:lpstr>
      <vt:lpstr>Mehr PERFORMANCE für Ihre Maschine!</vt:lpstr>
      <vt:lpstr>Mehr PRÄZISION mit Planetengetrieben von STÖBER</vt:lpstr>
      <vt:lpstr>Qualität garantiert! </vt:lpstr>
      <vt:lpstr>PASSGENAU für Ihre individuellen Anforderungen</vt:lpstr>
      <vt:lpstr>Planetengetriebe von STÖBER</vt:lpstr>
      <vt:lpstr>Make it yours! STÖBER Configurator</vt:lpstr>
      <vt:lpstr>MORE THAN JUST A GEARBOX</vt:lpstr>
      <vt:lpstr>Der STÖBER PRODUKTAUSWEIS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Planetengetriebe  von STÖBER.</dc:title>
  <dc:creator>Göransson, Ulla</dc:creator>
  <cp:lastModifiedBy>Grotzfeld, Claudia</cp:lastModifiedBy>
  <cp:revision>87</cp:revision>
  <dcterms:created xsi:type="dcterms:W3CDTF">2019-11-05T09:41:04Z</dcterms:created>
  <dcterms:modified xsi:type="dcterms:W3CDTF">2020-01-15T11:51:12Z</dcterms:modified>
</cp:coreProperties>
</file>