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4"/>
    <p:sldMasterId id="2147483661" r:id="rId5"/>
  </p:sldMasterIdLst>
  <p:notesMasterIdLst>
    <p:notesMasterId r:id="rId12"/>
  </p:notesMasterIdLst>
  <p:sldIdLst>
    <p:sldId id="339" r:id="rId6"/>
    <p:sldId id="358" r:id="rId7"/>
    <p:sldId id="349" r:id="rId8"/>
    <p:sldId id="352" r:id="rId9"/>
    <p:sldId id="350" r:id="rId10"/>
    <p:sldId id="36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824" userDrawn="1">
          <p15:clr>
            <a:srgbClr val="A4A3A4"/>
          </p15:clr>
        </p15:guide>
        <p15:guide id="4" pos="1663" userDrawn="1">
          <p15:clr>
            <a:srgbClr val="A4A3A4"/>
          </p15:clr>
        </p15:guide>
        <p15:guide id="5" pos="2479" userDrawn="1">
          <p15:clr>
            <a:srgbClr val="A4A3A4"/>
          </p15:clr>
        </p15:guide>
        <p15:guide id="6" pos="3318" userDrawn="1">
          <p15:clr>
            <a:srgbClr val="A4A3A4"/>
          </p15:clr>
        </p15:guide>
        <p15:guide id="7" pos="4135" userDrawn="1">
          <p15:clr>
            <a:srgbClr val="A4A3A4"/>
          </p15:clr>
        </p15:guide>
        <p15:guide id="8" pos="4951" userDrawn="1">
          <p15:clr>
            <a:srgbClr val="A4A3A4"/>
          </p15:clr>
        </p15:guide>
        <p15:guide id="9" pos="5790" userDrawn="1">
          <p15:clr>
            <a:srgbClr val="A4A3A4"/>
          </p15:clr>
        </p15:guide>
        <p15:guide id="10" pos="6607" userDrawn="1">
          <p15:clr>
            <a:srgbClr val="A4A3A4"/>
          </p15:clr>
        </p15:guide>
        <p15:guide id="11" pos="7446" userDrawn="1">
          <p15:clr>
            <a:srgbClr val="A4A3A4"/>
          </p15:clr>
        </p15:guide>
        <p15:guide id="12" orient="horz" pos="4247" userDrawn="1">
          <p15:clr>
            <a:srgbClr val="A4A3A4"/>
          </p15:clr>
        </p15:guide>
        <p15:guide id="13" orient="horz" pos="3770" userDrawn="1">
          <p15:clr>
            <a:srgbClr val="A4A3A4"/>
          </p15:clr>
        </p15:guide>
        <p15:guide id="14" orient="horz" pos="3317" userDrawn="1">
          <p15:clr>
            <a:srgbClr val="A4A3A4"/>
          </p15:clr>
        </p15:guide>
        <p15:guide id="15" orient="horz" pos="2863" userDrawn="1">
          <p15:clr>
            <a:srgbClr val="A4A3A4"/>
          </p15:clr>
        </p15:guide>
        <p15:guide id="16" orient="horz" pos="2387" userDrawn="1">
          <p15:clr>
            <a:srgbClr val="A4A3A4"/>
          </p15:clr>
        </p15:guide>
        <p15:guide id="17" orient="horz" pos="1911" userDrawn="1">
          <p15:clr>
            <a:srgbClr val="A4A3A4"/>
          </p15:clr>
        </p15:guide>
        <p15:guide id="18" orient="horz" pos="1457" userDrawn="1">
          <p15:clr>
            <a:srgbClr val="A4A3A4"/>
          </p15:clr>
        </p15:guide>
        <p15:guide id="19" orient="horz" pos="1003" userDrawn="1">
          <p15:clr>
            <a:srgbClr val="A4A3A4"/>
          </p15:clr>
        </p15:guide>
        <p15:guide id="20" orient="horz" pos="5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669F"/>
    <a:srgbClr val="A3A62C"/>
    <a:srgbClr val="003E74"/>
    <a:srgbClr val="004B88"/>
    <a:srgbClr val="006EB6"/>
    <a:srgbClr val="007FC4"/>
    <a:srgbClr val="6A9DD3"/>
    <a:srgbClr val="00386B"/>
    <a:srgbClr val="0071BC"/>
    <a:srgbClr val="E9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81963" autoAdjust="0"/>
  </p:normalViewPr>
  <p:slideViewPr>
    <p:cSldViewPr snapToGrid="0" snapToObjects="1">
      <p:cViewPr varScale="1">
        <p:scale>
          <a:sx n="70" d="100"/>
          <a:sy n="70" d="100"/>
        </p:scale>
        <p:origin x="1032" y="53"/>
      </p:cViewPr>
      <p:guideLst>
        <p:guide pos="7"/>
        <p:guide pos="393"/>
        <p:guide pos="824"/>
        <p:guide pos="1663"/>
        <p:guide pos="2479"/>
        <p:guide pos="3318"/>
        <p:guide pos="4135"/>
        <p:guide pos="4951"/>
        <p:guide pos="5790"/>
        <p:guide pos="6607"/>
        <p:guide pos="7446"/>
        <p:guide orient="horz" pos="4247"/>
        <p:guide orient="horz" pos="3770"/>
        <p:guide orient="horz" pos="3317"/>
        <p:guide orient="horz" pos="2863"/>
        <p:guide orient="horz" pos="2387"/>
        <p:guide orient="horz" pos="1911"/>
        <p:guide orient="horz" pos="1457"/>
        <p:guide orient="horz" pos="1003"/>
        <p:guide orient="horz" pos="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Water cooling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Tabelle1!$A$2:$A$8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2020</c:v>
                </c:pt>
                <c:pt idx="2">
                  <c:v>2019</c:v>
                </c:pt>
                <c:pt idx="3">
                  <c:v>2018</c:v>
                </c:pt>
                <c:pt idx="4">
                  <c:v>2017</c:v>
                </c:pt>
                <c:pt idx="5">
                  <c:v>2016</c:v>
                </c:pt>
                <c:pt idx="6">
                  <c:v>2015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24</c:v>
                </c:pt>
                <c:pt idx="1">
                  <c:v>28</c:v>
                </c:pt>
                <c:pt idx="2">
                  <c:v>56</c:v>
                </c:pt>
                <c:pt idx="3">
                  <c:v>85</c:v>
                </c:pt>
                <c:pt idx="4">
                  <c:v>107</c:v>
                </c:pt>
                <c:pt idx="5">
                  <c:v>139</c:v>
                </c:pt>
                <c:pt idx="6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2-4281-901E-030D462B2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07824504"/>
        <c:axId val="707822536"/>
      </c:barChart>
      <c:catAx>
        <c:axId val="707824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07822536"/>
        <c:crosses val="autoZero"/>
        <c:auto val="1"/>
        <c:lblAlgn val="ctr"/>
        <c:lblOffset val="100"/>
        <c:noMultiLvlLbl val="0"/>
      </c:catAx>
      <c:valAx>
        <c:axId val="707822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707824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96BB-EB4D-D448-9822-9A227480818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A3DF1-23CF-5344-9949-DF1C92A42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A3DF1-23CF-5344-9949-DF1C92A429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9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Platzsparendes Maschinen- und Montagekonzept durch eine extrem kurze und kompakte Bauweise.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Höchste Antriebsdynamik durch sehr geringe Massenträgheitsmomente im Direktanbau. Der Entfall eines Motoradapters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garantiert die Nutzung</a:t>
            </a:r>
            <a:r>
              <a:rPr lang="de-DE" dirty="0"/>
              <a:t> der vollen Antriebsdynamik.</a:t>
            </a:r>
            <a:br>
              <a:rPr lang="de-DE" dirty="0"/>
            </a:b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A3DF1-23CF-5344-9949-DF1C92A429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01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200" dirty="0"/>
              <a:t>Hochwertige Gehäuse- und Verzahnungsqualität </a:t>
            </a:r>
            <a:r>
              <a:rPr lang="de-DE" sz="2000" dirty="0"/>
              <a:t>durch innovative Produktionstechnologien v</a:t>
            </a:r>
            <a:r>
              <a:rPr lang="de-DE" dirty="0"/>
              <a:t>ersprechen höchste Positioniergenauigkeit bei einem sehr geringen Drehspiel von bis zu </a:t>
            </a:r>
            <a:r>
              <a:rPr lang="el-GR" dirty="0"/>
              <a:t>≤</a:t>
            </a:r>
            <a:r>
              <a:rPr lang="de-DE" dirty="0"/>
              <a:t> 1 </a:t>
            </a:r>
            <a:r>
              <a:rPr lang="de-DE" dirty="0" err="1"/>
              <a:t>arcmin</a:t>
            </a:r>
            <a:r>
              <a:rPr lang="de-DE" dirty="0"/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Resultieren in hohen Beschleunigungsmomenten und garantieren gleichzeitig höchste Laufgenauigkeit und Präzision,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wie beispielsweise </a:t>
            </a:r>
            <a:r>
              <a:rPr lang="de-DE" dirty="0"/>
              <a:t>STÖBER Zahnstangentriebe mit einem Rundlauf von bis zu </a:t>
            </a:r>
            <a:r>
              <a:rPr lang="el-GR" dirty="0"/>
              <a:t>≤ 10 μ</a:t>
            </a:r>
            <a:r>
              <a:rPr lang="de-DE" dirty="0"/>
              <a:t>m.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A3DF1-23CF-5344-9949-DF1C92A429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41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A3DF1-23CF-5344-9949-DF1C92A429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33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Platzsparendes Maschinen- und Montagekonzept durch eine extrem kurze und kompakte Bauweise.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Höchste Antriebsdynamik durch sehr geringe Massenträgheitsmomente im Direktanbau. Der Entfall eines Motoradapters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garantiert die Nutzung</a:t>
            </a:r>
            <a:r>
              <a:rPr lang="de-DE" dirty="0"/>
              <a:t> der vollen Antriebsdynamik.</a:t>
            </a:r>
            <a:br>
              <a:rPr lang="de-DE" dirty="0"/>
            </a:b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A3DF1-23CF-5344-9949-DF1C92A429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24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8A3DF1-23CF-5344-9949-DF1C92A429D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61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6" y="840456"/>
            <a:ext cx="12192000" cy="3704557"/>
          </a:xfrm>
          <a:prstGeom prst="rect">
            <a:avLst/>
          </a:prstGeom>
          <a:solidFill>
            <a:srgbClr val="F8E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0400" y="2314800"/>
            <a:ext cx="6534000" cy="1476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60400" y="3874174"/>
            <a:ext cx="6534000" cy="64545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reieck 9"/>
          <p:cNvSpPr/>
          <p:nvPr userDrawn="1"/>
        </p:nvSpPr>
        <p:spPr>
          <a:xfrm rot="10800000">
            <a:off x="-6" y="11564"/>
            <a:ext cx="5245106" cy="340156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 10">
            <a:extLst>
              <a:ext uri="{FF2B5EF4-FFF2-40B4-BE49-F238E27FC236}">
                <a16:creationId xmlns:a16="http://schemas.microsoft.com/office/drawing/2014/main" id="{483D2F1A-6EAB-4925-A019-3186E5FD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>
            <a:extLst>
              <a:ext uri="{FF2B5EF4-FFF2-40B4-BE49-F238E27FC236}">
                <a16:creationId xmlns:a16="http://schemas.microsoft.com/office/drawing/2014/main" id="{C1DA38FF-A07F-40A2-AA15-D39AF17FD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4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73589912"/>
              </p:ext>
            </p:extLst>
          </p:nvPr>
        </p:nvGraphicFramePr>
        <p:xfrm>
          <a:off x="16696" y="842510"/>
          <a:ext cx="11808000" cy="59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7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360055"/>
            <a:ext cx="7987800" cy="460800"/>
          </a:xfrm>
        </p:spPr>
        <p:txBody>
          <a:bodyPr/>
          <a:lstStyle>
            <a:lvl1pPr>
              <a:defRPr sz="2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593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9FFA86E-70FD-4ED7-971F-19F75EF9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B7A8E-3883-4B8B-8D2B-1C3EE3168F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1174750"/>
            <a:ext cx="5245033" cy="63500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DFAE58-A779-486A-85B6-608FBE5C0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809750"/>
            <a:ext cx="5244782" cy="456217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AEE395DD-57B5-40B5-8B09-03782464AA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0399" y="1173346"/>
            <a:ext cx="5245033" cy="63500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661C66C9-EBBF-4E36-AF62-D4A443DE853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808346"/>
            <a:ext cx="5244782" cy="456217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509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009D1-3427-4610-9FFC-3390DE02A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67B44FA-4344-4C42-9984-409D309E9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1030288"/>
            <a:ext cx="8469313" cy="434022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855298-25E6-4AF7-888E-E8C4B3650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524500"/>
            <a:ext cx="8469313" cy="7794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Bildunterschrift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3855081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C48FE18-9242-41FE-9623-D0DD0D431B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0100" y="1077913"/>
            <a:ext cx="7042150" cy="53324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259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ED340692-74E6-41C6-8608-577B467B3A1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81525" y="1077913"/>
            <a:ext cx="7070725" cy="53324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038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748A-91EA-4D8B-865E-C9063081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6">
            <a:extLst>
              <a:ext uri="{FF2B5EF4-FFF2-40B4-BE49-F238E27FC236}">
                <a16:creationId xmlns:a16="http://schemas.microsoft.com/office/drawing/2014/main" id="{F130F313-2472-43F1-B79D-725F8BA57A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126156"/>
            <a:ext cx="5244782" cy="524576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4" name="Inhaltsplatzhalter 6">
            <a:extLst>
              <a:ext uri="{FF2B5EF4-FFF2-40B4-BE49-F238E27FC236}">
                <a16:creationId xmlns:a16="http://schemas.microsoft.com/office/drawing/2014/main" id="{ED33610E-C335-427F-8866-A7A6C50C8DC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124752"/>
            <a:ext cx="5244782" cy="524576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5604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65C63-9FD7-4BB0-B647-64819403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0003EE5-3F76-4707-A0E6-1BFFF90A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C5409A5-780A-44F0-B736-94BFCB7EFF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1850" y="2378075"/>
            <a:ext cx="10515600" cy="2136173"/>
          </a:xfrm>
        </p:spPr>
        <p:txBody>
          <a:bodyPr numCol="1" anchor="b"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/>
              <a:t>Titel durch Doppelklick hinzufügen</a:t>
            </a:r>
          </a:p>
        </p:txBody>
      </p:sp>
    </p:spTree>
    <p:extLst>
      <p:ext uri="{BB962C8B-B14F-4D97-AF65-F5344CB8AC3E}">
        <p14:creationId xmlns:p14="http://schemas.microsoft.com/office/powerpoint/2010/main" val="154249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2967881"/>
              </p:ext>
            </p:extLst>
          </p:nvPr>
        </p:nvGraphicFramePr>
        <p:xfrm>
          <a:off x="16696" y="842510"/>
          <a:ext cx="11808000" cy="59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7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360055"/>
            <a:ext cx="7987800" cy="460800"/>
          </a:xfrm>
        </p:spPr>
        <p:txBody>
          <a:bodyPr/>
          <a:lstStyle>
            <a:lvl1pPr>
              <a:defRPr sz="2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8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9FFA86E-70FD-4ED7-971F-19F75EF9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B7A8E-3883-4B8B-8D2B-1C3EE3168F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1174750"/>
            <a:ext cx="5245033" cy="63500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DFAE58-A779-486A-85B6-608FBE5C0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809750"/>
            <a:ext cx="5244782" cy="456217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AEE395DD-57B5-40B5-8B09-03782464AA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0399" y="1173346"/>
            <a:ext cx="5245033" cy="635000"/>
          </a:xfr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661C66C9-EBBF-4E36-AF62-D4A443DE853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808346"/>
            <a:ext cx="5244782" cy="456217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09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009D1-3427-4610-9FFC-3390DE02A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67B44FA-4344-4C42-9984-409D309E9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1030288"/>
            <a:ext cx="8469313" cy="434022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855298-25E6-4AF7-888E-E8C4B3650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524500"/>
            <a:ext cx="8469313" cy="77946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Bildunterschrift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280375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/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C48FE18-9242-41FE-9623-D0DD0D431B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0100" y="1077913"/>
            <a:ext cx="7042150" cy="53324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6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ED340692-74E6-41C6-8608-577B467B3A1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81525" y="1077913"/>
            <a:ext cx="7070725" cy="53324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748A-91EA-4D8B-865E-C9063081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6">
            <a:extLst>
              <a:ext uri="{FF2B5EF4-FFF2-40B4-BE49-F238E27FC236}">
                <a16:creationId xmlns:a16="http://schemas.microsoft.com/office/drawing/2014/main" id="{F130F313-2472-43F1-B79D-725F8BA57A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126156"/>
            <a:ext cx="5244782" cy="524576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4" name="Inhaltsplatzhalter 6">
            <a:extLst>
              <a:ext uri="{FF2B5EF4-FFF2-40B4-BE49-F238E27FC236}">
                <a16:creationId xmlns:a16="http://schemas.microsoft.com/office/drawing/2014/main" id="{ED33610E-C335-427F-8866-A7A6C50C8DC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124752"/>
            <a:ext cx="5244782" cy="524576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55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65C63-9FD7-4BB0-B647-64819403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0003EE5-3F76-4707-A0E6-1BFFF90A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C5409A5-780A-44F0-B736-94BFCB7EFF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1850" y="2378075"/>
            <a:ext cx="10515600" cy="2136173"/>
          </a:xfrm>
        </p:spPr>
        <p:txBody>
          <a:bodyPr numCol="1" anchor="b"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/>
              <a:t>Titel durch Doppelklick hinzufügen</a:t>
            </a:r>
          </a:p>
        </p:txBody>
      </p:sp>
    </p:spTree>
    <p:extLst>
      <p:ext uri="{BB962C8B-B14F-4D97-AF65-F5344CB8AC3E}">
        <p14:creationId xmlns:p14="http://schemas.microsoft.com/office/powerpoint/2010/main" val="340609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6" y="840456"/>
            <a:ext cx="12192000" cy="3704557"/>
          </a:xfrm>
          <a:prstGeom prst="rect">
            <a:avLst/>
          </a:prstGeom>
          <a:solidFill>
            <a:srgbClr val="F8E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0400" y="2314800"/>
            <a:ext cx="6534000" cy="1476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60400" y="3874174"/>
            <a:ext cx="6534000" cy="64545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reieck 9"/>
          <p:cNvSpPr/>
          <p:nvPr userDrawn="1"/>
        </p:nvSpPr>
        <p:spPr>
          <a:xfrm rot="10800000">
            <a:off x="-6" y="11564"/>
            <a:ext cx="5245106" cy="340156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 10">
            <a:extLst>
              <a:ext uri="{FF2B5EF4-FFF2-40B4-BE49-F238E27FC236}">
                <a16:creationId xmlns:a16="http://schemas.microsoft.com/office/drawing/2014/main" id="{483D2F1A-6EAB-4925-A019-3186E5FD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>
            <a:extLst>
              <a:ext uri="{FF2B5EF4-FFF2-40B4-BE49-F238E27FC236}">
                <a16:creationId xmlns:a16="http://schemas.microsoft.com/office/drawing/2014/main" id="{C1DA38FF-A07F-40A2-AA15-D39AF17FD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ieck 9"/>
          <p:cNvSpPr/>
          <p:nvPr userDrawn="1"/>
        </p:nvSpPr>
        <p:spPr>
          <a:xfrm rot="10800000">
            <a:off x="-14" y="11555"/>
            <a:ext cx="5267209" cy="335168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341887"/>
            <a:ext cx="10695432" cy="486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1260000"/>
            <a:ext cx="10695432" cy="4567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71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60" r:id="rId6"/>
    <p:sldLayoutId id="2147483658" r:id="rId7"/>
    <p:sldLayoutId id="21474836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ieck 9"/>
          <p:cNvSpPr/>
          <p:nvPr userDrawn="1"/>
        </p:nvSpPr>
        <p:spPr>
          <a:xfrm rot="10800000">
            <a:off x="-14" y="11555"/>
            <a:ext cx="5267209" cy="335168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341887"/>
            <a:ext cx="10695432" cy="486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1260000"/>
            <a:ext cx="10695432" cy="4567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4451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Elektronik, Kamera enthält.&#10;&#10;Automatisch generierte Beschreibung">
            <a:extLst>
              <a:ext uri="{FF2B5EF4-FFF2-40B4-BE49-F238E27FC236}">
                <a16:creationId xmlns:a16="http://schemas.microsoft.com/office/drawing/2014/main" id="{40956D5E-DA2C-413A-80B5-6F57CF0127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732" y="890509"/>
            <a:ext cx="5241011" cy="4651744"/>
          </a:xfrm>
          <a:prstGeom prst="rect">
            <a:avLst/>
          </a:prstGeom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A63A6FB-2C1E-413E-8C62-174736357682}"/>
              </a:ext>
            </a:extLst>
          </p:cNvPr>
          <p:cNvGrpSpPr/>
          <p:nvPr/>
        </p:nvGrpSpPr>
        <p:grpSpPr>
          <a:xfrm>
            <a:off x="-1588" y="836614"/>
            <a:ext cx="12194788" cy="6021386"/>
            <a:chOff x="-1588" y="836614"/>
            <a:chExt cx="12194788" cy="6021386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2B685110-2F96-4957-88D6-8AB79132C37F}"/>
                </a:ext>
              </a:extLst>
            </p:cNvPr>
            <p:cNvSpPr/>
            <p:nvPr/>
          </p:nvSpPr>
          <p:spPr>
            <a:xfrm>
              <a:off x="0" y="836614"/>
              <a:ext cx="12192000" cy="3708399"/>
            </a:xfrm>
            <a:prstGeom prst="rect">
              <a:avLst/>
            </a:prstGeom>
            <a:gradFill>
              <a:gsLst>
                <a:gs pos="0">
                  <a:schemeClr val="accent5">
                    <a:alpha val="15000"/>
                  </a:schemeClr>
                </a:gs>
                <a:gs pos="100000">
                  <a:schemeClr val="accent5">
                    <a:alpha val="6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44AED416-394D-4D6D-9F37-65BD95FA5BA9}"/>
                </a:ext>
              </a:extLst>
            </p:cNvPr>
            <p:cNvGrpSpPr/>
            <p:nvPr/>
          </p:nvGrpSpPr>
          <p:grpSpPr>
            <a:xfrm rot="10800000" flipH="1" flipV="1">
              <a:off x="-1588" y="3692159"/>
              <a:ext cx="1331388" cy="1705707"/>
              <a:chOff x="-1" y="2079114"/>
              <a:chExt cx="3017183" cy="3364751"/>
            </a:xfrm>
          </p:grpSpPr>
          <p:sp>
            <p:nvSpPr>
              <p:cNvPr id="16" name="Rechtwinkliges Dreieck 15">
                <a:extLst>
                  <a:ext uri="{FF2B5EF4-FFF2-40B4-BE49-F238E27FC236}">
                    <a16:creationId xmlns:a16="http://schemas.microsoft.com/office/drawing/2014/main" id="{AAB61490-B3E0-4257-8BCD-9FC8DA9816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1" y="2079114"/>
                <a:ext cx="3017183" cy="1692579"/>
              </a:xfrm>
              <a:prstGeom prst="rtTriangle">
                <a:avLst/>
              </a:prstGeom>
              <a:solidFill>
                <a:schemeClr val="accent5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7" name="Rechtwinkliges Dreieck 16">
                <a:extLst>
                  <a:ext uri="{FF2B5EF4-FFF2-40B4-BE49-F238E27FC236}">
                    <a16:creationId xmlns:a16="http://schemas.microsoft.com/office/drawing/2014/main" id="{0A23B3C5-4D41-4B3C-BEE7-80A24AB3365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0" y="3771693"/>
                <a:ext cx="3010354" cy="1672172"/>
              </a:xfrm>
              <a:prstGeom prst="rtTriangle">
                <a:avLst/>
              </a:prstGeom>
              <a:solidFill>
                <a:schemeClr val="accent5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761A04AF-2527-4392-A3CD-C94E3851FD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alphaModFix amt="80000"/>
            </a:blip>
            <a:srcRect l="-533" t="10056" r="19943" b="20345"/>
            <a:stretch/>
          </p:blipFill>
          <p:spPr>
            <a:xfrm>
              <a:off x="6096000" y="1592263"/>
              <a:ext cx="6097200" cy="5265737"/>
            </a:xfrm>
            <a:prstGeom prst="rect">
              <a:avLst/>
            </a:prstGeom>
          </p:spPr>
        </p:pic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22FEC936-14C9-481D-BD57-B853C3D78AAF}"/>
              </a:ext>
            </a:extLst>
          </p:cNvPr>
          <p:cNvSpPr txBox="1"/>
          <p:nvPr/>
        </p:nvSpPr>
        <p:spPr>
          <a:xfrm>
            <a:off x="1237721" y="1880703"/>
            <a:ext cx="5061479" cy="2297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de-DE" sz="2400" b="1" dirty="0" err="1">
                <a:solidFill>
                  <a:schemeClr val="tx2"/>
                </a:solidFill>
              </a:rPr>
              <a:t>Dicontinuation</a:t>
            </a:r>
            <a:r>
              <a:rPr lang="de-DE" sz="2400" b="1" dirty="0">
                <a:solidFill>
                  <a:schemeClr val="tx2"/>
                </a:solidFill>
              </a:rPr>
              <a:t> </a:t>
            </a:r>
            <a:r>
              <a:rPr lang="de-DE" sz="2400" b="1" dirty="0" err="1">
                <a:solidFill>
                  <a:schemeClr val="tx2"/>
                </a:solidFill>
              </a:rPr>
              <a:t>Water</a:t>
            </a:r>
            <a:r>
              <a:rPr lang="de-DE" sz="2400" b="1" dirty="0">
                <a:solidFill>
                  <a:schemeClr val="tx2"/>
                </a:solidFill>
              </a:rPr>
              <a:t> </a:t>
            </a:r>
            <a:r>
              <a:rPr lang="de-DE" sz="2400" b="1" dirty="0" err="1">
                <a:solidFill>
                  <a:schemeClr val="tx2"/>
                </a:solidFill>
              </a:rPr>
              <a:t>cooling</a:t>
            </a:r>
            <a:endParaRPr lang="de-DE" sz="2400" b="1" dirty="0">
              <a:solidFill>
                <a:schemeClr val="tx2"/>
              </a:solidFill>
            </a:endParaRPr>
          </a:p>
          <a:p>
            <a:pPr marL="285750" indent="-28575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de-DE" sz="2200" dirty="0" err="1">
                <a:solidFill>
                  <a:schemeClr val="tx2"/>
                </a:solidFill>
              </a:rPr>
              <a:t>Reasons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of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Discontinuation</a:t>
            </a:r>
            <a:endParaRPr lang="de-DE" sz="22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de-DE" sz="2200" dirty="0" err="1">
                <a:solidFill>
                  <a:schemeClr val="tx2"/>
                </a:solidFill>
              </a:rPr>
              <a:t>Unofficial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Discontinuation</a:t>
            </a:r>
            <a:endParaRPr lang="de-DE" sz="22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de-DE" sz="2200" dirty="0" err="1">
                <a:solidFill>
                  <a:schemeClr val="tx2"/>
                </a:solidFill>
              </a:rPr>
              <a:t>Reasons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of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Postponed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  <a:r>
              <a:rPr lang="de-DE" sz="2200" dirty="0" err="1">
                <a:solidFill>
                  <a:schemeClr val="tx2"/>
                </a:solidFill>
              </a:rPr>
              <a:t>Discontinuation</a:t>
            </a:r>
            <a:endParaRPr lang="de-DE" sz="22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de-DE" sz="2200" dirty="0">
                <a:solidFill>
                  <a:schemeClr val="tx2"/>
                </a:solidFill>
              </a:rPr>
              <a:t>Official </a:t>
            </a:r>
            <a:r>
              <a:rPr lang="de-DE" sz="2200" dirty="0" err="1">
                <a:solidFill>
                  <a:schemeClr val="tx2"/>
                </a:solidFill>
              </a:rPr>
              <a:t>Discontinuation</a:t>
            </a:r>
            <a:endParaRPr lang="de-DE" sz="2200" dirty="0">
              <a:solidFill>
                <a:schemeClr val="tx2"/>
              </a:solidFill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16AEDEFC-33BA-467F-A362-B68F112D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015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BE1DF91-2AE9-4499-B7BA-F974B4BD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7109E00F-1D73-4D93-820E-256963AB5632}"/>
              </a:ext>
            </a:extLst>
          </p:cNvPr>
          <p:cNvGrpSpPr/>
          <p:nvPr/>
        </p:nvGrpSpPr>
        <p:grpSpPr>
          <a:xfrm>
            <a:off x="10307476" y="2934118"/>
            <a:ext cx="1884524" cy="2695798"/>
            <a:chOff x="9639978" y="1979266"/>
            <a:chExt cx="2552023" cy="3650650"/>
          </a:xfrm>
        </p:grpSpPr>
        <p:sp>
          <p:nvSpPr>
            <p:cNvPr id="5" name="Gleichschenkliges Dreieck 4">
              <a:extLst>
                <a:ext uri="{FF2B5EF4-FFF2-40B4-BE49-F238E27FC236}">
                  <a16:creationId xmlns:a16="http://schemas.microsoft.com/office/drawing/2014/main" id="{54A16CCB-F9CF-4DEA-A5A1-1BEB0A31CB5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9281226" y="2338018"/>
              <a:ext cx="3269527" cy="2552023"/>
            </a:xfrm>
            <a:prstGeom prst="triangle">
              <a:avLst/>
            </a:prstGeom>
            <a:gradFill flip="none" rotWithShape="1">
              <a:gsLst>
                <a:gs pos="0">
                  <a:schemeClr val="tx2"/>
                </a:gs>
                <a:gs pos="52000">
                  <a:schemeClr val="accent2"/>
                </a:gs>
              </a:gsLst>
              <a:lin ang="9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Gleichschenkliges Dreieck 13">
              <a:extLst>
                <a:ext uri="{FF2B5EF4-FFF2-40B4-BE49-F238E27FC236}">
                  <a16:creationId xmlns:a16="http://schemas.microsoft.com/office/drawing/2014/main" id="{4524BAEB-DE03-4CAE-951C-693B4CE3476B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0067193" y="3505109"/>
              <a:ext cx="2386689" cy="1862926"/>
            </a:xfrm>
            <a:prstGeom prst="triangle">
              <a:avLst/>
            </a:prstGeom>
            <a:gradFill flip="none" rotWithShape="1">
              <a:gsLst>
                <a:gs pos="0">
                  <a:schemeClr val="accent2">
                    <a:alpha val="47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A3368C46-4B09-4289-B5D3-02E4E9C03177}"/>
              </a:ext>
            </a:extLst>
          </p:cNvPr>
          <p:cNvSpPr txBox="1">
            <a:spLocks/>
          </p:cNvSpPr>
          <p:nvPr/>
        </p:nvSpPr>
        <p:spPr>
          <a:xfrm>
            <a:off x="540000" y="1463737"/>
            <a:ext cx="11161800" cy="235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2400" b="1" dirty="0" err="1">
                <a:solidFill>
                  <a:schemeClr val="accent5"/>
                </a:solidFill>
              </a:rPr>
              <a:t>Reasons</a:t>
            </a:r>
            <a:r>
              <a:rPr lang="de-DE" sz="2400" b="1" dirty="0">
                <a:solidFill>
                  <a:schemeClr val="accent5"/>
                </a:solidFill>
              </a:rPr>
              <a:t> </a:t>
            </a:r>
            <a:r>
              <a:rPr lang="de-DE" sz="2400" b="1" dirty="0" err="1">
                <a:solidFill>
                  <a:schemeClr val="accent5"/>
                </a:solidFill>
              </a:rPr>
              <a:t>of</a:t>
            </a:r>
            <a:r>
              <a:rPr lang="de-DE" sz="2400" b="1" dirty="0">
                <a:solidFill>
                  <a:schemeClr val="accent5"/>
                </a:solidFill>
              </a:rPr>
              <a:t> </a:t>
            </a:r>
            <a:r>
              <a:rPr lang="de-DE" sz="2400" b="1" dirty="0" err="1">
                <a:solidFill>
                  <a:schemeClr val="accent5"/>
                </a:solidFill>
              </a:rPr>
              <a:t>Discontinuation</a:t>
            </a:r>
            <a:endParaRPr lang="de-DE" sz="2400" b="1" dirty="0">
              <a:solidFill>
                <a:schemeClr val="accent5"/>
              </a:solidFill>
            </a:endParaRP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/>
              <a:t>Low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figures</a:t>
            </a:r>
            <a:endParaRPr lang="de-DE" dirty="0"/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 err="1"/>
              <a:t>Decreasing</a:t>
            </a:r>
            <a:r>
              <a:rPr lang="de-DE" dirty="0"/>
              <a:t> </a:t>
            </a:r>
            <a:r>
              <a:rPr lang="de-DE" dirty="0" err="1"/>
              <a:t>every</a:t>
            </a:r>
            <a:r>
              <a:rPr lang="de-DE" dirty="0"/>
              <a:t> </a:t>
            </a:r>
            <a:r>
              <a:rPr lang="de-DE" dirty="0" err="1"/>
              <a:t>year</a:t>
            </a:r>
            <a:endParaRPr lang="de-DE" dirty="0"/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Reduce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variation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/ </a:t>
            </a:r>
            <a:r>
              <a:rPr lang="de-DE" sz="1800" dirty="0" err="1">
                <a:latin typeface="Arial" panose="020B0604020202020204" pitchFamily="34" charset="0"/>
              </a:rPr>
              <a:t>p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rovide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capacity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in 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production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for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</a:t>
            </a:r>
            <a:r>
              <a:rPr lang="de-DE" sz="1800" b="0" i="0" u="none" strike="noStrike" dirty="0" err="1">
                <a:effectLst/>
                <a:latin typeface="Arial" panose="020B0604020202020204" pitchFamily="34" charset="0"/>
              </a:rPr>
              <a:t>standard</a:t>
            </a:r>
            <a:r>
              <a:rPr lang="de-DE" sz="1800" b="0" i="0" u="none" strike="noStrike" dirty="0">
                <a:effectLst/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39" name="Diagramm 38">
            <a:extLst>
              <a:ext uri="{FF2B5EF4-FFF2-40B4-BE49-F238E27FC236}">
                <a16:creationId xmlns:a16="http://schemas.microsoft.com/office/drawing/2014/main" id="{08B891B4-ED6C-48B0-AB91-61FF6D05F1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1612924"/>
              </p:ext>
            </p:extLst>
          </p:nvPr>
        </p:nvGraphicFramePr>
        <p:xfrm>
          <a:off x="3996833" y="3003622"/>
          <a:ext cx="6213966" cy="3854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721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winkliges Dreieck 12">
            <a:extLst>
              <a:ext uri="{FF2B5EF4-FFF2-40B4-BE49-F238E27FC236}">
                <a16:creationId xmlns:a16="http://schemas.microsoft.com/office/drawing/2014/main" id="{EE09E424-E774-4BE0-925F-672C65E2B31B}"/>
              </a:ext>
            </a:extLst>
          </p:cNvPr>
          <p:cNvSpPr>
            <a:spLocks noChangeAspect="1"/>
          </p:cNvSpPr>
          <p:nvPr/>
        </p:nvSpPr>
        <p:spPr>
          <a:xfrm>
            <a:off x="0" y="3272333"/>
            <a:ext cx="5627686" cy="3585667"/>
          </a:xfrm>
          <a:prstGeom prst="rtTriangle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6ABD150-767C-48CF-AE13-518C7704F4B2}"/>
              </a:ext>
            </a:extLst>
          </p:cNvPr>
          <p:cNvGrpSpPr>
            <a:grpSpLocks noChangeAspect="1"/>
          </p:cNvGrpSpPr>
          <p:nvPr/>
        </p:nvGrpSpPr>
        <p:grpSpPr>
          <a:xfrm flipH="1" flipV="1">
            <a:off x="10602933" y="4762216"/>
            <a:ext cx="1589067" cy="2035833"/>
            <a:chOff x="-1" y="2079114"/>
            <a:chExt cx="3017183" cy="3364751"/>
          </a:xfrm>
        </p:grpSpPr>
        <p:sp>
          <p:nvSpPr>
            <p:cNvPr id="10" name="Rechtwinkliges Dreieck 9">
              <a:extLst>
                <a:ext uri="{FF2B5EF4-FFF2-40B4-BE49-F238E27FC236}">
                  <a16:creationId xmlns:a16="http://schemas.microsoft.com/office/drawing/2014/main" id="{8B2F7CA5-48F1-4F62-BB65-E8E8B754BB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" y="2079114"/>
              <a:ext cx="3017183" cy="1692579"/>
            </a:xfrm>
            <a:prstGeom prst="rtTriangle">
              <a:avLst/>
            </a:prstGeom>
            <a:solidFill>
              <a:schemeClr val="accent5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winkliges Dreieck 10">
              <a:extLst>
                <a:ext uri="{FF2B5EF4-FFF2-40B4-BE49-F238E27FC236}">
                  <a16:creationId xmlns:a16="http://schemas.microsoft.com/office/drawing/2014/main" id="{745F6DF4-EB3A-4E4A-BFB8-E71F6EFA8E6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0" y="3771693"/>
              <a:ext cx="3010354" cy="1672172"/>
            </a:xfrm>
            <a:prstGeom prst="rtTriangle">
              <a:avLst/>
            </a:prstGeom>
            <a:solidFill>
              <a:schemeClr val="accent5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5F637F67-3CBD-4C4D-B00C-A680B2A4C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63737"/>
            <a:ext cx="11161800" cy="2359661"/>
          </a:xfrm>
        </p:spPr>
        <p:txBody>
          <a:bodyPr>
            <a:normAutofit fontScale="2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de-DE" sz="9600" b="1" dirty="0" err="1">
                <a:solidFill>
                  <a:schemeClr val="accent5"/>
                </a:solidFill>
              </a:rPr>
              <a:t>Unofficial</a:t>
            </a:r>
            <a:r>
              <a:rPr lang="de-DE" sz="9600" b="1" dirty="0">
                <a:solidFill>
                  <a:schemeClr val="accent5"/>
                </a:solidFill>
              </a:rPr>
              <a:t> </a:t>
            </a:r>
            <a:r>
              <a:rPr lang="de-DE" sz="9600" b="1" dirty="0" err="1">
                <a:solidFill>
                  <a:schemeClr val="accent5"/>
                </a:solidFill>
              </a:rPr>
              <a:t>Discontinuation</a:t>
            </a:r>
            <a:endParaRPr lang="de-DE" sz="9600" b="1" dirty="0">
              <a:solidFill>
                <a:schemeClr val="accent5"/>
              </a:solidFill>
            </a:endParaRP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sz="8000" dirty="0" err="1"/>
              <a:t>Since</a:t>
            </a:r>
            <a:r>
              <a:rPr lang="de-DE" sz="8000" dirty="0"/>
              <a:t> 01.01.2018 </a:t>
            </a:r>
            <a:r>
              <a:rPr lang="de-DE" sz="8000" dirty="0" err="1"/>
              <a:t>remove</a:t>
            </a:r>
            <a:r>
              <a:rPr lang="de-DE" sz="8000" dirty="0"/>
              <a:t> </a:t>
            </a:r>
            <a:r>
              <a:rPr lang="de-DE" sz="8000" dirty="0" err="1"/>
              <a:t>from</a:t>
            </a:r>
            <a:r>
              <a:rPr lang="de-DE" sz="8000" dirty="0"/>
              <a:t> diverse </a:t>
            </a:r>
            <a:r>
              <a:rPr lang="de-DE" sz="8000" dirty="0" err="1"/>
              <a:t>documents</a:t>
            </a:r>
            <a:endParaRPr lang="de-DE" sz="8000" dirty="0"/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sz="7200" dirty="0" err="1"/>
              <a:t>Catalogues</a:t>
            </a:r>
            <a:endParaRPr lang="de-DE" sz="7200" dirty="0"/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sz="7200" dirty="0"/>
              <a:t>Price </a:t>
            </a:r>
            <a:r>
              <a:rPr lang="de-DE" sz="7200" dirty="0" err="1"/>
              <a:t>lists</a:t>
            </a:r>
            <a:endParaRPr lang="de-DE" sz="7200" dirty="0"/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sz="7200" dirty="0"/>
              <a:t>General </a:t>
            </a:r>
            <a:r>
              <a:rPr lang="de-DE" sz="7200" dirty="0" err="1"/>
              <a:t>marketing</a:t>
            </a:r>
            <a:endParaRPr lang="de-DE" sz="72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spcAft>
                <a:spcPts val="600"/>
              </a:spcAft>
              <a:buNone/>
            </a:pPr>
            <a:br>
              <a:rPr lang="de-DE" sz="2400" b="1" dirty="0">
                <a:solidFill>
                  <a:schemeClr val="accent4"/>
                </a:solidFill>
              </a:rPr>
            </a:b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BF84174-1651-4F7A-AA32-E29776D7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581F14E-93CA-46FD-895D-CC6578E11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527" y="2530617"/>
            <a:ext cx="7659347" cy="2812355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D444D2FD-CEF1-4E86-80CD-4E14D4A973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370" y="3704752"/>
            <a:ext cx="4362450" cy="2705100"/>
          </a:xfrm>
          <a:prstGeom prst="rect">
            <a:avLst/>
          </a:prstGeom>
        </p:spPr>
      </p:pic>
      <p:sp>
        <p:nvSpPr>
          <p:cNvPr id="22" name="Multiplikationszeichen 21">
            <a:extLst>
              <a:ext uri="{FF2B5EF4-FFF2-40B4-BE49-F238E27FC236}">
                <a16:creationId xmlns:a16="http://schemas.microsoft.com/office/drawing/2014/main" id="{132E10BC-6276-4FDB-B78E-EF36E8858810}"/>
              </a:ext>
            </a:extLst>
          </p:cNvPr>
          <p:cNvSpPr/>
          <p:nvPr/>
        </p:nvSpPr>
        <p:spPr>
          <a:xfrm>
            <a:off x="5110841" y="2530617"/>
            <a:ext cx="2237014" cy="47384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Multiplikationszeichen 22">
            <a:extLst>
              <a:ext uri="{FF2B5EF4-FFF2-40B4-BE49-F238E27FC236}">
                <a16:creationId xmlns:a16="http://schemas.microsoft.com/office/drawing/2014/main" id="{F1D3B8E7-CB36-4B80-BCE2-6FB6F71ACB18}"/>
              </a:ext>
            </a:extLst>
          </p:cNvPr>
          <p:cNvSpPr/>
          <p:nvPr/>
        </p:nvSpPr>
        <p:spPr>
          <a:xfrm>
            <a:off x="5434923" y="4985737"/>
            <a:ext cx="2237014" cy="47384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446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winkliges Dreieck 21">
            <a:extLst>
              <a:ext uri="{FF2B5EF4-FFF2-40B4-BE49-F238E27FC236}">
                <a16:creationId xmlns:a16="http://schemas.microsoft.com/office/drawing/2014/main" id="{57187173-9B27-4FF0-AAFD-4E3C382A987A}"/>
              </a:ext>
            </a:extLst>
          </p:cNvPr>
          <p:cNvSpPr>
            <a:spLocks noChangeAspect="1"/>
          </p:cNvSpPr>
          <p:nvPr/>
        </p:nvSpPr>
        <p:spPr>
          <a:xfrm flipH="1">
            <a:off x="6576037" y="3272333"/>
            <a:ext cx="5627686" cy="3585667"/>
          </a:xfrm>
          <a:prstGeom prst="rtTriangle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5E4C733-A420-4A6B-B54B-00736742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751501B-D718-48C3-82EB-5D71BC531838}"/>
              </a:ext>
            </a:extLst>
          </p:cNvPr>
          <p:cNvGrpSpPr>
            <a:grpSpLocks noChangeAspect="1"/>
          </p:cNvGrpSpPr>
          <p:nvPr/>
        </p:nvGrpSpPr>
        <p:grpSpPr>
          <a:xfrm flipV="1">
            <a:off x="1" y="4853410"/>
            <a:ext cx="1589067" cy="2035833"/>
            <a:chOff x="-1" y="2079114"/>
            <a:chExt cx="3017183" cy="3364751"/>
          </a:xfrm>
        </p:grpSpPr>
        <p:sp>
          <p:nvSpPr>
            <p:cNvPr id="18" name="Rechtwinkliges Dreieck 17">
              <a:extLst>
                <a:ext uri="{FF2B5EF4-FFF2-40B4-BE49-F238E27FC236}">
                  <a16:creationId xmlns:a16="http://schemas.microsoft.com/office/drawing/2014/main" id="{1DFF2C86-9B75-41C8-8831-34B37DC2B97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" y="2079114"/>
              <a:ext cx="3017183" cy="1692579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winkliges Dreieck 18">
              <a:extLst>
                <a:ext uri="{FF2B5EF4-FFF2-40B4-BE49-F238E27FC236}">
                  <a16:creationId xmlns:a16="http://schemas.microsoft.com/office/drawing/2014/main" id="{4D6F733C-E3E1-48CD-99E9-6366176D21A4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0" y="3771693"/>
              <a:ext cx="3010354" cy="1672172"/>
            </a:xfrm>
            <a:prstGeom prst="rtTriangle">
              <a:avLst/>
            </a:prstGeom>
            <a:gradFill>
              <a:gsLst>
                <a:gs pos="100000">
                  <a:schemeClr val="accent2"/>
                </a:gs>
                <a:gs pos="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D6C64F-AEA1-4FDE-BACD-859D235256F2}"/>
              </a:ext>
            </a:extLst>
          </p:cNvPr>
          <p:cNvSpPr txBox="1">
            <a:spLocks/>
          </p:cNvSpPr>
          <p:nvPr/>
        </p:nvSpPr>
        <p:spPr>
          <a:xfrm>
            <a:off x="540000" y="1636720"/>
            <a:ext cx="11161800" cy="4861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2400" b="1" dirty="0" err="1">
                <a:solidFill>
                  <a:schemeClr val="accent5"/>
                </a:solidFill>
              </a:rPr>
              <a:t>Reason</a:t>
            </a:r>
            <a:r>
              <a:rPr lang="de-DE" sz="2400" b="1" dirty="0">
                <a:solidFill>
                  <a:schemeClr val="accent5"/>
                </a:solidFill>
              </a:rPr>
              <a:t> </a:t>
            </a:r>
            <a:r>
              <a:rPr lang="de-DE" sz="2400" b="1" dirty="0" err="1">
                <a:solidFill>
                  <a:schemeClr val="accent5"/>
                </a:solidFill>
              </a:rPr>
              <a:t>of</a:t>
            </a:r>
            <a:r>
              <a:rPr lang="de-DE" sz="2400" b="1" dirty="0">
                <a:solidFill>
                  <a:schemeClr val="accent5"/>
                </a:solidFill>
              </a:rPr>
              <a:t> </a:t>
            </a:r>
            <a:r>
              <a:rPr lang="de-DE" sz="2400" b="1" dirty="0" err="1">
                <a:solidFill>
                  <a:schemeClr val="accent5"/>
                </a:solidFill>
              </a:rPr>
              <a:t>Postponed</a:t>
            </a:r>
            <a:r>
              <a:rPr lang="de-DE" sz="2400" b="1" dirty="0">
                <a:solidFill>
                  <a:schemeClr val="accent5"/>
                </a:solidFill>
              </a:rPr>
              <a:t> „</a:t>
            </a:r>
            <a:r>
              <a:rPr lang="de-DE" sz="2400" b="1" dirty="0" err="1">
                <a:solidFill>
                  <a:schemeClr val="accent5"/>
                </a:solidFill>
              </a:rPr>
              <a:t>Discontinuation</a:t>
            </a:r>
            <a:r>
              <a:rPr lang="de-DE" sz="2400" b="1" dirty="0">
                <a:solidFill>
                  <a:schemeClr val="accent5"/>
                </a:solidFill>
              </a:rPr>
              <a:t>“</a:t>
            </a: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 err="1"/>
              <a:t>Planed</a:t>
            </a:r>
            <a:r>
              <a:rPr lang="de-DE" dirty="0"/>
              <a:t> </a:t>
            </a:r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01.01.2018 </a:t>
            </a:r>
            <a:r>
              <a:rPr lang="de-DE" dirty="0" err="1"/>
              <a:t>postponed</a:t>
            </a:r>
            <a:endParaRPr lang="de-DE" dirty="0"/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disc</a:t>
            </a:r>
            <a:r>
              <a:rPr lang="de-DE" dirty="0"/>
              <a:t>. Planetary </a:t>
            </a:r>
            <a:r>
              <a:rPr lang="de-DE" dirty="0" err="1"/>
              <a:t>Gearboxes</a:t>
            </a:r>
            <a:r>
              <a:rPr lang="de-DE" dirty="0"/>
              <a:t> Gen. 2</a:t>
            </a:r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/>
              <a:t>Delay </a:t>
            </a:r>
            <a:r>
              <a:rPr lang="de-DE" dirty="0" err="1"/>
              <a:t>of</a:t>
            </a:r>
            <a:r>
              <a:rPr lang="de-DE" dirty="0"/>
              <a:t> Planetary </a:t>
            </a:r>
            <a:r>
              <a:rPr lang="de-DE" dirty="0" err="1"/>
              <a:t>Gearbox</a:t>
            </a:r>
            <a:r>
              <a:rPr lang="de-DE" dirty="0"/>
              <a:t> G3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huge</a:t>
            </a:r>
            <a:r>
              <a:rPr lang="de-DE" dirty="0"/>
              <a:t> </a:t>
            </a:r>
            <a:r>
              <a:rPr lang="de-DE" dirty="0" err="1"/>
              <a:t>incoming</a:t>
            </a:r>
            <a:r>
              <a:rPr lang="de-DE" dirty="0"/>
              <a:t> </a:t>
            </a:r>
            <a:r>
              <a:rPr lang="de-DE" dirty="0" err="1"/>
              <a:t>orders</a:t>
            </a:r>
            <a:r>
              <a:rPr lang="de-DE" dirty="0"/>
              <a:t> 2018</a:t>
            </a:r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de-DE" dirty="0"/>
          </a:p>
          <a:p>
            <a:pPr marL="742950" lvl="1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br>
              <a:rPr lang="de-DE" sz="2400" b="1" dirty="0">
                <a:solidFill>
                  <a:schemeClr val="accent4"/>
                </a:solidFill>
              </a:rPr>
            </a:b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pic>
        <p:nvPicPr>
          <p:cNvPr id="3" name="Grafik 2" descr="Ein Bild, das Elektronik, Kamera enthält.&#10;&#10;Automatisch generierte Beschreibung">
            <a:extLst>
              <a:ext uri="{FF2B5EF4-FFF2-40B4-BE49-F238E27FC236}">
                <a16:creationId xmlns:a16="http://schemas.microsoft.com/office/drawing/2014/main" id="{591047DE-A793-490E-95E7-59976B323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806" y="3171447"/>
            <a:ext cx="4506687" cy="367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7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BE1DF91-2AE9-4499-B7BA-F974B4BDB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59860AD6-B4BF-4972-8C5F-E9092C867E76}"/>
              </a:ext>
            </a:extLst>
          </p:cNvPr>
          <p:cNvGrpSpPr>
            <a:grpSpLocks noChangeAspect="1"/>
          </p:cNvGrpSpPr>
          <p:nvPr/>
        </p:nvGrpSpPr>
        <p:grpSpPr>
          <a:xfrm rot="5400000" flipH="1">
            <a:off x="8694944" y="4171097"/>
            <a:ext cx="1297880" cy="4081799"/>
            <a:chOff x="-1" y="2079114"/>
            <a:chExt cx="3017183" cy="3364751"/>
          </a:xfrm>
        </p:grpSpPr>
        <p:sp>
          <p:nvSpPr>
            <p:cNvPr id="22" name="Rechtwinkliges Dreieck 21">
              <a:extLst>
                <a:ext uri="{FF2B5EF4-FFF2-40B4-BE49-F238E27FC236}">
                  <a16:creationId xmlns:a16="http://schemas.microsoft.com/office/drawing/2014/main" id="{64BC1CB3-6303-46D6-84C9-0727957540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" y="2079114"/>
              <a:ext cx="3017183" cy="1692579"/>
            </a:xfrm>
            <a:prstGeom prst="rtTriangle">
              <a:avLst/>
            </a:prstGeom>
            <a:solidFill>
              <a:schemeClr val="accent2"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3" name="Rechtwinkliges Dreieck 22">
              <a:extLst>
                <a:ext uri="{FF2B5EF4-FFF2-40B4-BE49-F238E27FC236}">
                  <a16:creationId xmlns:a16="http://schemas.microsoft.com/office/drawing/2014/main" id="{C62DC41D-28A1-4736-97FA-D61C41C974BC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0" y="3771693"/>
              <a:ext cx="3010354" cy="1672172"/>
            </a:xfrm>
            <a:prstGeom prst="rtTriangl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26" name="Grafik 25" descr="Ein Bild, das Raum, Schild enthält.&#10;&#10;Automatisch generierte Beschreibung">
            <a:extLst>
              <a:ext uri="{FF2B5EF4-FFF2-40B4-BE49-F238E27FC236}">
                <a16:creationId xmlns:a16="http://schemas.microsoft.com/office/drawing/2014/main" id="{6D187A81-0C8C-4A0E-BD9E-96B872CCF2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l="6260" b="32157"/>
          <a:stretch/>
        </p:blipFill>
        <p:spPr>
          <a:xfrm>
            <a:off x="-205497" y="4248469"/>
            <a:ext cx="3605709" cy="2609531"/>
          </a:xfrm>
          <a:prstGeom prst="rect">
            <a:avLst/>
          </a:prstGeom>
        </p:spPr>
      </p:pic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70C185EC-19D0-4668-9DBC-AADFCB6FCEDF}"/>
              </a:ext>
            </a:extLst>
          </p:cNvPr>
          <p:cNvSpPr txBox="1">
            <a:spLocks/>
          </p:cNvSpPr>
          <p:nvPr/>
        </p:nvSpPr>
        <p:spPr>
          <a:xfrm>
            <a:off x="540000" y="1463737"/>
            <a:ext cx="11161800" cy="235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de-DE" sz="2400" b="1" dirty="0">
                <a:solidFill>
                  <a:schemeClr val="accent5"/>
                </a:solidFill>
              </a:rPr>
              <a:t>Official </a:t>
            </a:r>
            <a:r>
              <a:rPr lang="de-DE" sz="2400" b="1" dirty="0" err="1">
                <a:solidFill>
                  <a:schemeClr val="accent5"/>
                </a:solidFill>
              </a:rPr>
              <a:t>Discontinuation</a:t>
            </a:r>
            <a:endParaRPr lang="de-DE" sz="2400" b="1" dirty="0">
              <a:solidFill>
                <a:schemeClr val="accent5"/>
              </a:solidFill>
            </a:endParaRP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b="1" dirty="0"/>
              <a:t>31.03.2022 </a:t>
            </a:r>
            <a:r>
              <a:rPr lang="de-DE" dirty="0" err="1"/>
              <a:t>together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discontinuation</a:t>
            </a:r>
            <a:r>
              <a:rPr lang="de-DE" dirty="0"/>
              <a:t> Planetary </a:t>
            </a:r>
            <a:r>
              <a:rPr lang="de-DE" dirty="0" err="1"/>
              <a:t>Gearboxes</a:t>
            </a:r>
            <a:r>
              <a:rPr lang="de-DE" dirty="0"/>
              <a:t> G2</a:t>
            </a: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r>
              <a:rPr lang="de-DE" dirty="0"/>
              <a:t> not </a:t>
            </a:r>
            <a:r>
              <a:rPr lang="de-DE" dirty="0" err="1"/>
              <a:t>compatible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Planeraty</a:t>
            </a:r>
            <a:r>
              <a:rPr lang="de-DE" dirty="0"/>
              <a:t> </a:t>
            </a:r>
            <a:r>
              <a:rPr lang="de-DE" dirty="0" err="1"/>
              <a:t>Gearboxes</a:t>
            </a:r>
            <a:r>
              <a:rPr lang="de-DE" dirty="0"/>
              <a:t> G3</a:t>
            </a:r>
          </a:p>
          <a:p>
            <a:pPr marL="285750" indent="-285750">
              <a:spcBef>
                <a:spcPts val="600"/>
              </a:spcBef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de-DE" dirty="0"/>
              <a:t>Sales Information will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year</a:t>
            </a: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228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7F1AE-5BB9-4750-865F-EF0A5237D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Discontinuation</a:t>
            </a:r>
            <a:r>
              <a:rPr lang="de-DE" dirty="0"/>
              <a:t>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cooling</a:t>
            </a:r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0E5ABC0C-D6D8-4E2D-99AA-56ADD36021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6208061" y="5059451"/>
            <a:ext cx="867081" cy="2730018"/>
            <a:chOff x="-1" y="3023810"/>
            <a:chExt cx="1333173" cy="1488424"/>
          </a:xfrm>
        </p:grpSpPr>
        <p:sp>
          <p:nvSpPr>
            <p:cNvPr id="12" name="Rechtwinkliges Dreieck 11">
              <a:extLst>
                <a:ext uri="{FF2B5EF4-FFF2-40B4-BE49-F238E27FC236}">
                  <a16:creationId xmlns:a16="http://schemas.microsoft.com/office/drawing/2014/main" id="{6E66E5D4-0C37-44E3-97A5-FB79C67573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" y="3023810"/>
              <a:ext cx="1333173" cy="747883"/>
            </a:xfrm>
            <a:prstGeom prst="rtTriangle">
              <a:avLst/>
            </a:prstGeom>
            <a:solidFill>
              <a:schemeClr val="accent2"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htwinkliges Dreieck 12">
              <a:extLst>
                <a:ext uri="{FF2B5EF4-FFF2-40B4-BE49-F238E27FC236}">
                  <a16:creationId xmlns:a16="http://schemas.microsoft.com/office/drawing/2014/main" id="{72EBE48C-B414-4459-BABA-C984574B5AF9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0" y="3771693"/>
              <a:ext cx="1333170" cy="740541"/>
            </a:xfrm>
            <a:prstGeom prst="rtTriangle">
              <a:avLst/>
            </a:prstGeom>
            <a:gradFill flip="none" rotWithShape="1">
              <a:gsLst>
                <a:gs pos="0">
                  <a:schemeClr val="accent2">
                    <a:alpha val="44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277BFBB-7ACF-43C6-AF60-82B15380D6EE}"/>
              </a:ext>
            </a:extLst>
          </p:cNvPr>
          <p:cNvGrpSpPr/>
          <p:nvPr/>
        </p:nvGrpSpPr>
        <p:grpSpPr>
          <a:xfrm flipV="1">
            <a:off x="0" y="3788334"/>
            <a:ext cx="1439067" cy="1843660"/>
            <a:chOff x="-1" y="2079114"/>
            <a:chExt cx="3017183" cy="3364751"/>
          </a:xfrm>
        </p:grpSpPr>
        <p:sp>
          <p:nvSpPr>
            <p:cNvPr id="8" name="Rechtwinkliges Dreieck 7">
              <a:extLst>
                <a:ext uri="{FF2B5EF4-FFF2-40B4-BE49-F238E27FC236}">
                  <a16:creationId xmlns:a16="http://schemas.microsoft.com/office/drawing/2014/main" id="{10A67186-6BED-405E-A693-647CB4F74B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-1" y="2079114"/>
              <a:ext cx="3017183" cy="169257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htwinkliges Dreieck 8">
              <a:extLst>
                <a:ext uri="{FF2B5EF4-FFF2-40B4-BE49-F238E27FC236}">
                  <a16:creationId xmlns:a16="http://schemas.microsoft.com/office/drawing/2014/main" id="{5E135501-3CE1-445E-9B5F-7E1993803CC7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0" y="3771693"/>
              <a:ext cx="3010354" cy="1672172"/>
            </a:xfrm>
            <a:prstGeom prst="rtTriangle">
              <a:avLst/>
            </a:prstGeom>
            <a:gradFill>
              <a:gsLst>
                <a:gs pos="100000">
                  <a:schemeClr val="accent1">
                    <a:alpha val="16000"/>
                  </a:schemeClr>
                </a:gs>
                <a:gs pos="0">
                  <a:schemeClr val="accent1">
                    <a:alpha val="83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Rechtwinkliges Dreieck 14">
            <a:extLst>
              <a:ext uri="{FF2B5EF4-FFF2-40B4-BE49-F238E27FC236}">
                <a16:creationId xmlns:a16="http://schemas.microsoft.com/office/drawing/2014/main" id="{00F914A7-813A-4FC8-9F7C-7628A2F489D5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5285433" y="3874897"/>
            <a:ext cx="4681966" cy="2983104"/>
          </a:xfrm>
          <a:prstGeom prst="rtTriangle">
            <a:avLst/>
          </a:prstGeom>
          <a:gradFill flip="none" rotWithShape="1">
            <a:gsLst>
              <a:gs pos="100000">
                <a:schemeClr val="accent2"/>
              </a:gs>
              <a:gs pos="76000">
                <a:schemeClr val="bg1"/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winkliges Dreieck 15">
            <a:extLst>
              <a:ext uri="{FF2B5EF4-FFF2-40B4-BE49-F238E27FC236}">
                <a16:creationId xmlns:a16="http://schemas.microsoft.com/office/drawing/2014/main" id="{04743B5B-56C5-43AB-80A9-303BAF7BE48C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9967398" y="2456097"/>
            <a:ext cx="2224601" cy="1419595"/>
          </a:xfrm>
          <a:prstGeom prst="rtTriangle">
            <a:avLst/>
          </a:prstGeom>
          <a:gradFill>
            <a:gsLst>
              <a:gs pos="100000">
                <a:schemeClr val="accent2"/>
              </a:gs>
              <a:gs pos="0">
                <a:schemeClr val="accent2">
                  <a:lumMod val="20000"/>
                  <a:lumOff val="8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015D4AE-194A-45A1-A425-66313E389B76}"/>
              </a:ext>
            </a:extLst>
          </p:cNvPr>
          <p:cNvSpPr txBox="1"/>
          <p:nvPr/>
        </p:nvSpPr>
        <p:spPr>
          <a:xfrm>
            <a:off x="2819400" y="3331028"/>
            <a:ext cx="629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err="1"/>
              <a:t>Thank</a:t>
            </a:r>
            <a:r>
              <a:rPr lang="de-DE" sz="3600" dirty="0"/>
              <a:t> </a:t>
            </a:r>
            <a:r>
              <a:rPr lang="de-DE" sz="3600" dirty="0" err="1"/>
              <a:t>you</a:t>
            </a:r>
            <a:r>
              <a:rPr lang="de-DE" sz="3600" dirty="0"/>
              <a:t>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your</a:t>
            </a:r>
            <a:r>
              <a:rPr lang="de-DE" sz="3600" dirty="0"/>
              <a:t> </a:t>
            </a:r>
            <a:r>
              <a:rPr lang="de-DE" sz="3600" dirty="0" err="1"/>
              <a:t>attention</a:t>
            </a:r>
            <a:r>
              <a:rPr lang="de-DE" sz="3600" dirty="0"/>
              <a:t>!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7514559-0631-44CB-B603-5EF8117B9E13}"/>
              </a:ext>
            </a:extLst>
          </p:cNvPr>
          <p:cNvSpPr/>
          <p:nvPr/>
        </p:nvSpPr>
        <p:spPr>
          <a:xfrm>
            <a:off x="8422791" y="5590809"/>
            <a:ext cx="31068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chemeClr val="accent5"/>
                </a:solidFill>
              </a:rPr>
              <a:t>motorsupport@stoeber.de</a:t>
            </a:r>
          </a:p>
        </p:txBody>
      </p:sp>
    </p:spTree>
    <p:extLst>
      <p:ext uri="{BB962C8B-B14F-4D97-AF65-F5344CB8AC3E}">
        <p14:creationId xmlns:p14="http://schemas.microsoft.com/office/powerpoint/2010/main" val="377144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">
  <a:themeElements>
    <a:clrScheme name="STÖBER_Farben">
      <a:dk1>
        <a:sysClr val="windowText" lastClr="000000"/>
      </a:dk1>
      <a:lt1>
        <a:sysClr val="window" lastClr="FFFFFF"/>
      </a:lt1>
      <a:dk2>
        <a:srgbClr val="2F3965"/>
      </a:dk2>
      <a:lt2>
        <a:srgbClr val="E7E6E6"/>
      </a:lt2>
      <a:accent1>
        <a:srgbClr val="E19A32"/>
      </a:accent1>
      <a:accent2>
        <a:srgbClr val="3C77BA"/>
      </a:accent2>
      <a:accent3>
        <a:srgbClr val="A3A62C"/>
      </a:accent3>
      <a:accent4>
        <a:srgbClr val="98669F"/>
      </a:accent4>
      <a:accent5>
        <a:srgbClr val="83AFD6"/>
      </a:accent5>
      <a:accent6>
        <a:srgbClr val="1CA19C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107_STOBER PowerPoint MASTER.potx" id="{79069752-FF27-410C-858C-29C91EFCE081}" vid="{E279E2F9-0BC4-4E86-A8C5-45BE164A9A2A}"/>
    </a:ext>
  </a:extLst>
</a:theme>
</file>

<file path=ppt/theme/theme2.xml><?xml version="1.0" encoding="utf-8"?>
<a:theme xmlns:a="http://schemas.openxmlformats.org/drawingml/2006/main" name="1_Office">
  <a:themeElements>
    <a:clrScheme name="STÖBER_Farben">
      <a:dk1>
        <a:sysClr val="windowText" lastClr="000000"/>
      </a:dk1>
      <a:lt1>
        <a:sysClr val="window" lastClr="FFFFFF"/>
      </a:lt1>
      <a:dk2>
        <a:srgbClr val="2F3965"/>
      </a:dk2>
      <a:lt2>
        <a:srgbClr val="E7E6E6"/>
      </a:lt2>
      <a:accent1>
        <a:srgbClr val="E19A32"/>
      </a:accent1>
      <a:accent2>
        <a:srgbClr val="3C77BA"/>
      </a:accent2>
      <a:accent3>
        <a:srgbClr val="A3A62C"/>
      </a:accent3>
      <a:accent4>
        <a:srgbClr val="98669F"/>
      </a:accent4>
      <a:accent5>
        <a:srgbClr val="83AFD6"/>
      </a:accent5>
      <a:accent6>
        <a:srgbClr val="1CA19C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90107_STOBER PowerPoint MASTER.potx" id="{79069752-FF27-410C-858C-29C91EFCE081}" vid="{E279E2F9-0BC4-4E86-A8C5-45BE164A9A2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39C92AA470E941AC1178A057AC3A48" ma:contentTypeVersion="11" ma:contentTypeDescription="Ein neues Dokument erstellen." ma:contentTypeScope="" ma:versionID="03887f56abb954a06a91e08368a40870">
  <xsd:schema xmlns:xsd="http://www.w3.org/2001/XMLSchema" xmlns:xs="http://www.w3.org/2001/XMLSchema" xmlns:p="http://schemas.microsoft.com/office/2006/metadata/properties" xmlns:ns2="4a8697f0-c76d-499e-be29-89ced1eddd9c" xmlns:ns3="352fe6d6-49b9-4a74-86bd-6ac6be2ee85c" targetNamespace="http://schemas.microsoft.com/office/2006/metadata/properties" ma:root="true" ma:fieldsID="39fa53e940a600dfcd1b087eab1ee0b6" ns2:_="" ns3:_="">
    <xsd:import namespace="4a8697f0-c76d-499e-be29-89ced1eddd9c"/>
    <xsd:import namespace="352fe6d6-49b9-4a74-86bd-6ac6be2ee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8697f0-c76d-499e-be29-89ced1eddd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fe6d6-49b9-4a74-86bd-6ac6be2ee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A9AEB6-AD38-4F55-A3A2-DCF4092D33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8697f0-c76d-499e-be29-89ced1eddd9c"/>
    <ds:schemaRef ds:uri="352fe6d6-49b9-4a74-86bd-6ac6be2ee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EAFB60-4E89-41A6-8A9F-B07C0C2291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3B30AB-561B-4C4F-8D0B-7FEAADE30C20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62b3c0e2-1c95-4794-b4d6-0f39097e24c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f3a9e02-5a4f-4cb1-8aa7-47699377499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STOBER PowerPoint MASTER 2019-0107</Template>
  <TotalTime>0</TotalTime>
  <Words>251</Words>
  <Application>Microsoft Office PowerPoint</Application>
  <PresentationFormat>Breitbild</PresentationFormat>
  <Paragraphs>58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Office</vt:lpstr>
      <vt:lpstr>1_Office</vt:lpstr>
      <vt:lpstr>Discontinuation Water cooling</vt:lpstr>
      <vt:lpstr>Discontinuation Water cooling</vt:lpstr>
      <vt:lpstr>Discontinuation Water cooling</vt:lpstr>
      <vt:lpstr>Discontinuation Water cooling</vt:lpstr>
      <vt:lpstr>Discontinuation Water cooling</vt:lpstr>
      <vt:lpstr>Discontinuation Water cooling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Planetengetriebe  von STÖBER.</dc:title>
  <dc:creator>Göransson, Ulla</dc:creator>
  <cp:lastModifiedBy>Rybalkin, Roman</cp:lastModifiedBy>
  <cp:revision>124</cp:revision>
  <dcterms:created xsi:type="dcterms:W3CDTF">2019-11-05T09:41:04Z</dcterms:created>
  <dcterms:modified xsi:type="dcterms:W3CDTF">2021-12-07T12:31:36Z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0x0101009639C92AA470E941AC1178A057AC3A48</vt:lpwstr>
  </property>
  <property fmtid="{D5CDD505-2E9C-101B-9397-08002B2CF9AE}" pid="3" name="Order">
    <vt:r8>104800</vt:r8>
  </property>
</Properties>
</file>