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8"/>
  </p:notesMasterIdLst>
  <p:handoutMasterIdLst>
    <p:handoutMasterId r:id="rId19"/>
  </p:handoutMasterIdLst>
  <p:sldIdLst>
    <p:sldId id="817" r:id="rId5"/>
    <p:sldId id="841" r:id="rId6"/>
    <p:sldId id="835" r:id="rId7"/>
    <p:sldId id="842" r:id="rId8"/>
    <p:sldId id="829" r:id="rId9"/>
    <p:sldId id="836" r:id="rId10"/>
    <p:sldId id="306" r:id="rId11"/>
    <p:sldId id="307" r:id="rId12"/>
    <p:sldId id="833" r:id="rId13"/>
    <p:sldId id="281" r:id="rId14"/>
    <p:sldId id="837" r:id="rId15"/>
    <p:sldId id="827" r:id="rId16"/>
    <p:sldId id="834" r:id="rId17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85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475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205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890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44"/>
    <a:srgbClr val="EE6F49"/>
    <a:srgbClr val="007FC4"/>
    <a:srgbClr val="E94994"/>
    <a:srgbClr val="98669F"/>
    <a:srgbClr val="A3A62C"/>
    <a:srgbClr val="003E74"/>
    <a:srgbClr val="004B88"/>
    <a:srgbClr val="006EB6"/>
    <a:srgbClr val="6A9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B6552-2E6E-4142-9752-2211E1348294}" v="1" dt="2024-04-22T13:51:00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pos="7"/>
        <p:guide pos="393"/>
        <p:guide pos="824"/>
        <p:guide pos="1685"/>
        <p:guide pos="2479"/>
        <p:guide pos="3318"/>
        <p:guide pos="4135"/>
        <p:guide pos="4974"/>
        <p:guide pos="5790"/>
        <p:guide pos="6607"/>
        <p:guide pos="7446"/>
        <p:guide orient="horz" pos="4247"/>
        <p:guide orient="horz" pos="3475"/>
        <p:guide orient="horz" pos="2863"/>
        <p:guide orient="horz" pos="2205"/>
        <p:guide orient="horz" pos="1911"/>
        <p:guide orient="horz" pos="1457"/>
        <p:guide orient="horz" pos="890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rachadis, Tiffany" userId="15cd90af-7c4d-4248-9f31-7ed048375acb" providerId="ADAL" clId="{C5DB6552-2E6E-4142-9752-2211E1348294}"/>
    <pc:docChg chg="addSld delSld modSld">
      <pc:chgData name="Tsirachadis, Tiffany" userId="15cd90af-7c4d-4248-9f31-7ed048375acb" providerId="ADAL" clId="{C5DB6552-2E6E-4142-9752-2211E1348294}" dt="2024-04-22T13:52:16.064" v="13" actId="20577"/>
      <pc:docMkLst>
        <pc:docMk/>
      </pc:docMkLst>
      <pc:sldChg chg="del">
        <pc:chgData name="Tsirachadis, Tiffany" userId="15cd90af-7c4d-4248-9f31-7ed048375acb" providerId="ADAL" clId="{C5DB6552-2E6E-4142-9752-2211E1348294}" dt="2024-04-22T13:51:23.583" v="2" actId="47"/>
        <pc:sldMkLst>
          <pc:docMk/>
          <pc:sldMk cId="166396101" sldId="830"/>
        </pc:sldMkLst>
      </pc:sldChg>
      <pc:sldChg chg="modSp add mod">
        <pc:chgData name="Tsirachadis, Tiffany" userId="15cd90af-7c4d-4248-9f31-7ed048375acb" providerId="ADAL" clId="{C5DB6552-2E6E-4142-9752-2211E1348294}" dt="2024-04-22T13:52:16.064" v="13" actId="20577"/>
        <pc:sldMkLst>
          <pc:docMk/>
          <pc:sldMk cId="2972242982" sldId="842"/>
        </pc:sldMkLst>
        <pc:spChg chg="mod">
          <ac:chgData name="Tsirachadis, Tiffany" userId="15cd90af-7c4d-4248-9f31-7ed048375acb" providerId="ADAL" clId="{C5DB6552-2E6E-4142-9752-2211E1348294}" dt="2024-04-22T13:52:16.064" v="13" actId="20577"/>
          <ac:spMkLst>
            <pc:docMk/>
            <pc:sldMk cId="2972242982" sldId="842"/>
            <ac:spMk id="3" creationId="{598049A5-57B6-40FE-8D16-616202CF64B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1EB5FA9-F412-4E7E-C843-FF267D489A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B0EF3D-24A7-9316-9A82-21C8B5D90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7C88-FF06-46E7-B93D-F5272BF7D222}" type="datetimeFigureOut">
              <a:rPr lang="de-DE" smtClean="0"/>
              <a:t>22.04.2024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B8C78-DA6B-D794-5A41-AEC39104EE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54308-0775-3D63-98B5-40C373FA9B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BAC6-15DB-4D55-86A7-7022E8319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1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4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5084" y="2499858"/>
            <a:ext cx="6534000" cy="1476000"/>
          </a:xfrm>
        </p:spPr>
        <p:txBody>
          <a:bodyPr/>
          <a:lstStyle/>
          <a:p>
            <a:r>
              <a:t>The STOBER System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7742" y="4026574"/>
            <a:ext cx="6534000" cy="645454"/>
          </a:xfrm>
        </p:spPr>
        <p:txBody>
          <a:bodyPr/>
          <a:lstStyle/>
          <a:p>
            <a:r>
              <a:t>At home in the world of demanding motion.</a:t>
            </a:r>
          </a:p>
        </p:txBody>
      </p:sp>
    </p:spTree>
    <p:extLst>
      <p:ext uri="{BB962C8B-B14F-4D97-AF65-F5344CB8AC3E}">
        <p14:creationId xmlns:p14="http://schemas.microsoft.com/office/powerpoint/2010/main" val="8707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C90BF2-627D-4D69-8E85-834BF308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4161" b="2392"/>
          <a:stretch/>
        </p:blipFill>
        <p:spPr>
          <a:xfrm rot="10800000">
            <a:off x="6710932" y="1592260"/>
            <a:ext cx="4928831" cy="366553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EF023-3876-4507-932C-64D586AD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208800"/>
            <a:ext cx="7987800" cy="460800"/>
          </a:xfrm>
        </p:spPr>
        <p:txBody>
          <a:bodyPr>
            <a:normAutofit/>
          </a:bodyPr>
          <a:lstStyle/>
          <a:p>
            <a:r>
              <a:rPr dirty="0"/>
              <a:t>The Lean Approach</a:t>
            </a:r>
            <a:r>
              <a:rPr lang="de-DE"/>
              <a:t>!</a:t>
            </a:r>
            <a:endParaRPr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AE1032-7505-42EA-9813-CB59CB49ACCE}"/>
              </a:ext>
            </a:extLst>
          </p:cNvPr>
          <p:cNvSpPr txBox="1"/>
          <p:nvPr/>
        </p:nvSpPr>
        <p:spPr>
          <a:xfrm>
            <a:off x="6802192" y="3506621"/>
            <a:ext cx="1308700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2 - 4 axes</a:t>
            </a:r>
          </a:p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5 - 6 axes</a:t>
            </a:r>
          </a:p>
          <a:p>
            <a:pPr algn="r">
              <a:lnSpc>
                <a:spcPct val="200000"/>
              </a:lnSpc>
            </a:pPr>
            <a:r>
              <a:rPr sz="1600" b="1">
                <a:solidFill>
                  <a:schemeClr val="tx2"/>
                </a:solidFill>
              </a:rPr>
              <a:t>6+ axes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5BD7230-4FAF-4011-8D6F-09775AB6892D}"/>
              </a:ext>
            </a:extLst>
          </p:cNvPr>
          <p:cNvGrpSpPr/>
          <p:nvPr/>
        </p:nvGrpSpPr>
        <p:grpSpPr>
          <a:xfrm>
            <a:off x="8315166" y="3743758"/>
            <a:ext cx="1426352" cy="242696"/>
            <a:chOff x="3325200" y="2617074"/>
            <a:chExt cx="2115764" cy="360000"/>
          </a:xfrm>
        </p:grpSpPr>
        <p:sp>
          <p:nvSpPr>
            <p:cNvPr id="6" name="Stern: 5 Zacken 5">
              <a:extLst>
                <a:ext uri="{FF2B5EF4-FFF2-40B4-BE49-F238E27FC236}">
                  <a16:creationId xmlns:a16="http://schemas.microsoft.com/office/drawing/2014/main" id="{21BC4861-AAEA-469F-BE26-0B2988A27F89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Stern: 5 Zacken 6">
              <a:extLst>
                <a:ext uri="{FF2B5EF4-FFF2-40B4-BE49-F238E27FC236}">
                  <a16:creationId xmlns:a16="http://schemas.microsoft.com/office/drawing/2014/main" id="{47935F7E-EAB6-4FA1-A165-173F0F49800C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Stern: 5 Zacken 7">
              <a:extLst>
                <a:ext uri="{FF2B5EF4-FFF2-40B4-BE49-F238E27FC236}">
                  <a16:creationId xmlns:a16="http://schemas.microsoft.com/office/drawing/2014/main" id="{3C513E49-C0B5-4678-83EB-5E4A522FFF68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Stern: 5 Zacken 8">
              <a:extLst>
                <a:ext uri="{FF2B5EF4-FFF2-40B4-BE49-F238E27FC236}">
                  <a16:creationId xmlns:a16="http://schemas.microsoft.com/office/drawing/2014/main" id="{EA96746A-7EB6-495C-94B6-A02A786C1340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Stern: 5 Zacken 9">
              <a:extLst>
                <a:ext uri="{FF2B5EF4-FFF2-40B4-BE49-F238E27FC236}">
                  <a16:creationId xmlns:a16="http://schemas.microsoft.com/office/drawing/2014/main" id="{D6222CDC-BD82-483E-93FE-69272F5E5D52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48E1112-7901-4813-8273-720FA96EEB1D}"/>
              </a:ext>
            </a:extLst>
          </p:cNvPr>
          <p:cNvGrpSpPr/>
          <p:nvPr/>
        </p:nvGrpSpPr>
        <p:grpSpPr>
          <a:xfrm>
            <a:off x="8315166" y="4201788"/>
            <a:ext cx="1130437" cy="242696"/>
            <a:chOff x="3325200" y="2617074"/>
            <a:chExt cx="1676823" cy="360000"/>
          </a:xfrm>
        </p:grpSpPr>
        <p:sp>
          <p:nvSpPr>
            <p:cNvPr id="12" name="Stern: 5 Zacken 11">
              <a:extLst>
                <a:ext uri="{FF2B5EF4-FFF2-40B4-BE49-F238E27FC236}">
                  <a16:creationId xmlns:a16="http://schemas.microsoft.com/office/drawing/2014/main" id="{EF92C08F-3665-44FF-BE63-4C13B9146BD6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Stern: 5 Zacken 12">
              <a:extLst>
                <a:ext uri="{FF2B5EF4-FFF2-40B4-BE49-F238E27FC236}">
                  <a16:creationId xmlns:a16="http://schemas.microsoft.com/office/drawing/2014/main" id="{D152FF7E-1531-49DB-9ACB-F94C5E894AD2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Stern: 5 Zacken 13">
              <a:extLst>
                <a:ext uri="{FF2B5EF4-FFF2-40B4-BE49-F238E27FC236}">
                  <a16:creationId xmlns:a16="http://schemas.microsoft.com/office/drawing/2014/main" id="{B139F5C6-5E86-41ED-9954-C94517314384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Stern: 5 Zacken 14">
              <a:extLst>
                <a:ext uri="{FF2B5EF4-FFF2-40B4-BE49-F238E27FC236}">
                  <a16:creationId xmlns:a16="http://schemas.microsoft.com/office/drawing/2014/main" id="{F72C1064-ED9F-4323-BAB9-A86871598CA2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700AE0E-5E39-443E-BAB9-C4C39DB35E62}"/>
              </a:ext>
            </a:extLst>
          </p:cNvPr>
          <p:cNvGrpSpPr/>
          <p:nvPr/>
        </p:nvGrpSpPr>
        <p:grpSpPr>
          <a:xfrm>
            <a:off x="8322335" y="4659817"/>
            <a:ext cx="538610" cy="242696"/>
            <a:chOff x="3325200" y="2617074"/>
            <a:chExt cx="798941" cy="360000"/>
          </a:xfrm>
        </p:grpSpPr>
        <p:sp>
          <p:nvSpPr>
            <p:cNvPr id="17" name="Stern: 5 Zacken 16">
              <a:extLst>
                <a:ext uri="{FF2B5EF4-FFF2-40B4-BE49-F238E27FC236}">
                  <a16:creationId xmlns:a16="http://schemas.microsoft.com/office/drawing/2014/main" id="{9DDAD410-15A8-4C55-8089-A4B2A553072D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Stern: 5 Zacken 17">
              <a:extLst>
                <a:ext uri="{FF2B5EF4-FFF2-40B4-BE49-F238E27FC236}">
                  <a16:creationId xmlns:a16="http://schemas.microsoft.com/office/drawing/2014/main" id="{09F235C4-0EE5-4CFE-878F-E06E404F311F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C41E9D8-4744-44AA-92F3-D338955A3CCC}"/>
              </a:ext>
            </a:extLst>
          </p:cNvPr>
          <p:cNvGrpSpPr/>
          <p:nvPr/>
        </p:nvGrpSpPr>
        <p:grpSpPr>
          <a:xfrm>
            <a:off x="10096270" y="3743758"/>
            <a:ext cx="834523" cy="242696"/>
            <a:chOff x="3325200" y="2617074"/>
            <a:chExt cx="1237882" cy="360000"/>
          </a:xfrm>
        </p:grpSpPr>
        <p:sp>
          <p:nvSpPr>
            <p:cNvPr id="20" name="Stern: 5 Zacken 19">
              <a:extLst>
                <a:ext uri="{FF2B5EF4-FFF2-40B4-BE49-F238E27FC236}">
                  <a16:creationId xmlns:a16="http://schemas.microsoft.com/office/drawing/2014/main" id="{EC60E523-8283-43CC-85F7-F6822B4DF047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Stern: 5 Zacken 20">
              <a:extLst>
                <a:ext uri="{FF2B5EF4-FFF2-40B4-BE49-F238E27FC236}">
                  <a16:creationId xmlns:a16="http://schemas.microsoft.com/office/drawing/2014/main" id="{AC13F8F4-76D3-471F-B236-EDDE7A11F872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Stern: 5 Zacken 21">
              <a:extLst>
                <a:ext uri="{FF2B5EF4-FFF2-40B4-BE49-F238E27FC236}">
                  <a16:creationId xmlns:a16="http://schemas.microsoft.com/office/drawing/2014/main" id="{4BDFDBF5-A2AD-4AB4-B986-D9C4032CC50D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9C240FD-C737-4C6B-A649-91A1B47D4440}"/>
              </a:ext>
            </a:extLst>
          </p:cNvPr>
          <p:cNvGrpSpPr/>
          <p:nvPr/>
        </p:nvGrpSpPr>
        <p:grpSpPr>
          <a:xfrm>
            <a:off x="10094065" y="4201788"/>
            <a:ext cx="1426352" cy="242696"/>
            <a:chOff x="3325200" y="2617074"/>
            <a:chExt cx="2115764" cy="360000"/>
          </a:xfrm>
        </p:grpSpPr>
        <p:sp>
          <p:nvSpPr>
            <p:cNvPr id="24" name="Stern: 5 Zacken 23">
              <a:extLst>
                <a:ext uri="{FF2B5EF4-FFF2-40B4-BE49-F238E27FC236}">
                  <a16:creationId xmlns:a16="http://schemas.microsoft.com/office/drawing/2014/main" id="{B1D3A908-84E4-4978-8F5A-8AA2A97CC496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Stern: 5 Zacken 24">
              <a:extLst>
                <a:ext uri="{FF2B5EF4-FFF2-40B4-BE49-F238E27FC236}">
                  <a16:creationId xmlns:a16="http://schemas.microsoft.com/office/drawing/2014/main" id="{A770354A-5B8D-4CBF-A60A-25ED9F1E20F9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Stern: 5 Zacken 25">
              <a:extLst>
                <a:ext uri="{FF2B5EF4-FFF2-40B4-BE49-F238E27FC236}">
                  <a16:creationId xmlns:a16="http://schemas.microsoft.com/office/drawing/2014/main" id="{234B38AD-50C9-4BEF-8388-F87E4A57B70D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Stern: 5 Zacken 26">
              <a:extLst>
                <a:ext uri="{FF2B5EF4-FFF2-40B4-BE49-F238E27FC236}">
                  <a16:creationId xmlns:a16="http://schemas.microsoft.com/office/drawing/2014/main" id="{A661475F-2ADA-407C-98B5-5319CE7266F1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Stern: 5 Zacken 27">
              <a:extLst>
                <a:ext uri="{FF2B5EF4-FFF2-40B4-BE49-F238E27FC236}">
                  <a16:creationId xmlns:a16="http://schemas.microsoft.com/office/drawing/2014/main" id="{EBF5ED1D-D7AC-4CAE-97EE-AFB89AC0912A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9001A1C-27BD-45C7-802B-9B70D0A9CD0A}"/>
              </a:ext>
            </a:extLst>
          </p:cNvPr>
          <p:cNvGrpSpPr/>
          <p:nvPr/>
        </p:nvGrpSpPr>
        <p:grpSpPr>
          <a:xfrm>
            <a:off x="10096270" y="4659817"/>
            <a:ext cx="1426352" cy="242696"/>
            <a:chOff x="3325200" y="2617074"/>
            <a:chExt cx="2115764" cy="360000"/>
          </a:xfrm>
        </p:grpSpPr>
        <p:sp>
          <p:nvSpPr>
            <p:cNvPr id="30" name="Stern: 5 Zacken 29">
              <a:extLst>
                <a:ext uri="{FF2B5EF4-FFF2-40B4-BE49-F238E27FC236}">
                  <a16:creationId xmlns:a16="http://schemas.microsoft.com/office/drawing/2014/main" id="{1D819249-623D-49BD-9832-9334A7132527}"/>
                </a:ext>
              </a:extLst>
            </p:cNvPr>
            <p:cNvSpPr/>
            <p:nvPr/>
          </p:nvSpPr>
          <p:spPr>
            <a:xfrm>
              <a:off x="3325200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Stern: 5 Zacken 30">
              <a:extLst>
                <a:ext uri="{FF2B5EF4-FFF2-40B4-BE49-F238E27FC236}">
                  <a16:creationId xmlns:a16="http://schemas.microsoft.com/office/drawing/2014/main" id="{C9858F35-6001-49C1-A635-CD14ACC50610}"/>
                </a:ext>
              </a:extLst>
            </p:cNvPr>
            <p:cNvSpPr/>
            <p:nvPr/>
          </p:nvSpPr>
          <p:spPr>
            <a:xfrm>
              <a:off x="3764141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Stern: 5 Zacken 31">
              <a:extLst>
                <a:ext uri="{FF2B5EF4-FFF2-40B4-BE49-F238E27FC236}">
                  <a16:creationId xmlns:a16="http://schemas.microsoft.com/office/drawing/2014/main" id="{146CE2FE-43A5-4D83-BE59-7C0C66624FC6}"/>
                </a:ext>
              </a:extLst>
            </p:cNvPr>
            <p:cNvSpPr/>
            <p:nvPr/>
          </p:nvSpPr>
          <p:spPr>
            <a:xfrm>
              <a:off x="4203082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Stern: 5 Zacken 32">
              <a:extLst>
                <a:ext uri="{FF2B5EF4-FFF2-40B4-BE49-F238E27FC236}">
                  <a16:creationId xmlns:a16="http://schemas.microsoft.com/office/drawing/2014/main" id="{1201F12D-135A-41D3-BD51-3E0DCEDE8312}"/>
                </a:ext>
              </a:extLst>
            </p:cNvPr>
            <p:cNvSpPr/>
            <p:nvPr/>
          </p:nvSpPr>
          <p:spPr>
            <a:xfrm>
              <a:off x="5080964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Stern: 5 Zacken 33">
              <a:extLst>
                <a:ext uri="{FF2B5EF4-FFF2-40B4-BE49-F238E27FC236}">
                  <a16:creationId xmlns:a16="http://schemas.microsoft.com/office/drawing/2014/main" id="{DC0CA296-B167-4045-A0DF-83154DB0C8FA}"/>
                </a:ext>
              </a:extLst>
            </p:cNvPr>
            <p:cNvSpPr/>
            <p:nvPr/>
          </p:nvSpPr>
          <p:spPr>
            <a:xfrm>
              <a:off x="4642023" y="2617074"/>
              <a:ext cx="360000" cy="3600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F3100816-1E0A-4D09-8A56-13FE3D676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2576" y="2000424"/>
            <a:ext cx="176290" cy="147528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C234B44-02FA-43CE-952E-6E02355A2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768" y="2001926"/>
            <a:ext cx="176290" cy="147528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8031A65-5F0D-478C-80CF-7430FC8F6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7616" y="2001926"/>
            <a:ext cx="176290" cy="147528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929EBDA-2B55-4902-B2DC-E31C74AB2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71" y="1971675"/>
            <a:ext cx="673406" cy="150430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E8F0021-599E-479C-B24C-54CAB92B6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02" y="1971675"/>
            <a:ext cx="168352" cy="150430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E452134-5531-4493-93C4-1F69916B3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50" y="1971675"/>
            <a:ext cx="168352" cy="1504303"/>
          </a:xfrm>
          <a:prstGeom prst="rect">
            <a:avLst/>
          </a:prstGeom>
        </p:spPr>
      </p:pic>
      <p:sp>
        <p:nvSpPr>
          <p:cNvPr id="41" name="Kreuz 40">
            <a:extLst>
              <a:ext uri="{FF2B5EF4-FFF2-40B4-BE49-F238E27FC236}">
                <a16:creationId xmlns:a16="http://schemas.microsoft.com/office/drawing/2014/main" id="{85E4C44D-FBDA-45C5-B477-1417D0E148FA}"/>
              </a:ext>
            </a:extLst>
          </p:cNvPr>
          <p:cNvSpPr/>
          <p:nvPr/>
        </p:nvSpPr>
        <p:spPr>
          <a:xfrm>
            <a:off x="3684619" y="2295090"/>
            <a:ext cx="426449" cy="411581"/>
          </a:xfrm>
          <a:prstGeom prst="plus">
            <a:avLst>
              <a:gd name="adj" fmla="val 438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E6EE6DF-D779-4D9B-9EC4-295EC904384A}"/>
              </a:ext>
            </a:extLst>
          </p:cNvPr>
          <p:cNvSpPr txBox="1"/>
          <p:nvPr/>
        </p:nvSpPr>
        <p:spPr>
          <a:xfrm>
            <a:off x="2089500" y="3249345"/>
            <a:ext cx="1964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>
                <a:solidFill>
                  <a:schemeClr val="accent2"/>
                </a:solidFill>
              </a:rPr>
              <a:t>SI6</a:t>
            </a:r>
            <a:r>
              <a:rPr b="1">
                <a:solidFill>
                  <a:schemeClr val="accent2"/>
                </a:solidFill>
              </a:rPr>
              <a:t> </a:t>
            </a:r>
          </a:p>
          <a:p>
            <a:r>
              <a:rPr sz="1600" b="1">
                <a:solidFill>
                  <a:schemeClr val="accent2"/>
                </a:solidFill>
              </a:rPr>
              <a:t>with power supply </a:t>
            </a:r>
            <a:br>
              <a:rPr sz="1600" b="1">
                <a:solidFill>
                  <a:schemeClr val="accent2"/>
                </a:solidFill>
              </a:rPr>
            </a:br>
            <a:r>
              <a:rPr sz="1600" b="1">
                <a:solidFill>
                  <a:schemeClr val="accent2"/>
                </a:solidFill>
              </a:rPr>
              <a:t>and </a:t>
            </a:r>
            <a:r>
              <a:rPr sz="1600" b="1">
                <a:solidFill>
                  <a:schemeClr val="accent1"/>
                </a:solidFill>
              </a:rPr>
              <a:t>Quick DC-Link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EC2CB0F-E724-4033-9250-5DBAF8A0C938}"/>
              </a:ext>
            </a:extLst>
          </p:cNvPr>
          <p:cNvSpPr txBox="1"/>
          <p:nvPr/>
        </p:nvSpPr>
        <p:spPr>
          <a:xfrm>
            <a:off x="-26600" y="3238536"/>
            <a:ext cx="17114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3600" b="1">
                <a:solidFill>
                  <a:schemeClr val="accent2"/>
                </a:solidFill>
              </a:rPr>
              <a:t>SC6</a:t>
            </a:r>
          </a:p>
          <a:p>
            <a:pPr algn="r"/>
            <a:endParaRPr sz="1600" b="1">
              <a:solidFill>
                <a:schemeClr val="accent2"/>
              </a:solidFill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0561D4F3-48B3-4472-9591-CB85B5678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97" y="1772958"/>
            <a:ext cx="666056" cy="148788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08552C1-63C5-49F3-AC65-FAE75363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8" y="1772958"/>
            <a:ext cx="166514" cy="1487882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0627EB0-039C-48E9-B192-9F28989BB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34" y="1772958"/>
            <a:ext cx="166514" cy="1487882"/>
          </a:xfrm>
          <a:prstGeom prst="rect">
            <a:avLst/>
          </a:prstGeom>
        </p:spPr>
      </p:pic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F1F0BD3B-26DA-4B50-AE94-B6408C30362C}"/>
              </a:ext>
            </a:extLst>
          </p:cNvPr>
          <p:cNvCxnSpPr/>
          <p:nvPr/>
        </p:nvCxnSpPr>
        <p:spPr bwMode="auto">
          <a:xfrm>
            <a:off x="1083535" y="1660510"/>
            <a:ext cx="0" cy="1720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C131ACD-E407-45B3-95A6-3C1F03264DEE}"/>
              </a:ext>
            </a:extLst>
          </p:cNvPr>
          <p:cNvCxnSpPr/>
          <p:nvPr/>
        </p:nvCxnSpPr>
        <p:spPr bwMode="auto">
          <a:xfrm flipH="1">
            <a:off x="1371378" y="1663785"/>
            <a:ext cx="896" cy="1687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90AB2E2-B449-4B66-A5D1-FF66D9FAE13C}"/>
              </a:ext>
            </a:extLst>
          </p:cNvPr>
          <p:cNvCxnSpPr/>
          <p:nvPr/>
        </p:nvCxnSpPr>
        <p:spPr bwMode="auto">
          <a:xfrm>
            <a:off x="1542482" y="1662301"/>
            <a:ext cx="0" cy="1643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C45940CD-DFEE-4809-B47E-60E63C260F34}"/>
              </a:ext>
            </a:extLst>
          </p:cNvPr>
          <p:cNvCxnSpPr/>
          <p:nvPr/>
        </p:nvCxnSpPr>
        <p:spPr bwMode="auto">
          <a:xfrm flipH="1">
            <a:off x="2221231" y="2844396"/>
            <a:ext cx="946589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FD97EAE0-E117-4DDF-808C-0B83A1D73EF0}"/>
              </a:ext>
            </a:extLst>
          </p:cNvPr>
          <p:cNvCxnSpPr/>
          <p:nvPr/>
        </p:nvCxnSpPr>
        <p:spPr bwMode="auto">
          <a:xfrm flipH="1">
            <a:off x="2221231" y="2907845"/>
            <a:ext cx="946589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431B46B9-BC0B-48D7-BB37-070B364AC2B8}"/>
              </a:ext>
            </a:extLst>
          </p:cNvPr>
          <p:cNvCxnSpPr/>
          <p:nvPr/>
        </p:nvCxnSpPr>
        <p:spPr bwMode="auto">
          <a:xfrm flipH="1" flipV="1">
            <a:off x="2221231" y="2975040"/>
            <a:ext cx="946590" cy="127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48328E70-8188-4A4F-986F-3A4FF255BE4B}"/>
              </a:ext>
            </a:extLst>
          </p:cNvPr>
          <p:cNvGrpSpPr/>
          <p:nvPr/>
        </p:nvGrpSpPr>
        <p:grpSpPr>
          <a:xfrm>
            <a:off x="809449" y="1632060"/>
            <a:ext cx="95174" cy="63449"/>
            <a:chOff x="1583928" y="1683147"/>
            <a:chExt cx="216024" cy="144016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DCEC0F0-87AD-452B-B5EA-040CBBBABF7C}"/>
                </a:ext>
              </a:extLst>
            </p:cNvPr>
            <p:cNvSpPr/>
            <p:nvPr/>
          </p:nvSpPr>
          <p:spPr bwMode="auto">
            <a:xfrm>
              <a:off x="1583928" y="1683147"/>
              <a:ext cx="144016" cy="14401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E4CAB6C5-5F52-4BFF-9414-9D3A2FCF6F18}"/>
                </a:ext>
              </a:extLst>
            </p:cNvPr>
            <p:cNvSpPr/>
            <p:nvPr/>
          </p:nvSpPr>
          <p:spPr bwMode="auto">
            <a:xfrm>
              <a:off x="1655936" y="1683147"/>
              <a:ext cx="144016" cy="14401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6D9C14B4-3842-47E0-83CF-407DC9B6D9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38" y="1796084"/>
            <a:ext cx="174365" cy="145918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B582D8F-399B-47F1-BC39-3C6F676D53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316" y="1797569"/>
            <a:ext cx="174365" cy="14591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DEF7E7D3-8B5D-4098-A49C-62263BD02C19}"/>
              </a:ext>
            </a:extLst>
          </p:cNvPr>
          <p:cNvGrpSpPr/>
          <p:nvPr/>
        </p:nvGrpSpPr>
        <p:grpSpPr>
          <a:xfrm>
            <a:off x="1371111" y="3147949"/>
            <a:ext cx="167560" cy="86726"/>
            <a:chOff x="3472056" y="5078313"/>
            <a:chExt cx="380327" cy="230699"/>
          </a:xfrm>
        </p:grpSpPr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2828AC7D-F88A-4879-B7DB-82CA0FBD02DA}"/>
                </a:ext>
              </a:extLst>
            </p:cNvPr>
            <p:cNvCxnSpPr/>
            <p:nvPr/>
          </p:nvCxnSpPr>
          <p:spPr bwMode="auto">
            <a:xfrm>
              <a:off x="3472056" y="5078313"/>
              <a:ext cx="5279" cy="2306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5B378715-72C5-4B57-9456-81EDA4388B10}"/>
                </a:ext>
              </a:extLst>
            </p:cNvPr>
            <p:cNvCxnSpPr/>
            <p:nvPr/>
          </p:nvCxnSpPr>
          <p:spPr bwMode="auto">
            <a:xfrm>
              <a:off x="3847104" y="5078313"/>
              <a:ext cx="5279" cy="2306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633B89EF-E087-4DEF-8BDF-BE9B11CFAD78}"/>
                </a:ext>
              </a:extLst>
            </p:cNvPr>
            <p:cNvCxnSpPr/>
            <p:nvPr/>
          </p:nvCxnSpPr>
          <p:spPr bwMode="auto">
            <a:xfrm flipH="1">
              <a:off x="3474695" y="5309012"/>
              <a:ext cx="3708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2" name="Gerade Verbindung 87">
            <a:extLst>
              <a:ext uri="{FF2B5EF4-FFF2-40B4-BE49-F238E27FC236}">
                <a16:creationId xmlns:a16="http://schemas.microsoft.com/office/drawing/2014/main" id="{2D90DDFA-26CB-44FC-A54E-76C09B0C918C}"/>
              </a:ext>
            </a:extLst>
          </p:cNvPr>
          <p:cNvCxnSpPr/>
          <p:nvPr/>
        </p:nvCxnSpPr>
        <p:spPr bwMode="auto">
          <a:xfrm>
            <a:off x="904623" y="1660510"/>
            <a:ext cx="2362554" cy="358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80E6C7E3-D4BD-4846-A41A-49449D3548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53" y="1797569"/>
            <a:ext cx="174365" cy="1459184"/>
          </a:xfrm>
          <a:prstGeom prst="rect">
            <a:avLst/>
          </a:prstGeom>
        </p:spPr>
      </p:pic>
      <p:sp>
        <p:nvSpPr>
          <p:cNvPr id="64" name="Rechteck 63">
            <a:extLst>
              <a:ext uri="{FF2B5EF4-FFF2-40B4-BE49-F238E27FC236}">
                <a16:creationId xmlns:a16="http://schemas.microsoft.com/office/drawing/2014/main" id="{239E7F22-F03E-422E-8F0A-4C4933CD521F}"/>
              </a:ext>
            </a:extLst>
          </p:cNvPr>
          <p:cNvSpPr/>
          <p:nvPr/>
        </p:nvSpPr>
        <p:spPr>
          <a:xfrm>
            <a:off x="622800" y="4638888"/>
            <a:ext cx="7367167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Excellent price/performance ratio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Nearly all movement tasks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000" dirty="0">
                <a:solidFill>
                  <a:schemeClr val="tx2"/>
                </a:solidFill>
                <a:cs typeface="Calibri Light"/>
              </a:rPr>
              <a:t>Saves space in the control cabinet and in the machine</a:t>
            </a:r>
            <a:r>
              <a:rPr lang="de-DE" sz="2000" dirty="0">
                <a:solidFill>
                  <a:schemeClr val="tx2"/>
                </a:solidFill>
                <a:cs typeface="Calibri Light"/>
              </a:rPr>
              <a:t>.</a:t>
            </a:r>
            <a:endParaRPr sz="2000" dirty="0">
              <a:solidFill>
                <a:schemeClr val="tx2"/>
              </a:solidFill>
              <a:cs typeface="Calibri Light"/>
            </a:endParaRP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11FEB05F-733C-48E2-8F08-91AF09624D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40" y="1769717"/>
            <a:ext cx="1762184" cy="1323595"/>
          </a:xfrm>
          <a:prstGeom prst="rect">
            <a:avLst/>
          </a:prstGeom>
        </p:spPr>
      </p:pic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602C1852-0798-4F9B-BD29-1E0602249F33}"/>
              </a:ext>
            </a:extLst>
          </p:cNvPr>
          <p:cNvCxnSpPr/>
          <p:nvPr/>
        </p:nvCxnSpPr>
        <p:spPr bwMode="auto">
          <a:xfrm flipH="1">
            <a:off x="2622305" y="1674355"/>
            <a:ext cx="3665" cy="1038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34CD5148-881E-49FA-A7C3-9619C58095BB}"/>
              </a:ext>
            </a:extLst>
          </p:cNvPr>
          <p:cNvSpPr txBox="1"/>
          <p:nvPr/>
        </p:nvSpPr>
        <p:spPr>
          <a:xfrm>
            <a:off x="4571977" y="3234675"/>
            <a:ext cx="1964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>
                <a:solidFill>
                  <a:schemeClr val="accent2"/>
                </a:solidFill>
              </a:rPr>
              <a:t>LM</a:t>
            </a:r>
            <a:br>
              <a:rPr sz="3600" b="1" dirty="0">
                <a:solidFill>
                  <a:schemeClr val="accent2"/>
                </a:solidFill>
              </a:rPr>
            </a:br>
            <a:r>
              <a:rPr sz="1600" b="1" dirty="0">
                <a:solidFill>
                  <a:schemeClr val="accent2"/>
                </a:solidFill>
              </a:rPr>
              <a:t>STOBER Lean</a:t>
            </a:r>
            <a:r>
              <a:rPr lang="de-DE" sz="1600" b="1" dirty="0">
                <a:solidFill>
                  <a:schemeClr val="accent2"/>
                </a:solidFill>
              </a:rPr>
              <a:t>-</a:t>
            </a:r>
            <a:r>
              <a:rPr sz="1600" b="1" dirty="0">
                <a:solidFill>
                  <a:schemeClr val="accent2"/>
                </a:solidFill>
              </a:rPr>
              <a:t>Motor</a:t>
            </a:r>
            <a:endParaRPr lang="de-DE" sz="1600" b="1" dirty="0">
              <a:solidFill>
                <a:schemeClr val="accent2"/>
              </a:solidFill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FBFB11A7-C36A-4CF0-9725-3290C5D7C523}"/>
              </a:ext>
            </a:extLst>
          </p:cNvPr>
          <p:cNvSpPr/>
          <p:nvPr/>
        </p:nvSpPr>
        <p:spPr>
          <a:xfrm>
            <a:off x="8400791" y="1628292"/>
            <a:ext cx="2800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>
                <a:solidFill>
                  <a:schemeClr val="tx2"/>
                </a:solidFill>
              </a:rPr>
              <a:t> </a:t>
            </a:r>
            <a:r>
              <a:rPr sz="1600" b="1">
                <a:solidFill>
                  <a:schemeClr val="tx2"/>
                </a:solidFill>
              </a:rPr>
              <a:t>SC6		    SI6</a:t>
            </a:r>
          </a:p>
        </p:txBody>
      </p:sp>
    </p:spTree>
    <p:extLst>
      <p:ext uri="{BB962C8B-B14F-4D97-AF65-F5344CB8AC3E}">
        <p14:creationId xmlns:p14="http://schemas.microsoft.com/office/powerpoint/2010/main" val="374001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928FE-7EFF-816C-B4AD-9BC4138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8" y="949585"/>
            <a:ext cx="2374279" cy="19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401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1"/>
                </a:solidFill>
              </a:rPr>
              <a:t>Condition Monitoring.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Predictive Maintenance.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Drive Optimization.</a:t>
            </a:r>
            <a:br>
              <a:rPr sz="2400" b="1">
                <a:solidFill>
                  <a:schemeClr val="accent1"/>
                </a:solidFill>
              </a:rPr>
            </a:br>
            <a:endParaRPr lang="de-DE" sz="2400" b="1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Monitor the geared motors of the drive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Calculate the service life using a model-based analysis method.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Detect the actual load situation of the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/>
              <a:t>Increase quality and profitability.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Virtual Lifetime.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83" y="4929254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3744" y="1321384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727582"/>
            <a:ext cx="609519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/>
              <a:t>STOBER Virtual Lifetime – the feature for </a:t>
            </a:r>
            <a:br>
              <a:rPr sz="2000"/>
            </a:br>
            <a:r>
              <a:rPr sz="2000"/>
              <a:t>Predictive Maintenance of your geared motors.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 b="1"/>
              <a:t>For a long, efficient service life!</a:t>
            </a:r>
          </a:p>
        </p:txBody>
      </p:sp>
    </p:spTree>
    <p:extLst>
      <p:ext uri="{BB962C8B-B14F-4D97-AF65-F5344CB8AC3E}">
        <p14:creationId xmlns:p14="http://schemas.microsoft.com/office/powerpoint/2010/main" val="9362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 perfect match!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623C5D8-4CE6-D772-E425-0F31A3E5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99" y="5358155"/>
            <a:ext cx="9165708" cy="1334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b="1">
                <a:latin typeface="Calibri"/>
                <a:ea typeface="SimSun"/>
                <a:cs typeface="Times New Roman"/>
              </a:rPr>
              <a:t>Be it B&amp;R, Siemens, Beckhoff, Bosch Rexroth, Kollmorgen or Rockwell/Allen-Bradley – we have the perfect match for any controller!</a:t>
            </a:r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sz="2400" b="1">
                <a:solidFill>
                  <a:schemeClr val="accent4"/>
                </a:solidFill>
              </a:rPr>
              <a:t>Synchronous servo geared motors for your system.</a:t>
            </a:r>
          </a:p>
          <a:p>
            <a:r>
              <a:t>Compact design thanks to direct attachment.</a:t>
            </a:r>
          </a:p>
          <a:p>
            <a:r>
              <a:t>High torque. Lower mass inertia. </a:t>
            </a:r>
            <a:br/>
            <a:r>
              <a:t>Maximum drive dynamics.</a:t>
            </a:r>
          </a:p>
          <a:p>
            <a:r>
              <a:t>Ready-to-install drive solution from a single source.</a:t>
            </a:r>
          </a:p>
          <a:p>
            <a:r>
              <a:t>Exceptional variety of combinations and options!</a:t>
            </a:r>
          </a:p>
          <a:p>
            <a:r>
              <a:t>Simple plug and play, pin-compatible.</a:t>
            </a:r>
          </a:p>
          <a:p>
            <a:r>
              <a:t>Fast, straightforward commissioning.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DC76AD-9D60-48F4-9697-8820EDCC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69" y="-127884"/>
            <a:ext cx="5699355" cy="56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At home in the world of demanding motion.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53919C-38C7-6E31-A2AB-CCCD14654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79765-3051-7C30-72F9-069BF1E2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840830"/>
            <a:ext cx="6905625" cy="6019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81075" y="2229425"/>
            <a:ext cx="7574845" cy="405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</a:pPr>
            <a:endParaRPr lang="de-DE" sz="1600" b="1"/>
          </a:p>
          <a:p>
            <a:pPr>
              <a:spcAft>
                <a:spcPts val="250"/>
              </a:spcAft>
            </a:pPr>
            <a:r>
              <a:rPr b="1"/>
              <a:t>Founded in </a:t>
            </a:r>
            <a:r>
              <a:t>1934</a:t>
            </a:r>
          </a:p>
          <a:p>
            <a:pPr>
              <a:spcAft>
                <a:spcPts val="250"/>
              </a:spcAft>
            </a:pPr>
            <a:r>
              <a:rPr b="1"/>
              <a:t>Headquarters in </a:t>
            </a:r>
            <a:r>
              <a:t>Pforzheim, Germany</a:t>
            </a:r>
          </a:p>
          <a:p>
            <a:pPr>
              <a:spcAft>
                <a:spcPts val="250"/>
              </a:spcAft>
            </a:pPr>
            <a:r>
              <a:rPr lang="de-DE" b="1" dirty="0"/>
              <a:t>Shareholders</a:t>
            </a:r>
            <a:r>
              <a:rPr b="1"/>
              <a:t>:</a:t>
            </a:r>
            <a:r>
              <a:t> Andreas Thiel and Patrick Stöber</a:t>
            </a:r>
          </a:p>
          <a:p>
            <a:pPr>
              <a:spcAft>
                <a:spcPts val="250"/>
              </a:spcAft>
            </a:pPr>
            <a:r>
              <a:rPr b="1"/>
              <a:t>CEO: </a:t>
            </a:r>
            <a:r>
              <a:t>Rainer Wegener</a:t>
            </a:r>
          </a:p>
          <a:p>
            <a:pPr>
              <a:spcAft>
                <a:spcPts val="250"/>
              </a:spcAft>
            </a:pPr>
            <a:r>
              <a:rPr b="1"/>
              <a:t>Employees: </a:t>
            </a:r>
            <a:r>
              <a:t>1000</a:t>
            </a:r>
          </a:p>
          <a:p>
            <a:pPr>
              <a:spcAft>
                <a:spcPts val="250"/>
              </a:spcAft>
            </a:pPr>
            <a:r>
              <a:rPr b="1"/>
              <a:t>Total turnover: </a:t>
            </a:r>
            <a:r>
              <a:t>160 million euros</a:t>
            </a:r>
          </a:p>
          <a:p>
            <a:pPr>
              <a:spcAft>
                <a:spcPts val="250"/>
              </a:spcAft>
            </a:pPr>
            <a:r>
              <a:rPr b="1"/>
              <a:t>Production area: </a:t>
            </a:r>
            <a:r>
              <a:t>40,000 m²</a:t>
            </a:r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b="1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br>
              <a:rPr lang="de-DE" sz="1600"/>
            </a:br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The preferred partner for perfect motion.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283189"/>
            <a:ext cx="867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1"/>
                </a:solidFill>
              </a:rPr>
              <a:t>Operating internationally.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With the charm of a family business.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40E2AEC-48A8-4334-8B70-0AE7505A8CD0}"/>
              </a:ext>
            </a:extLst>
          </p:cNvPr>
          <p:cNvSpPr txBox="1"/>
          <p:nvPr/>
        </p:nvSpPr>
        <p:spPr>
          <a:xfrm>
            <a:off x="577616" y="4743814"/>
            <a:ext cx="78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STOBER motion is </a:t>
            </a:r>
            <a:b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</a:br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smooth, fast, precise, and reliable. </a:t>
            </a:r>
            <a:r>
              <a:rPr sz="2000" b="0" i="0">
                <a:solidFill>
                  <a:srgbClr val="000000"/>
                </a:solidFill>
                <a:effectLst/>
                <a:latin typeface="Calibri"/>
              </a:rPr>
              <a:t>​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335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C56849B2-7E33-4680-9774-A30860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21"/>
          <a:stretch/>
        </p:blipFill>
        <p:spPr>
          <a:xfrm>
            <a:off x="2188550" y="770790"/>
            <a:ext cx="10189014" cy="603714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t>Working together. Worldwide. Successfully.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D7C195-3E5E-4342-A2FB-833315944771}"/>
              </a:ext>
            </a:extLst>
          </p:cNvPr>
          <p:cNvSpPr txBox="1"/>
          <p:nvPr/>
        </p:nvSpPr>
        <p:spPr>
          <a:xfrm>
            <a:off x="508691" y="2899595"/>
            <a:ext cx="2119382" cy="39626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BELGIUM</a:t>
            </a:r>
            <a:r>
              <a:rPr sz="1200" dirty="0">
                <a:solidFill>
                  <a:schemeClr val="accent1"/>
                </a:solidFill>
              </a:rPr>
              <a:t>,</a:t>
            </a:r>
            <a:r>
              <a:rPr sz="1200" dirty="0"/>
              <a:t> </a:t>
            </a:r>
            <a:br>
              <a:rPr sz="1200" dirty="0"/>
            </a:br>
            <a:r>
              <a:rPr sz="1000" dirty="0"/>
              <a:t>VDP Industries </a:t>
            </a:r>
            <a:r>
              <a:rPr sz="1000" dirty="0" err="1"/>
              <a:t>b.v.b.a</a:t>
            </a:r>
            <a:r>
              <a:rPr sz="1000" dirty="0"/>
              <a:t> , Nazareth  ATB Automation , Sint-Pieters-Leeuw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BRAZIL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 err="1"/>
              <a:t>Automotion</a:t>
            </a:r>
            <a:r>
              <a:rPr sz="1000" dirty="0"/>
              <a:t> LTDA, </a:t>
            </a:r>
            <a:r>
              <a:rPr sz="1000" dirty="0" err="1"/>
              <a:t>Boituva</a:t>
            </a:r>
            <a:r>
              <a:rPr sz="1000" dirty="0"/>
              <a:t> </a:t>
            </a:r>
            <a:r>
              <a:rPr lang="de-DE" sz="1000" dirty="0"/>
              <a:t>–</a:t>
            </a:r>
            <a:r>
              <a:rPr sz="1000" dirty="0"/>
              <a:t> SP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200" b="1" dirty="0">
                <a:solidFill>
                  <a:schemeClr val="accent1"/>
                </a:solidFill>
              </a:rPr>
              <a:t>CZECHIA</a:t>
            </a:r>
            <a:r>
              <a:rPr lang="pl-PL" sz="1200" dirty="0">
                <a:solidFill>
                  <a:schemeClr val="accent1"/>
                </a:solidFill>
              </a:rPr>
              <a:t>, </a:t>
            </a:r>
            <a:endParaRPr lang="pl-PL" sz="1000" dirty="0"/>
          </a:p>
          <a:p>
            <a:pPr>
              <a:spcAft>
                <a:spcPts val="200"/>
              </a:spcAft>
            </a:pPr>
            <a:r>
              <a:rPr lang="pl-PL" sz="1000" dirty="0"/>
              <a:t>REM-Technik s.r.o., Brno</a:t>
            </a:r>
            <a:endParaRPr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DENMARK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/>
              <a:t>Delta </a:t>
            </a:r>
            <a:r>
              <a:rPr sz="1000" dirty="0" err="1"/>
              <a:t>Elektronik</a:t>
            </a:r>
            <a:r>
              <a:rPr sz="1000" dirty="0"/>
              <a:t> A/S, </a:t>
            </a:r>
            <a:r>
              <a:rPr sz="1000" dirty="0" err="1"/>
              <a:t>Taastrup</a:t>
            </a:r>
            <a:endParaRPr lang="de-DE" sz="1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sz="1200" b="1">
                <a:solidFill>
                  <a:schemeClr val="accent1"/>
                </a:solidFill>
              </a:rPr>
              <a:t>INDIA</a:t>
            </a:r>
            <a:r>
              <a:rPr sz="1200" b="1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/>
              <a:t>Fluro Engineering Pvt Ltd, Mumbai</a:t>
            </a:r>
            <a:endParaRPr lang="de-DE" sz="1000" dirty="0">
              <a:cs typeface="Calibri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ISRAEL</a:t>
            </a:r>
            <a:r>
              <a:rPr sz="1200" dirty="0">
                <a:solidFill>
                  <a:schemeClr val="accent1"/>
                </a:solidFill>
              </a:rPr>
              <a:t>,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000" dirty="0" err="1"/>
              <a:t>Contel</a:t>
            </a:r>
            <a:r>
              <a:rPr sz="1000" dirty="0"/>
              <a:t> Automation &amp; Control Ltd, </a:t>
            </a:r>
            <a:r>
              <a:rPr sz="1000" dirty="0" err="1"/>
              <a:t>Kiryat</a:t>
            </a:r>
            <a:r>
              <a:rPr sz="1000" dirty="0"/>
              <a:t> - </a:t>
            </a:r>
            <a:r>
              <a:rPr sz="1000" dirty="0" err="1"/>
              <a:t>Arieh</a:t>
            </a:r>
            <a:r>
              <a:rPr sz="1000" dirty="0"/>
              <a:t> </a:t>
            </a:r>
            <a:r>
              <a:rPr sz="1000" dirty="0" err="1"/>
              <a:t>Petach-Tikva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sz="1200" b="1">
                <a:solidFill>
                  <a:schemeClr val="accent1"/>
                </a:solidFill>
              </a:rPr>
              <a:t>KOREA, </a:t>
            </a:r>
            <a:endParaRPr lang="de-DE" sz="1000"/>
          </a:p>
          <a:p>
            <a:pPr>
              <a:spcAft>
                <a:spcPts val="200"/>
              </a:spcAft>
            </a:pPr>
            <a:r>
              <a:rPr lang="de-DE" sz="1000"/>
              <a:t>DAE KWANG STOEBER CO. LTD., Seoul</a:t>
            </a:r>
          </a:p>
          <a:p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9AC2069-1EB0-4DD4-9DFD-A18E268119E5}"/>
              </a:ext>
            </a:extLst>
          </p:cNvPr>
          <p:cNvSpPr txBox="1"/>
          <p:nvPr/>
        </p:nvSpPr>
        <p:spPr>
          <a:xfrm>
            <a:off x="2697647" y="2886416"/>
            <a:ext cx="3549233" cy="25340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E19A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NETHERLANDS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E19A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ATB Automation,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Mijdrecht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>
                <a:solidFill>
                  <a:schemeClr val="accent1"/>
                </a:solidFill>
              </a:rPr>
              <a:t>POLAND</a:t>
            </a:r>
            <a:r>
              <a:rPr sz="1200" b="1" dirty="0">
                <a:solidFill>
                  <a:schemeClr val="accent1"/>
                </a:solidFill>
              </a:rPr>
              <a:t>,</a:t>
            </a:r>
            <a:r>
              <a:rPr sz="1200" dirty="0"/>
              <a:t> </a:t>
            </a:r>
            <a:endParaRPr lang="de-DE" sz="1000" dirty="0">
              <a:cs typeface="Calibri"/>
            </a:endParaRPr>
          </a:p>
          <a:p>
            <a:pPr>
              <a:spcAft>
                <a:spcPts val="200"/>
              </a:spcAft>
            </a:pPr>
            <a:r>
              <a:rPr sz="1000" dirty="0"/>
              <a:t>DEMERO - Automation Systems, </a:t>
            </a:r>
            <a:r>
              <a:rPr sz="1000" dirty="0">
                <a:solidFill>
                  <a:prstClr val="black"/>
                </a:solidFill>
              </a:rPr>
              <a:t>Wroclaw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PORTUGAL</a:t>
            </a:r>
            <a:r>
              <a:rPr sz="1200" dirty="0">
                <a:solidFill>
                  <a:schemeClr val="accent1"/>
                </a:solidFill>
              </a:rPr>
              <a:t>,</a:t>
            </a:r>
          </a:p>
          <a:p>
            <a:pPr>
              <a:spcAft>
                <a:spcPts val="200"/>
              </a:spcAft>
            </a:pPr>
            <a:r>
              <a:rPr sz="1000" dirty="0" err="1"/>
              <a:t>Brotomatic</a:t>
            </a:r>
            <a:r>
              <a:rPr sz="1000" dirty="0"/>
              <a:t> S. L., Vitoria-</a:t>
            </a:r>
            <a:r>
              <a:rPr sz="1000" dirty="0" err="1"/>
              <a:t>Gasteiz</a:t>
            </a:r>
            <a:r>
              <a:rPr sz="1000" dirty="0"/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>
                <a:solidFill>
                  <a:schemeClr val="accent1"/>
                </a:solidFill>
              </a:rPr>
              <a:t>SLOVAKIA</a:t>
            </a:r>
            <a:r>
              <a:rPr sz="1200" b="1" dirty="0">
                <a:solidFill>
                  <a:schemeClr val="accent1"/>
                </a:solidFill>
              </a:rPr>
              <a:t>,</a:t>
            </a:r>
          </a:p>
          <a:p>
            <a:pPr>
              <a:spcAft>
                <a:spcPts val="200"/>
              </a:spcAft>
            </a:pPr>
            <a:r>
              <a:rPr lang="de-DE" sz="1000" dirty="0"/>
              <a:t>REM-Technik </a:t>
            </a:r>
            <a:r>
              <a:rPr lang="de-DE" sz="1000" dirty="0" err="1"/>
              <a:t>s.r.o</a:t>
            </a:r>
            <a:r>
              <a:rPr sz="1000" dirty="0"/>
              <a:t>., Brno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SPAIN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pPr>
              <a:spcAft>
                <a:spcPts val="200"/>
              </a:spcAft>
            </a:pPr>
            <a:r>
              <a:rPr sz="1000" dirty="0" err="1"/>
              <a:t>Brotomatic</a:t>
            </a:r>
            <a:r>
              <a:rPr sz="1000" dirty="0"/>
              <a:t> S. L., Vitoria-</a:t>
            </a:r>
            <a:r>
              <a:rPr sz="1000" dirty="0" err="1"/>
              <a:t>Gasteiz</a:t>
            </a:r>
            <a:endParaRPr lang="de-DE" sz="10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sz="1200" b="1" dirty="0">
                <a:solidFill>
                  <a:schemeClr val="accent1"/>
                </a:solidFill>
              </a:rPr>
              <a:t>THAILAND,</a:t>
            </a:r>
          </a:p>
          <a:p>
            <a:pPr>
              <a:spcAft>
                <a:spcPts val="200"/>
              </a:spcAft>
            </a:pPr>
            <a:r>
              <a:rPr sz="1000" dirty="0"/>
              <a:t>PMP Precision Motion Products Co. Ltd, Samutprakarn</a:t>
            </a:r>
            <a:endParaRPr lang="de-DE" sz="1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F6B0DE-4E30-4BB0-A7E0-2AF5EA1AE9FF}"/>
              </a:ext>
            </a:extLst>
          </p:cNvPr>
          <p:cNvSpPr txBox="1"/>
          <p:nvPr/>
        </p:nvSpPr>
        <p:spPr>
          <a:xfrm>
            <a:off x="540000" y="2434905"/>
            <a:ext cx="275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>
                <a:solidFill>
                  <a:schemeClr val="accent1"/>
                </a:solidFill>
              </a:rPr>
              <a:t>1</a:t>
            </a:r>
            <a:r>
              <a:rPr lang="de-DE" b="1">
                <a:solidFill>
                  <a:schemeClr val="accent1"/>
                </a:solidFill>
              </a:rPr>
              <a:t>3</a:t>
            </a:r>
            <a:r>
              <a:rPr b="1">
                <a:solidFill>
                  <a:schemeClr val="accent1"/>
                </a:solidFill>
              </a:rPr>
              <a:t> partners worldwide.</a:t>
            </a:r>
            <a:endParaRPr lang="de-DE" sz="1200" b="1">
              <a:solidFill>
                <a:schemeClr val="accent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AB9AF00-C9F1-4D25-91EB-B2990B1D10E1}"/>
              </a:ext>
            </a:extLst>
          </p:cNvPr>
          <p:cNvSpPr txBox="1"/>
          <p:nvPr/>
        </p:nvSpPr>
        <p:spPr>
          <a:xfrm>
            <a:off x="567785" y="1547869"/>
            <a:ext cx="1769162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 b="1" dirty="0">
                <a:solidFill>
                  <a:schemeClr val="accent2"/>
                </a:solidFill>
              </a:rPr>
              <a:t>GERMANY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sz="1050" dirty="0"/>
              <a:t>Pforzheim</a:t>
            </a:r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AUSTRIA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Laakirchen</a:t>
            </a:r>
            <a:endParaRPr lang="de-DE" sz="10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25CE90-1FD1-47B6-96C0-373DC494C40D}"/>
              </a:ext>
            </a:extLst>
          </p:cNvPr>
          <p:cNvSpPr txBox="1"/>
          <p:nvPr/>
        </p:nvSpPr>
        <p:spPr>
          <a:xfrm>
            <a:off x="547778" y="1158689"/>
            <a:ext cx="29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>
                <a:solidFill>
                  <a:schemeClr val="accent2"/>
                </a:solidFill>
              </a:rPr>
              <a:t>12 locations worldwide.</a:t>
            </a:r>
            <a:endParaRPr lang="de-DE" sz="1200" b="1">
              <a:solidFill>
                <a:schemeClr val="accent2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856B9F4-EDE4-4B6C-82FB-2745930897EC}"/>
              </a:ext>
            </a:extLst>
          </p:cNvPr>
          <p:cNvSpPr txBox="1"/>
          <p:nvPr/>
        </p:nvSpPr>
        <p:spPr>
          <a:xfrm>
            <a:off x="6031011" y="1600437"/>
            <a:ext cx="2051554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JAPAN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00" dirty="0">
                <a:solidFill>
                  <a:prstClr val="black"/>
                </a:solidFill>
              </a:rPr>
              <a:t>Tokyo</a:t>
            </a:r>
            <a:endParaRPr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SWITZERLAND, </a:t>
            </a:r>
            <a:r>
              <a:rPr lang="de-DE" sz="1000" dirty="0">
                <a:solidFill>
                  <a:prstClr val="black"/>
                </a:solidFill>
              </a:rPr>
              <a:t>Remetschwil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8F445A-36CA-274C-DE05-D35E6D067499}"/>
              </a:ext>
            </a:extLst>
          </p:cNvPr>
          <p:cNvSpPr txBox="1"/>
          <p:nvPr/>
        </p:nvSpPr>
        <p:spPr>
          <a:xfrm>
            <a:off x="10083569" y="1595731"/>
            <a:ext cx="1336906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UK, </a:t>
            </a:r>
            <a:r>
              <a:rPr sz="1050" dirty="0">
                <a:solidFill>
                  <a:prstClr val="black"/>
                </a:solidFill>
              </a:rPr>
              <a:t>Staffordshire</a:t>
            </a:r>
            <a:endParaRPr lang="de-DE" sz="100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USA, </a:t>
            </a:r>
            <a:r>
              <a:rPr sz="1050" dirty="0"/>
              <a:t>Maysville, KY</a:t>
            </a: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114149-D8D7-902F-5EB6-91470BD33D54}"/>
              </a:ext>
            </a:extLst>
          </p:cNvPr>
          <p:cNvSpPr txBox="1"/>
          <p:nvPr/>
        </p:nvSpPr>
        <p:spPr>
          <a:xfrm>
            <a:off x="4398197" y="1600437"/>
            <a:ext cx="148677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HUNGARY, </a:t>
            </a:r>
            <a:r>
              <a:rPr sz="1050" dirty="0" err="1"/>
              <a:t>Cegléd</a:t>
            </a:r>
            <a:endParaRPr lang="de-DE" sz="1050" dirty="0"/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ITALY</a:t>
            </a:r>
            <a:r>
              <a:rPr lang="de-DE" sz="1050" b="1" dirty="0">
                <a:solidFill>
                  <a:srgbClr val="3C77BA"/>
                </a:solidFill>
              </a:rPr>
              <a:t>, </a:t>
            </a:r>
            <a:r>
              <a:rPr lang="de-DE" sz="1050" dirty="0"/>
              <a:t>Milano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2880B0-2CDD-897F-00AF-BCE64A75207D}"/>
              </a:ext>
            </a:extLst>
          </p:cNvPr>
          <p:cNvSpPr txBox="1"/>
          <p:nvPr/>
        </p:nvSpPr>
        <p:spPr>
          <a:xfrm>
            <a:off x="2482991" y="1547869"/>
            <a:ext cx="1769162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CHINA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Taicang City</a:t>
            </a:r>
            <a:endParaRPr sz="1050" dirty="0"/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FRANCE, </a:t>
            </a:r>
            <a:r>
              <a:rPr lang="de-DE" sz="1050" dirty="0" err="1">
                <a:solidFill>
                  <a:prstClr val="black"/>
                </a:solidFill>
              </a:rPr>
              <a:t>Caluire</a:t>
            </a:r>
            <a:r>
              <a:rPr lang="de-DE" sz="1050" dirty="0">
                <a:solidFill>
                  <a:prstClr val="black"/>
                </a:solidFill>
              </a:rPr>
              <a:t>-et-</a:t>
            </a:r>
            <a:r>
              <a:rPr lang="de-DE" sz="1050" dirty="0" err="1">
                <a:solidFill>
                  <a:prstClr val="black"/>
                </a:solidFill>
              </a:rPr>
              <a:t>Cuire</a:t>
            </a:r>
            <a:endParaRPr lang="de-DE" sz="1050" dirty="0">
              <a:solidFill>
                <a:prstClr val="black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00F505-E021-1461-58E1-F3191A68CE90}"/>
              </a:ext>
            </a:extLst>
          </p:cNvPr>
          <p:cNvSpPr txBox="1"/>
          <p:nvPr/>
        </p:nvSpPr>
        <p:spPr>
          <a:xfrm>
            <a:off x="8228609" y="1617195"/>
            <a:ext cx="1708918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TAIWAN, </a:t>
            </a:r>
            <a:r>
              <a:rPr sz="1050" dirty="0">
                <a:solidFill>
                  <a:prstClr val="black"/>
                </a:solidFill>
              </a:rPr>
              <a:t>Taichung City</a:t>
            </a:r>
            <a:endParaRPr lang="de-DE" sz="105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TURKEY, </a:t>
            </a:r>
            <a:r>
              <a:rPr lang="de-DE" sz="1000" dirty="0"/>
              <a:t>Istanbul</a:t>
            </a:r>
            <a:endParaRPr lang="de-DE"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endParaRPr lang="de-DE" sz="1000" dirty="0">
              <a:solidFill>
                <a:prstClr val="black"/>
              </a:solidFill>
            </a:endParaRPr>
          </a:p>
        </p:txBody>
      </p:sp>
      <p:pic>
        <p:nvPicPr>
          <p:cNvPr id="5" name="Grafik 4" descr="Ein Bild, das Karte, Welt, Erde enthält.&#10;&#10;Automatisch generierte Beschreibung">
            <a:extLst>
              <a:ext uri="{FF2B5EF4-FFF2-40B4-BE49-F238E27FC236}">
                <a16:creationId xmlns:a16="http://schemas.microsoft.com/office/drawing/2014/main" id="{0C5ECA62-81E3-DFB6-4987-6A83BC7C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488" y="2661541"/>
            <a:ext cx="6979742" cy="34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we stand for.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8049A5-57B6-40FE-8D16-616202CF64BF}"/>
              </a:ext>
            </a:extLst>
          </p:cNvPr>
          <p:cNvSpPr txBox="1"/>
          <p:nvPr/>
        </p:nvSpPr>
        <p:spPr>
          <a:xfrm>
            <a:off x="540000" y="1291243"/>
            <a:ext cx="212561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solidFill>
                  <a:schemeClr val="accent1"/>
                </a:solidFill>
              </a:rPr>
              <a:t>Our values:</a:t>
            </a:r>
          </a:p>
          <a:p>
            <a:br>
              <a:rPr b="1" dirty="0"/>
            </a:br>
            <a:r>
              <a:rPr sz="2000" b="1" dirty="0"/>
              <a:t>We are STOBER.</a:t>
            </a:r>
          </a:p>
          <a:p>
            <a:r>
              <a:rPr lang="de-DE" sz="2000" b="1"/>
              <a:t>Connected</a:t>
            </a:r>
            <a:r>
              <a:rPr sz="2000" b="1"/>
              <a:t>.</a:t>
            </a:r>
            <a:endParaRPr sz="2000" b="1" dirty="0"/>
          </a:p>
          <a:p>
            <a:r>
              <a:rPr sz="2000" b="1" dirty="0"/>
              <a:t>Committed.</a:t>
            </a:r>
          </a:p>
          <a:p>
            <a:r>
              <a:rPr sz="2000" b="1" dirty="0"/>
              <a:t>Compassionate.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BF9B7B3-F036-40B4-9928-960E51A7EB51}"/>
              </a:ext>
            </a:extLst>
          </p:cNvPr>
          <p:cNvSpPr/>
          <p:nvPr/>
        </p:nvSpPr>
        <p:spPr>
          <a:xfrm>
            <a:off x="3951220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 dirty="0">
                <a:solidFill>
                  <a:schemeClr val="tx1"/>
                </a:solidFill>
              </a:rPr>
              <a:t>THE BIG PICTURE</a:t>
            </a:r>
            <a:endParaRPr sz="1400" b="1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We think in terms of integrated solutions.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FDF9E8C-CCDA-4243-9E57-71774F858C01}"/>
              </a:ext>
            </a:extLst>
          </p:cNvPr>
          <p:cNvSpPr/>
          <p:nvPr/>
        </p:nvSpPr>
        <p:spPr>
          <a:xfrm>
            <a:off x="5964497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DEDICATION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We give our all for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our mutual success.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71FB993-5FC9-4BD7-854C-C5E194A436C6}"/>
              </a:ext>
            </a:extLst>
          </p:cNvPr>
          <p:cNvSpPr/>
          <p:nvPr/>
        </p:nvSpPr>
        <p:spPr>
          <a:xfrm>
            <a:off x="7977774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INNOVATION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Innovation is what drives us.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DB79165-1FA1-42E7-8B2C-D5EFC7030E84}"/>
              </a:ext>
            </a:extLst>
          </p:cNvPr>
          <p:cNvSpPr/>
          <p:nvPr/>
        </p:nvSpPr>
        <p:spPr>
          <a:xfrm>
            <a:off x="4846223" y="3529347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QUALITY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Quality is in our </a:t>
            </a:r>
            <a:r>
              <a:rPr lang="de-DE" sz="1200" dirty="0">
                <a:solidFill>
                  <a:schemeClr val="tx1"/>
                </a:solidFill>
              </a:rPr>
              <a:t>genes</a:t>
            </a:r>
            <a:r>
              <a:rPr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BDD9EB7-843A-44F1-8870-5251D05AB446}"/>
              </a:ext>
            </a:extLst>
          </p:cNvPr>
          <p:cNvSpPr/>
          <p:nvPr/>
        </p:nvSpPr>
        <p:spPr>
          <a:xfrm>
            <a:off x="6859500" y="3509288"/>
            <a:ext cx="1790007" cy="1982987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br>
              <a:rPr lang="de-DE" sz="1400" b="1" dirty="0">
                <a:solidFill>
                  <a:schemeClr val="tx1"/>
                </a:solidFill>
              </a:rPr>
            </a:br>
            <a:r>
              <a:rPr sz="1400" b="1" dirty="0">
                <a:solidFill>
                  <a:schemeClr val="tx1"/>
                </a:solidFill>
              </a:rPr>
              <a:t>TEAMWORK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We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embrace</a:t>
            </a:r>
            <a:r>
              <a:rPr lang="de-DE" sz="1200" dirty="0">
                <a:solidFill>
                  <a:schemeClr val="tx1"/>
                </a:solidFill>
              </a:rPr>
              <a:t> Teamwork.</a:t>
            </a:r>
          </a:p>
          <a:p>
            <a:pPr algn="ctr"/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1414671-5298-40BF-94E6-B3230B1B1CF1}"/>
              </a:ext>
            </a:extLst>
          </p:cNvPr>
          <p:cNvSpPr/>
          <p:nvPr/>
        </p:nvSpPr>
        <p:spPr>
          <a:xfrm>
            <a:off x="8872777" y="3495501"/>
            <a:ext cx="1790007" cy="1982985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RESPONSIBILITY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Sustainable growth is </a:t>
            </a:r>
            <a:r>
              <a:rPr lang="de-DE" sz="1200" dirty="0" err="1">
                <a:solidFill>
                  <a:schemeClr val="tx1"/>
                </a:solidFill>
              </a:rPr>
              <a:t>our</a:t>
            </a:r>
            <a:r>
              <a:rPr sz="1200" dirty="0">
                <a:solidFill>
                  <a:schemeClr val="tx1"/>
                </a:solidFill>
              </a:rPr>
              <a:t> top priority.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7E69163-3D28-43EC-9683-DE863467D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223" y="1347495"/>
            <a:ext cx="576000" cy="6634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65CCC2-22BC-48BB-BFAD-7F8F18D64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107" y="3626187"/>
            <a:ext cx="576000" cy="619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470212-47FC-47FD-9C67-D6AB1DEDA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503" y="3620602"/>
            <a:ext cx="576000" cy="6306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E32B80-8FF4-4070-8ECE-CD8B9D9D3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9780" y="3648079"/>
            <a:ext cx="576000" cy="575679"/>
          </a:xfrm>
          <a:prstGeom prst="rect">
            <a:avLst/>
          </a:prstGeom>
        </p:spPr>
      </p:pic>
      <p:pic>
        <p:nvPicPr>
          <p:cNvPr id="18" name="Grafik 17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5093DCC1-8226-417A-9E15-3E5FB7370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970" y="1394110"/>
            <a:ext cx="675060" cy="675060"/>
          </a:xfrm>
          <a:prstGeom prst="rect">
            <a:avLst/>
          </a:prstGeom>
        </p:spPr>
      </p:pic>
      <p:pic>
        <p:nvPicPr>
          <p:cNvPr id="19" name="Grafik 1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96836B93-B15D-4D22-9FBE-A70A77A968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777" y="1393949"/>
            <a:ext cx="576000" cy="62278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BF06880-CCA3-CDCE-D9BE-93048221C259}"/>
              </a:ext>
            </a:extLst>
          </p:cNvPr>
          <p:cNvGrpSpPr/>
          <p:nvPr/>
        </p:nvGrpSpPr>
        <p:grpSpPr>
          <a:xfrm>
            <a:off x="-60960" y="4786287"/>
            <a:ext cx="12313920" cy="3248077"/>
            <a:chOff x="-48305" y="4829477"/>
            <a:chExt cx="12313920" cy="3248077"/>
          </a:xfrm>
        </p:grpSpPr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62333BBB-C06D-5D37-2E71-926499ED170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0" y="4829477"/>
              <a:ext cx="2073466" cy="3248077"/>
            </a:xfrm>
            <a:prstGeom prst="rtTriangl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pic>
          <p:nvPicPr>
            <p:cNvPr id="8" name="Grafik 7" descr="Ein Bild, das Blau, Wasser, Screenshot, Electric Blue (Farbe) enthält.&#10;&#10;Automatisch generierte Beschreibung">
              <a:extLst>
                <a:ext uri="{FF2B5EF4-FFF2-40B4-BE49-F238E27FC236}">
                  <a16:creationId xmlns:a16="http://schemas.microsoft.com/office/drawing/2014/main" id="{B5CC0572-2B82-6867-0288-9A3FCAE2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305" y="5786399"/>
              <a:ext cx="12313920" cy="111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2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A perfect match – the drive system for your plant!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7C17C11-F2EE-6FE4-F874-1BD019DC5D85}"/>
              </a:ext>
            </a:extLst>
          </p:cNvPr>
          <p:cNvGrpSpPr/>
          <p:nvPr/>
        </p:nvGrpSpPr>
        <p:grpSpPr>
          <a:xfrm>
            <a:off x="782334" y="2296662"/>
            <a:ext cx="10607677" cy="2647727"/>
            <a:chOff x="1128846" y="2591921"/>
            <a:chExt cx="10607677" cy="264772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E780A10-98BA-2DA6-9353-C89D0369F20F}"/>
                </a:ext>
              </a:extLst>
            </p:cNvPr>
            <p:cNvSpPr txBox="1"/>
            <p:nvPr/>
          </p:nvSpPr>
          <p:spPr>
            <a:xfrm>
              <a:off x="1128846" y="41008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AUTOMATION &amp; ROBOTICS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The </a:t>
              </a:r>
              <a:r>
                <a:rPr lang="de-DE" sz="1200" dirty="0" err="1"/>
                <a:t>right</a:t>
              </a:r>
              <a:r>
                <a:rPr lang="de-DE" sz="1200" dirty="0"/>
                <a:t>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every</a:t>
              </a:r>
              <a:r>
                <a:rPr lang="de-DE" sz="1200" dirty="0"/>
                <a:t> </a:t>
              </a:r>
              <a:r>
                <a:rPr lang="de-DE" sz="1200" dirty="0" err="1"/>
                <a:t>axis</a:t>
              </a:r>
              <a:r>
                <a:rPr lang="de-DE" sz="1200" dirty="0"/>
                <a:t>. Compact and powerful,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dynamic</a:t>
              </a:r>
              <a:r>
                <a:rPr lang="de-DE" sz="1200" dirty="0"/>
                <a:t> </a:t>
              </a:r>
              <a:r>
                <a:rPr lang="de-DE" sz="1200" dirty="0" err="1"/>
                <a:t>applications</a:t>
              </a:r>
              <a:r>
                <a:rPr lang="de-DE" sz="1200" dirty="0"/>
                <a:t>.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FACF927-B21C-8A31-99CE-DAAFB1687846}"/>
                </a:ext>
              </a:extLst>
            </p:cNvPr>
            <p:cNvSpPr txBox="1"/>
            <p:nvPr/>
          </p:nvSpPr>
          <p:spPr>
            <a:xfrm>
              <a:off x="3793319" y="4086396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PLASTIC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Solutions </a:t>
              </a:r>
              <a:r>
                <a:rPr lang="de-DE" sz="1200" dirty="0" err="1"/>
                <a:t>with</a:t>
              </a:r>
              <a:r>
                <a:rPr lang="de-DE" sz="1200" dirty="0"/>
                <a:t> a high power </a:t>
              </a:r>
              <a:r>
                <a:rPr lang="de-DE" sz="1200" dirty="0" err="1"/>
                <a:t>density</a:t>
              </a:r>
              <a:r>
                <a:rPr lang="de-DE" sz="1200" dirty="0"/>
                <a:t> and </a:t>
              </a:r>
              <a:r>
                <a:rPr lang="de-DE" sz="1200" dirty="0" err="1"/>
                <a:t>energy</a:t>
              </a:r>
              <a:r>
                <a:rPr lang="de-DE" sz="1200" dirty="0"/>
                <a:t>-efficiency,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resource-saving</a:t>
              </a:r>
              <a:r>
                <a:rPr lang="de-DE" sz="1200" dirty="0"/>
                <a:t> </a:t>
              </a:r>
              <a:r>
                <a:rPr lang="de-DE" sz="1200" dirty="0" err="1"/>
                <a:t>machines</a:t>
              </a:r>
              <a:r>
                <a:rPr lang="de-DE" sz="1200" dirty="0"/>
                <a:t>. 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A67B4DC-25D4-7FA6-5B82-8C0F23F77D3C}"/>
                </a:ext>
              </a:extLst>
            </p:cNvPr>
            <p:cNvSpPr txBox="1"/>
            <p:nvPr/>
          </p:nvSpPr>
          <p:spPr>
            <a:xfrm>
              <a:off x="6457792" y="40900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PACKAGING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Compact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solutions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a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energy-efficient</a:t>
              </a:r>
              <a:r>
                <a:rPr lang="de-DE" sz="1200" dirty="0"/>
                <a:t> and flexible </a:t>
              </a:r>
              <a:r>
                <a:rPr lang="de-DE" sz="1200" dirty="0" err="1"/>
                <a:t>packaging</a:t>
              </a:r>
              <a:r>
                <a:rPr lang="de-DE" sz="1200" dirty="0"/>
                <a:t> </a:t>
              </a:r>
              <a:r>
                <a:rPr lang="de-DE" sz="1200" dirty="0" err="1"/>
                <a:t>method</a:t>
              </a:r>
              <a:r>
                <a:rPr lang="de-DE" sz="1200" dirty="0"/>
                <a:t>.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D882589-0DA1-B02A-70E2-DA355EE92D68}"/>
                </a:ext>
              </a:extLst>
            </p:cNvPr>
            <p:cNvSpPr txBox="1"/>
            <p:nvPr/>
          </p:nvSpPr>
          <p:spPr>
            <a:xfrm>
              <a:off x="9122264" y="4054553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MACHINE TOOLS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 err="1"/>
                <a:t>Precise</a:t>
              </a:r>
              <a:r>
                <a:rPr lang="de-DE" sz="1200" dirty="0"/>
                <a:t>, flexible and powerful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system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maximum </a:t>
              </a:r>
              <a:r>
                <a:rPr lang="de-DE" sz="1200" dirty="0" err="1"/>
                <a:t>economy</a:t>
              </a:r>
              <a:r>
                <a:rPr lang="de-DE" sz="1200" dirty="0"/>
                <a:t> and </a:t>
              </a:r>
              <a:r>
                <a:rPr lang="de-DE" sz="1200" dirty="0" err="1"/>
                <a:t>performance</a:t>
              </a:r>
              <a:r>
                <a:rPr lang="de-DE" sz="1200" dirty="0"/>
                <a:t>.</a:t>
              </a:r>
            </a:p>
          </p:txBody>
        </p:sp>
        <p:pic>
          <p:nvPicPr>
            <p:cNvPr id="14" name="Grafik 13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80BA3718-3233-58FB-46AE-F33F6C52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322" y="2655214"/>
              <a:ext cx="1191487" cy="1191487"/>
            </a:xfrm>
            <a:prstGeom prst="rect">
              <a:avLst/>
            </a:prstGeom>
          </p:spPr>
        </p:pic>
        <p:pic>
          <p:nvPicPr>
            <p:cNvPr id="15" name="Grafik 1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A0889B9-3CAC-BABB-4971-630A66B3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3101" y="2655214"/>
              <a:ext cx="1015873" cy="1015873"/>
            </a:xfrm>
            <a:prstGeom prst="rect">
              <a:avLst/>
            </a:prstGeom>
          </p:spPr>
        </p:pic>
        <p:pic>
          <p:nvPicPr>
            <p:cNvPr id="17" name="Grafik 16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D401B80D-14EE-C3A3-73EF-DF3E7206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2266" y="2591921"/>
              <a:ext cx="1294120" cy="129412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9AFBEFC-87F6-6718-358A-F697F1E0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2026" y="2611400"/>
              <a:ext cx="1191487" cy="1191487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BF06880-CCA3-CDCE-D9BE-93048221C259}"/>
              </a:ext>
            </a:extLst>
          </p:cNvPr>
          <p:cNvGrpSpPr/>
          <p:nvPr/>
        </p:nvGrpSpPr>
        <p:grpSpPr>
          <a:xfrm>
            <a:off x="-48305" y="4829477"/>
            <a:ext cx="12313920" cy="3248077"/>
            <a:chOff x="-48305" y="4829477"/>
            <a:chExt cx="12313920" cy="3248077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62333BBB-C06D-5D37-2E71-926499ED170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0" y="4829477"/>
              <a:ext cx="2073466" cy="3248077"/>
            </a:xfrm>
            <a:prstGeom prst="rtTriangl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1" name="Grafik 10" descr="Ein Bild, das Blau, Wasser, Screenshot, Electric Blue (Farbe) enthält.&#10;&#10;Automatisch generierte Beschreibung">
              <a:extLst>
                <a:ext uri="{FF2B5EF4-FFF2-40B4-BE49-F238E27FC236}">
                  <a16:creationId xmlns:a16="http://schemas.microsoft.com/office/drawing/2014/main" id="{B5CC0572-2B82-6867-0288-9A3FCAE2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305" y="5786399"/>
              <a:ext cx="12313920" cy="111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55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advantages of the system.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9E4CC0A-BDC7-AF06-5FE3-2182E8A01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6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tationär enthält.&#10;&#10;Automatisch generierte Beschreibung">
            <a:extLst>
              <a:ext uri="{FF2B5EF4-FFF2-40B4-BE49-F238E27FC236}">
                <a16:creationId xmlns:a16="http://schemas.microsoft.com/office/drawing/2014/main" id="{B69F28A7-145D-1D63-5AD1-A60E075C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4680" y="1105838"/>
            <a:ext cx="4493332" cy="2995555"/>
          </a:xfrm>
          <a:prstGeom prst="rect">
            <a:avLst/>
          </a:prstGeom>
        </p:spPr>
      </p:pic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67B8BBFD-0855-43D0-B42A-80B9C2760C0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2089EA-403C-44E3-BC3C-63AEA418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t>Drive controllers of the latest generation.</a:t>
            </a:r>
            <a:r>
              <a:rPr sz="2400" b="1"/>
              <a:t> 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B09ACC0-1DA1-48FC-B29B-7BCB9B484F43}"/>
              </a:ext>
            </a:extLst>
          </p:cNvPr>
          <p:cNvSpPr txBox="1">
            <a:spLocks/>
          </p:cNvSpPr>
          <p:nvPr/>
        </p:nvSpPr>
        <p:spPr>
          <a:xfrm>
            <a:off x="540000" y="1261208"/>
            <a:ext cx="7689600" cy="394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b="1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de-DE" b="1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7ED40C-421B-8E52-6047-9E855EADF98A}"/>
              </a:ext>
            </a:extLst>
          </p:cNvPr>
          <p:cNvSpPr txBox="1"/>
          <p:nvPr/>
        </p:nvSpPr>
        <p:spPr>
          <a:xfrm>
            <a:off x="538384" y="1261208"/>
            <a:ext cx="60093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>
                <a:solidFill>
                  <a:schemeClr val="accent6"/>
                </a:solidFill>
              </a:rPr>
              <a:t>Compact. Directly attachable. </a:t>
            </a:r>
            <a:br>
              <a:rPr sz="2400" b="1">
                <a:solidFill>
                  <a:schemeClr val="accent6"/>
                </a:solidFill>
              </a:rPr>
            </a:br>
            <a:r>
              <a:rPr sz="2400" b="1">
                <a:solidFill>
                  <a:schemeClr val="accent6"/>
                </a:solidFill>
              </a:rPr>
              <a:t>For the highest dynamics.</a:t>
            </a:r>
          </a:p>
          <a:p>
            <a:endParaRPr lang="de-DE" sz="2000"/>
          </a:p>
          <a:p>
            <a:r>
              <a:rPr sz="2000"/>
              <a:t>Every drive solution has its </a:t>
            </a:r>
          </a:p>
          <a:p>
            <a:r>
              <a:rPr sz="2000"/>
              <a:t>own unique character. And we </a:t>
            </a:r>
            <a:br>
              <a:rPr sz="2000"/>
            </a:br>
            <a:r>
              <a:rPr sz="2000"/>
              <a:t>have the matching drive controllers!</a:t>
            </a:r>
          </a:p>
          <a:p>
            <a:endParaRPr lang="de-DE" sz="2000"/>
          </a:p>
          <a:p>
            <a:r>
              <a:rPr sz="2000"/>
              <a:t>Tailor-made for every drive task </a:t>
            </a:r>
            <a:br>
              <a:rPr sz="2000"/>
            </a:br>
            <a:r>
              <a:rPr sz="2000"/>
              <a:t>– the combinable </a:t>
            </a:r>
            <a:br>
              <a:rPr sz="2000"/>
            </a:br>
            <a:r>
              <a:rPr sz="2000" b="1"/>
              <a:t>SC6, SI6 and SD6 series</a:t>
            </a:r>
            <a:r>
              <a:rPr sz="2000"/>
              <a:t>!</a:t>
            </a:r>
          </a:p>
          <a:p>
            <a:r>
              <a:rPr lang="de-DE" sz="2000"/>
              <a:t> </a:t>
            </a:r>
          </a:p>
        </p:txBody>
      </p:sp>
      <p:pic>
        <p:nvPicPr>
          <p:cNvPr id="3" name="Grafik 2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39DFCCC0-9FF7-281A-E3D6-84BC7B874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0191" r="10311"/>
          <a:stretch/>
        </p:blipFill>
        <p:spPr>
          <a:xfrm>
            <a:off x="8490221" y="511315"/>
            <a:ext cx="3530009" cy="5958055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73DF047-4513-41F9-BA7A-465DC99CA803}"/>
              </a:ext>
            </a:extLst>
          </p:cNvPr>
          <p:cNvGrpSpPr/>
          <p:nvPr/>
        </p:nvGrpSpPr>
        <p:grpSpPr>
          <a:xfrm rot="10800000" flipH="1" flipV="1">
            <a:off x="-1421" y="4617354"/>
            <a:ext cx="1329799" cy="1703672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F2B478E5-3E2C-6CBC-9C53-A361D8897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B6D216AF-2D41-3904-02D8-732FC87EEC1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C2EEC5A-E95B-0811-C14C-DDDB6A244EF3}"/>
              </a:ext>
            </a:extLst>
          </p:cNvPr>
          <p:cNvGrpSpPr/>
          <p:nvPr/>
        </p:nvGrpSpPr>
        <p:grpSpPr>
          <a:xfrm>
            <a:off x="1577456" y="4993047"/>
            <a:ext cx="1765958" cy="1098637"/>
            <a:chOff x="1148831" y="4993047"/>
            <a:chExt cx="1765958" cy="1098637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6F28377-F2AB-AE8A-4E14-CF211520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831" y="5460647"/>
              <a:ext cx="1765958" cy="63103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D1330F8-549B-AA2E-FAC6-8CA05970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881" y="4993047"/>
              <a:ext cx="1611878" cy="422278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78A13E7-EC31-8478-7D2C-56B901FC5CD2}"/>
              </a:ext>
            </a:extLst>
          </p:cNvPr>
          <p:cNvGrpSpPr/>
          <p:nvPr/>
        </p:nvGrpSpPr>
        <p:grpSpPr>
          <a:xfrm>
            <a:off x="4233457" y="4821191"/>
            <a:ext cx="2727586" cy="1485930"/>
            <a:chOff x="1785532" y="4821191"/>
            <a:chExt cx="2727586" cy="148593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7C2B856-3347-39BF-E4D1-4CD83475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8977" y="4821191"/>
              <a:ext cx="844141" cy="729169"/>
            </a:xfrm>
            <a:prstGeom prst="rect">
              <a:avLst/>
            </a:prstGeom>
          </p:spPr>
        </p:pic>
        <p:pic>
          <p:nvPicPr>
            <p:cNvPr id="24" name="Grafik 23" descr="Ein Bild, das Text, Teller, Geschirr, ClipArt enthält.&#10;&#10;Automatisch generierte Beschreibung">
              <a:extLst>
                <a:ext uri="{FF2B5EF4-FFF2-40B4-BE49-F238E27FC236}">
                  <a16:creationId xmlns:a16="http://schemas.microsoft.com/office/drawing/2014/main" id="{8CD09CD5-BA26-A83E-5EE5-93F7209EC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532" y="5166524"/>
              <a:ext cx="1602754" cy="63413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EFEFDF1-EC32-4605-FEE3-3652C086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804" y="5644721"/>
              <a:ext cx="766171" cy="66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mera, Projektor enthält.&#10;&#10;Automatisch generierte Beschreibung">
            <a:extLst>
              <a:ext uri="{FF2B5EF4-FFF2-40B4-BE49-F238E27FC236}">
                <a16:creationId xmlns:a16="http://schemas.microsoft.com/office/drawing/2014/main" id="{0E02958B-F849-7DA3-D5D0-D4A5515D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065" y="1541281"/>
            <a:ext cx="5039041" cy="3359361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6529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>Compact synchronous servo geared motors ...</a:t>
            </a:r>
          </a:p>
          <a:p>
            <a:pPr>
              <a:spcBef>
                <a:spcPts val="600"/>
              </a:spcBef>
            </a:pPr>
            <a:r>
              <a:t>Without a motor adapter.</a:t>
            </a:r>
            <a:endParaRPr lang="de-DE" b="1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t>Smaller installation space.</a:t>
            </a:r>
          </a:p>
          <a:p>
            <a:pPr>
              <a:spcBef>
                <a:spcPts val="600"/>
              </a:spcBef>
            </a:pPr>
            <a:r>
              <a:t>Low weight.</a:t>
            </a:r>
          </a:p>
          <a:p>
            <a:pPr>
              <a:spcBef>
                <a:spcPts val="600"/>
              </a:spcBef>
            </a:pPr>
            <a:r>
              <a:t>Maximum drive dynamics.</a:t>
            </a:r>
          </a:p>
          <a:p>
            <a:pPr>
              <a:spcBef>
                <a:spcPts val="600"/>
              </a:spcBef>
            </a:pPr>
            <a:r>
              <a:t>Less heating.</a:t>
            </a:r>
          </a:p>
          <a:p>
            <a:pPr>
              <a:spcBef>
                <a:spcPts val="600"/>
              </a:spcBef>
            </a:pPr>
            <a:r>
              <a:t>Increased power density.</a:t>
            </a:r>
          </a:p>
          <a:p>
            <a:pPr>
              <a:spcBef>
                <a:spcPts val="600"/>
              </a:spcBef>
            </a:pPr>
            <a:r>
              <a:t>Ready-to-install drive solution.</a:t>
            </a:r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Synchronous servo geared motors with direct attachment.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502734" y="55766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Clr>
                <a:schemeClr val="accent4"/>
              </a:buClr>
              <a:buNone/>
            </a:pPr>
            <a:r>
              <a:rPr sz="2000" b="1"/>
              <a:t>More PERFORMANCE for your machine! </a:t>
            </a:r>
          </a:p>
        </p:txBody>
      </p:sp>
    </p:spTree>
    <p:extLst>
      <p:ext uri="{BB962C8B-B14F-4D97-AF65-F5344CB8AC3E}">
        <p14:creationId xmlns:p14="http://schemas.microsoft.com/office/powerpoint/2010/main" val="11487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Connected at a distance.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B4A28D4-31C8-4027-A423-12B2DC1A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2726" y="847547"/>
            <a:ext cx="5627686" cy="36363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01741C9-9152-4BBE-BF76-6AB6ACC5AE8D}"/>
              </a:ext>
            </a:extLst>
          </p:cNvPr>
          <p:cNvSpPr txBox="1"/>
          <p:nvPr/>
        </p:nvSpPr>
        <p:spPr>
          <a:xfrm>
            <a:off x="1415847" y="5586201"/>
            <a:ext cx="625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>
                <a:effectLst/>
              </a:rPr>
              <a:t>You save time, space and money.</a:t>
            </a:r>
          </a:p>
        </p:txBody>
      </p:sp>
      <p:pic>
        <p:nvPicPr>
          <p:cNvPr id="19" name="Grafik 1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D337C32-98CD-48C6-B63D-17852A5CBF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9761" y="2939902"/>
            <a:ext cx="3202239" cy="355804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9F84242-C584-460F-A779-09FD5C658C80}"/>
              </a:ext>
            </a:extLst>
          </p:cNvPr>
          <p:cNvSpPr txBox="1"/>
          <p:nvPr/>
        </p:nvSpPr>
        <p:spPr>
          <a:xfrm>
            <a:off x="538384" y="1261208"/>
            <a:ext cx="57419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>
                <a:solidFill>
                  <a:srgbClr val="ED6C44"/>
                </a:solidFill>
              </a:rPr>
              <a:t>One cable, up to 100 meters.</a:t>
            </a:r>
          </a:p>
          <a:p>
            <a:endParaRPr lang="de-DE" sz="2000"/>
          </a:p>
          <a:p>
            <a:pPr marL="0" indent="0">
              <a:spcAft>
                <a:spcPts val="1200"/>
              </a:spcAft>
              <a:buNone/>
            </a:pPr>
            <a:r>
              <a:rPr sz="2000"/>
              <a:t>The new </a:t>
            </a:r>
            <a:r>
              <a:rPr sz="2000" b="1"/>
              <a:t>STOBER hybrid cable </a:t>
            </a:r>
            <a:r>
              <a:rPr sz="2000"/>
              <a:t>connects motors and drive controllers reliably up to 100 meters. </a:t>
            </a:r>
            <a:br>
              <a:rPr sz="2000"/>
            </a:br>
            <a:r>
              <a:rPr sz="2000"/>
              <a:t>With future-proof </a:t>
            </a:r>
            <a:r>
              <a:rPr sz="2000" b="1"/>
              <a:t>HEIDENHAIN EnDat® 3</a:t>
            </a:r>
            <a:r>
              <a:rPr sz="200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Elimination of expensive, bulky chokes.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Shortened installation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Fewer sources of error during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/>
              <a:t>Significantly reduced material and installation costs.</a:t>
            </a:r>
          </a:p>
          <a:p>
            <a:r>
              <a:rPr lang="de-DE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TaxCatchAll xmlns="352fe6d6-49b9-4a74-86bd-6ac6be2ee8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20" ma:contentTypeDescription="Ein neues Dokument erstellen." ma:contentTypeScope="" ma:versionID="5fd25898e062df77b6849c6cb54db481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c0d4fc89e9249412d7e0f6db354b06f3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3B30AB-561B-4C4F-8D0B-7FEAADE30C20}">
  <ds:schemaRefs>
    <ds:schemaRef ds:uri="1f3a9e02-5a4f-4cb1-8aa7-476993774994"/>
    <ds:schemaRef ds:uri="352fe6d6-49b9-4a74-86bd-6ac6be2ee85c"/>
    <ds:schemaRef ds:uri="4a8697f0-c76d-499e-be29-89ced1eddd9c"/>
    <ds:schemaRef ds:uri="62b3c0e2-1c95-4794-b4d6-0f39097e24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A9863-DBE2-421E-820F-E41C48CCF3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826</Words>
  <Application>Microsoft Office PowerPoint</Application>
  <PresentationFormat>Breitbild</PresentationFormat>
  <Paragraphs>177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</vt:lpstr>
      <vt:lpstr>The STOBER System</vt:lpstr>
      <vt:lpstr>PowerPoint-Präsentation</vt:lpstr>
      <vt:lpstr>PowerPoint-Präsentation</vt:lpstr>
      <vt:lpstr>What we stand for.</vt:lpstr>
      <vt:lpstr>A perfect match – the drive system for your plant!</vt:lpstr>
      <vt:lpstr>The advantages of the system.</vt:lpstr>
      <vt:lpstr>Drive controllers of the latest generation. </vt:lpstr>
      <vt:lpstr>Synchronous servo geared motors with direct attachment.</vt:lpstr>
      <vt:lpstr>Connected at a distance.</vt:lpstr>
      <vt:lpstr>The Lean Approach!</vt:lpstr>
      <vt:lpstr>STOBER Virtual Lifetime.</vt:lpstr>
      <vt:lpstr>A perfect match!</vt:lpstr>
      <vt:lpstr>At home in the world of demanding motion.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Tsirachadis, Tiffany</cp:lastModifiedBy>
  <cp:revision>2</cp:revision>
  <dcterms:created xsi:type="dcterms:W3CDTF">2019-11-05T09:41:04Z</dcterms:created>
  <dcterms:modified xsi:type="dcterms:W3CDTF">2024-04-22T13:52:21Z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  <property fmtid="{D5CDD505-2E9C-101B-9397-08002B2CF9AE}" pid="4" name="MediaServiceImageTags">
    <vt:lpwstr/>
  </property>
</Properties>
</file>