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33"/>
  </p:notesMasterIdLst>
  <p:handoutMasterIdLst>
    <p:handoutMasterId r:id="rId34"/>
  </p:handoutMasterIdLst>
  <p:sldIdLst>
    <p:sldId id="256" r:id="rId2"/>
    <p:sldId id="300" r:id="rId3"/>
    <p:sldId id="269" r:id="rId4"/>
    <p:sldId id="283" r:id="rId5"/>
    <p:sldId id="257" r:id="rId6"/>
    <p:sldId id="258" r:id="rId7"/>
    <p:sldId id="261" r:id="rId8"/>
    <p:sldId id="301" r:id="rId9"/>
    <p:sldId id="302" r:id="rId10"/>
    <p:sldId id="259" r:id="rId11"/>
    <p:sldId id="266" r:id="rId12"/>
    <p:sldId id="272" r:id="rId13"/>
    <p:sldId id="278" r:id="rId14"/>
    <p:sldId id="280" r:id="rId15"/>
    <p:sldId id="291" r:id="rId16"/>
    <p:sldId id="267" r:id="rId17"/>
    <p:sldId id="268" r:id="rId18"/>
    <p:sldId id="271" r:id="rId19"/>
    <p:sldId id="279" r:id="rId20"/>
    <p:sldId id="282" r:id="rId21"/>
    <p:sldId id="285" r:id="rId22"/>
    <p:sldId id="286" r:id="rId23"/>
    <p:sldId id="287" r:id="rId24"/>
    <p:sldId id="288" r:id="rId25"/>
    <p:sldId id="289" r:id="rId26"/>
    <p:sldId id="290" r:id="rId27"/>
    <p:sldId id="299" r:id="rId28"/>
    <p:sldId id="263" r:id="rId29"/>
    <p:sldId id="264" r:id="rId30"/>
    <p:sldId id="275" r:id="rId31"/>
    <p:sldId id="284"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 userDrawn="1">
          <p15:clr>
            <a:srgbClr val="A4A3A4"/>
          </p15:clr>
        </p15:guide>
        <p15:guide id="2" pos="393" userDrawn="1">
          <p15:clr>
            <a:srgbClr val="A4A3A4"/>
          </p15:clr>
        </p15:guide>
        <p15:guide id="3" pos="824" userDrawn="1">
          <p15:clr>
            <a:srgbClr val="A4A3A4"/>
          </p15:clr>
        </p15:guide>
        <p15:guide id="4" pos="1663" userDrawn="1">
          <p15:clr>
            <a:srgbClr val="A4A3A4"/>
          </p15:clr>
        </p15:guide>
        <p15:guide id="5" pos="2479" userDrawn="1">
          <p15:clr>
            <a:srgbClr val="A4A3A4"/>
          </p15:clr>
        </p15:guide>
        <p15:guide id="6" pos="3318" userDrawn="1">
          <p15:clr>
            <a:srgbClr val="A4A3A4"/>
          </p15:clr>
        </p15:guide>
        <p15:guide id="7" pos="4135" userDrawn="1">
          <p15:clr>
            <a:srgbClr val="A4A3A4"/>
          </p15:clr>
        </p15:guide>
        <p15:guide id="8" pos="4951" userDrawn="1">
          <p15:clr>
            <a:srgbClr val="A4A3A4"/>
          </p15:clr>
        </p15:guide>
        <p15:guide id="9" pos="5790" userDrawn="1">
          <p15:clr>
            <a:srgbClr val="A4A3A4"/>
          </p15:clr>
        </p15:guide>
        <p15:guide id="10" pos="6607" userDrawn="1">
          <p15:clr>
            <a:srgbClr val="A4A3A4"/>
          </p15:clr>
        </p15:guide>
        <p15:guide id="11" pos="7446" userDrawn="1">
          <p15:clr>
            <a:srgbClr val="A4A3A4"/>
          </p15:clr>
        </p15:guide>
        <p15:guide id="12" orient="horz" pos="4247" userDrawn="1">
          <p15:clr>
            <a:srgbClr val="A4A3A4"/>
          </p15:clr>
        </p15:guide>
        <p15:guide id="13" orient="horz" pos="3770" userDrawn="1">
          <p15:clr>
            <a:srgbClr val="A4A3A4"/>
          </p15:clr>
        </p15:guide>
        <p15:guide id="14" orient="horz" pos="3317" userDrawn="1">
          <p15:clr>
            <a:srgbClr val="A4A3A4"/>
          </p15:clr>
        </p15:guide>
        <p15:guide id="15" orient="horz" pos="2863" userDrawn="1">
          <p15:clr>
            <a:srgbClr val="A4A3A4"/>
          </p15:clr>
        </p15:guide>
        <p15:guide id="16" orient="horz" pos="2387" userDrawn="1">
          <p15:clr>
            <a:srgbClr val="A4A3A4"/>
          </p15:clr>
        </p15:guide>
        <p15:guide id="17" orient="horz" pos="1911" userDrawn="1">
          <p15:clr>
            <a:srgbClr val="A4A3A4"/>
          </p15:clr>
        </p15:guide>
        <p15:guide id="18" orient="horz" pos="1457" userDrawn="1">
          <p15:clr>
            <a:srgbClr val="A4A3A4"/>
          </p15:clr>
        </p15:guide>
        <p15:guide id="19" orient="horz" pos="1003" userDrawn="1">
          <p15:clr>
            <a:srgbClr val="A4A3A4"/>
          </p15:clr>
        </p15:guide>
        <p15:guide id="20" orient="horz" pos="52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ke,Ilona" initials="B" lastIdx="8" clrIdx="0">
    <p:extLst>
      <p:ext uri="{19B8F6BF-5375-455C-9EA6-DF929625EA0E}">
        <p15:presenceInfo xmlns:p15="http://schemas.microsoft.com/office/powerpoint/2012/main" userId="S-1-5-21-280568371-2130341092-1349916565-36515" providerId="AD"/>
      </p:ext>
    </p:extLst>
  </p:cmAuthor>
  <p:cmAuthor id="2" name="Betke,Ilona" initials="B [2]" lastIdx="3" clrIdx="1">
    <p:extLst>
      <p:ext uri="{19B8F6BF-5375-455C-9EA6-DF929625EA0E}">
        <p15:presenceInfo xmlns:p15="http://schemas.microsoft.com/office/powerpoint/2012/main" userId="S::Ilona.Betke@stoeber.de::4e29a897-cec5-40d8-b58f-c0b35c434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ED"/>
    <a:srgbClr val="F8E7CD"/>
    <a:srgbClr val="9A9D2B"/>
    <a:srgbClr val="A7A92E"/>
    <a:srgbClr val="A7E72E"/>
    <a:srgbClr val="003E74"/>
    <a:srgbClr val="004B88"/>
    <a:srgbClr val="006EB6"/>
    <a:srgbClr val="007FC4"/>
    <a:srgbClr val="6A9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74" autoAdjust="0"/>
    <p:restoredTop sz="72484" autoAdjust="0"/>
  </p:normalViewPr>
  <p:slideViewPr>
    <p:cSldViewPr snapToGrid="0" snapToObjects="1">
      <p:cViewPr varScale="1">
        <p:scale>
          <a:sx n="76" d="100"/>
          <a:sy n="76" d="100"/>
        </p:scale>
        <p:origin x="744" y="90"/>
      </p:cViewPr>
      <p:guideLst>
        <p:guide pos="7"/>
        <p:guide pos="393"/>
        <p:guide pos="824"/>
        <p:guide pos="1663"/>
        <p:guide pos="2479"/>
        <p:guide pos="3318"/>
        <p:guide pos="4135"/>
        <p:guide pos="4951"/>
        <p:guide pos="5790"/>
        <p:guide pos="6607"/>
        <p:guide pos="7446"/>
        <p:guide orient="horz" pos="4247"/>
        <p:guide orient="horz" pos="3770"/>
        <p:guide orient="horz" pos="3317"/>
        <p:guide orient="horz" pos="2863"/>
        <p:guide orient="horz" pos="2387"/>
        <p:guide orient="horz" pos="1911"/>
        <p:guide orient="horz" pos="1457"/>
        <p:guide orient="horz" pos="1003"/>
        <p:guide orient="horz" pos="52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254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4791457-3E5D-4EF3-811B-2AEC0C24F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E10916A-B6B6-48D0-BC13-9C91DC93C3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91B9B5-DE4D-465A-8F9F-D673C3384256}" type="datetimeFigureOut">
              <a:rPr lang="de-DE" smtClean="0"/>
              <a:t>30.09.2019</a:t>
            </a:fld>
            <a:endParaRPr lang="de-DE"/>
          </a:p>
        </p:txBody>
      </p:sp>
      <p:sp>
        <p:nvSpPr>
          <p:cNvPr id="4" name="Fußzeilenplatzhalter 3">
            <a:extLst>
              <a:ext uri="{FF2B5EF4-FFF2-40B4-BE49-F238E27FC236}">
                <a16:creationId xmlns:a16="http://schemas.microsoft.com/office/drawing/2014/main" id="{AAE672C4-A9D0-4FCA-9845-C60E4D4F9F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9101B6F-B73A-4B9D-A9F3-D7D4D2A07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020943-D3AE-4EAC-8553-D9E86320DCB7}" type="slidenum">
              <a:rPr lang="de-DE" smtClean="0"/>
              <a:t>‹Nr.›</a:t>
            </a:fld>
            <a:endParaRPr lang="de-DE"/>
          </a:p>
        </p:txBody>
      </p:sp>
    </p:spTree>
    <p:extLst>
      <p:ext uri="{BB962C8B-B14F-4D97-AF65-F5344CB8AC3E}">
        <p14:creationId xmlns:p14="http://schemas.microsoft.com/office/powerpoint/2010/main" val="697597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496BB-EB4D-D448-9822-9A227480818A}" type="datetimeFigureOut">
              <a:rPr lang="en-US" smtClean="0"/>
              <a:t>9/30/2019</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A3DF1-23CF-5344-9949-DF1C92A429D0}" type="slidenum">
              <a:rPr lang="en-US" smtClean="0"/>
              <a:t>‹Nr.›</a:t>
            </a:fld>
            <a:endParaRPr lang="en-US"/>
          </a:p>
        </p:txBody>
      </p:sp>
    </p:spTree>
    <p:extLst>
      <p:ext uri="{BB962C8B-B14F-4D97-AF65-F5344CB8AC3E}">
        <p14:creationId xmlns:p14="http://schemas.microsoft.com/office/powerpoint/2010/main" val="34567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a:t>
            </a:fld>
            <a:endParaRPr lang="en-US"/>
          </a:p>
        </p:txBody>
      </p:sp>
    </p:spTree>
    <p:extLst>
      <p:ext uri="{BB962C8B-B14F-4D97-AF65-F5344CB8AC3E}">
        <p14:creationId xmlns:p14="http://schemas.microsoft.com/office/powerpoint/2010/main" val="143302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emergency-off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Improved gearing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materials, hardening processes, </a:t>
            </a:r>
            <a:r>
              <a:rPr lang="en-US" dirty="0" err="1"/>
              <a:t>nitrided</a:t>
            </a:r>
            <a:r>
              <a:rPr lang="en-US" dirty="0"/>
              <a:t> housing at reduced backlash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precision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innovative manufacturing process for hollow gear </a:t>
            </a:r>
            <a:r>
              <a:rPr lang="en-US" dirty="0" err="1"/>
              <a:t>toothing</a:t>
            </a:r>
            <a:r>
              <a:rPr lang="en-US" dirty="0"/>
              <a:t> (power skiving) in one machine clamping - no </a:t>
            </a:r>
            <a:r>
              <a:rPr lang="en-US" dirty="0" err="1"/>
              <a:t>reclamping</a:t>
            </a:r>
            <a:r>
              <a:rPr lang="en-US" dirty="0"/>
              <a:t>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Optimized gear widths</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12</a:t>
            </a:fld>
            <a:endParaRPr lang="en-US"/>
          </a:p>
        </p:txBody>
      </p:sp>
    </p:spTree>
    <p:extLst>
      <p:ext uri="{BB962C8B-B14F-4D97-AF65-F5344CB8AC3E}">
        <p14:creationId xmlns:p14="http://schemas.microsoft.com/office/powerpoint/2010/main" val="307613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torsional stiffness 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Shortened overall length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Increased </a:t>
            </a:r>
            <a:r>
              <a:rPr lang="en-US" dirty="0" err="1"/>
              <a:t>toothing</a:t>
            </a:r>
            <a:r>
              <a:rPr lang="en-US" dirty="0"/>
              <a:t> widths at the output stage</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13</a:t>
            </a:fld>
            <a:endParaRPr lang="en-US"/>
          </a:p>
        </p:txBody>
      </p:sp>
    </p:spTree>
    <p:extLst>
      <p:ext uri="{BB962C8B-B14F-4D97-AF65-F5344CB8AC3E}">
        <p14:creationId xmlns:p14="http://schemas.microsoft.com/office/powerpoint/2010/main" val="13349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of the input speeds through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Changed bearing arrangement for 2-stage backlash reduced gearboxes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Narrower teeth at the input stage of 2 stage gearboxes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Extensive test field trials</a:t>
            </a:r>
          </a:p>
        </p:txBody>
      </p:sp>
      <p:sp>
        <p:nvSpPr>
          <p:cNvPr id="4" name="Foliennummernplatzhalter 3"/>
          <p:cNvSpPr>
            <a:spLocks noGrp="1"/>
          </p:cNvSpPr>
          <p:nvPr>
            <p:ph type="sldNum" sz="quarter" idx="5"/>
          </p:nvPr>
        </p:nvSpPr>
        <p:spPr/>
        <p:txBody>
          <a:bodyPr/>
          <a:lstStyle/>
          <a:p>
            <a:fld id="{AF8A3DF1-23CF-5344-9949-DF1C92A429D0}" type="slidenum">
              <a:rPr lang="en-US" smtClean="0"/>
              <a:t>14</a:t>
            </a:fld>
            <a:endParaRPr lang="en-US"/>
          </a:p>
        </p:txBody>
      </p:sp>
    </p:spTree>
    <p:extLst>
      <p:ext uri="{BB962C8B-B14F-4D97-AF65-F5344CB8AC3E}">
        <p14:creationId xmlns:p14="http://schemas.microsoft.com/office/powerpoint/2010/main" val="301913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option "D" (double angular contact bearing), we have 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backlash-free bearing for high radial and axial load.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bearing arrangement is suitable especially when high loads are simultaneously applied in radial and axial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e.g. rack and pinion drives.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calculation of only axial loads, like our competitors do in their catalogs shows up to 150% higher values.</a:t>
            </a:r>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15</a:t>
            </a:fld>
            <a:endParaRPr lang="en-US"/>
          </a:p>
        </p:txBody>
      </p:sp>
    </p:spTree>
    <p:extLst>
      <p:ext uri="{BB962C8B-B14F-4D97-AF65-F5344CB8AC3E}">
        <p14:creationId xmlns:p14="http://schemas.microsoft.com/office/powerpoint/2010/main" val="407720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acceleration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Improved gearing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materials, hardening processes, </a:t>
            </a:r>
            <a:r>
              <a:rPr lang="en-US" dirty="0" err="1"/>
              <a:t>nitrided</a:t>
            </a:r>
            <a:r>
              <a:rPr lang="en-US" dirty="0"/>
              <a:t> housing at reduced backlash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precision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innovative manufacturing process for hollow gear </a:t>
            </a:r>
            <a:r>
              <a:rPr lang="en-US" dirty="0" err="1"/>
              <a:t>toothing</a:t>
            </a:r>
            <a:r>
              <a:rPr lang="en-US" dirty="0"/>
              <a:t> (power skiving) in one machine clamping - no </a:t>
            </a:r>
            <a:r>
              <a:rPr lang="en-US" dirty="0" err="1"/>
              <a:t>reclamping</a:t>
            </a:r>
            <a:r>
              <a:rPr lang="en-US" dirty="0"/>
              <a:t>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Optimized gear widths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Reduced backlash even higher gear quality </a:t>
            </a:r>
            <a:r>
              <a:rPr lang="en-US" dirty="0">
                <a:sym typeface="Wingdings" panose="05000000000000000000" pitchFamily="2" charset="2"/>
              </a:rPr>
              <a:t></a:t>
            </a:r>
            <a:r>
              <a:rPr lang="en-US" dirty="0"/>
              <a:t>even higher acceleration torques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M2acc is the value for the standard backlash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M2accHT is the value for the reduced backlash</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16</a:t>
            </a:fld>
            <a:endParaRPr lang="en-US"/>
          </a:p>
        </p:txBody>
      </p:sp>
    </p:spTree>
    <p:extLst>
      <p:ext uri="{BB962C8B-B14F-4D97-AF65-F5344CB8AC3E}">
        <p14:creationId xmlns:p14="http://schemas.microsoft.com/office/powerpoint/2010/main" val="65765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nominal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changed calculation bases according to the latest knowledge and current state of the art.</a:t>
            </a: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17</a:t>
            </a:fld>
            <a:endParaRPr lang="en-US"/>
          </a:p>
        </p:txBody>
      </p:sp>
    </p:spTree>
    <p:extLst>
      <p:ext uri="{BB962C8B-B14F-4D97-AF65-F5344CB8AC3E}">
        <p14:creationId xmlns:p14="http://schemas.microsoft.com/office/powerpoint/2010/main" val="216769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of the emergency-off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Improved gearing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materials, hardening processes, </a:t>
            </a:r>
            <a:r>
              <a:rPr lang="en-US" dirty="0" err="1"/>
              <a:t>nitrided</a:t>
            </a:r>
            <a:r>
              <a:rPr lang="en-US" dirty="0"/>
              <a:t> housing at reduced backlash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precision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innovative manufacturing process for hollow gear </a:t>
            </a:r>
            <a:r>
              <a:rPr lang="en-US" dirty="0" err="1"/>
              <a:t>toothing</a:t>
            </a:r>
            <a:r>
              <a:rPr lang="en-US" dirty="0"/>
              <a:t> (power skiving) in one machine clamping - no </a:t>
            </a:r>
            <a:r>
              <a:rPr lang="en-US" dirty="0" err="1"/>
              <a:t>reclamping</a:t>
            </a:r>
            <a:r>
              <a:rPr lang="en-US" dirty="0"/>
              <a:t>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Optimized gear widths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18</a:t>
            </a:fld>
            <a:endParaRPr lang="en-US"/>
          </a:p>
        </p:txBody>
      </p:sp>
    </p:spTree>
    <p:extLst>
      <p:ext uri="{BB962C8B-B14F-4D97-AF65-F5344CB8AC3E}">
        <p14:creationId xmlns:p14="http://schemas.microsoft.com/office/powerpoint/2010/main" val="213449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torsional stiffness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Shortened overall length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Increased </a:t>
            </a:r>
            <a:r>
              <a:rPr lang="en-US" dirty="0" err="1"/>
              <a:t>toothing</a:t>
            </a:r>
            <a:r>
              <a:rPr lang="en-US" dirty="0"/>
              <a:t> widths at the output stage</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19</a:t>
            </a:fld>
            <a:endParaRPr lang="en-US"/>
          </a:p>
        </p:txBody>
      </p:sp>
    </p:spTree>
    <p:extLst>
      <p:ext uri="{BB962C8B-B14F-4D97-AF65-F5344CB8AC3E}">
        <p14:creationId xmlns:p14="http://schemas.microsoft.com/office/powerpoint/2010/main" val="251346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input speeds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Changed bearing arrangement for 2-stage backlash reduced gearboxes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Narrower teeth at the input stage of 2 stage gearboxes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Extensive test field trials</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20</a:t>
            </a:fld>
            <a:endParaRPr lang="en-US"/>
          </a:p>
        </p:txBody>
      </p:sp>
    </p:spTree>
    <p:extLst>
      <p:ext uri="{BB962C8B-B14F-4D97-AF65-F5344CB8AC3E}">
        <p14:creationId xmlns:p14="http://schemas.microsoft.com/office/powerpoint/2010/main" val="59946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acceleration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Improved gearing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materials, hardening processes, </a:t>
            </a:r>
            <a:r>
              <a:rPr lang="en-US" dirty="0" err="1"/>
              <a:t>nitrided</a:t>
            </a:r>
            <a:r>
              <a:rPr lang="en-US" dirty="0"/>
              <a:t> housing at reduced backlash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precision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innovative manufacturing process for hollow gear </a:t>
            </a:r>
            <a:r>
              <a:rPr lang="en-US" dirty="0" err="1"/>
              <a:t>toothing</a:t>
            </a:r>
            <a:r>
              <a:rPr lang="en-US" dirty="0"/>
              <a:t> (power skiving) in one machine clamping - no </a:t>
            </a:r>
            <a:r>
              <a:rPr lang="en-US" dirty="0" err="1"/>
              <a:t>reclamping</a:t>
            </a:r>
            <a:r>
              <a:rPr lang="en-US" dirty="0"/>
              <a:t>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Optimized gear widths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Reduced backlash even higher gear quality </a:t>
            </a:r>
            <a:r>
              <a:rPr lang="en-US" dirty="0">
                <a:sym typeface="Wingdings" panose="05000000000000000000" pitchFamily="2" charset="2"/>
              </a:rPr>
              <a:t></a:t>
            </a:r>
            <a:r>
              <a:rPr lang="en-US" dirty="0"/>
              <a:t>even higher acceleration torques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M2acc is the value for the standard backlash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M2accHT is the value for the reduced backlash</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21</a:t>
            </a:fld>
            <a:endParaRPr lang="en-US"/>
          </a:p>
        </p:txBody>
      </p:sp>
    </p:spTree>
    <p:extLst>
      <p:ext uri="{BB962C8B-B14F-4D97-AF65-F5344CB8AC3E}">
        <p14:creationId xmlns:p14="http://schemas.microsoft.com/office/powerpoint/2010/main" val="394458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a:t>
            </a:fld>
            <a:endParaRPr lang="en-US"/>
          </a:p>
        </p:txBody>
      </p:sp>
    </p:spTree>
    <p:extLst>
      <p:ext uri="{BB962C8B-B14F-4D97-AF65-F5344CB8AC3E}">
        <p14:creationId xmlns:p14="http://schemas.microsoft.com/office/powerpoint/2010/main" val="209203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nominal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changed calculation bases according to the latest knowledge and current state of the art.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22</a:t>
            </a:fld>
            <a:endParaRPr lang="en-US"/>
          </a:p>
        </p:txBody>
      </p:sp>
    </p:spTree>
    <p:extLst>
      <p:ext uri="{BB962C8B-B14F-4D97-AF65-F5344CB8AC3E}">
        <p14:creationId xmlns:p14="http://schemas.microsoft.com/office/powerpoint/2010/main" val="73297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emergency-off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Improved gearing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materials, hardening processes, </a:t>
            </a:r>
            <a:r>
              <a:rPr lang="en-US" dirty="0" err="1"/>
              <a:t>nitrided</a:t>
            </a:r>
            <a:r>
              <a:rPr lang="en-US" dirty="0"/>
              <a:t> housing at reduced backlash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precision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innovative manufacturing process for hollow gear </a:t>
            </a:r>
            <a:r>
              <a:rPr lang="en-US" dirty="0" err="1"/>
              <a:t>toothing</a:t>
            </a:r>
            <a:r>
              <a:rPr lang="en-US" dirty="0"/>
              <a:t> (power skiving) in one machine clamping - no </a:t>
            </a:r>
            <a:r>
              <a:rPr lang="en-US" dirty="0" err="1"/>
              <a:t>reclamping</a:t>
            </a:r>
            <a:r>
              <a:rPr lang="en-US" dirty="0"/>
              <a:t>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Optimized gear widths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23</a:t>
            </a:fld>
            <a:endParaRPr lang="en-US"/>
          </a:p>
        </p:txBody>
      </p:sp>
    </p:spTree>
    <p:extLst>
      <p:ext uri="{BB962C8B-B14F-4D97-AF65-F5344CB8AC3E}">
        <p14:creationId xmlns:p14="http://schemas.microsoft.com/office/powerpoint/2010/main" val="132905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of torsional stiffness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Shortened overall length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Increased </a:t>
            </a:r>
            <a:r>
              <a:rPr lang="en-US" dirty="0" err="1"/>
              <a:t>toothing</a:t>
            </a:r>
            <a:r>
              <a:rPr lang="en-US" dirty="0"/>
              <a:t> widths</a:t>
            </a: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24</a:t>
            </a:fld>
            <a:endParaRPr lang="en-US"/>
          </a:p>
        </p:txBody>
      </p:sp>
    </p:spTree>
    <p:extLst>
      <p:ext uri="{BB962C8B-B14F-4D97-AF65-F5344CB8AC3E}">
        <p14:creationId xmlns:p14="http://schemas.microsoft.com/office/powerpoint/2010/main" val="3237783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input speeds due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Changed bearing arrangement for 2-stage gearboxes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Latest technical calculations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Changing the calculation of the drive selection to standard applications by introducing an operating factor for increased cycle operation.</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25</a:t>
            </a:fld>
            <a:endParaRPr lang="en-US"/>
          </a:p>
        </p:txBody>
      </p:sp>
    </p:spTree>
    <p:extLst>
      <p:ext uri="{BB962C8B-B14F-4D97-AF65-F5344CB8AC3E}">
        <p14:creationId xmlns:p14="http://schemas.microsoft.com/office/powerpoint/2010/main" val="2813747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reinforced bearing option for PH3 to PH5 gearboxes results in increased values of almost 40%.</a:t>
            </a:r>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26</a:t>
            </a:fld>
            <a:endParaRPr lang="en-US"/>
          </a:p>
        </p:txBody>
      </p:sp>
    </p:spTree>
    <p:extLst>
      <p:ext uri="{BB962C8B-B14F-4D97-AF65-F5344CB8AC3E}">
        <p14:creationId xmlns:p14="http://schemas.microsoft.com/office/powerpoint/2010/main" val="1640229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Small </a:t>
            </a:r>
            <a:r>
              <a:rPr lang="de-DE" dirty="0" err="1"/>
              <a:t>modifications</a:t>
            </a:r>
            <a:r>
              <a:rPr lang="de-DE" dirty="0"/>
              <a:t> at PH(Q), </a:t>
            </a:r>
            <a:r>
              <a:rPr lang="de-DE" dirty="0" err="1"/>
              <a:t>see</a:t>
            </a:r>
            <a:r>
              <a:rPr lang="de-DE" dirty="0"/>
              <a:t> </a:t>
            </a:r>
            <a:r>
              <a:rPr lang="de-DE" dirty="0" err="1"/>
              <a:t>next</a:t>
            </a:r>
            <a:r>
              <a:rPr lang="de-DE" dirty="0"/>
              <a:t> 2 </a:t>
            </a:r>
            <a:r>
              <a:rPr lang="de-DE" dirty="0" err="1"/>
              <a:t>slides</a:t>
            </a:r>
            <a:endParaRPr lang="de-DE" b="1"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27</a:t>
            </a:fld>
            <a:endParaRPr lang="en-US"/>
          </a:p>
        </p:txBody>
      </p:sp>
    </p:spTree>
    <p:extLst>
      <p:ext uri="{BB962C8B-B14F-4D97-AF65-F5344CB8AC3E}">
        <p14:creationId xmlns:p14="http://schemas.microsoft.com/office/powerpoint/2010/main" val="4134126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28</a:t>
            </a:fld>
            <a:endParaRPr lang="en-US"/>
          </a:p>
        </p:txBody>
      </p:sp>
    </p:spTree>
    <p:extLst>
      <p:ext uri="{BB962C8B-B14F-4D97-AF65-F5344CB8AC3E}">
        <p14:creationId xmlns:p14="http://schemas.microsoft.com/office/powerpoint/2010/main" val="2458833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p>
          <a:p>
            <a:r>
              <a:rPr lang="en-US" sz="1200" kern="1200" dirty="0">
                <a:solidFill>
                  <a:schemeClr val="tx1"/>
                </a:solidFill>
                <a:effectLst/>
                <a:latin typeface="+mn-lt"/>
                <a:ea typeface="+mn-ea"/>
                <a:cs typeface="+mn-cs"/>
              </a:rPr>
              <a:t>At PH(Q) gearboxes, the fixing bore s2 in the flanged shaft (planet carrier) is replaced by a thread. The additional thread increases the transmittable torque of the screw connection. Because the fixing hole for reversing operation was the position orientation for the planets in the gearbox, all PH(Q) gearboxes of the G3 now are having a marking in the form of a small bore.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need the fixing hole you can simply drill one of the threads to the dimensioned thread depth.</a:t>
            </a:r>
          </a:p>
        </p:txBody>
      </p:sp>
      <p:sp>
        <p:nvSpPr>
          <p:cNvPr id="4" name="Foliennummernplatzhalter 3"/>
          <p:cNvSpPr>
            <a:spLocks noGrp="1"/>
          </p:cNvSpPr>
          <p:nvPr>
            <p:ph type="sldNum" sz="quarter" idx="5"/>
          </p:nvPr>
        </p:nvSpPr>
        <p:spPr/>
        <p:txBody>
          <a:bodyPr/>
          <a:lstStyle/>
          <a:p>
            <a:fld id="{AF8A3DF1-23CF-5344-9949-DF1C92A429D0}" type="slidenum">
              <a:rPr lang="en-US" smtClean="0"/>
              <a:t>29</a:t>
            </a:fld>
            <a:endParaRPr lang="en-US"/>
          </a:p>
        </p:txBody>
      </p:sp>
    </p:spTree>
    <p:extLst>
      <p:ext uri="{BB962C8B-B14F-4D97-AF65-F5344CB8AC3E}">
        <p14:creationId xmlns:p14="http://schemas.microsoft.com/office/powerpoint/2010/main" val="326153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30</a:t>
            </a:fld>
            <a:endParaRPr lang="en-US"/>
          </a:p>
        </p:txBody>
      </p:sp>
    </p:spTree>
    <p:extLst>
      <p:ext uri="{BB962C8B-B14F-4D97-AF65-F5344CB8AC3E}">
        <p14:creationId xmlns:p14="http://schemas.microsoft.com/office/powerpoint/2010/main" val="250736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p>
          <a:p>
            <a:r>
              <a:rPr lang="en-US" dirty="0"/>
              <a:t>Base price gearbox remains the same</a:t>
            </a:r>
            <a:br>
              <a:rPr lang="en-US" dirty="0"/>
            </a:br>
            <a:r>
              <a:rPr lang="en-US" dirty="0"/>
              <a:t>Option reduced backlash + 10% base price gearbox</a:t>
            </a:r>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31</a:t>
            </a:fld>
            <a:endParaRPr lang="en-US"/>
          </a:p>
        </p:txBody>
      </p:sp>
    </p:spTree>
    <p:extLst>
      <p:ext uri="{BB962C8B-B14F-4D97-AF65-F5344CB8AC3E}">
        <p14:creationId xmlns:p14="http://schemas.microsoft.com/office/powerpoint/2010/main" val="307161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optimization / standardization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input-side interface for P and PH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a:t>
            </a:r>
            <a:r>
              <a:rPr lang="en-US" dirty="0"/>
              <a:t>Use of same motor adapters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a:t>
            </a:r>
            <a:r>
              <a:rPr lang="en-US" dirty="0"/>
              <a:t>Use of same motor flanges for direct mounting</a:t>
            </a:r>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3</a:t>
            </a:fld>
            <a:endParaRPr lang="en-US"/>
          </a:p>
        </p:txBody>
      </p:sp>
    </p:spTree>
    <p:extLst>
      <p:ext uri="{BB962C8B-B14F-4D97-AF65-F5344CB8AC3E}">
        <p14:creationId xmlns:p14="http://schemas.microsoft.com/office/powerpoint/2010/main" val="337720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P2 remains unchanged, but is also gets the generation number 3.</a:t>
            </a:r>
          </a:p>
          <a:p>
            <a:r>
              <a:rPr lang="en-US" sz="1200" kern="1200" dirty="0">
                <a:solidFill>
                  <a:schemeClr val="tx1"/>
                </a:solidFill>
                <a:effectLst/>
                <a:latin typeface="+mn-lt"/>
                <a:ea typeface="+mn-ea"/>
                <a:cs typeface="+mn-cs"/>
              </a:rPr>
              <a:t>This means an approx. 15% increase of acceleration torque for same drive selection (including shock factor) by a new derating of 15% at </a:t>
            </a:r>
            <a:r>
              <a:rPr lang="en-US" sz="1200" kern="1200" dirty="0" err="1">
                <a:solidFill>
                  <a:schemeClr val="tx1"/>
                </a:solidFill>
                <a:effectLst/>
                <a:latin typeface="+mn-lt"/>
                <a:ea typeface="+mn-ea"/>
                <a:cs typeface="+mn-cs"/>
              </a:rPr>
              <a:t>Zh</a:t>
            </a:r>
            <a:r>
              <a:rPr lang="en-US" sz="1200" kern="1200" dirty="0">
                <a:solidFill>
                  <a:schemeClr val="tx1"/>
                </a:solidFill>
                <a:effectLst/>
                <a:latin typeface="+mn-lt"/>
                <a:ea typeface="+mn-ea"/>
                <a:cs typeface="+mn-cs"/>
              </a:rPr>
              <a:t>&gt;=1000 cycles/h.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AF8A3DF1-23CF-5344-9949-DF1C92A429D0}" type="slidenum">
              <a:rPr lang="en-US" smtClean="0"/>
              <a:t>4</a:t>
            </a:fld>
            <a:endParaRPr lang="en-US"/>
          </a:p>
        </p:txBody>
      </p:sp>
    </p:spTree>
    <p:extLst>
      <p:ext uri="{BB962C8B-B14F-4D97-AF65-F5344CB8AC3E}">
        <p14:creationId xmlns:p14="http://schemas.microsoft.com/office/powerpoint/2010/main" val="195307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p>
          <a:p>
            <a:r>
              <a:rPr lang="de-DE" dirty="0" err="1"/>
              <a:t>No</a:t>
            </a:r>
            <a:r>
              <a:rPr lang="de-DE" dirty="0"/>
              <a:t> MEL </a:t>
            </a:r>
            <a:r>
              <a:rPr lang="de-DE" dirty="0" err="1"/>
              <a:t>adapter</a:t>
            </a:r>
            <a:r>
              <a:rPr lang="de-DE" dirty="0"/>
              <a:t> at P9</a:t>
            </a:r>
          </a:p>
        </p:txBody>
      </p:sp>
      <p:sp>
        <p:nvSpPr>
          <p:cNvPr id="4" name="Foliennummernplatzhalter 3"/>
          <p:cNvSpPr>
            <a:spLocks noGrp="1"/>
          </p:cNvSpPr>
          <p:nvPr>
            <p:ph type="sldNum" sz="quarter" idx="5"/>
          </p:nvPr>
        </p:nvSpPr>
        <p:spPr/>
        <p:txBody>
          <a:bodyPr/>
          <a:lstStyle/>
          <a:p>
            <a:fld id="{AF8A3DF1-23CF-5344-9949-DF1C92A429D0}" type="slidenum">
              <a:rPr lang="en-US" smtClean="0"/>
              <a:t>5</a:t>
            </a:fld>
            <a:endParaRPr lang="en-US"/>
          </a:p>
        </p:txBody>
      </p:sp>
    </p:spTree>
    <p:extLst>
      <p:ext uri="{BB962C8B-B14F-4D97-AF65-F5344CB8AC3E}">
        <p14:creationId xmlns:p14="http://schemas.microsoft.com/office/powerpoint/2010/main" val="229006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endParaRPr lang="de-DE"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length comparison to the geared motors of the G2 is in progress and will be published together with the </a:t>
            </a:r>
          </a:p>
          <a:p>
            <a:r>
              <a:rPr lang="en-US" sz="1200" kern="1200" dirty="0">
                <a:solidFill>
                  <a:schemeClr val="tx1"/>
                </a:solidFill>
                <a:effectLst/>
                <a:latin typeface="+mn-lt"/>
                <a:ea typeface="+mn-ea"/>
                <a:cs typeface="+mn-cs"/>
              </a:rPr>
              <a:t>with the catalog </a:t>
            </a:r>
            <a:r>
              <a:rPr lang="de-DE" sz="1200" kern="1200" dirty="0">
                <a:solidFill>
                  <a:schemeClr val="tx1"/>
                </a:solidFill>
                <a:effectLst/>
                <a:latin typeface="+mn-lt"/>
                <a:ea typeface="+mn-ea"/>
                <a:cs typeface="+mn-cs"/>
              </a:rPr>
              <a:t>„Synchron </a:t>
            </a:r>
            <a:r>
              <a:rPr lang="de-DE" sz="1200" kern="1200" dirty="0" err="1">
                <a:solidFill>
                  <a:schemeClr val="tx1"/>
                </a:solidFill>
                <a:effectLst/>
                <a:latin typeface="+mn-lt"/>
                <a:ea typeface="+mn-ea"/>
                <a:cs typeface="+mn-cs"/>
              </a:rPr>
              <a:t>Servogetriebemotoren</a:t>
            </a:r>
            <a:r>
              <a:rPr lang="de-DE" sz="1200" kern="1200" dirty="0">
                <a:solidFill>
                  <a:schemeClr val="tx1"/>
                </a:solidFill>
                <a:effectLst/>
                <a:latin typeface="+mn-lt"/>
                <a:ea typeface="+mn-ea"/>
                <a:cs typeface="+mn-cs"/>
              </a:rPr>
              <a:t> EZ“ zum 01.01.2020.</a:t>
            </a:r>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6</a:t>
            </a:fld>
            <a:endParaRPr lang="en-US"/>
          </a:p>
        </p:txBody>
      </p:sp>
    </p:spTree>
    <p:extLst>
      <p:ext uri="{BB962C8B-B14F-4D97-AF65-F5344CB8AC3E}">
        <p14:creationId xmlns:p14="http://schemas.microsoft.com/office/powerpoint/2010/main" val="393878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change has already been implemented in the last few months in Generation 2 gearboxes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two-part adapter (gearbox cover + motor adapter flange),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no more difficulties are expected.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one-piece adapter this was not possible yet and therefore it must be checked on possible interference contour.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Information: During the changeover to the larger square dimensions of the G2,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interference contours with the machine design only occurred in very few cases.</a:t>
            </a:r>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7</a:t>
            </a:fld>
            <a:endParaRPr lang="en-US"/>
          </a:p>
        </p:txBody>
      </p:sp>
    </p:spTree>
    <p:extLst>
      <p:ext uri="{BB962C8B-B14F-4D97-AF65-F5344CB8AC3E}">
        <p14:creationId xmlns:p14="http://schemas.microsoft.com/office/powerpoint/2010/main" val="257620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in acceleration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Improved gearing quality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materials, hardening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State-of-the-art precision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innovative manufacturing process for hollow gear </a:t>
            </a:r>
            <a:r>
              <a:rPr lang="en-US" dirty="0" err="1"/>
              <a:t>toothing</a:t>
            </a:r>
            <a:r>
              <a:rPr lang="en-US" dirty="0"/>
              <a:t> (power skiving) in one machine clamping - no </a:t>
            </a:r>
            <a:r>
              <a:rPr lang="en-US" dirty="0" err="1"/>
              <a:t>reclamping</a:t>
            </a:r>
            <a:r>
              <a:rPr lang="en-US" dirty="0"/>
              <a:t> errors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Optimized gear widths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Reduced backlash even higher gear quality </a:t>
            </a:r>
            <a:r>
              <a:rPr lang="en-US" dirty="0">
                <a:sym typeface="Wingdings" panose="05000000000000000000" pitchFamily="2" charset="2"/>
              </a:rPr>
              <a:t></a:t>
            </a:r>
            <a:r>
              <a:rPr lang="en-US" dirty="0"/>
              <a:t>even higher acceleration torques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M2acc is the value for the standard backlash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M2accHT is the value for the reduced backlash</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10</a:t>
            </a:fld>
            <a:endParaRPr lang="en-US"/>
          </a:p>
        </p:txBody>
      </p:sp>
    </p:spTree>
    <p:extLst>
      <p:ext uri="{BB962C8B-B14F-4D97-AF65-F5344CB8AC3E}">
        <p14:creationId xmlns:p14="http://schemas.microsoft.com/office/powerpoint/2010/main" val="15922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slides give you tips, background and additional information on </a:t>
            </a:r>
            <a:r>
              <a:rPr lang="de-DE" dirty="0"/>
              <a:t>P G3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of nominal torques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changed calculation base according to the latest knowledge and current state of the art.</a:t>
            </a:r>
            <a:endParaRPr lang="de-DE" dirty="0"/>
          </a:p>
          <a:p>
            <a:endParaRPr lang="de-DE" dirty="0"/>
          </a:p>
        </p:txBody>
      </p:sp>
      <p:sp>
        <p:nvSpPr>
          <p:cNvPr id="4" name="Foliennummernplatzhalter 3"/>
          <p:cNvSpPr>
            <a:spLocks noGrp="1"/>
          </p:cNvSpPr>
          <p:nvPr>
            <p:ph type="sldNum" sz="quarter" idx="5"/>
          </p:nvPr>
        </p:nvSpPr>
        <p:spPr/>
        <p:txBody>
          <a:bodyPr/>
          <a:lstStyle/>
          <a:p>
            <a:fld id="{AF8A3DF1-23CF-5344-9949-DF1C92A429D0}" type="slidenum">
              <a:rPr lang="en-US" smtClean="0"/>
              <a:t>11</a:t>
            </a:fld>
            <a:endParaRPr lang="en-US"/>
          </a:p>
        </p:txBody>
      </p:sp>
    </p:spTree>
    <p:extLst>
      <p:ext uri="{BB962C8B-B14F-4D97-AF65-F5344CB8AC3E}">
        <p14:creationId xmlns:p14="http://schemas.microsoft.com/office/powerpoint/2010/main" val="1593366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6" y="840456"/>
            <a:ext cx="12192000" cy="3704557"/>
          </a:xfrm>
          <a:prstGeom prst="rect">
            <a:avLst/>
          </a:prstGeom>
          <a:solidFill>
            <a:srgbClr val="F8E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2660400" y="2314800"/>
            <a:ext cx="6534000" cy="1476000"/>
          </a:xfrm>
        </p:spPr>
        <p:txBody>
          <a:bodyPr anchor="b">
            <a:normAutofit/>
          </a:bodyPr>
          <a:lstStyle>
            <a:lvl1pPr algn="l">
              <a:lnSpc>
                <a:spcPct val="100000"/>
              </a:lnSpc>
              <a:defRPr sz="4000" b="1">
                <a:solidFill>
                  <a:schemeClr val="tx2"/>
                </a:solidFill>
              </a:defRPr>
            </a:lvl1pPr>
          </a:lstStyle>
          <a:p>
            <a:r>
              <a:rPr lang="de-DE"/>
              <a:t>Mastertitelformat bearbeiten</a:t>
            </a:r>
            <a:endParaRPr lang="en-US" dirty="0"/>
          </a:p>
        </p:txBody>
      </p:sp>
      <p:sp>
        <p:nvSpPr>
          <p:cNvPr id="3" name="Untertitel 2"/>
          <p:cNvSpPr>
            <a:spLocks noGrp="1"/>
          </p:cNvSpPr>
          <p:nvPr>
            <p:ph type="subTitle" idx="1"/>
          </p:nvPr>
        </p:nvSpPr>
        <p:spPr>
          <a:xfrm>
            <a:off x="2660400" y="3874174"/>
            <a:ext cx="6534000" cy="64545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8" name="Dreieck 9"/>
          <p:cNvSpPr/>
          <p:nvPr userDrawn="1"/>
        </p:nvSpPr>
        <p:spPr>
          <a:xfrm rot="10800000">
            <a:off x="-6" y="11564"/>
            <a:ext cx="5245106" cy="340156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 10">
            <a:extLst>
              <a:ext uri="{FF2B5EF4-FFF2-40B4-BE49-F238E27FC236}">
                <a16:creationId xmlns:a16="http://schemas.microsoft.com/office/drawing/2014/main" id="{483D2F1A-6EAB-4925-A019-3186E5FDB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a:extLst>
              <a:ext uri="{FF2B5EF4-FFF2-40B4-BE49-F238E27FC236}">
                <a16:creationId xmlns:a16="http://schemas.microsoft.com/office/drawing/2014/main" id="{C1DA38FF-A07F-40A2-AA15-D39AF17FD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Tree>
    <p:extLst>
      <p:ext uri="{BB962C8B-B14F-4D97-AF65-F5344CB8AC3E}">
        <p14:creationId xmlns:p14="http://schemas.microsoft.com/office/powerpoint/2010/main" val="3931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8" name="Tabelle 7"/>
          <p:cNvGraphicFramePr>
            <a:graphicFrameLocks noGrp="1"/>
          </p:cNvGraphicFramePr>
          <p:nvPr userDrawn="1">
            <p:extLst>
              <p:ext uri="{D42A27DB-BD31-4B8C-83A1-F6EECF244321}">
                <p14:modId xmlns:p14="http://schemas.microsoft.com/office/powerpoint/2010/main" val="642967881"/>
              </p:ext>
            </p:extLst>
          </p:nvPr>
        </p:nvGraphicFramePr>
        <p:xfrm>
          <a:off x="16696" y="842510"/>
          <a:ext cx="11808000" cy="5904000"/>
        </p:xfrm>
        <a:graphic>
          <a:graphicData uri="http://schemas.openxmlformats.org/drawingml/2006/table">
            <a:tbl>
              <a:tblPr firstRow="1" bandRow="1">
                <a:tableStyleId>{5940675A-B579-460E-94D1-54222C63F5DA}</a:tableStyleId>
              </a:tblPr>
              <a:tblGrid>
                <a:gridCol w="639785">
                  <a:extLst>
                    <a:ext uri="{9D8B030D-6E8A-4147-A177-3AD203B41FA5}">
                      <a16:colId xmlns:a16="http://schemas.microsoft.com/office/drawing/2014/main" val="20000"/>
                    </a:ext>
                  </a:extLst>
                </a:gridCol>
                <a:gridCol w="668594">
                  <a:extLst>
                    <a:ext uri="{9D8B030D-6E8A-4147-A177-3AD203B41FA5}">
                      <a16:colId xmlns:a16="http://schemas.microsoft.com/office/drawing/2014/main" val="20001"/>
                    </a:ext>
                  </a:extLst>
                </a:gridCol>
                <a:gridCol w="1337187">
                  <a:extLst>
                    <a:ext uri="{9D8B030D-6E8A-4147-A177-3AD203B41FA5}">
                      <a16:colId xmlns:a16="http://schemas.microsoft.com/office/drawing/2014/main" val="20002"/>
                    </a:ext>
                  </a:extLst>
                </a:gridCol>
                <a:gridCol w="1288025">
                  <a:extLst>
                    <a:ext uri="{9D8B030D-6E8A-4147-A177-3AD203B41FA5}">
                      <a16:colId xmlns:a16="http://schemas.microsoft.com/office/drawing/2014/main" val="20003"/>
                    </a:ext>
                  </a:extLst>
                </a:gridCol>
                <a:gridCol w="1327355">
                  <a:extLst>
                    <a:ext uri="{9D8B030D-6E8A-4147-A177-3AD203B41FA5}">
                      <a16:colId xmlns:a16="http://schemas.microsoft.com/office/drawing/2014/main" val="20004"/>
                    </a:ext>
                  </a:extLst>
                </a:gridCol>
                <a:gridCol w="1297858">
                  <a:extLst>
                    <a:ext uri="{9D8B030D-6E8A-4147-A177-3AD203B41FA5}">
                      <a16:colId xmlns:a16="http://schemas.microsoft.com/office/drawing/2014/main" val="20005"/>
                    </a:ext>
                  </a:extLst>
                </a:gridCol>
                <a:gridCol w="1297858">
                  <a:extLst>
                    <a:ext uri="{9D8B030D-6E8A-4147-A177-3AD203B41FA5}">
                      <a16:colId xmlns:a16="http://schemas.microsoft.com/office/drawing/2014/main" val="20006"/>
                    </a:ext>
                  </a:extLst>
                </a:gridCol>
                <a:gridCol w="1337188">
                  <a:extLst>
                    <a:ext uri="{9D8B030D-6E8A-4147-A177-3AD203B41FA5}">
                      <a16:colId xmlns:a16="http://schemas.microsoft.com/office/drawing/2014/main" val="20007"/>
                    </a:ext>
                  </a:extLst>
                </a:gridCol>
                <a:gridCol w="1297858">
                  <a:extLst>
                    <a:ext uri="{9D8B030D-6E8A-4147-A177-3AD203B41FA5}">
                      <a16:colId xmlns:a16="http://schemas.microsoft.com/office/drawing/2014/main" val="20008"/>
                    </a:ext>
                  </a:extLst>
                </a:gridCol>
                <a:gridCol w="1316292">
                  <a:extLst>
                    <a:ext uri="{9D8B030D-6E8A-4147-A177-3AD203B41FA5}">
                      <a16:colId xmlns:a16="http://schemas.microsoft.com/office/drawing/2014/main" val="20009"/>
                    </a:ext>
                  </a:extLst>
                </a:gridCol>
              </a:tblGrid>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38000">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n>
                          <a:solidFill>
                            <a:srgbClr val="E94994"/>
                          </a:solidFill>
                        </a:ln>
                        <a:solidFill>
                          <a:srgbClr val="E9499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 name="Titel 1"/>
          <p:cNvSpPr>
            <a:spLocks noGrp="1"/>
          </p:cNvSpPr>
          <p:nvPr>
            <p:ph type="title"/>
          </p:nvPr>
        </p:nvSpPr>
        <p:spPr>
          <a:xfrm>
            <a:off x="540000" y="360055"/>
            <a:ext cx="7987800" cy="460800"/>
          </a:xfrm>
        </p:spPr>
        <p:txBody>
          <a:bodyPr/>
          <a:lstStyle>
            <a:lvl1pPr>
              <a:defRPr sz="2400" b="1" baseline="0">
                <a:solidFill>
                  <a:schemeClr val="bg1"/>
                </a:solidFill>
                <a:latin typeface="+mn-lt"/>
              </a:defRPr>
            </a:lvl1pPr>
          </a:lstStyle>
          <a:p>
            <a:r>
              <a:rPr lang="de-DE"/>
              <a:t>Mastertitelformat bearbeiten</a:t>
            </a:r>
            <a:endParaRPr lang="de-DE" dirty="0"/>
          </a:p>
        </p:txBody>
      </p:sp>
      <p:sp>
        <p:nvSpPr>
          <p:cNvPr id="3" name="Inhaltsplatzhalter 2"/>
          <p:cNvSpPr>
            <a:spLocks noGrp="1"/>
          </p:cNvSpPr>
          <p:nvPr>
            <p:ph idx="1"/>
          </p:nvPr>
        </p:nvSpPr>
        <p:spPr>
          <a:xfrm>
            <a:off x="540000" y="1260000"/>
            <a:ext cx="11161800" cy="4351338"/>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488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9FFA86E-70FD-4ED7-971F-19F75EF9198C}"/>
              </a:ext>
            </a:extLst>
          </p:cNvPr>
          <p:cNvSpPr>
            <a:spLocks noGrp="1"/>
          </p:cNvSpPr>
          <p:nvPr>
            <p:ph type="title"/>
          </p:nvPr>
        </p:nvSpPr>
        <p:spPr/>
        <p:txBody>
          <a:bodyPr/>
          <a:lstStyle/>
          <a:p>
            <a:r>
              <a:rPr lang="de-DE"/>
              <a:t>Mastertitelformat bearbeiten</a:t>
            </a:r>
          </a:p>
        </p:txBody>
      </p:sp>
      <p:sp>
        <p:nvSpPr>
          <p:cNvPr id="5" name="Textplatzhalter 4">
            <a:extLst>
              <a:ext uri="{FF2B5EF4-FFF2-40B4-BE49-F238E27FC236}">
                <a16:creationId xmlns:a16="http://schemas.microsoft.com/office/drawing/2014/main" id="{3FCB7A8E-3883-4B8B-8D2B-1C3EE3168FFF}"/>
              </a:ext>
            </a:extLst>
          </p:cNvPr>
          <p:cNvSpPr>
            <a:spLocks noGrp="1"/>
          </p:cNvSpPr>
          <p:nvPr>
            <p:ph type="body" sz="quarter" idx="10" hasCustomPrompt="1"/>
          </p:nvPr>
        </p:nvSpPr>
        <p:spPr>
          <a:xfrm>
            <a:off x="539749" y="1174750"/>
            <a:ext cx="5245033" cy="635000"/>
          </a:xfrm>
        </p:spPr>
        <p:txBody>
          <a:bodyPr/>
          <a:lstStyle>
            <a:lvl1pPr marL="0" indent="0">
              <a:buNone/>
              <a:defRPr sz="2000" b="1"/>
            </a:lvl1pPr>
          </a:lstStyle>
          <a:p>
            <a:pPr lvl="0"/>
            <a:r>
              <a:rPr lang="de-DE" dirty="0"/>
              <a:t>Text durch Doppelklick hinzufügen</a:t>
            </a:r>
          </a:p>
        </p:txBody>
      </p:sp>
      <p:sp>
        <p:nvSpPr>
          <p:cNvPr id="7" name="Inhaltsplatzhalter 6">
            <a:extLst>
              <a:ext uri="{FF2B5EF4-FFF2-40B4-BE49-F238E27FC236}">
                <a16:creationId xmlns:a16="http://schemas.microsoft.com/office/drawing/2014/main" id="{A0DFAE58-A779-486A-85B6-608FBE5C03B9}"/>
              </a:ext>
            </a:extLst>
          </p:cNvPr>
          <p:cNvSpPr>
            <a:spLocks noGrp="1"/>
          </p:cNvSpPr>
          <p:nvPr>
            <p:ph sz="quarter" idx="11" hasCustomPrompt="1"/>
          </p:nvPr>
        </p:nvSpPr>
        <p:spPr>
          <a:xfrm>
            <a:off x="540000" y="1809750"/>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8" name="Textplatzhalter 4">
            <a:extLst>
              <a:ext uri="{FF2B5EF4-FFF2-40B4-BE49-F238E27FC236}">
                <a16:creationId xmlns:a16="http://schemas.microsoft.com/office/drawing/2014/main" id="{AEE395DD-57B5-40B5-8B09-03782464AA1B}"/>
              </a:ext>
            </a:extLst>
          </p:cNvPr>
          <p:cNvSpPr>
            <a:spLocks noGrp="1"/>
          </p:cNvSpPr>
          <p:nvPr>
            <p:ph type="body" sz="quarter" idx="12" hasCustomPrompt="1"/>
          </p:nvPr>
        </p:nvSpPr>
        <p:spPr>
          <a:xfrm>
            <a:off x="5990399" y="1173346"/>
            <a:ext cx="5245033" cy="635000"/>
          </a:xfrm>
        </p:spPr>
        <p:txBody>
          <a:bodyPr/>
          <a:lstStyle>
            <a:lvl1pPr marL="0" indent="0">
              <a:buNone/>
              <a:defRPr sz="2000" b="1"/>
            </a:lvl1pPr>
          </a:lstStyle>
          <a:p>
            <a:pPr lvl="0"/>
            <a:r>
              <a:rPr lang="de-DE" dirty="0"/>
              <a:t>Text durch Doppelklick hinzufügen</a:t>
            </a:r>
          </a:p>
        </p:txBody>
      </p:sp>
      <p:sp>
        <p:nvSpPr>
          <p:cNvPr id="9" name="Inhaltsplatzhalter 6">
            <a:extLst>
              <a:ext uri="{FF2B5EF4-FFF2-40B4-BE49-F238E27FC236}">
                <a16:creationId xmlns:a16="http://schemas.microsoft.com/office/drawing/2014/main" id="{661C66C9-EBBF-4E36-AF62-D4A443DE8535}"/>
              </a:ext>
            </a:extLst>
          </p:cNvPr>
          <p:cNvSpPr>
            <a:spLocks noGrp="1"/>
          </p:cNvSpPr>
          <p:nvPr>
            <p:ph sz="quarter" idx="13" hasCustomPrompt="1"/>
          </p:nvPr>
        </p:nvSpPr>
        <p:spPr>
          <a:xfrm>
            <a:off x="5990650" y="1808346"/>
            <a:ext cx="5244782" cy="456217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330090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009D1-3427-4610-9FFC-3390DE02AB16}"/>
              </a:ext>
            </a:extLst>
          </p:cNvPr>
          <p:cNvSpPr>
            <a:spLocks noGrp="1"/>
          </p:cNvSpPr>
          <p:nvPr>
            <p:ph type="title"/>
          </p:nvPr>
        </p:nvSpPr>
        <p:spPr/>
        <p:txBody>
          <a:bodyPr/>
          <a:lstStyle/>
          <a:p>
            <a:r>
              <a:rPr lang="de-DE"/>
              <a:t>Mastertitelformat bearbeiten</a:t>
            </a:r>
          </a:p>
        </p:txBody>
      </p:sp>
      <p:sp>
        <p:nvSpPr>
          <p:cNvPr id="4" name="Bildplatzhalter 3">
            <a:extLst>
              <a:ext uri="{FF2B5EF4-FFF2-40B4-BE49-F238E27FC236}">
                <a16:creationId xmlns:a16="http://schemas.microsoft.com/office/drawing/2014/main" id="{067B44FA-4344-4C42-9984-409D309E924E}"/>
              </a:ext>
            </a:extLst>
          </p:cNvPr>
          <p:cNvSpPr>
            <a:spLocks noGrp="1"/>
          </p:cNvSpPr>
          <p:nvPr>
            <p:ph type="pic" sz="quarter" idx="10"/>
          </p:nvPr>
        </p:nvSpPr>
        <p:spPr>
          <a:xfrm>
            <a:off x="539750" y="1030288"/>
            <a:ext cx="8469313" cy="4340225"/>
          </a:xfrm>
        </p:spPr>
        <p:txBody>
          <a:bodyPr>
            <a:normAutofit/>
          </a:bodyPr>
          <a:lstStyle>
            <a:lvl1pPr marL="0" indent="0">
              <a:buNone/>
              <a:defRPr sz="2000"/>
            </a:lvl1pPr>
          </a:lstStyle>
          <a:p>
            <a:r>
              <a:rPr lang="de-DE"/>
              <a:t>Bild durch Klicken auf Symbol hinzufügen</a:t>
            </a:r>
            <a:endParaRPr lang="de-DE" dirty="0"/>
          </a:p>
        </p:txBody>
      </p:sp>
      <p:sp>
        <p:nvSpPr>
          <p:cNvPr id="6" name="Textplatzhalter 5">
            <a:extLst>
              <a:ext uri="{FF2B5EF4-FFF2-40B4-BE49-F238E27FC236}">
                <a16:creationId xmlns:a16="http://schemas.microsoft.com/office/drawing/2014/main" id="{BA855298-25E6-4AF7-888E-E8C4B3650017}"/>
              </a:ext>
            </a:extLst>
          </p:cNvPr>
          <p:cNvSpPr>
            <a:spLocks noGrp="1"/>
          </p:cNvSpPr>
          <p:nvPr>
            <p:ph type="body" sz="quarter" idx="11" hasCustomPrompt="1"/>
          </p:nvPr>
        </p:nvSpPr>
        <p:spPr>
          <a:xfrm>
            <a:off x="539750" y="5524500"/>
            <a:ext cx="8469313" cy="779463"/>
          </a:xfrm>
        </p:spPr>
        <p:txBody>
          <a:bodyPr>
            <a:normAutofit/>
          </a:bodyPr>
          <a:lstStyle>
            <a:lvl1pPr marL="0" indent="0">
              <a:buNone/>
              <a:defRPr sz="2000"/>
            </a:lvl1pPr>
            <a:lvl2pPr marL="457200" indent="0">
              <a:buNone/>
              <a:defRPr/>
            </a:lvl2pPr>
          </a:lstStyle>
          <a:p>
            <a:pPr lvl="0"/>
            <a:r>
              <a:rPr lang="de-DE" dirty="0"/>
              <a:t>Bildunterschrift hinzufügen</a:t>
            </a:r>
          </a:p>
        </p:txBody>
      </p:sp>
    </p:spTree>
    <p:extLst>
      <p:ext uri="{BB962C8B-B14F-4D97-AF65-F5344CB8AC3E}">
        <p14:creationId xmlns:p14="http://schemas.microsoft.com/office/powerpoint/2010/main" val="280375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lstStyle>
            <a:lvl1pPr marL="0" indent="0">
              <a:buNone/>
              <a:defRPr sz="20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0C48FE18-9242-41FE-9623-D0DD0D431B46}"/>
              </a:ext>
            </a:extLst>
          </p:cNvPr>
          <p:cNvSpPr>
            <a:spLocks noGrp="1"/>
          </p:cNvSpPr>
          <p:nvPr>
            <p:ph type="pic" sz="quarter" idx="12"/>
          </p:nvPr>
        </p:nvSpPr>
        <p:spPr>
          <a:xfrm>
            <a:off x="4610100" y="1077913"/>
            <a:ext cx="7042150" cy="5332412"/>
          </a:xfrm>
        </p:spPr>
        <p:txBody>
          <a:bodyPr>
            <a:normAutofit/>
          </a:bodyPr>
          <a:lstStyle>
            <a:lvl1pPr marL="0" indent="0">
              <a:buNone/>
              <a:defRPr sz="2000"/>
            </a:lvl1pPr>
          </a:lstStyle>
          <a:p>
            <a:r>
              <a:rPr lang="de-DE"/>
              <a:t>Bild durch Klicken auf Symbol hinzufügen</a:t>
            </a:r>
            <a:endParaRPr lang="de-DE" dirty="0"/>
          </a:p>
        </p:txBody>
      </p:sp>
    </p:spTree>
    <p:extLst>
      <p:ext uri="{BB962C8B-B14F-4D97-AF65-F5344CB8AC3E}">
        <p14:creationId xmlns:p14="http://schemas.microsoft.com/office/powerpoint/2010/main" val="5661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FE9D6-7069-476B-965D-19553A0572E6}"/>
              </a:ext>
            </a:extLst>
          </p:cNvPr>
          <p:cNvSpPr>
            <a:spLocks noGrp="1"/>
          </p:cNvSpPr>
          <p:nvPr>
            <p:ph type="title"/>
          </p:nvPr>
        </p:nvSpPr>
        <p:spPr/>
        <p:txBody>
          <a:bodyPr/>
          <a:lstStyle/>
          <a:p>
            <a:r>
              <a:rPr lang="de-DE"/>
              <a:t>Mastertitelformat bearbeiten</a:t>
            </a:r>
          </a:p>
        </p:txBody>
      </p:sp>
      <p:sp>
        <p:nvSpPr>
          <p:cNvPr id="6" name="Textplatzhalter 5">
            <a:extLst>
              <a:ext uri="{FF2B5EF4-FFF2-40B4-BE49-F238E27FC236}">
                <a16:creationId xmlns:a16="http://schemas.microsoft.com/office/drawing/2014/main" id="{419A4448-DE34-4F08-B0C3-38DA176AF8B5}"/>
              </a:ext>
            </a:extLst>
          </p:cNvPr>
          <p:cNvSpPr>
            <a:spLocks noGrp="1"/>
          </p:cNvSpPr>
          <p:nvPr>
            <p:ph type="body" sz="quarter" idx="10" hasCustomPrompt="1"/>
          </p:nvPr>
        </p:nvSpPr>
        <p:spPr>
          <a:xfrm>
            <a:off x="539750" y="1077913"/>
            <a:ext cx="3878263" cy="1385887"/>
          </a:xfrm>
        </p:spPr>
        <p:txBody>
          <a:bodyPr anchor="b">
            <a:normAutofit/>
          </a:bodyPr>
          <a:lstStyle>
            <a:lvl1pPr marL="0" indent="0">
              <a:buNone/>
              <a:defRPr sz="1800" b="1"/>
            </a:lvl1pPr>
          </a:lstStyle>
          <a:p>
            <a:pPr lvl="0"/>
            <a:r>
              <a:rPr lang="de-DE" dirty="0"/>
              <a:t>Text durch Doppelklick hinzufügen</a:t>
            </a:r>
          </a:p>
        </p:txBody>
      </p:sp>
      <p:sp>
        <p:nvSpPr>
          <p:cNvPr id="8" name="Inhaltsplatzhalter 7">
            <a:extLst>
              <a:ext uri="{FF2B5EF4-FFF2-40B4-BE49-F238E27FC236}">
                <a16:creationId xmlns:a16="http://schemas.microsoft.com/office/drawing/2014/main" id="{E394F618-8017-4FF4-AE8C-1E7E7314C345}"/>
              </a:ext>
            </a:extLst>
          </p:cNvPr>
          <p:cNvSpPr>
            <a:spLocks noGrp="1"/>
          </p:cNvSpPr>
          <p:nvPr>
            <p:ph sz="quarter" idx="11"/>
          </p:nvPr>
        </p:nvSpPr>
        <p:spPr>
          <a:xfrm>
            <a:off x="539750" y="2579688"/>
            <a:ext cx="3878263" cy="3830637"/>
          </a:xfrm>
        </p:spPr>
        <p:txBody>
          <a:bodyPr>
            <a:normAutofit/>
          </a:bodyPr>
          <a:lstStyle>
            <a:lvl1pPr>
              <a:defRPr sz="2000"/>
            </a:lvl1pPr>
            <a:lvl2pPr>
              <a:defRPr sz="1800"/>
            </a:lvl2pPr>
            <a:lvl3pPr>
              <a:defRPr sz="16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abellenplatzhalter 3">
            <a:extLst>
              <a:ext uri="{FF2B5EF4-FFF2-40B4-BE49-F238E27FC236}">
                <a16:creationId xmlns:a16="http://schemas.microsoft.com/office/drawing/2014/main" id="{ED340692-74E6-41C6-8608-577B467B3A1B}"/>
              </a:ext>
            </a:extLst>
          </p:cNvPr>
          <p:cNvSpPr>
            <a:spLocks noGrp="1"/>
          </p:cNvSpPr>
          <p:nvPr>
            <p:ph type="tbl" sz="quarter" idx="12"/>
          </p:nvPr>
        </p:nvSpPr>
        <p:spPr>
          <a:xfrm>
            <a:off x="4581525" y="1077913"/>
            <a:ext cx="7070725" cy="5332412"/>
          </a:xfrm>
        </p:spPr>
        <p:txBody>
          <a:bodyPr>
            <a:normAutofit/>
          </a:bodyPr>
          <a:lstStyle>
            <a:lvl1pPr marL="0" indent="0">
              <a:buNone/>
              <a:defRPr sz="2000"/>
            </a:lvl1pPr>
          </a:lstStyle>
          <a:p>
            <a:r>
              <a:rPr lang="de-DE"/>
              <a:t>Tabelle durch Klicken auf Symbol hinzufügen</a:t>
            </a:r>
            <a:endParaRPr lang="de-DE" dirty="0"/>
          </a:p>
        </p:txBody>
      </p:sp>
    </p:spTree>
    <p:extLst>
      <p:ext uri="{BB962C8B-B14F-4D97-AF65-F5344CB8AC3E}">
        <p14:creationId xmlns:p14="http://schemas.microsoft.com/office/powerpoint/2010/main" val="37381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8748A-91EA-4D8B-865E-C9063081211C}"/>
              </a:ext>
            </a:extLst>
          </p:cNvPr>
          <p:cNvSpPr>
            <a:spLocks noGrp="1"/>
          </p:cNvSpPr>
          <p:nvPr>
            <p:ph type="title"/>
          </p:nvPr>
        </p:nvSpPr>
        <p:spPr/>
        <p:txBody>
          <a:bodyPr/>
          <a:lstStyle/>
          <a:p>
            <a:r>
              <a:rPr lang="de-DE"/>
              <a:t>Mastertitelformat bearbeiten</a:t>
            </a:r>
          </a:p>
        </p:txBody>
      </p:sp>
      <p:sp>
        <p:nvSpPr>
          <p:cNvPr id="3" name="Inhaltsplatzhalter 6">
            <a:extLst>
              <a:ext uri="{FF2B5EF4-FFF2-40B4-BE49-F238E27FC236}">
                <a16:creationId xmlns:a16="http://schemas.microsoft.com/office/drawing/2014/main" id="{F130F313-2472-43F1-B79D-725F8BA57A71}"/>
              </a:ext>
            </a:extLst>
          </p:cNvPr>
          <p:cNvSpPr>
            <a:spLocks noGrp="1"/>
          </p:cNvSpPr>
          <p:nvPr>
            <p:ph sz="quarter" idx="11" hasCustomPrompt="1"/>
          </p:nvPr>
        </p:nvSpPr>
        <p:spPr>
          <a:xfrm>
            <a:off x="540000" y="1126156"/>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
        <p:nvSpPr>
          <p:cNvPr id="4" name="Inhaltsplatzhalter 6">
            <a:extLst>
              <a:ext uri="{FF2B5EF4-FFF2-40B4-BE49-F238E27FC236}">
                <a16:creationId xmlns:a16="http://schemas.microsoft.com/office/drawing/2014/main" id="{ED33610E-C335-427F-8866-A7A6C50C8DC5}"/>
              </a:ext>
            </a:extLst>
          </p:cNvPr>
          <p:cNvSpPr>
            <a:spLocks noGrp="1"/>
          </p:cNvSpPr>
          <p:nvPr>
            <p:ph sz="quarter" idx="13" hasCustomPrompt="1"/>
          </p:nvPr>
        </p:nvSpPr>
        <p:spPr>
          <a:xfrm>
            <a:off x="5990650" y="1124752"/>
            <a:ext cx="5244782" cy="524576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Text durch Doppelklick hinzufügen</a:t>
            </a:r>
          </a:p>
          <a:p>
            <a:pPr lvl="0"/>
            <a:endParaRPr lang="de-DE" dirty="0"/>
          </a:p>
        </p:txBody>
      </p:sp>
    </p:spTree>
    <p:extLst>
      <p:ext uri="{BB962C8B-B14F-4D97-AF65-F5344CB8AC3E}">
        <p14:creationId xmlns:p14="http://schemas.microsoft.com/office/powerpoint/2010/main" val="15205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65C63-9FD7-4BB0-B647-64819403135D}"/>
              </a:ext>
            </a:extLst>
          </p:cNvPr>
          <p:cNvSpPr>
            <a:spLocks noGrp="1"/>
          </p:cNvSpPr>
          <p:nvPr>
            <p:ph type="title"/>
          </p:nvPr>
        </p:nvSpPr>
        <p:spPr/>
        <p:txBody>
          <a:bodyPr/>
          <a:lstStyle/>
          <a:p>
            <a:r>
              <a:rPr lang="de-DE"/>
              <a:t>Mastertitelformat bearbeiten</a:t>
            </a:r>
            <a:endParaRPr lang="de-DE" dirty="0"/>
          </a:p>
        </p:txBody>
      </p:sp>
      <p:sp>
        <p:nvSpPr>
          <p:cNvPr id="7" name="Textplatzhalter 2">
            <a:extLst>
              <a:ext uri="{FF2B5EF4-FFF2-40B4-BE49-F238E27FC236}">
                <a16:creationId xmlns:a16="http://schemas.microsoft.com/office/drawing/2014/main" id="{90003EE5-3F76-4707-A0E6-1BFFF90A5862}"/>
              </a:ext>
            </a:extLst>
          </p:cNvPr>
          <p:cNvSpPr>
            <a:spLocks noGrp="1"/>
          </p:cNvSpPr>
          <p:nvPr>
            <p:ph type="body" idx="1"/>
          </p:nvPr>
        </p:nvSpPr>
        <p:spPr>
          <a:xfrm>
            <a:off x="831850" y="4589463"/>
            <a:ext cx="10515600" cy="1500187"/>
          </a:xfrm>
        </p:spPr>
        <p:txBody>
          <a:bodyPr>
            <a:normAutofit/>
          </a:bodyPr>
          <a:lstStyle>
            <a:lvl1pPr marL="0" indent="0">
              <a:buNone/>
              <a:defRPr sz="2400"/>
            </a:lvl1pPr>
          </a:lstStyle>
          <a:p>
            <a:pPr lvl="0"/>
            <a:r>
              <a:rPr lang="de-DE"/>
              <a:t>Mastertextformat bearbeiten</a:t>
            </a:r>
          </a:p>
        </p:txBody>
      </p:sp>
      <p:sp>
        <p:nvSpPr>
          <p:cNvPr id="9" name="Textplatzhalter 8">
            <a:extLst>
              <a:ext uri="{FF2B5EF4-FFF2-40B4-BE49-F238E27FC236}">
                <a16:creationId xmlns:a16="http://schemas.microsoft.com/office/drawing/2014/main" id="{4C5409A5-780A-44F0-B736-94BFCB7EFF75}"/>
              </a:ext>
            </a:extLst>
          </p:cNvPr>
          <p:cNvSpPr>
            <a:spLocks noGrp="1"/>
          </p:cNvSpPr>
          <p:nvPr>
            <p:ph type="body" sz="quarter" idx="10" hasCustomPrompt="1"/>
          </p:nvPr>
        </p:nvSpPr>
        <p:spPr>
          <a:xfrm>
            <a:off x="831850" y="2378075"/>
            <a:ext cx="10515600" cy="2136173"/>
          </a:xfrm>
        </p:spPr>
        <p:txBody>
          <a:bodyPr numCol="1" anchor="b">
            <a:normAutofit/>
          </a:bodyPr>
          <a:lstStyle>
            <a:lvl1pPr marL="0" indent="0">
              <a:buNone/>
              <a:defRPr sz="4400"/>
            </a:lvl1pPr>
          </a:lstStyle>
          <a:p>
            <a:pPr lvl="0"/>
            <a:r>
              <a:rPr lang="de-DE" dirty="0"/>
              <a:t>Titel durch Doppelklick hinzufügen</a:t>
            </a:r>
          </a:p>
        </p:txBody>
      </p:sp>
    </p:spTree>
    <p:extLst>
      <p:ext uri="{BB962C8B-B14F-4D97-AF65-F5344CB8AC3E}">
        <p14:creationId xmlns:p14="http://schemas.microsoft.com/office/powerpoint/2010/main" val="340609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reieck 9"/>
          <p:cNvSpPr/>
          <p:nvPr userDrawn="1"/>
        </p:nvSpPr>
        <p:spPr>
          <a:xfrm rot="10800000">
            <a:off x="-14" y="11555"/>
            <a:ext cx="5267209" cy="3351681"/>
          </a:xfrm>
          <a:prstGeom prst="triangle">
            <a:avLst>
              <a:gd name="adj" fmla="val 100000"/>
            </a:avLst>
          </a:prstGeom>
          <a:gradFill>
            <a:gsLst>
              <a:gs pos="0">
                <a:schemeClr val="bg1">
                  <a:alpha val="16000"/>
                </a:schemeClr>
              </a:gs>
              <a:gs pos="90000">
                <a:srgbClr val="003E74">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 y="0"/>
            <a:ext cx="12192004" cy="840456"/>
          </a:xfrm>
          <a:prstGeom prst="rect">
            <a:avLst/>
          </a:prstGeom>
        </p:spPr>
      </p:pic>
      <p:pic>
        <p:nvPicPr>
          <p:cNvPr id="9" name="Bild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15802" y="217830"/>
            <a:ext cx="1958817" cy="418701"/>
          </a:xfrm>
          <a:prstGeom prst="rect">
            <a:avLst/>
          </a:prstGeom>
        </p:spPr>
      </p:pic>
      <p:sp>
        <p:nvSpPr>
          <p:cNvPr id="2" name="Titelplatzhalter 1"/>
          <p:cNvSpPr>
            <a:spLocks noGrp="1"/>
          </p:cNvSpPr>
          <p:nvPr>
            <p:ph type="title"/>
          </p:nvPr>
        </p:nvSpPr>
        <p:spPr>
          <a:xfrm>
            <a:off x="540000" y="341887"/>
            <a:ext cx="10695432" cy="486897"/>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540000" y="1260000"/>
            <a:ext cx="10695432" cy="4567619"/>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122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58" r:id="rId7"/>
    <p:sldLayoutId id="2147483659" r:id="rId8"/>
  </p:sldLayoutIdLst>
  <p:txStyles>
    <p:title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2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configurator.stoeber.de/de-DE/?shop=SA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6.t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60399" y="2545422"/>
            <a:ext cx="7016035" cy="645454"/>
          </a:xfrm>
        </p:spPr>
        <p:txBody>
          <a:bodyPr>
            <a:normAutofit fontScale="90000"/>
          </a:bodyPr>
          <a:lstStyle/>
          <a:p>
            <a:r>
              <a:rPr lang="de-DE" dirty="0"/>
              <a:t>Planetary Gear Units Generation 3</a:t>
            </a:r>
          </a:p>
        </p:txBody>
      </p:sp>
      <p:sp>
        <p:nvSpPr>
          <p:cNvPr id="3" name="Untertitel 2"/>
          <p:cNvSpPr>
            <a:spLocks noGrp="1"/>
          </p:cNvSpPr>
          <p:nvPr>
            <p:ph type="subTitle" idx="1"/>
          </p:nvPr>
        </p:nvSpPr>
        <p:spPr>
          <a:xfrm>
            <a:off x="2660400" y="3667125"/>
            <a:ext cx="6534000" cy="645454"/>
          </a:xfrm>
        </p:spPr>
        <p:txBody>
          <a:bodyPr/>
          <a:lstStyle/>
          <a:p>
            <a:r>
              <a:rPr lang="de-DE" dirty="0" err="1"/>
              <a:t>What</a:t>
            </a:r>
            <a:r>
              <a:rPr lang="de-DE" dirty="0"/>
              <a:t> </a:t>
            </a:r>
            <a:r>
              <a:rPr lang="de-DE" dirty="0" err="1"/>
              <a:t>are</a:t>
            </a:r>
            <a:r>
              <a:rPr lang="de-DE" dirty="0"/>
              <a:t> </a:t>
            </a:r>
            <a:r>
              <a:rPr lang="de-DE" dirty="0" err="1"/>
              <a:t>the</a:t>
            </a:r>
            <a:r>
              <a:rPr lang="de-DE" dirty="0"/>
              <a:t> </a:t>
            </a:r>
            <a:r>
              <a:rPr lang="de-DE" dirty="0" err="1"/>
              <a:t>differences</a:t>
            </a:r>
            <a:r>
              <a:rPr lang="de-DE" dirty="0"/>
              <a:t> </a:t>
            </a:r>
            <a:r>
              <a:rPr lang="de-DE" dirty="0" err="1"/>
              <a:t>to</a:t>
            </a:r>
            <a:r>
              <a:rPr lang="de-DE" dirty="0"/>
              <a:t> Generation 2?</a:t>
            </a:r>
          </a:p>
        </p:txBody>
      </p:sp>
    </p:spTree>
    <p:extLst>
      <p:ext uri="{BB962C8B-B14F-4D97-AF65-F5344CB8AC3E}">
        <p14:creationId xmlns:p14="http://schemas.microsoft.com/office/powerpoint/2010/main" val="334952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acceleration</a:t>
            </a:r>
            <a:r>
              <a:rPr lang="de-DE" dirty="0"/>
              <a:t> </a:t>
            </a:r>
            <a:r>
              <a:rPr lang="de-DE" dirty="0" err="1"/>
              <a:t>torque</a:t>
            </a:r>
            <a:r>
              <a:rPr lang="de-DE" dirty="0"/>
              <a:t> P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8" name="Textfeld 7">
            <a:extLst>
              <a:ext uri="{FF2B5EF4-FFF2-40B4-BE49-F238E27FC236}">
                <a16:creationId xmlns:a16="http://schemas.microsoft.com/office/drawing/2014/main" id="{C06A7288-039F-4EE9-B465-71D9CDF266EA}"/>
              </a:ext>
            </a:extLst>
          </p:cNvPr>
          <p:cNvSpPr txBox="1"/>
          <p:nvPr/>
        </p:nvSpPr>
        <p:spPr>
          <a:xfrm>
            <a:off x="430272" y="3568791"/>
            <a:ext cx="2683599" cy="1200329"/>
          </a:xfrm>
          <a:prstGeom prst="rect">
            <a:avLst/>
          </a:prstGeom>
          <a:noFill/>
        </p:spPr>
        <p:txBody>
          <a:bodyPr wrap="square" rtlCol="0">
            <a:spAutoFit/>
          </a:bodyPr>
          <a:lstStyle/>
          <a:p>
            <a:pPr algn="ctr"/>
            <a:r>
              <a:rPr lang="en-US" dirty="0"/>
              <a:t>Increase in acceleration torque by up to 46 % with standard backlash and reduced backlash</a:t>
            </a:r>
            <a:endParaRPr lang="de-DE" dirty="0"/>
          </a:p>
        </p:txBody>
      </p:sp>
      <p:pic>
        <p:nvPicPr>
          <p:cNvPr id="7" name="Grafik 6">
            <a:extLst>
              <a:ext uri="{FF2B5EF4-FFF2-40B4-BE49-F238E27FC236}">
                <a16:creationId xmlns:a16="http://schemas.microsoft.com/office/drawing/2014/main" id="{13314805-E6F3-4A29-876C-A320C0685821}"/>
              </a:ext>
            </a:extLst>
          </p:cNvPr>
          <p:cNvPicPr>
            <a:picLocks noChangeAspect="1"/>
          </p:cNvPicPr>
          <p:nvPr/>
        </p:nvPicPr>
        <p:blipFill>
          <a:blip r:embed="rId4"/>
          <a:stretch>
            <a:fillRect/>
          </a:stretch>
        </p:blipFill>
        <p:spPr>
          <a:xfrm>
            <a:off x="3517830" y="1402023"/>
            <a:ext cx="7942421" cy="5173504"/>
          </a:xfrm>
          <a:prstGeom prst="rect">
            <a:avLst/>
          </a:prstGeom>
        </p:spPr>
      </p:pic>
      <p:sp>
        <p:nvSpPr>
          <p:cNvPr id="4" name="Textfeld 3">
            <a:extLst>
              <a:ext uri="{FF2B5EF4-FFF2-40B4-BE49-F238E27FC236}">
                <a16:creationId xmlns:a16="http://schemas.microsoft.com/office/drawing/2014/main" id="{7300A20C-A0E3-4C30-9F5F-37A68B8F367C}"/>
              </a:ext>
            </a:extLst>
          </p:cNvPr>
          <p:cNvSpPr txBox="1"/>
          <p:nvPr/>
        </p:nvSpPr>
        <p:spPr>
          <a:xfrm>
            <a:off x="5376672" y="1487424"/>
            <a:ext cx="4206240"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55928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nominal </a:t>
            </a:r>
            <a:r>
              <a:rPr lang="de-DE" dirty="0" err="1"/>
              <a:t>torque</a:t>
            </a:r>
            <a:r>
              <a:rPr lang="de-DE" dirty="0"/>
              <a:t> P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7" name="Textfeld 6">
            <a:extLst>
              <a:ext uri="{FF2B5EF4-FFF2-40B4-BE49-F238E27FC236}">
                <a16:creationId xmlns:a16="http://schemas.microsoft.com/office/drawing/2014/main" id="{34D44DB5-FD17-41DE-8923-812905035F02}"/>
              </a:ext>
            </a:extLst>
          </p:cNvPr>
          <p:cNvSpPr txBox="1"/>
          <p:nvPr/>
        </p:nvSpPr>
        <p:spPr>
          <a:xfrm>
            <a:off x="540000" y="3346704"/>
            <a:ext cx="2229704" cy="1200329"/>
          </a:xfrm>
          <a:prstGeom prst="rect">
            <a:avLst/>
          </a:prstGeom>
          <a:noFill/>
        </p:spPr>
        <p:txBody>
          <a:bodyPr wrap="square" rtlCol="0">
            <a:spAutoFit/>
          </a:bodyPr>
          <a:lstStyle/>
          <a:p>
            <a:r>
              <a:rPr lang="en-US" dirty="0"/>
              <a:t>Increase in nominal torque by up to </a:t>
            </a:r>
            <a:r>
              <a:rPr lang="de-DE" dirty="0"/>
              <a:t>58 %, </a:t>
            </a:r>
            <a:r>
              <a:rPr lang="de-DE" dirty="0" err="1"/>
              <a:t>mainly</a:t>
            </a:r>
            <a:r>
              <a:rPr lang="de-DE" dirty="0"/>
              <a:t> </a:t>
            </a:r>
            <a:r>
              <a:rPr lang="de-DE" dirty="0" err="1"/>
              <a:t>with</a:t>
            </a:r>
            <a:r>
              <a:rPr lang="de-DE" dirty="0"/>
              <a:t> 2-stage Gear Units</a:t>
            </a:r>
          </a:p>
        </p:txBody>
      </p:sp>
      <p:pic>
        <p:nvPicPr>
          <p:cNvPr id="4" name="Grafik 3">
            <a:extLst>
              <a:ext uri="{FF2B5EF4-FFF2-40B4-BE49-F238E27FC236}">
                <a16:creationId xmlns:a16="http://schemas.microsoft.com/office/drawing/2014/main" id="{209BFCC3-ECFB-42A3-B848-D9B74D5365C1}"/>
              </a:ext>
            </a:extLst>
          </p:cNvPr>
          <p:cNvPicPr>
            <a:picLocks noChangeAspect="1"/>
          </p:cNvPicPr>
          <p:nvPr/>
        </p:nvPicPr>
        <p:blipFill>
          <a:blip r:embed="rId4"/>
          <a:stretch>
            <a:fillRect/>
          </a:stretch>
        </p:blipFill>
        <p:spPr>
          <a:xfrm>
            <a:off x="3577259" y="1517993"/>
            <a:ext cx="7480935" cy="4857750"/>
          </a:xfrm>
          <a:prstGeom prst="rect">
            <a:avLst/>
          </a:prstGeom>
        </p:spPr>
      </p:pic>
      <p:sp>
        <p:nvSpPr>
          <p:cNvPr id="9" name="Textfeld 8">
            <a:extLst>
              <a:ext uri="{FF2B5EF4-FFF2-40B4-BE49-F238E27FC236}">
                <a16:creationId xmlns:a16="http://schemas.microsoft.com/office/drawing/2014/main" id="{D61E7BCB-8A6B-4515-863D-E30CDFF443FB}"/>
              </a:ext>
            </a:extLst>
          </p:cNvPr>
          <p:cNvSpPr txBox="1"/>
          <p:nvPr/>
        </p:nvSpPr>
        <p:spPr>
          <a:xfrm>
            <a:off x="5621572" y="1574358"/>
            <a:ext cx="3387256"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19550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emergency</a:t>
            </a:r>
            <a:r>
              <a:rPr lang="de-DE" dirty="0"/>
              <a:t>-off </a:t>
            </a:r>
            <a:r>
              <a:rPr lang="de-DE" dirty="0" err="1"/>
              <a:t>torque</a:t>
            </a:r>
            <a:r>
              <a:rPr lang="de-DE" dirty="0"/>
              <a:t> P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pic>
        <p:nvPicPr>
          <p:cNvPr id="4" name="Grafik 3">
            <a:extLst>
              <a:ext uri="{FF2B5EF4-FFF2-40B4-BE49-F238E27FC236}">
                <a16:creationId xmlns:a16="http://schemas.microsoft.com/office/drawing/2014/main" id="{A9F3D217-13C0-434F-AB21-AED8FBA484E6}"/>
              </a:ext>
            </a:extLst>
          </p:cNvPr>
          <p:cNvPicPr>
            <a:picLocks noChangeAspect="1"/>
          </p:cNvPicPr>
          <p:nvPr/>
        </p:nvPicPr>
        <p:blipFill>
          <a:blip r:embed="rId4"/>
          <a:stretch>
            <a:fillRect/>
          </a:stretch>
        </p:blipFill>
        <p:spPr>
          <a:xfrm>
            <a:off x="4533900" y="2221678"/>
            <a:ext cx="5756434" cy="3967163"/>
          </a:xfrm>
          <a:prstGeom prst="rect">
            <a:avLst/>
          </a:prstGeom>
        </p:spPr>
      </p:pic>
      <p:sp>
        <p:nvSpPr>
          <p:cNvPr id="7" name="Textfeld 6">
            <a:extLst>
              <a:ext uri="{FF2B5EF4-FFF2-40B4-BE49-F238E27FC236}">
                <a16:creationId xmlns:a16="http://schemas.microsoft.com/office/drawing/2014/main" id="{05305F97-D624-4C0A-9560-EFA0C93F161D}"/>
              </a:ext>
            </a:extLst>
          </p:cNvPr>
          <p:cNvSpPr txBox="1"/>
          <p:nvPr/>
        </p:nvSpPr>
        <p:spPr>
          <a:xfrm>
            <a:off x="974060" y="3752271"/>
            <a:ext cx="2683599" cy="646331"/>
          </a:xfrm>
          <a:prstGeom prst="rect">
            <a:avLst/>
          </a:prstGeom>
          <a:noFill/>
        </p:spPr>
        <p:txBody>
          <a:bodyPr wrap="square" rtlCol="0">
            <a:spAutoFit/>
          </a:bodyPr>
          <a:lstStyle/>
          <a:p>
            <a:pPr algn="ctr"/>
            <a:r>
              <a:rPr lang="en-US" dirty="0"/>
              <a:t>Increase in emergency-off torque by up to </a:t>
            </a:r>
            <a:r>
              <a:rPr lang="de-DE" dirty="0"/>
              <a:t>46 %</a:t>
            </a:r>
          </a:p>
        </p:txBody>
      </p:sp>
      <p:sp>
        <p:nvSpPr>
          <p:cNvPr id="5" name="Textfeld 4">
            <a:extLst>
              <a:ext uri="{FF2B5EF4-FFF2-40B4-BE49-F238E27FC236}">
                <a16:creationId xmlns:a16="http://schemas.microsoft.com/office/drawing/2014/main" id="{F2C32D5A-87DC-4812-8DF9-F731DE117A61}"/>
              </a:ext>
            </a:extLst>
          </p:cNvPr>
          <p:cNvSpPr txBox="1"/>
          <p:nvPr/>
        </p:nvSpPr>
        <p:spPr>
          <a:xfrm>
            <a:off x="5971430" y="2313830"/>
            <a:ext cx="2926080"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20444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torsional</a:t>
            </a:r>
            <a:r>
              <a:rPr lang="de-DE" dirty="0"/>
              <a:t> </a:t>
            </a:r>
            <a:r>
              <a:rPr lang="de-DE" dirty="0" err="1"/>
              <a:t>stiffness</a:t>
            </a:r>
            <a:r>
              <a:rPr lang="de-DE" dirty="0"/>
              <a:t> P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7" name="Textfeld 6">
            <a:extLst>
              <a:ext uri="{FF2B5EF4-FFF2-40B4-BE49-F238E27FC236}">
                <a16:creationId xmlns:a16="http://schemas.microsoft.com/office/drawing/2014/main" id="{49A38637-5E16-4BE3-BDD4-83926AACEA32}"/>
              </a:ext>
            </a:extLst>
          </p:cNvPr>
          <p:cNvSpPr txBox="1"/>
          <p:nvPr/>
        </p:nvSpPr>
        <p:spPr>
          <a:xfrm>
            <a:off x="719417" y="3659673"/>
            <a:ext cx="2683599" cy="646331"/>
          </a:xfrm>
          <a:prstGeom prst="rect">
            <a:avLst/>
          </a:prstGeom>
          <a:noFill/>
        </p:spPr>
        <p:txBody>
          <a:bodyPr wrap="square" rtlCol="0">
            <a:spAutoFit/>
          </a:bodyPr>
          <a:lstStyle/>
          <a:p>
            <a:pPr algn="ctr"/>
            <a:r>
              <a:rPr lang="en-US" dirty="0"/>
              <a:t>Increase in torsional stiffness by up to </a:t>
            </a:r>
            <a:r>
              <a:rPr lang="de-DE" dirty="0"/>
              <a:t>25.5 %</a:t>
            </a:r>
          </a:p>
        </p:txBody>
      </p:sp>
      <p:pic>
        <p:nvPicPr>
          <p:cNvPr id="4" name="Grafik 3">
            <a:extLst>
              <a:ext uri="{FF2B5EF4-FFF2-40B4-BE49-F238E27FC236}">
                <a16:creationId xmlns:a16="http://schemas.microsoft.com/office/drawing/2014/main" id="{0A8F3F39-106F-4BCD-A83B-D285B9AE092F}"/>
              </a:ext>
            </a:extLst>
          </p:cNvPr>
          <p:cNvPicPr>
            <a:picLocks noChangeAspect="1"/>
          </p:cNvPicPr>
          <p:nvPr/>
        </p:nvPicPr>
        <p:blipFill>
          <a:blip r:embed="rId4"/>
          <a:stretch>
            <a:fillRect/>
          </a:stretch>
        </p:blipFill>
        <p:spPr>
          <a:xfrm>
            <a:off x="4187065" y="1457910"/>
            <a:ext cx="7165181" cy="5157311"/>
          </a:xfrm>
          <a:prstGeom prst="rect">
            <a:avLst/>
          </a:prstGeom>
        </p:spPr>
      </p:pic>
      <p:sp>
        <p:nvSpPr>
          <p:cNvPr id="5" name="Textfeld 4">
            <a:extLst>
              <a:ext uri="{FF2B5EF4-FFF2-40B4-BE49-F238E27FC236}">
                <a16:creationId xmlns:a16="http://schemas.microsoft.com/office/drawing/2014/main" id="{1D89109C-FC00-4A37-8E79-3C5E8A643FB2}"/>
              </a:ext>
            </a:extLst>
          </p:cNvPr>
          <p:cNvSpPr txBox="1"/>
          <p:nvPr/>
        </p:nvSpPr>
        <p:spPr>
          <a:xfrm>
            <a:off x="5939624" y="1518699"/>
            <a:ext cx="3689406"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83039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input</a:t>
            </a:r>
            <a:r>
              <a:rPr lang="de-DE" dirty="0"/>
              <a:t> </a:t>
            </a:r>
            <a:r>
              <a:rPr lang="de-DE" dirty="0" err="1"/>
              <a:t>speed</a:t>
            </a:r>
            <a:r>
              <a:rPr lang="de-DE" dirty="0"/>
              <a:t> P Gear Unit</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8" name="Textfeld 7">
            <a:extLst>
              <a:ext uri="{FF2B5EF4-FFF2-40B4-BE49-F238E27FC236}">
                <a16:creationId xmlns:a16="http://schemas.microsoft.com/office/drawing/2014/main" id="{1EDB5FD0-908C-49A3-946A-67C1710EC63F}"/>
              </a:ext>
            </a:extLst>
          </p:cNvPr>
          <p:cNvSpPr txBox="1"/>
          <p:nvPr/>
        </p:nvSpPr>
        <p:spPr>
          <a:xfrm>
            <a:off x="861184" y="3299443"/>
            <a:ext cx="2422149" cy="923330"/>
          </a:xfrm>
          <a:prstGeom prst="rect">
            <a:avLst/>
          </a:prstGeom>
          <a:noFill/>
        </p:spPr>
        <p:txBody>
          <a:bodyPr wrap="square" rtlCol="0">
            <a:spAutoFit/>
          </a:bodyPr>
          <a:lstStyle/>
          <a:p>
            <a:r>
              <a:rPr lang="en-US" dirty="0"/>
              <a:t>Increase in input speed</a:t>
            </a:r>
          </a:p>
          <a:p>
            <a:r>
              <a:rPr lang="de-DE" dirty="0"/>
              <a:t>n</a:t>
            </a:r>
            <a:r>
              <a:rPr lang="de-DE" baseline="-25000" dirty="0"/>
              <a:t>1maxZB</a:t>
            </a:r>
            <a:r>
              <a:rPr lang="de-DE" dirty="0"/>
              <a:t> </a:t>
            </a:r>
            <a:r>
              <a:rPr lang="en-US" dirty="0"/>
              <a:t>by up to </a:t>
            </a:r>
            <a:r>
              <a:rPr lang="de-DE" dirty="0"/>
              <a:t>23.1 %</a:t>
            </a:r>
          </a:p>
          <a:p>
            <a:r>
              <a:rPr lang="de-DE" dirty="0"/>
              <a:t>n</a:t>
            </a:r>
            <a:r>
              <a:rPr lang="de-DE" baseline="-25000" dirty="0"/>
              <a:t>1maxDB</a:t>
            </a:r>
            <a:r>
              <a:rPr lang="de-DE" dirty="0"/>
              <a:t> </a:t>
            </a:r>
            <a:r>
              <a:rPr lang="en-US" dirty="0"/>
              <a:t>by up to </a:t>
            </a:r>
            <a:r>
              <a:rPr lang="de-DE" dirty="0"/>
              <a:t>37.5  %</a:t>
            </a:r>
          </a:p>
        </p:txBody>
      </p:sp>
      <p:pic>
        <p:nvPicPr>
          <p:cNvPr id="7" name="Grafik 6">
            <a:extLst>
              <a:ext uri="{FF2B5EF4-FFF2-40B4-BE49-F238E27FC236}">
                <a16:creationId xmlns:a16="http://schemas.microsoft.com/office/drawing/2014/main" id="{60C1B2C6-A5D2-4891-8819-37D667FAF25B}"/>
              </a:ext>
            </a:extLst>
          </p:cNvPr>
          <p:cNvPicPr>
            <a:picLocks noChangeAspect="1"/>
          </p:cNvPicPr>
          <p:nvPr/>
        </p:nvPicPr>
        <p:blipFill>
          <a:blip r:embed="rId4"/>
          <a:stretch>
            <a:fillRect/>
          </a:stretch>
        </p:blipFill>
        <p:spPr>
          <a:xfrm>
            <a:off x="3714245" y="1527663"/>
            <a:ext cx="7740015" cy="4647248"/>
          </a:xfrm>
          <a:prstGeom prst="rect">
            <a:avLst/>
          </a:prstGeom>
        </p:spPr>
      </p:pic>
      <p:sp>
        <p:nvSpPr>
          <p:cNvPr id="4" name="Textfeld 3">
            <a:extLst>
              <a:ext uri="{FF2B5EF4-FFF2-40B4-BE49-F238E27FC236}">
                <a16:creationId xmlns:a16="http://schemas.microsoft.com/office/drawing/2014/main" id="{B4F193E3-A744-4BEB-BAD1-61DE0D693CC2}"/>
              </a:ext>
            </a:extLst>
          </p:cNvPr>
          <p:cNvSpPr txBox="1"/>
          <p:nvPr/>
        </p:nvSpPr>
        <p:spPr>
          <a:xfrm>
            <a:off x="5311471" y="1630017"/>
            <a:ext cx="4579952"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63658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axial </a:t>
            </a:r>
            <a:r>
              <a:rPr lang="de-DE" dirty="0" err="1"/>
              <a:t>force</a:t>
            </a:r>
            <a:r>
              <a:rPr lang="de-DE" dirty="0"/>
              <a:t> </a:t>
            </a:r>
            <a:r>
              <a:rPr lang="de-DE" dirty="0" err="1"/>
              <a:t>for</a:t>
            </a:r>
            <a:r>
              <a:rPr lang="de-DE" dirty="0"/>
              <a:t> </a:t>
            </a:r>
            <a:r>
              <a:rPr lang="de-DE" dirty="0" err="1"/>
              <a:t>option</a:t>
            </a:r>
            <a:r>
              <a:rPr lang="de-DE" dirty="0"/>
              <a:t> D </a:t>
            </a:r>
            <a:r>
              <a:rPr lang="de-DE" dirty="0" err="1"/>
              <a:t>reinforced</a:t>
            </a:r>
            <a:r>
              <a:rPr lang="de-DE" dirty="0"/>
              <a:t> </a:t>
            </a:r>
            <a:r>
              <a:rPr lang="de-DE" dirty="0" err="1"/>
              <a:t>bearings</a:t>
            </a:r>
            <a:r>
              <a:rPr lang="de-DE" dirty="0"/>
              <a:t> </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11" name="Grafik 10">
            <a:extLst>
              <a:ext uri="{FF2B5EF4-FFF2-40B4-BE49-F238E27FC236}">
                <a16:creationId xmlns:a16="http://schemas.microsoft.com/office/drawing/2014/main" id="{BE29C8E8-6386-47BA-BE70-89A1C0219D8A}"/>
              </a:ext>
            </a:extLst>
          </p:cNvPr>
          <p:cNvPicPr>
            <a:picLocks noChangeAspect="1"/>
          </p:cNvPicPr>
          <p:nvPr/>
        </p:nvPicPr>
        <p:blipFill>
          <a:blip r:embed="rId3"/>
          <a:stretch>
            <a:fillRect/>
          </a:stretch>
        </p:blipFill>
        <p:spPr>
          <a:xfrm>
            <a:off x="164054" y="1141924"/>
            <a:ext cx="1620012" cy="1079754"/>
          </a:xfrm>
          <a:prstGeom prst="rect">
            <a:avLst/>
          </a:prstGeom>
        </p:spPr>
      </p:pic>
      <p:sp>
        <p:nvSpPr>
          <p:cNvPr id="8" name="Textfeld 7">
            <a:extLst>
              <a:ext uri="{FF2B5EF4-FFF2-40B4-BE49-F238E27FC236}">
                <a16:creationId xmlns:a16="http://schemas.microsoft.com/office/drawing/2014/main" id="{1EDB5FD0-908C-49A3-946A-67C1710EC63F}"/>
              </a:ext>
            </a:extLst>
          </p:cNvPr>
          <p:cNvSpPr txBox="1"/>
          <p:nvPr/>
        </p:nvSpPr>
        <p:spPr>
          <a:xfrm>
            <a:off x="719198" y="3416603"/>
            <a:ext cx="2739620" cy="923330"/>
          </a:xfrm>
          <a:prstGeom prst="rect">
            <a:avLst/>
          </a:prstGeom>
          <a:noFill/>
        </p:spPr>
        <p:txBody>
          <a:bodyPr wrap="square" rtlCol="0">
            <a:spAutoFit/>
          </a:bodyPr>
          <a:lstStyle/>
          <a:p>
            <a:r>
              <a:rPr lang="en-US" dirty="0"/>
              <a:t>For only axial loads, the values could be increased by up to 150%</a:t>
            </a:r>
            <a:endParaRPr lang="de-DE" dirty="0"/>
          </a:p>
        </p:txBody>
      </p:sp>
      <p:pic>
        <p:nvPicPr>
          <p:cNvPr id="6" name="Grafik 5">
            <a:extLst>
              <a:ext uri="{FF2B5EF4-FFF2-40B4-BE49-F238E27FC236}">
                <a16:creationId xmlns:a16="http://schemas.microsoft.com/office/drawing/2014/main" id="{6D4C23E4-E95E-420A-ACF4-94EB081FD7B0}"/>
              </a:ext>
            </a:extLst>
          </p:cNvPr>
          <p:cNvPicPr>
            <a:picLocks noChangeAspect="1"/>
          </p:cNvPicPr>
          <p:nvPr/>
        </p:nvPicPr>
        <p:blipFill>
          <a:blip r:embed="rId4"/>
          <a:stretch>
            <a:fillRect/>
          </a:stretch>
        </p:blipFill>
        <p:spPr>
          <a:xfrm>
            <a:off x="4533900" y="2021991"/>
            <a:ext cx="5356860" cy="3268980"/>
          </a:xfrm>
          <a:prstGeom prst="rect">
            <a:avLst/>
          </a:prstGeom>
        </p:spPr>
      </p:pic>
      <p:sp>
        <p:nvSpPr>
          <p:cNvPr id="4" name="Textfeld 3">
            <a:extLst>
              <a:ext uri="{FF2B5EF4-FFF2-40B4-BE49-F238E27FC236}">
                <a16:creationId xmlns:a16="http://schemas.microsoft.com/office/drawing/2014/main" id="{8647228B-8D71-419B-8827-92678C8A3AC7}"/>
              </a:ext>
            </a:extLst>
          </p:cNvPr>
          <p:cNvSpPr txBox="1"/>
          <p:nvPr/>
        </p:nvSpPr>
        <p:spPr>
          <a:xfrm>
            <a:off x="6096000" y="2122998"/>
            <a:ext cx="2173357"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05849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acceleration</a:t>
            </a:r>
            <a:r>
              <a:rPr lang="de-DE" dirty="0"/>
              <a:t> </a:t>
            </a:r>
            <a:r>
              <a:rPr lang="de-DE" dirty="0" err="1"/>
              <a:t>torque</a:t>
            </a:r>
            <a:r>
              <a:rPr lang="de-DE" dirty="0"/>
              <a:t> PH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2334B689-EC3A-4425-A0A7-E572F0DEB95C}"/>
              </a:ext>
            </a:extLst>
          </p:cNvPr>
          <p:cNvSpPr txBox="1"/>
          <p:nvPr/>
        </p:nvSpPr>
        <p:spPr>
          <a:xfrm>
            <a:off x="540000" y="3250739"/>
            <a:ext cx="2683599" cy="1754326"/>
          </a:xfrm>
          <a:prstGeom prst="rect">
            <a:avLst/>
          </a:prstGeom>
          <a:noFill/>
        </p:spPr>
        <p:txBody>
          <a:bodyPr wrap="square" rtlCol="0">
            <a:spAutoFit/>
          </a:bodyPr>
          <a:lstStyle/>
          <a:p>
            <a:pPr algn="ctr"/>
            <a:r>
              <a:rPr lang="en-US" dirty="0"/>
              <a:t>Increase in acceleration torques by up to </a:t>
            </a:r>
            <a:r>
              <a:rPr lang="de-DE" dirty="0"/>
              <a:t>45,3 %</a:t>
            </a:r>
            <a:r>
              <a:rPr lang="en-US" dirty="0"/>
              <a:t> with standard backlash and up to </a:t>
            </a:r>
            <a:r>
              <a:rPr lang="de-DE" dirty="0"/>
              <a:t>59,5 % </a:t>
            </a:r>
            <a:r>
              <a:rPr lang="de-DE" dirty="0" err="1"/>
              <a:t>with</a:t>
            </a:r>
            <a:r>
              <a:rPr lang="de-DE" dirty="0"/>
              <a:t> </a:t>
            </a:r>
            <a:r>
              <a:rPr lang="en-US" dirty="0"/>
              <a:t>reduced backlash</a:t>
            </a:r>
            <a:endParaRPr lang="de-DE" dirty="0"/>
          </a:p>
          <a:p>
            <a:pPr algn="ctr"/>
            <a:endParaRPr lang="de-DE" dirty="0"/>
          </a:p>
        </p:txBody>
      </p:sp>
      <p:pic>
        <p:nvPicPr>
          <p:cNvPr id="5" name="Grafik 4">
            <a:extLst>
              <a:ext uri="{FF2B5EF4-FFF2-40B4-BE49-F238E27FC236}">
                <a16:creationId xmlns:a16="http://schemas.microsoft.com/office/drawing/2014/main" id="{05B95010-448D-4890-8425-2E6FD5FAA991}"/>
              </a:ext>
            </a:extLst>
          </p:cNvPr>
          <p:cNvPicPr>
            <a:picLocks noChangeAspect="1"/>
          </p:cNvPicPr>
          <p:nvPr/>
        </p:nvPicPr>
        <p:blipFill>
          <a:blip r:embed="rId4"/>
          <a:stretch>
            <a:fillRect/>
          </a:stretch>
        </p:blipFill>
        <p:spPr>
          <a:xfrm>
            <a:off x="3871995" y="1320088"/>
            <a:ext cx="7148989" cy="4882039"/>
          </a:xfrm>
          <a:prstGeom prst="rect">
            <a:avLst/>
          </a:prstGeom>
        </p:spPr>
      </p:pic>
      <p:sp>
        <p:nvSpPr>
          <p:cNvPr id="8" name="Textfeld 7">
            <a:extLst>
              <a:ext uri="{FF2B5EF4-FFF2-40B4-BE49-F238E27FC236}">
                <a16:creationId xmlns:a16="http://schemas.microsoft.com/office/drawing/2014/main" id="{A9A0F861-6BC4-4323-A4C5-D13097CD961C}"/>
              </a:ext>
            </a:extLst>
          </p:cNvPr>
          <p:cNvSpPr txBox="1"/>
          <p:nvPr/>
        </p:nvSpPr>
        <p:spPr>
          <a:xfrm>
            <a:off x="5327374" y="1391478"/>
            <a:ext cx="4230094"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1915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nominal </a:t>
            </a:r>
            <a:r>
              <a:rPr lang="de-DE" dirty="0" err="1"/>
              <a:t>torque</a:t>
            </a:r>
            <a:r>
              <a:rPr lang="de-DE" dirty="0"/>
              <a:t> PH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8" name="Textfeld 7">
            <a:extLst>
              <a:ext uri="{FF2B5EF4-FFF2-40B4-BE49-F238E27FC236}">
                <a16:creationId xmlns:a16="http://schemas.microsoft.com/office/drawing/2014/main" id="{AFF7312F-8003-4180-A707-71DB2F68810A}"/>
              </a:ext>
            </a:extLst>
          </p:cNvPr>
          <p:cNvSpPr txBox="1"/>
          <p:nvPr/>
        </p:nvSpPr>
        <p:spPr>
          <a:xfrm>
            <a:off x="540000" y="3346704"/>
            <a:ext cx="2097183" cy="1754326"/>
          </a:xfrm>
          <a:prstGeom prst="rect">
            <a:avLst/>
          </a:prstGeom>
          <a:noFill/>
        </p:spPr>
        <p:txBody>
          <a:bodyPr wrap="square" rtlCol="0">
            <a:spAutoFit/>
          </a:bodyPr>
          <a:lstStyle/>
          <a:p>
            <a:r>
              <a:rPr lang="en-US" dirty="0"/>
              <a:t>Increase in nominal torques by up to </a:t>
            </a:r>
            <a:r>
              <a:rPr lang="de-DE" dirty="0"/>
              <a:t>66,7 % </a:t>
            </a:r>
          </a:p>
          <a:p>
            <a:r>
              <a:rPr lang="de-DE" dirty="0" err="1"/>
              <a:t>mainly</a:t>
            </a:r>
            <a:r>
              <a:rPr lang="de-DE" dirty="0"/>
              <a:t> </a:t>
            </a:r>
            <a:r>
              <a:rPr lang="de-DE" dirty="0" err="1"/>
              <a:t>for</a:t>
            </a:r>
            <a:r>
              <a:rPr lang="de-DE" dirty="0"/>
              <a:t> 2-stage Gear Units</a:t>
            </a:r>
          </a:p>
          <a:p>
            <a:endParaRPr lang="de-DE" dirty="0"/>
          </a:p>
        </p:txBody>
      </p:sp>
      <p:pic>
        <p:nvPicPr>
          <p:cNvPr id="7" name="Grafik 6">
            <a:extLst>
              <a:ext uri="{FF2B5EF4-FFF2-40B4-BE49-F238E27FC236}">
                <a16:creationId xmlns:a16="http://schemas.microsoft.com/office/drawing/2014/main" id="{B30E031E-0AB8-4208-A4C5-7835E9A9532A}"/>
              </a:ext>
            </a:extLst>
          </p:cNvPr>
          <p:cNvPicPr>
            <a:picLocks noChangeAspect="1"/>
          </p:cNvPicPr>
          <p:nvPr/>
        </p:nvPicPr>
        <p:blipFill>
          <a:blip r:embed="rId4"/>
          <a:stretch>
            <a:fillRect/>
          </a:stretch>
        </p:blipFill>
        <p:spPr>
          <a:xfrm>
            <a:off x="3638964" y="1501800"/>
            <a:ext cx="7173278" cy="4890135"/>
          </a:xfrm>
          <a:prstGeom prst="rect">
            <a:avLst/>
          </a:prstGeom>
        </p:spPr>
      </p:pic>
      <p:sp>
        <p:nvSpPr>
          <p:cNvPr id="4" name="Textfeld 3">
            <a:extLst>
              <a:ext uri="{FF2B5EF4-FFF2-40B4-BE49-F238E27FC236}">
                <a16:creationId xmlns:a16="http://schemas.microsoft.com/office/drawing/2014/main" id="{61F5B86C-5AD2-4CA9-89F3-1FBE48254E98}"/>
              </a:ext>
            </a:extLst>
          </p:cNvPr>
          <p:cNvSpPr txBox="1"/>
          <p:nvPr/>
        </p:nvSpPr>
        <p:spPr>
          <a:xfrm>
            <a:off x="5470497" y="1574358"/>
            <a:ext cx="3554233"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6575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emergency</a:t>
            </a:r>
            <a:r>
              <a:rPr lang="de-DE" dirty="0"/>
              <a:t>-off </a:t>
            </a:r>
            <a:r>
              <a:rPr lang="de-DE" dirty="0" err="1"/>
              <a:t>torque</a:t>
            </a:r>
            <a:r>
              <a:rPr lang="de-DE" dirty="0"/>
              <a:t> PH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91799B3B-3DDE-4C7A-ADE2-2FC3F354EEDA}"/>
              </a:ext>
            </a:extLst>
          </p:cNvPr>
          <p:cNvSpPr txBox="1"/>
          <p:nvPr/>
        </p:nvSpPr>
        <p:spPr>
          <a:xfrm>
            <a:off x="599928" y="3568791"/>
            <a:ext cx="2683599" cy="646331"/>
          </a:xfrm>
          <a:prstGeom prst="rect">
            <a:avLst/>
          </a:prstGeom>
          <a:noFill/>
        </p:spPr>
        <p:txBody>
          <a:bodyPr wrap="square" rtlCol="0">
            <a:spAutoFit/>
          </a:bodyPr>
          <a:lstStyle/>
          <a:p>
            <a:pPr algn="ctr"/>
            <a:r>
              <a:rPr lang="en-US" dirty="0"/>
              <a:t>Increase in emergency-off torques by up to </a:t>
            </a:r>
            <a:r>
              <a:rPr lang="de-DE" dirty="0"/>
              <a:t>57,5 %</a:t>
            </a:r>
          </a:p>
        </p:txBody>
      </p:sp>
      <p:pic>
        <p:nvPicPr>
          <p:cNvPr id="4" name="Grafik 3">
            <a:extLst>
              <a:ext uri="{FF2B5EF4-FFF2-40B4-BE49-F238E27FC236}">
                <a16:creationId xmlns:a16="http://schemas.microsoft.com/office/drawing/2014/main" id="{A13DA097-E2E7-4A46-84FB-4B00FBC0EDE7}"/>
              </a:ext>
            </a:extLst>
          </p:cNvPr>
          <p:cNvPicPr>
            <a:picLocks noChangeAspect="1"/>
          </p:cNvPicPr>
          <p:nvPr/>
        </p:nvPicPr>
        <p:blipFill>
          <a:blip r:embed="rId4"/>
          <a:stretch>
            <a:fillRect/>
          </a:stretch>
        </p:blipFill>
        <p:spPr>
          <a:xfrm>
            <a:off x="4049956" y="1307944"/>
            <a:ext cx="7165181" cy="4906328"/>
          </a:xfrm>
          <a:prstGeom prst="rect">
            <a:avLst/>
          </a:prstGeom>
        </p:spPr>
      </p:pic>
      <p:sp>
        <p:nvSpPr>
          <p:cNvPr id="5" name="Textfeld 4">
            <a:extLst>
              <a:ext uri="{FF2B5EF4-FFF2-40B4-BE49-F238E27FC236}">
                <a16:creationId xmlns:a16="http://schemas.microsoft.com/office/drawing/2014/main" id="{FE62E9B3-F47B-4453-A88D-FD4F5CB40FB7}"/>
              </a:ext>
            </a:extLst>
          </p:cNvPr>
          <p:cNvSpPr txBox="1"/>
          <p:nvPr/>
        </p:nvSpPr>
        <p:spPr>
          <a:xfrm>
            <a:off x="5732890" y="1383527"/>
            <a:ext cx="3840480"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73240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72" y="292021"/>
            <a:ext cx="7987800" cy="460800"/>
          </a:xfrm>
        </p:spPr>
        <p:txBody>
          <a:bodyPr/>
          <a:lstStyle/>
          <a:p>
            <a:r>
              <a:rPr lang="de-DE" dirty="0" err="1"/>
              <a:t>Increase</a:t>
            </a:r>
            <a:r>
              <a:rPr lang="de-DE" dirty="0"/>
              <a:t> in </a:t>
            </a:r>
            <a:r>
              <a:rPr lang="de-DE" dirty="0" err="1"/>
              <a:t>torsional</a:t>
            </a:r>
            <a:r>
              <a:rPr lang="de-DE" dirty="0"/>
              <a:t> </a:t>
            </a:r>
            <a:r>
              <a:rPr lang="de-DE" dirty="0" err="1"/>
              <a:t>stiffness</a:t>
            </a:r>
            <a:r>
              <a:rPr lang="de-DE" dirty="0"/>
              <a:t> PH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2C14F318-730F-4466-8121-446942E1A775}"/>
              </a:ext>
            </a:extLst>
          </p:cNvPr>
          <p:cNvSpPr txBox="1"/>
          <p:nvPr/>
        </p:nvSpPr>
        <p:spPr>
          <a:xfrm>
            <a:off x="719417" y="3299443"/>
            <a:ext cx="2938183" cy="646331"/>
          </a:xfrm>
          <a:prstGeom prst="rect">
            <a:avLst/>
          </a:prstGeom>
          <a:noFill/>
        </p:spPr>
        <p:txBody>
          <a:bodyPr wrap="square" rtlCol="0">
            <a:spAutoFit/>
          </a:bodyPr>
          <a:lstStyle/>
          <a:p>
            <a:pPr algn="ctr"/>
            <a:r>
              <a:rPr lang="en-US" dirty="0"/>
              <a:t>Increase in torsional stiffness by up to </a:t>
            </a:r>
            <a:r>
              <a:rPr lang="de-DE" dirty="0"/>
              <a:t>50,1 %</a:t>
            </a:r>
          </a:p>
        </p:txBody>
      </p:sp>
      <p:pic>
        <p:nvPicPr>
          <p:cNvPr id="5" name="Grafik 4">
            <a:extLst>
              <a:ext uri="{FF2B5EF4-FFF2-40B4-BE49-F238E27FC236}">
                <a16:creationId xmlns:a16="http://schemas.microsoft.com/office/drawing/2014/main" id="{001EB212-FE1B-443B-B8CD-B6891A904A12}"/>
              </a:ext>
            </a:extLst>
          </p:cNvPr>
          <p:cNvPicPr>
            <a:picLocks noChangeAspect="1"/>
          </p:cNvPicPr>
          <p:nvPr/>
        </p:nvPicPr>
        <p:blipFill>
          <a:blip r:embed="rId4"/>
          <a:stretch>
            <a:fillRect/>
          </a:stretch>
        </p:blipFill>
        <p:spPr>
          <a:xfrm>
            <a:off x="3946745" y="1141924"/>
            <a:ext cx="7157085" cy="4914424"/>
          </a:xfrm>
          <a:prstGeom prst="rect">
            <a:avLst/>
          </a:prstGeom>
        </p:spPr>
      </p:pic>
      <p:sp>
        <p:nvSpPr>
          <p:cNvPr id="4" name="Textfeld 3">
            <a:extLst>
              <a:ext uri="{FF2B5EF4-FFF2-40B4-BE49-F238E27FC236}">
                <a16:creationId xmlns:a16="http://schemas.microsoft.com/office/drawing/2014/main" id="{E2DF884D-F743-4048-8959-279B40F2ABCF}"/>
              </a:ext>
            </a:extLst>
          </p:cNvPr>
          <p:cNvSpPr txBox="1"/>
          <p:nvPr/>
        </p:nvSpPr>
        <p:spPr>
          <a:xfrm>
            <a:off x="5653377" y="1248355"/>
            <a:ext cx="3729162"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427033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7CD"/>
        </a:solidFill>
        <a:effectLst/>
      </p:bgPr>
    </p:bg>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0DE4466-CA69-475D-B167-FDFD234FBB01}"/>
              </a:ext>
            </a:extLst>
          </p:cNvPr>
          <p:cNvSpPr/>
          <p:nvPr/>
        </p:nvSpPr>
        <p:spPr>
          <a:xfrm>
            <a:off x="6367696" y="1097945"/>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67FCDC8A-F4F3-4D8B-9157-34A3D8E2016B}"/>
              </a:ext>
            </a:extLst>
          </p:cNvPr>
          <p:cNvPicPr>
            <a:picLocks noChangeAspect="1"/>
          </p:cNvPicPr>
          <p:nvPr/>
        </p:nvPicPr>
        <p:blipFill>
          <a:blip r:embed="rId3"/>
          <a:stretch>
            <a:fillRect/>
          </a:stretch>
        </p:blipFill>
        <p:spPr>
          <a:xfrm>
            <a:off x="6573078" y="1842190"/>
            <a:ext cx="3073682" cy="2048524"/>
          </a:xfrm>
          <a:prstGeom prst="rect">
            <a:avLst/>
          </a:prstGeom>
        </p:spPr>
      </p:pic>
      <p:pic>
        <p:nvPicPr>
          <p:cNvPr id="6" name="Grafik 5">
            <a:extLst>
              <a:ext uri="{FF2B5EF4-FFF2-40B4-BE49-F238E27FC236}">
                <a16:creationId xmlns:a16="http://schemas.microsoft.com/office/drawing/2014/main" id="{F506185E-66DD-415B-AF18-5DFDEC7270E5}"/>
              </a:ext>
            </a:extLst>
          </p:cNvPr>
          <p:cNvPicPr>
            <a:picLocks noChangeAspect="1"/>
          </p:cNvPicPr>
          <p:nvPr/>
        </p:nvPicPr>
        <p:blipFill>
          <a:blip r:embed="rId4"/>
          <a:stretch>
            <a:fillRect/>
          </a:stretch>
        </p:blipFill>
        <p:spPr>
          <a:xfrm>
            <a:off x="8214546" y="3544786"/>
            <a:ext cx="3322834" cy="2215434"/>
          </a:xfrm>
          <a:prstGeom prst="rect">
            <a:avLst/>
          </a:prstGeom>
        </p:spPr>
      </p:pic>
      <p:sp>
        <p:nvSpPr>
          <p:cNvPr id="11" name="Titel 1">
            <a:extLst>
              <a:ext uri="{FF2B5EF4-FFF2-40B4-BE49-F238E27FC236}">
                <a16:creationId xmlns:a16="http://schemas.microsoft.com/office/drawing/2014/main" id="{F7B31DE3-E57E-4AAE-B301-73847F549714}"/>
              </a:ext>
            </a:extLst>
          </p:cNvPr>
          <p:cNvSpPr txBox="1">
            <a:spLocks/>
          </p:cNvSpPr>
          <p:nvPr/>
        </p:nvSpPr>
        <p:spPr>
          <a:xfrm>
            <a:off x="691476" y="1442069"/>
            <a:ext cx="49994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chemeClr val="bg1"/>
                </a:solidFill>
                <a:latin typeface="+mn-lt"/>
                <a:ea typeface="+mj-ea"/>
                <a:cs typeface="+mj-cs"/>
              </a:defRPr>
            </a:lvl1pPr>
          </a:lstStyle>
          <a:p>
            <a:r>
              <a:rPr lang="de-DE" sz="4400" dirty="0">
                <a:solidFill>
                  <a:schemeClr val="tx1"/>
                </a:solidFill>
              </a:rPr>
              <a:t>Planetary Gear Units Generation 3</a:t>
            </a:r>
            <a:endParaRPr lang="en-US" sz="4400" dirty="0">
              <a:solidFill>
                <a:schemeClr val="tx1"/>
              </a:solidFill>
              <a:latin typeface="+mj-lt"/>
            </a:endParaRPr>
          </a:p>
        </p:txBody>
      </p:sp>
      <p:sp>
        <p:nvSpPr>
          <p:cNvPr id="12" name="Inhaltsplatzhalter 2">
            <a:extLst>
              <a:ext uri="{FF2B5EF4-FFF2-40B4-BE49-F238E27FC236}">
                <a16:creationId xmlns:a16="http://schemas.microsoft.com/office/drawing/2014/main" id="{CB05C230-D7D8-45A7-9947-C1B5A6606130}"/>
              </a:ext>
            </a:extLst>
          </p:cNvPr>
          <p:cNvSpPr>
            <a:spLocks noGrp="1"/>
          </p:cNvSpPr>
          <p:nvPr>
            <p:ph idx="1"/>
          </p:nvPr>
        </p:nvSpPr>
        <p:spPr>
          <a:xfrm>
            <a:off x="1623391" y="3349487"/>
            <a:ext cx="2450898" cy="2531521"/>
          </a:xfrm>
        </p:spPr>
        <p:txBody>
          <a:bodyPr vert="horz" lIns="91440" tIns="46800" rIns="91440" bIns="45720" rtlCol="0" anchor="t">
            <a:normAutofit fontScale="92500"/>
          </a:bodyPr>
          <a:lstStyle/>
          <a:p>
            <a:pPr>
              <a:lnSpc>
                <a:spcPct val="150000"/>
              </a:lnSpc>
            </a:pPr>
            <a:r>
              <a:rPr lang="en-US" sz="2800" dirty="0"/>
              <a:t>Stronger</a:t>
            </a:r>
          </a:p>
          <a:p>
            <a:pPr>
              <a:lnSpc>
                <a:spcPct val="150000"/>
              </a:lnSpc>
            </a:pPr>
            <a:r>
              <a:rPr lang="en-US" sz="2800" dirty="0"/>
              <a:t>Faster</a:t>
            </a:r>
          </a:p>
          <a:p>
            <a:pPr>
              <a:lnSpc>
                <a:spcPct val="150000"/>
              </a:lnSpc>
            </a:pPr>
            <a:r>
              <a:rPr lang="en-US" sz="2800" dirty="0"/>
              <a:t>More compact</a:t>
            </a:r>
          </a:p>
        </p:txBody>
      </p:sp>
    </p:spTree>
    <p:extLst>
      <p:ext uri="{BB962C8B-B14F-4D97-AF65-F5344CB8AC3E}">
        <p14:creationId xmlns:p14="http://schemas.microsoft.com/office/powerpoint/2010/main" val="84159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input</a:t>
            </a:r>
            <a:r>
              <a:rPr lang="de-DE" dirty="0"/>
              <a:t> </a:t>
            </a:r>
            <a:r>
              <a:rPr lang="de-DE" dirty="0" err="1"/>
              <a:t>speed</a:t>
            </a:r>
            <a:r>
              <a:rPr lang="de-DE" dirty="0"/>
              <a:t> PH Gear Unit</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7" name="Grafik 6">
            <a:extLst>
              <a:ext uri="{FF2B5EF4-FFF2-40B4-BE49-F238E27FC236}">
                <a16:creationId xmlns:a16="http://schemas.microsoft.com/office/drawing/2014/main" id="{14458A56-6317-4F5B-A35C-302446E3491B}"/>
              </a:ext>
            </a:extLst>
          </p:cNvPr>
          <p:cNvPicPr>
            <a:picLocks noChangeAspect="1"/>
          </p:cNvPicPr>
          <p:nvPr/>
        </p:nvPicPr>
        <p:blipFill>
          <a:blip r:embed="rId3"/>
          <a:stretch>
            <a:fillRect/>
          </a:stretch>
        </p:blipFill>
        <p:spPr>
          <a:xfrm>
            <a:off x="240098" y="1141924"/>
            <a:ext cx="1620012" cy="1079754"/>
          </a:xfrm>
          <a:prstGeom prst="rect">
            <a:avLst/>
          </a:prstGeom>
        </p:spPr>
      </p:pic>
      <p:pic>
        <p:nvPicPr>
          <p:cNvPr id="4" name="Grafik 3">
            <a:extLst>
              <a:ext uri="{FF2B5EF4-FFF2-40B4-BE49-F238E27FC236}">
                <a16:creationId xmlns:a16="http://schemas.microsoft.com/office/drawing/2014/main" id="{5AD4B46C-F485-4FF7-AC3F-EC5AEB5CA549}"/>
              </a:ext>
            </a:extLst>
          </p:cNvPr>
          <p:cNvPicPr>
            <a:picLocks noChangeAspect="1"/>
          </p:cNvPicPr>
          <p:nvPr/>
        </p:nvPicPr>
        <p:blipFill>
          <a:blip r:embed="rId4"/>
          <a:stretch>
            <a:fillRect/>
          </a:stretch>
        </p:blipFill>
        <p:spPr>
          <a:xfrm>
            <a:off x="4208808" y="1692983"/>
            <a:ext cx="6610350" cy="4476750"/>
          </a:xfrm>
          <a:prstGeom prst="rect">
            <a:avLst/>
          </a:prstGeom>
        </p:spPr>
      </p:pic>
      <p:sp>
        <p:nvSpPr>
          <p:cNvPr id="9" name="Textfeld 8">
            <a:extLst>
              <a:ext uri="{FF2B5EF4-FFF2-40B4-BE49-F238E27FC236}">
                <a16:creationId xmlns:a16="http://schemas.microsoft.com/office/drawing/2014/main" id="{A29F8553-7C10-405F-A7A9-A97C611DCF28}"/>
              </a:ext>
            </a:extLst>
          </p:cNvPr>
          <p:cNvSpPr txBox="1"/>
          <p:nvPr/>
        </p:nvSpPr>
        <p:spPr>
          <a:xfrm>
            <a:off x="1372842" y="3104140"/>
            <a:ext cx="2422149" cy="923330"/>
          </a:xfrm>
          <a:prstGeom prst="rect">
            <a:avLst/>
          </a:prstGeom>
          <a:noFill/>
        </p:spPr>
        <p:txBody>
          <a:bodyPr wrap="square" rtlCol="0">
            <a:spAutoFit/>
          </a:bodyPr>
          <a:lstStyle/>
          <a:p>
            <a:r>
              <a:rPr lang="en-US" dirty="0"/>
              <a:t>Increase in input speed</a:t>
            </a:r>
          </a:p>
          <a:p>
            <a:r>
              <a:rPr lang="de-DE" dirty="0"/>
              <a:t>n</a:t>
            </a:r>
            <a:r>
              <a:rPr lang="de-DE" baseline="-25000" dirty="0"/>
              <a:t>1maxZB</a:t>
            </a:r>
            <a:r>
              <a:rPr lang="de-DE" dirty="0"/>
              <a:t> </a:t>
            </a:r>
            <a:r>
              <a:rPr lang="en-US" dirty="0"/>
              <a:t>by up to </a:t>
            </a:r>
            <a:r>
              <a:rPr lang="de-DE" dirty="0"/>
              <a:t>33,3 %</a:t>
            </a:r>
          </a:p>
          <a:p>
            <a:r>
              <a:rPr lang="de-DE" dirty="0"/>
              <a:t>n</a:t>
            </a:r>
            <a:r>
              <a:rPr lang="de-DE" baseline="-25000" dirty="0"/>
              <a:t>1maxDB</a:t>
            </a:r>
            <a:r>
              <a:rPr lang="de-DE" dirty="0"/>
              <a:t> </a:t>
            </a:r>
            <a:r>
              <a:rPr lang="en-US" dirty="0"/>
              <a:t>by up to </a:t>
            </a:r>
            <a:r>
              <a:rPr lang="de-DE" dirty="0"/>
              <a:t>44,7 %</a:t>
            </a:r>
          </a:p>
        </p:txBody>
      </p:sp>
      <p:sp>
        <p:nvSpPr>
          <p:cNvPr id="5" name="Textfeld 4">
            <a:extLst>
              <a:ext uri="{FF2B5EF4-FFF2-40B4-BE49-F238E27FC236}">
                <a16:creationId xmlns:a16="http://schemas.microsoft.com/office/drawing/2014/main" id="{F0313401-85B4-4661-B1CA-EADA53B21C9C}"/>
              </a:ext>
            </a:extLst>
          </p:cNvPr>
          <p:cNvSpPr txBox="1"/>
          <p:nvPr/>
        </p:nvSpPr>
        <p:spPr>
          <a:xfrm>
            <a:off x="5844209" y="1781092"/>
            <a:ext cx="3363401"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81621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acceleration</a:t>
            </a:r>
            <a:r>
              <a:rPr lang="de-DE" dirty="0"/>
              <a:t> </a:t>
            </a:r>
            <a:r>
              <a:rPr lang="de-DE" dirty="0" err="1"/>
              <a:t>torque</a:t>
            </a:r>
            <a:r>
              <a:rPr lang="de-DE" dirty="0"/>
              <a:t> PHQ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2334B689-EC3A-4425-A0A7-E572F0DEB95C}"/>
              </a:ext>
            </a:extLst>
          </p:cNvPr>
          <p:cNvSpPr txBox="1"/>
          <p:nvPr/>
        </p:nvSpPr>
        <p:spPr>
          <a:xfrm>
            <a:off x="599928" y="3243470"/>
            <a:ext cx="2683599" cy="1754326"/>
          </a:xfrm>
          <a:prstGeom prst="rect">
            <a:avLst/>
          </a:prstGeom>
          <a:noFill/>
        </p:spPr>
        <p:txBody>
          <a:bodyPr wrap="square" rtlCol="0">
            <a:spAutoFit/>
          </a:bodyPr>
          <a:lstStyle/>
          <a:p>
            <a:pPr algn="ctr"/>
            <a:r>
              <a:rPr lang="en-US" dirty="0"/>
              <a:t>Increase in acceleration torques by up to </a:t>
            </a:r>
            <a:r>
              <a:rPr lang="de-DE" dirty="0"/>
              <a:t>27,9 %</a:t>
            </a:r>
            <a:r>
              <a:rPr lang="en-US" dirty="0"/>
              <a:t> with standard backlash and up to </a:t>
            </a:r>
            <a:r>
              <a:rPr lang="de-DE" dirty="0"/>
              <a:t>45,5 % </a:t>
            </a:r>
            <a:r>
              <a:rPr lang="de-DE" dirty="0" err="1"/>
              <a:t>with</a:t>
            </a:r>
            <a:r>
              <a:rPr lang="de-DE" dirty="0"/>
              <a:t> </a:t>
            </a:r>
            <a:r>
              <a:rPr lang="en-US" dirty="0"/>
              <a:t>reduced backlash</a:t>
            </a:r>
            <a:endParaRPr lang="de-DE" dirty="0"/>
          </a:p>
          <a:p>
            <a:pPr algn="ctr"/>
            <a:endParaRPr lang="de-DE" dirty="0"/>
          </a:p>
        </p:txBody>
      </p:sp>
      <p:pic>
        <p:nvPicPr>
          <p:cNvPr id="4" name="Grafik 3">
            <a:extLst>
              <a:ext uri="{FF2B5EF4-FFF2-40B4-BE49-F238E27FC236}">
                <a16:creationId xmlns:a16="http://schemas.microsoft.com/office/drawing/2014/main" id="{A4C7DE10-A0F3-4B10-B074-E2ECC97468DC}"/>
              </a:ext>
            </a:extLst>
          </p:cNvPr>
          <p:cNvPicPr>
            <a:picLocks noChangeAspect="1"/>
          </p:cNvPicPr>
          <p:nvPr/>
        </p:nvPicPr>
        <p:blipFill>
          <a:blip r:embed="rId4"/>
          <a:stretch>
            <a:fillRect/>
          </a:stretch>
        </p:blipFill>
        <p:spPr>
          <a:xfrm>
            <a:off x="3904009" y="1380810"/>
            <a:ext cx="7173278" cy="4760595"/>
          </a:xfrm>
          <a:prstGeom prst="rect">
            <a:avLst/>
          </a:prstGeom>
        </p:spPr>
      </p:pic>
      <p:sp>
        <p:nvSpPr>
          <p:cNvPr id="5" name="Textfeld 4">
            <a:extLst>
              <a:ext uri="{FF2B5EF4-FFF2-40B4-BE49-F238E27FC236}">
                <a16:creationId xmlns:a16="http://schemas.microsoft.com/office/drawing/2014/main" id="{7914AB08-FA37-47D2-BABA-FF2DF5DFB280}"/>
              </a:ext>
            </a:extLst>
          </p:cNvPr>
          <p:cNvSpPr txBox="1"/>
          <p:nvPr/>
        </p:nvSpPr>
        <p:spPr>
          <a:xfrm>
            <a:off x="5279666" y="1447137"/>
            <a:ext cx="4444779"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91770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nominal </a:t>
            </a:r>
            <a:r>
              <a:rPr lang="de-DE" dirty="0" err="1"/>
              <a:t>torque</a:t>
            </a:r>
            <a:r>
              <a:rPr lang="de-DE" dirty="0"/>
              <a:t> PHQ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8" name="Textfeld 7">
            <a:extLst>
              <a:ext uri="{FF2B5EF4-FFF2-40B4-BE49-F238E27FC236}">
                <a16:creationId xmlns:a16="http://schemas.microsoft.com/office/drawing/2014/main" id="{AFF7312F-8003-4180-A707-71DB2F68810A}"/>
              </a:ext>
            </a:extLst>
          </p:cNvPr>
          <p:cNvSpPr txBox="1"/>
          <p:nvPr/>
        </p:nvSpPr>
        <p:spPr>
          <a:xfrm>
            <a:off x="540000" y="3346704"/>
            <a:ext cx="2108191" cy="1754326"/>
          </a:xfrm>
          <a:prstGeom prst="rect">
            <a:avLst/>
          </a:prstGeom>
          <a:noFill/>
        </p:spPr>
        <p:txBody>
          <a:bodyPr wrap="square" rtlCol="0">
            <a:spAutoFit/>
          </a:bodyPr>
          <a:lstStyle/>
          <a:p>
            <a:r>
              <a:rPr lang="en-US" dirty="0"/>
              <a:t>Increase in nominal torques by up to </a:t>
            </a:r>
            <a:r>
              <a:rPr lang="de-DE" dirty="0"/>
              <a:t>14,3 %</a:t>
            </a:r>
          </a:p>
          <a:p>
            <a:r>
              <a:rPr lang="de-DE" dirty="0" err="1"/>
              <a:t>mainly</a:t>
            </a:r>
            <a:r>
              <a:rPr lang="de-DE" dirty="0"/>
              <a:t> at 2-stage Gear Units</a:t>
            </a:r>
          </a:p>
          <a:p>
            <a:endParaRPr lang="de-DE" dirty="0"/>
          </a:p>
        </p:txBody>
      </p:sp>
      <p:pic>
        <p:nvPicPr>
          <p:cNvPr id="4" name="Grafik 3">
            <a:extLst>
              <a:ext uri="{FF2B5EF4-FFF2-40B4-BE49-F238E27FC236}">
                <a16:creationId xmlns:a16="http://schemas.microsoft.com/office/drawing/2014/main" id="{ADAA2E8A-1932-43F4-A4C8-F194176DB966}"/>
              </a:ext>
            </a:extLst>
          </p:cNvPr>
          <p:cNvPicPr>
            <a:picLocks noChangeAspect="1"/>
          </p:cNvPicPr>
          <p:nvPr/>
        </p:nvPicPr>
        <p:blipFill>
          <a:blip r:embed="rId4"/>
          <a:stretch>
            <a:fillRect/>
          </a:stretch>
        </p:blipFill>
        <p:spPr>
          <a:xfrm>
            <a:off x="3541589" y="1380810"/>
            <a:ext cx="7157085" cy="4760595"/>
          </a:xfrm>
          <a:prstGeom prst="rect">
            <a:avLst/>
          </a:prstGeom>
        </p:spPr>
      </p:pic>
      <p:sp>
        <p:nvSpPr>
          <p:cNvPr id="5" name="Textfeld 4">
            <a:extLst>
              <a:ext uri="{FF2B5EF4-FFF2-40B4-BE49-F238E27FC236}">
                <a16:creationId xmlns:a16="http://schemas.microsoft.com/office/drawing/2014/main" id="{CD5114DD-AEF6-4C5F-8764-69C7F27E619E}"/>
              </a:ext>
            </a:extLst>
          </p:cNvPr>
          <p:cNvSpPr txBox="1"/>
          <p:nvPr/>
        </p:nvSpPr>
        <p:spPr>
          <a:xfrm>
            <a:off x="5351228" y="1463040"/>
            <a:ext cx="3601941"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40444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emergency</a:t>
            </a:r>
            <a:r>
              <a:rPr lang="de-DE" dirty="0"/>
              <a:t>-off </a:t>
            </a:r>
            <a:r>
              <a:rPr lang="de-DE" dirty="0" err="1"/>
              <a:t>torque</a:t>
            </a:r>
            <a:r>
              <a:rPr lang="de-DE" dirty="0"/>
              <a:t> PHQ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91799B3B-3DDE-4C7A-ADE2-2FC3F354EEDA}"/>
              </a:ext>
            </a:extLst>
          </p:cNvPr>
          <p:cNvSpPr txBox="1"/>
          <p:nvPr/>
        </p:nvSpPr>
        <p:spPr>
          <a:xfrm>
            <a:off x="599928" y="3568791"/>
            <a:ext cx="2683599" cy="646331"/>
          </a:xfrm>
          <a:prstGeom prst="rect">
            <a:avLst/>
          </a:prstGeom>
          <a:noFill/>
        </p:spPr>
        <p:txBody>
          <a:bodyPr wrap="square" rtlCol="0">
            <a:spAutoFit/>
          </a:bodyPr>
          <a:lstStyle/>
          <a:p>
            <a:pPr algn="ctr"/>
            <a:r>
              <a:rPr lang="en-US" dirty="0"/>
              <a:t>Increase in emergency-off torques by up to </a:t>
            </a:r>
            <a:r>
              <a:rPr lang="de-DE" dirty="0"/>
              <a:t>37,8 %</a:t>
            </a:r>
          </a:p>
        </p:txBody>
      </p:sp>
      <p:pic>
        <p:nvPicPr>
          <p:cNvPr id="4" name="Grafik 3">
            <a:extLst>
              <a:ext uri="{FF2B5EF4-FFF2-40B4-BE49-F238E27FC236}">
                <a16:creationId xmlns:a16="http://schemas.microsoft.com/office/drawing/2014/main" id="{D3EC4710-46E6-4D7D-BF56-DB2DC3274E17}"/>
              </a:ext>
            </a:extLst>
          </p:cNvPr>
          <p:cNvPicPr>
            <a:picLocks noChangeAspect="1"/>
          </p:cNvPicPr>
          <p:nvPr/>
        </p:nvPicPr>
        <p:blipFill>
          <a:blip r:embed="rId4"/>
          <a:stretch>
            <a:fillRect/>
          </a:stretch>
        </p:blipFill>
        <p:spPr>
          <a:xfrm>
            <a:off x="4297846" y="1517018"/>
            <a:ext cx="6736080" cy="4488180"/>
          </a:xfrm>
          <a:prstGeom prst="rect">
            <a:avLst/>
          </a:prstGeom>
        </p:spPr>
      </p:pic>
      <p:sp>
        <p:nvSpPr>
          <p:cNvPr id="5" name="Textfeld 4">
            <a:extLst>
              <a:ext uri="{FF2B5EF4-FFF2-40B4-BE49-F238E27FC236}">
                <a16:creationId xmlns:a16="http://schemas.microsoft.com/office/drawing/2014/main" id="{686C0645-E7E6-4B73-AD80-7A2D4722E895}"/>
              </a:ext>
            </a:extLst>
          </p:cNvPr>
          <p:cNvSpPr txBox="1"/>
          <p:nvPr/>
        </p:nvSpPr>
        <p:spPr>
          <a:xfrm>
            <a:off x="5812403" y="1590261"/>
            <a:ext cx="3745065"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9179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torsional</a:t>
            </a:r>
            <a:r>
              <a:rPr lang="de-DE" dirty="0"/>
              <a:t> </a:t>
            </a:r>
            <a:r>
              <a:rPr lang="de-DE" dirty="0" err="1"/>
              <a:t>stiffness</a:t>
            </a:r>
            <a:r>
              <a:rPr lang="de-DE" dirty="0"/>
              <a:t> PHQ Gear Units</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7" name="Textfeld 6">
            <a:extLst>
              <a:ext uri="{FF2B5EF4-FFF2-40B4-BE49-F238E27FC236}">
                <a16:creationId xmlns:a16="http://schemas.microsoft.com/office/drawing/2014/main" id="{2C14F318-730F-4466-8121-446942E1A775}"/>
              </a:ext>
            </a:extLst>
          </p:cNvPr>
          <p:cNvSpPr txBox="1"/>
          <p:nvPr/>
        </p:nvSpPr>
        <p:spPr>
          <a:xfrm>
            <a:off x="719417" y="3299443"/>
            <a:ext cx="2938183" cy="646331"/>
          </a:xfrm>
          <a:prstGeom prst="rect">
            <a:avLst/>
          </a:prstGeom>
          <a:noFill/>
        </p:spPr>
        <p:txBody>
          <a:bodyPr wrap="square" rtlCol="0">
            <a:spAutoFit/>
          </a:bodyPr>
          <a:lstStyle/>
          <a:p>
            <a:pPr algn="ctr"/>
            <a:r>
              <a:rPr lang="en-US" dirty="0"/>
              <a:t>Increase in torsional stiffness by up to </a:t>
            </a:r>
            <a:r>
              <a:rPr lang="de-DE" dirty="0"/>
              <a:t>12,8 %</a:t>
            </a:r>
          </a:p>
        </p:txBody>
      </p:sp>
      <p:pic>
        <p:nvPicPr>
          <p:cNvPr id="8" name="Grafik 7">
            <a:extLst>
              <a:ext uri="{FF2B5EF4-FFF2-40B4-BE49-F238E27FC236}">
                <a16:creationId xmlns:a16="http://schemas.microsoft.com/office/drawing/2014/main" id="{B61EAE1D-EB52-4922-806A-4EF7311FFB03}"/>
              </a:ext>
            </a:extLst>
          </p:cNvPr>
          <p:cNvPicPr>
            <a:picLocks noChangeAspect="1"/>
          </p:cNvPicPr>
          <p:nvPr/>
        </p:nvPicPr>
        <p:blipFill>
          <a:blip r:embed="rId4"/>
          <a:stretch>
            <a:fillRect/>
          </a:stretch>
        </p:blipFill>
        <p:spPr>
          <a:xfrm>
            <a:off x="3946745" y="1247452"/>
            <a:ext cx="7157085" cy="4752499"/>
          </a:xfrm>
          <a:prstGeom prst="rect">
            <a:avLst/>
          </a:prstGeom>
        </p:spPr>
      </p:pic>
      <p:sp>
        <p:nvSpPr>
          <p:cNvPr id="4" name="Textfeld 3">
            <a:extLst>
              <a:ext uri="{FF2B5EF4-FFF2-40B4-BE49-F238E27FC236}">
                <a16:creationId xmlns:a16="http://schemas.microsoft.com/office/drawing/2014/main" id="{A5BE86C7-34E4-4541-A538-34B193F8BB64}"/>
              </a:ext>
            </a:extLst>
          </p:cNvPr>
          <p:cNvSpPr txBox="1"/>
          <p:nvPr/>
        </p:nvSpPr>
        <p:spPr>
          <a:xfrm>
            <a:off x="5915770" y="1327868"/>
            <a:ext cx="3196425"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22589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Increase</a:t>
            </a:r>
            <a:r>
              <a:rPr lang="de-DE" dirty="0"/>
              <a:t> in </a:t>
            </a:r>
            <a:r>
              <a:rPr lang="de-DE" dirty="0" err="1"/>
              <a:t>input</a:t>
            </a:r>
            <a:r>
              <a:rPr lang="de-DE" dirty="0"/>
              <a:t> </a:t>
            </a:r>
            <a:r>
              <a:rPr lang="de-DE" dirty="0" err="1"/>
              <a:t>speed</a:t>
            </a:r>
            <a:r>
              <a:rPr lang="de-DE" dirty="0"/>
              <a:t> PHQ Gear Unit</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7" name="Grafik 6">
            <a:extLst>
              <a:ext uri="{FF2B5EF4-FFF2-40B4-BE49-F238E27FC236}">
                <a16:creationId xmlns:a16="http://schemas.microsoft.com/office/drawing/2014/main" id="{14458A56-6317-4F5B-A35C-302446E3491B}"/>
              </a:ext>
            </a:extLst>
          </p:cNvPr>
          <p:cNvPicPr>
            <a:picLocks noChangeAspect="1"/>
          </p:cNvPicPr>
          <p:nvPr/>
        </p:nvPicPr>
        <p:blipFill>
          <a:blip r:embed="rId3"/>
          <a:stretch>
            <a:fillRect/>
          </a:stretch>
        </p:blipFill>
        <p:spPr>
          <a:xfrm>
            <a:off x="240098" y="1141924"/>
            <a:ext cx="1620012" cy="1079754"/>
          </a:xfrm>
          <a:prstGeom prst="rect">
            <a:avLst/>
          </a:prstGeom>
        </p:spPr>
      </p:pic>
      <p:sp>
        <p:nvSpPr>
          <p:cNvPr id="11" name="Textfeld 10">
            <a:extLst>
              <a:ext uri="{FF2B5EF4-FFF2-40B4-BE49-F238E27FC236}">
                <a16:creationId xmlns:a16="http://schemas.microsoft.com/office/drawing/2014/main" id="{1B72A45F-17F5-4847-B232-C57755B384DF}"/>
              </a:ext>
            </a:extLst>
          </p:cNvPr>
          <p:cNvSpPr txBox="1"/>
          <p:nvPr/>
        </p:nvSpPr>
        <p:spPr>
          <a:xfrm>
            <a:off x="430272" y="3429000"/>
            <a:ext cx="2521272" cy="923330"/>
          </a:xfrm>
          <a:prstGeom prst="rect">
            <a:avLst/>
          </a:prstGeom>
          <a:noFill/>
        </p:spPr>
        <p:txBody>
          <a:bodyPr wrap="square" rtlCol="0">
            <a:spAutoFit/>
          </a:bodyPr>
          <a:lstStyle/>
          <a:p>
            <a:r>
              <a:rPr lang="en-US" dirty="0"/>
              <a:t>Increase in input speed</a:t>
            </a:r>
          </a:p>
          <a:p>
            <a:r>
              <a:rPr lang="de-DE" dirty="0"/>
              <a:t>n</a:t>
            </a:r>
            <a:r>
              <a:rPr lang="de-DE" baseline="-25000" dirty="0"/>
              <a:t>1maxZB</a:t>
            </a:r>
            <a:r>
              <a:rPr lang="de-DE" dirty="0"/>
              <a:t> </a:t>
            </a:r>
            <a:r>
              <a:rPr lang="en-US" dirty="0"/>
              <a:t>by up to </a:t>
            </a:r>
            <a:r>
              <a:rPr lang="de-DE" dirty="0"/>
              <a:t>23,1 %</a:t>
            </a:r>
          </a:p>
          <a:p>
            <a:r>
              <a:rPr lang="de-DE" dirty="0"/>
              <a:t>n</a:t>
            </a:r>
            <a:r>
              <a:rPr lang="de-DE" baseline="-25000" dirty="0"/>
              <a:t>1maxDB</a:t>
            </a:r>
            <a:r>
              <a:rPr lang="de-DE" dirty="0"/>
              <a:t> </a:t>
            </a:r>
            <a:r>
              <a:rPr lang="en-US" dirty="0"/>
              <a:t>by up to </a:t>
            </a:r>
            <a:r>
              <a:rPr lang="de-DE" dirty="0"/>
              <a:t>50 %</a:t>
            </a:r>
          </a:p>
        </p:txBody>
      </p:sp>
      <p:pic>
        <p:nvPicPr>
          <p:cNvPr id="4" name="Grafik 3">
            <a:extLst>
              <a:ext uri="{FF2B5EF4-FFF2-40B4-BE49-F238E27FC236}">
                <a16:creationId xmlns:a16="http://schemas.microsoft.com/office/drawing/2014/main" id="{B5C6EFF1-B39E-4D8C-AAEC-2B04715CE467}"/>
              </a:ext>
            </a:extLst>
          </p:cNvPr>
          <p:cNvPicPr>
            <a:picLocks noChangeAspect="1"/>
          </p:cNvPicPr>
          <p:nvPr/>
        </p:nvPicPr>
        <p:blipFill>
          <a:blip r:embed="rId4"/>
          <a:stretch>
            <a:fillRect/>
          </a:stretch>
        </p:blipFill>
        <p:spPr>
          <a:xfrm>
            <a:off x="3746085" y="1360570"/>
            <a:ext cx="7165181" cy="4801076"/>
          </a:xfrm>
          <a:prstGeom prst="rect">
            <a:avLst/>
          </a:prstGeom>
        </p:spPr>
      </p:pic>
      <p:sp>
        <p:nvSpPr>
          <p:cNvPr id="5" name="Textfeld 4">
            <a:extLst>
              <a:ext uri="{FF2B5EF4-FFF2-40B4-BE49-F238E27FC236}">
                <a16:creationId xmlns:a16="http://schemas.microsoft.com/office/drawing/2014/main" id="{858E9267-9673-4DF6-9E97-DBB973FBA4E3}"/>
              </a:ext>
            </a:extLst>
          </p:cNvPr>
          <p:cNvSpPr txBox="1"/>
          <p:nvPr/>
        </p:nvSpPr>
        <p:spPr>
          <a:xfrm>
            <a:off x="5422790" y="1447137"/>
            <a:ext cx="3824577" cy="369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929009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Reinforced</a:t>
            </a:r>
            <a:r>
              <a:rPr lang="de-DE" dirty="0"/>
              <a:t> </a:t>
            </a:r>
            <a:r>
              <a:rPr lang="de-DE" dirty="0" err="1"/>
              <a:t>bearings</a:t>
            </a:r>
            <a:r>
              <a:rPr lang="de-DE" dirty="0"/>
              <a:t> </a:t>
            </a:r>
            <a:r>
              <a:rPr lang="de-DE" dirty="0" err="1"/>
              <a:t>otion</a:t>
            </a:r>
            <a:r>
              <a:rPr lang="de-DE" dirty="0"/>
              <a:t> „V“ </a:t>
            </a:r>
            <a:r>
              <a:rPr lang="de-DE" dirty="0" err="1"/>
              <a:t>for</a:t>
            </a:r>
            <a:r>
              <a:rPr lang="de-DE" dirty="0"/>
              <a:t> PH3 – PH5</a:t>
            </a:r>
          </a:p>
        </p:txBody>
      </p:sp>
      <p:sp>
        <p:nvSpPr>
          <p:cNvPr id="3" name="Inhaltsplatzhalter 2"/>
          <p:cNvSpPr>
            <a:spLocks noGrp="1"/>
          </p:cNvSpPr>
          <p:nvPr>
            <p:ph idx="1"/>
          </p:nvPr>
        </p:nvSpPr>
        <p:spPr>
          <a:xfrm>
            <a:off x="473195" y="109505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4809ACDC-C4AE-4F24-954D-BD019A826995}"/>
              </a:ext>
            </a:extLst>
          </p:cNvPr>
          <p:cNvPicPr>
            <a:picLocks noChangeAspect="1"/>
          </p:cNvPicPr>
          <p:nvPr/>
        </p:nvPicPr>
        <p:blipFill>
          <a:blip r:embed="rId3"/>
          <a:stretch>
            <a:fillRect/>
          </a:stretch>
        </p:blipFill>
        <p:spPr>
          <a:xfrm>
            <a:off x="240098" y="1141924"/>
            <a:ext cx="1620012" cy="1079754"/>
          </a:xfrm>
          <a:prstGeom prst="rect">
            <a:avLst/>
          </a:prstGeom>
        </p:spPr>
      </p:pic>
      <p:pic>
        <p:nvPicPr>
          <p:cNvPr id="4" name="Grafik 3">
            <a:extLst>
              <a:ext uri="{FF2B5EF4-FFF2-40B4-BE49-F238E27FC236}">
                <a16:creationId xmlns:a16="http://schemas.microsoft.com/office/drawing/2014/main" id="{2F733C18-C3D5-4645-A7C0-C08C4BC2F6D1}"/>
              </a:ext>
            </a:extLst>
          </p:cNvPr>
          <p:cNvPicPr>
            <a:picLocks noChangeAspect="1"/>
          </p:cNvPicPr>
          <p:nvPr/>
        </p:nvPicPr>
        <p:blipFill>
          <a:blip r:embed="rId4"/>
          <a:stretch>
            <a:fillRect/>
          </a:stretch>
        </p:blipFill>
        <p:spPr>
          <a:xfrm>
            <a:off x="3925738" y="1733163"/>
            <a:ext cx="7419975" cy="2009775"/>
          </a:xfrm>
          <a:prstGeom prst="rect">
            <a:avLst/>
          </a:prstGeom>
        </p:spPr>
      </p:pic>
      <p:pic>
        <p:nvPicPr>
          <p:cNvPr id="7" name="Grafik 6">
            <a:extLst>
              <a:ext uri="{FF2B5EF4-FFF2-40B4-BE49-F238E27FC236}">
                <a16:creationId xmlns:a16="http://schemas.microsoft.com/office/drawing/2014/main" id="{7F530F68-9A44-49E4-9C0C-E7B38A32F34A}"/>
              </a:ext>
            </a:extLst>
          </p:cNvPr>
          <p:cNvPicPr>
            <a:picLocks noChangeAspect="1"/>
          </p:cNvPicPr>
          <p:nvPr/>
        </p:nvPicPr>
        <p:blipFill>
          <a:blip r:embed="rId5"/>
          <a:stretch>
            <a:fillRect/>
          </a:stretch>
        </p:blipFill>
        <p:spPr>
          <a:xfrm>
            <a:off x="3925738" y="4094716"/>
            <a:ext cx="7458075" cy="1885950"/>
          </a:xfrm>
          <a:prstGeom prst="rect">
            <a:avLst/>
          </a:prstGeom>
        </p:spPr>
      </p:pic>
      <p:sp>
        <p:nvSpPr>
          <p:cNvPr id="8" name="Textfeld 7">
            <a:extLst>
              <a:ext uri="{FF2B5EF4-FFF2-40B4-BE49-F238E27FC236}">
                <a16:creationId xmlns:a16="http://schemas.microsoft.com/office/drawing/2014/main" id="{DC0A3E2C-9754-4377-A886-226FA3FB0BBD}"/>
              </a:ext>
            </a:extLst>
          </p:cNvPr>
          <p:cNvSpPr txBox="1"/>
          <p:nvPr/>
        </p:nvSpPr>
        <p:spPr>
          <a:xfrm>
            <a:off x="780590" y="3272453"/>
            <a:ext cx="2837753" cy="1200329"/>
          </a:xfrm>
          <a:prstGeom prst="rect">
            <a:avLst/>
          </a:prstGeom>
          <a:noFill/>
        </p:spPr>
        <p:txBody>
          <a:bodyPr wrap="square" rtlCol="0">
            <a:spAutoFit/>
          </a:bodyPr>
          <a:lstStyle/>
          <a:p>
            <a:pPr algn="ctr"/>
            <a:endParaRPr lang="en-US" dirty="0"/>
          </a:p>
          <a:p>
            <a:pPr algn="ctr"/>
            <a:r>
              <a:rPr lang="en-US" dirty="0"/>
              <a:t>Increase in axial shaft load up to 34.9% and radial up to 39.5%</a:t>
            </a:r>
            <a:endParaRPr lang="de-DE" dirty="0"/>
          </a:p>
        </p:txBody>
      </p:sp>
    </p:spTree>
    <p:extLst>
      <p:ext uri="{BB962C8B-B14F-4D97-AF65-F5344CB8AC3E}">
        <p14:creationId xmlns:p14="http://schemas.microsoft.com/office/powerpoint/2010/main" val="3840850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1C54D-ED28-4D1D-8FE3-4508335AB781}"/>
              </a:ext>
            </a:extLst>
          </p:cNvPr>
          <p:cNvSpPr>
            <a:spLocks noGrp="1"/>
          </p:cNvSpPr>
          <p:nvPr>
            <p:ph type="title"/>
          </p:nvPr>
        </p:nvSpPr>
        <p:spPr/>
        <p:txBody>
          <a:bodyPr/>
          <a:lstStyle/>
          <a:p>
            <a:r>
              <a:rPr lang="de-DE" dirty="0" err="1"/>
              <a:t>Geometric</a:t>
            </a:r>
            <a:r>
              <a:rPr lang="de-DE" dirty="0"/>
              <a:t> </a:t>
            </a:r>
            <a:r>
              <a:rPr lang="de-DE" dirty="0" err="1"/>
              <a:t>data</a:t>
            </a:r>
            <a:endParaRPr lang="de-DE" dirty="0"/>
          </a:p>
        </p:txBody>
      </p:sp>
      <p:sp>
        <p:nvSpPr>
          <p:cNvPr id="3" name="Inhaltsplatzhalter 2">
            <a:extLst>
              <a:ext uri="{FF2B5EF4-FFF2-40B4-BE49-F238E27FC236}">
                <a16:creationId xmlns:a16="http://schemas.microsoft.com/office/drawing/2014/main" id="{685CC8C5-4AA9-4BA0-895B-116788D07977}"/>
              </a:ext>
            </a:extLst>
          </p:cNvPr>
          <p:cNvSpPr>
            <a:spLocks noGrp="1"/>
          </p:cNvSpPr>
          <p:nvPr>
            <p:ph idx="1"/>
          </p:nvPr>
        </p:nvSpPr>
        <p:spPr>
          <a:xfrm>
            <a:off x="540000" y="1260000"/>
            <a:ext cx="11243028" cy="3624516"/>
          </a:xfrm>
        </p:spPr>
        <p:txBody>
          <a:bodyPr>
            <a:normAutofit/>
          </a:bodyPr>
          <a:lstStyle/>
          <a:p>
            <a:r>
              <a:rPr lang="en-US" b="1" dirty="0"/>
              <a:t>The mechanical interfaces at the output are nearly 100% compatible to the G2.</a:t>
            </a:r>
          </a:p>
          <a:p>
            <a:r>
              <a:rPr lang="en-US" dirty="0"/>
              <a:t>With the exception of the P2, all G3 gearboxes have become significantly shorter. For size P2, it was not possible to reduce the overall length. Therefore we don’t expect collisions with the machine contour. </a:t>
            </a:r>
          </a:p>
          <a:p>
            <a:r>
              <a:rPr lang="en-US" dirty="0"/>
              <a:t>However, in general we recommend an interference contour check based on the new 3D volume models. </a:t>
            </a:r>
          </a:p>
          <a:p>
            <a:r>
              <a:rPr lang="en-US" dirty="0"/>
              <a:t>You will get this </a:t>
            </a:r>
          </a:p>
          <a:p>
            <a:pPr lvl="1"/>
            <a:r>
              <a:rPr lang="en-US" dirty="0"/>
              <a:t>together with the offer from our order department</a:t>
            </a:r>
          </a:p>
          <a:p>
            <a:pPr lvl="1"/>
            <a:r>
              <a:rPr lang="de-DE" dirty="0" err="1"/>
              <a:t>if</a:t>
            </a:r>
            <a:r>
              <a:rPr lang="de-DE" dirty="0"/>
              <a:t> </a:t>
            </a:r>
            <a:r>
              <a:rPr lang="de-DE" dirty="0" err="1"/>
              <a:t>you</a:t>
            </a:r>
            <a:r>
              <a:rPr lang="de-DE" dirty="0"/>
              <a:t> </a:t>
            </a:r>
            <a:r>
              <a:rPr lang="de-DE" dirty="0" err="1"/>
              <a:t>configure</a:t>
            </a:r>
            <a:r>
              <a:rPr lang="de-DE" dirty="0"/>
              <a:t> </a:t>
            </a:r>
            <a:r>
              <a:rPr lang="de-DE" dirty="0" err="1"/>
              <a:t>the</a:t>
            </a:r>
            <a:r>
              <a:rPr lang="de-DE" dirty="0"/>
              <a:t> </a:t>
            </a:r>
            <a:r>
              <a:rPr lang="de-DE" dirty="0" err="1"/>
              <a:t>product</a:t>
            </a:r>
            <a:r>
              <a:rPr lang="de-DE" dirty="0"/>
              <a:t> </a:t>
            </a:r>
            <a:r>
              <a:rPr lang="de-DE" dirty="0" err="1"/>
              <a:t>with</a:t>
            </a:r>
            <a:r>
              <a:rPr lang="de-DE" dirty="0"/>
              <a:t> </a:t>
            </a:r>
            <a:r>
              <a:rPr lang="de-DE" dirty="0" err="1"/>
              <a:t>our</a:t>
            </a:r>
            <a:r>
              <a:rPr lang="de-DE" dirty="0"/>
              <a:t> STÖBER Configurator </a:t>
            </a:r>
            <a:br>
              <a:rPr lang="de-DE" dirty="0"/>
            </a:br>
            <a:r>
              <a:rPr lang="de-DE" u="sng" dirty="0">
                <a:hlinkClick r:id="rId3"/>
              </a:rPr>
              <a:t>https://configurator.stoeber.de/de-DE/?shop=SAT</a:t>
            </a:r>
            <a:r>
              <a:rPr lang="de-DE" dirty="0"/>
              <a:t> </a:t>
            </a:r>
          </a:p>
          <a:p>
            <a:endParaRPr lang="de-DE" dirty="0"/>
          </a:p>
        </p:txBody>
      </p:sp>
    </p:spTree>
    <p:extLst>
      <p:ext uri="{BB962C8B-B14F-4D97-AF65-F5344CB8AC3E}">
        <p14:creationId xmlns:p14="http://schemas.microsoft.com/office/powerpoint/2010/main" val="385871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EADB6C5E-0417-4B48-84F6-3BA0CC2D89B5}"/>
              </a:ext>
            </a:extLst>
          </p:cNvPr>
          <p:cNvPicPr>
            <a:picLocks noGrp="1" noChangeAspect="1"/>
          </p:cNvPicPr>
          <p:nvPr>
            <p:ph idx="1"/>
          </p:nvPr>
        </p:nvPicPr>
        <p:blipFill>
          <a:blip r:embed="rId3"/>
          <a:stretch>
            <a:fillRect/>
          </a:stretch>
        </p:blipFill>
        <p:spPr>
          <a:xfrm>
            <a:off x="5041150" y="1699735"/>
            <a:ext cx="3872291" cy="4351338"/>
          </a:xfrm>
          <a:prstGeom prst="rect">
            <a:avLst/>
          </a:prstGeom>
        </p:spPr>
      </p:pic>
      <p:sp>
        <p:nvSpPr>
          <p:cNvPr id="2" name="Titel 1">
            <a:extLst>
              <a:ext uri="{FF2B5EF4-FFF2-40B4-BE49-F238E27FC236}">
                <a16:creationId xmlns:a16="http://schemas.microsoft.com/office/drawing/2014/main" id="{7473C699-C43E-492A-8E6C-65259A0BB8E1}"/>
              </a:ext>
            </a:extLst>
          </p:cNvPr>
          <p:cNvSpPr>
            <a:spLocks noGrp="1"/>
          </p:cNvSpPr>
          <p:nvPr>
            <p:ph type="title"/>
          </p:nvPr>
        </p:nvSpPr>
        <p:spPr>
          <a:xfrm>
            <a:off x="540000" y="266904"/>
            <a:ext cx="7987800" cy="460800"/>
          </a:xfrm>
        </p:spPr>
        <p:txBody>
          <a:bodyPr/>
          <a:lstStyle/>
          <a:p>
            <a:r>
              <a:rPr lang="en-US" dirty="0"/>
              <a:t>Small modifications at the PH(Q) – dimension b2 is canceled</a:t>
            </a:r>
            <a:endParaRPr lang="de-DE" dirty="0"/>
          </a:p>
        </p:txBody>
      </p:sp>
      <p:sp>
        <p:nvSpPr>
          <p:cNvPr id="5" name="Ellipse 4">
            <a:extLst>
              <a:ext uri="{FF2B5EF4-FFF2-40B4-BE49-F238E27FC236}">
                <a16:creationId xmlns:a16="http://schemas.microsoft.com/office/drawing/2014/main" id="{D6994A71-9AA1-4052-B524-CC075C89AADC}"/>
              </a:ext>
            </a:extLst>
          </p:cNvPr>
          <p:cNvSpPr/>
          <p:nvPr/>
        </p:nvSpPr>
        <p:spPr>
          <a:xfrm>
            <a:off x="4931122" y="1461990"/>
            <a:ext cx="1399478" cy="13843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a:extLst>
              <a:ext uri="{FF2B5EF4-FFF2-40B4-BE49-F238E27FC236}">
                <a16:creationId xmlns:a16="http://schemas.microsoft.com/office/drawing/2014/main" id="{96EA62E1-2E03-46EF-90A5-E688F2469F8F}"/>
              </a:ext>
            </a:extLst>
          </p:cNvPr>
          <p:cNvCxnSpPr>
            <a:cxnSpLocks/>
          </p:cNvCxnSpPr>
          <p:nvPr/>
        </p:nvCxnSpPr>
        <p:spPr>
          <a:xfrm>
            <a:off x="6211728" y="2544610"/>
            <a:ext cx="1576701" cy="12457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0AC7D906-2A83-4598-B0EA-56B9EE29AC2F}"/>
              </a:ext>
            </a:extLst>
          </p:cNvPr>
          <p:cNvCxnSpPr>
            <a:cxnSpLocks/>
          </p:cNvCxnSpPr>
          <p:nvPr/>
        </p:nvCxnSpPr>
        <p:spPr>
          <a:xfrm flipH="1">
            <a:off x="8497958" y="1819111"/>
            <a:ext cx="415483" cy="20232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81514FEE-9D97-4355-B2E1-533FC8F0101E}"/>
              </a:ext>
            </a:extLst>
          </p:cNvPr>
          <p:cNvSpPr/>
          <p:nvPr/>
        </p:nvSpPr>
        <p:spPr>
          <a:xfrm>
            <a:off x="5883568" y="4026622"/>
            <a:ext cx="6400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35C2AA64-043B-4F27-A0E9-96ED3543425B}"/>
              </a:ext>
            </a:extLst>
          </p:cNvPr>
          <p:cNvSpPr/>
          <p:nvPr/>
        </p:nvSpPr>
        <p:spPr>
          <a:xfrm>
            <a:off x="7757064" y="3724186"/>
            <a:ext cx="292608" cy="2926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B6E07116-009F-4079-877A-A474BF2AE877}"/>
              </a:ext>
            </a:extLst>
          </p:cNvPr>
          <p:cNvCxnSpPr>
            <a:cxnSpLocks/>
          </p:cNvCxnSpPr>
          <p:nvPr/>
        </p:nvCxnSpPr>
        <p:spPr>
          <a:xfrm flipV="1">
            <a:off x="4931122" y="1506058"/>
            <a:ext cx="1399478" cy="1245739"/>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2D2CA39-6A6F-489C-8B75-67457D4D3B0F}"/>
              </a:ext>
            </a:extLst>
          </p:cNvPr>
          <p:cNvCxnSpPr>
            <a:cxnSpLocks/>
          </p:cNvCxnSpPr>
          <p:nvPr/>
        </p:nvCxnSpPr>
        <p:spPr>
          <a:xfrm>
            <a:off x="4931122" y="1506058"/>
            <a:ext cx="1399478" cy="1245739"/>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DC8ABC34-93CC-4CD5-B188-B5DC27376107}"/>
              </a:ext>
            </a:extLst>
          </p:cNvPr>
          <p:cNvSpPr txBox="1"/>
          <p:nvPr/>
        </p:nvSpPr>
        <p:spPr>
          <a:xfrm>
            <a:off x="1280070" y="3262521"/>
            <a:ext cx="2346546" cy="646331"/>
          </a:xfrm>
          <a:prstGeom prst="rect">
            <a:avLst/>
          </a:prstGeom>
          <a:noFill/>
        </p:spPr>
        <p:txBody>
          <a:bodyPr wrap="square" rtlCol="0">
            <a:spAutoFit/>
          </a:bodyPr>
          <a:lstStyle/>
          <a:p>
            <a:r>
              <a:rPr lang="en-US" dirty="0"/>
              <a:t>Due to design changes and standardization</a:t>
            </a:r>
            <a:endParaRPr lang="de-DE" dirty="0"/>
          </a:p>
        </p:txBody>
      </p:sp>
    </p:spTree>
    <p:extLst>
      <p:ext uri="{BB962C8B-B14F-4D97-AF65-F5344CB8AC3E}">
        <p14:creationId xmlns:p14="http://schemas.microsoft.com/office/powerpoint/2010/main" val="9726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B9BFE-2FB4-46E1-8D6E-BD8FBFFE291C}"/>
              </a:ext>
            </a:extLst>
          </p:cNvPr>
          <p:cNvSpPr>
            <a:spLocks noGrp="1"/>
          </p:cNvSpPr>
          <p:nvPr>
            <p:ph type="title"/>
          </p:nvPr>
        </p:nvSpPr>
        <p:spPr>
          <a:xfrm>
            <a:off x="540000" y="231130"/>
            <a:ext cx="7987800" cy="460800"/>
          </a:xfrm>
        </p:spPr>
        <p:txBody>
          <a:bodyPr/>
          <a:lstStyle/>
          <a:p>
            <a:r>
              <a:rPr lang="en-US" dirty="0"/>
              <a:t>Small modifications at the PH(Q) </a:t>
            </a:r>
            <a:r>
              <a:rPr lang="de-DE" dirty="0"/>
              <a:t>– </a:t>
            </a:r>
            <a:r>
              <a:rPr lang="de-DE" dirty="0" err="1"/>
              <a:t>fixing</a:t>
            </a:r>
            <a:r>
              <a:rPr lang="de-DE" dirty="0"/>
              <a:t> hole </a:t>
            </a:r>
            <a:r>
              <a:rPr lang="en-US" dirty="0"/>
              <a:t>is canceled</a:t>
            </a:r>
            <a:endParaRPr lang="de-DE" dirty="0"/>
          </a:p>
        </p:txBody>
      </p:sp>
      <p:pic>
        <p:nvPicPr>
          <p:cNvPr id="4" name="Grafik 3">
            <a:extLst>
              <a:ext uri="{FF2B5EF4-FFF2-40B4-BE49-F238E27FC236}">
                <a16:creationId xmlns:a16="http://schemas.microsoft.com/office/drawing/2014/main" id="{A1497A26-621B-4208-A9C5-4AF3356AC970}"/>
              </a:ext>
            </a:extLst>
          </p:cNvPr>
          <p:cNvPicPr>
            <a:picLocks noChangeAspect="1"/>
          </p:cNvPicPr>
          <p:nvPr/>
        </p:nvPicPr>
        <p:blipFill rotWithShape="1">
          <a:blip r:embed="rId3"/>
          <a:srcRect t="5382"/>
          <a:stretch/>
        </p:blipFill>
        <p:spPr>
          <a:xfrm>
            <a:off x="1425390" y="2450647"/>
            <a:ext cx="4264343" cy="3985268"/>
          </a:xfrm>
          <a:prstGeom prst="rect">
            <a:avLst/>
          </a:prstGeom>
        </p:spPr>
      </p:pic>
      <p:sp>
        <p:nvSpPr>
          <p:cNvPr id="7" name="Textfeld 6">
            <a:extLst>
              <a:ext uri="{FF2B5EF4-FFF2-40B4-BE49-F238E27FC236}">
                <a16:creationId xmlns:a16="http://schemas.microsoft.com/office/drawing/2014/main" id="{03B85E76-1466-4907-A8BC-0BFCF3481B19}"/>
              </a:ext>
            </a:extLst>
          </p:cNvPr>
          <p:cNvSpPr txBox="1"/>
          <p:nvPr/>
        </p:nvSpPr>
        <p:spPr>
          <a:xfrm>
            <a:off x="2460586" y="1101350"/>
            <a:ext cx="7257628" cy="369332"/>
          </a:xfrm>
          <a:prstGeom prst="rect">
            <a:avLst/>
          </a:prstGeom>
          <a:noFill/>
        </p:spPr>
        <p:txBody>
          <a:bodyPr wrap="none" rtlCol="0">
            <a:noAutofit/>
          </a:bodyPr>
          <a:lstStyle/>
          <a:p>
            <a:r>
              <a:rPr lang="en-US" dirty="0"/>
              <a:t>G3 no longer has a fixing hole, it is replaced by an </a:t>
            </a:r>
            <a:r>
              <a:rPr lang="en-US" sz="2000" dirty="0"/>
              <a:t>additional</a:t>
            </a:r>
            <a:r>
              <a:rPr lang="en-US" dirty="0"/>
              <a:t> threaded hole</a:t>
            </a:r>
            <a:r>
              <a:rPr lang="de-DE" dirty="0"/>
              <a:t>.</a:t>
            </a:r>
          </a:p>
        </p:txBody>
      </p:sp>
      <p:sp>
        <p:nvSpPr>
          <p:cNvPr id="3" name="Textfeld 2">
            <a:extLst>
              <a:ext uri="{FF2B5EF4-FFF2-40B4-BE49-F238E27FC236}">
                <a16:creationId xmlns:a16="http://schemas.microsoft.com/office/drawing/2014/main" id="{A8F5E95C-1EAF-42BF-8420-C9FFCF3A38AB}"/>
              </a:ext>
            </a:extLst>
          </p:cNvPr>
          <p:cNvSpPr txBox="1"/>
          <p:nvPr/>
        </p:nvSpPr>
        <p:spPr>
          <a:xfrm>
            <a:off x="3250002" y="1664409"/>
            <a:ext cx="713657" cy="646331"/>
          </a:xfrm>
          <a:prstGeom prst="rect">
            <a:avLst/>
          </a:prstGeom>
          <a:noFill/>
        </p:spPr>
        <p:txBody>
          <a:bodyPr wrap="none" rtlCol="0">
            <a:spAutoFit/>
          </a:bodyPr>
          <a:lstStyle/>
          <a:p>
            <a:r>
              <a:rPr lang="de-DE" sz="3600" dirty="0"/>
              <a:t>G2</a:t>
            </a:r>
          </a:p>
        </p:txBody>
      </p:sp>
      <p:pic>
        <p:nvPicPr>
          <p:cNvPr id="9" name="Grafik 8">
            <a:extLst>
              <a:ext uri="{FF2B5EF4-FFF2-40B4-BE49-F238E27FC236}">
                <a16:creationId xmlns:a16="http://schemas.microsoft.com/office/drawing/2014/main" id="{83B17916-7B8E-42CE-B4C7-080D975C5902}"/>
              </a:ext>
            </a:extLst>
          </p:cNvPr>
          <p:cNvPicPr>
            <a:picLocks noChangeAspect="1"/>
          </p:cNvPicPr>
          <p:nvPr/>
        </p:nvPicPr>
        <p:blipFill>
          <a:blip r:embed="rId4"/>
          <a:stretch>
            <a:fillRect/>
          </a:stretch>
        </p:blipFill>
        <p:spPr>
          <a:xfrm>
            <a:off x="6089400" y="2473024"/>
            <a:ext cx="2858643" cy="2819591"/>
          </a:xfrm>
          <a:prstGeom prst="rect">
            <a:avLst/>
          </a:prstGeom>
        </p:spPr>
      </p:pic>
      <p:sp>
        <p:nvSpPr>
          <p:cNvPr id="10" name="Ellipse 9">
            <a:extLst>
              <a:ext uri="{FF2B5EF4-FFF2-40B4-BE49-F238E27FC236}">
                <a16:creationId xmlns:a16="http://schemas.microsoft.com/office/drawing/2014/main" id="{840D395E-C0C0-46B9-8ECD-0410068A8477}"/>
              </a:ext>
            </a:extLst>
          </p:cNvPr>
          <p:cNvSpPr/>
          <p:nvPr/>
        </p:nvSpPr>
        <p:spPr>
          <a:xfrm flipH="1">
            <a:off x="8428648" y="4884378"/>
            <a:ext cx="198304" cy="216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DDF3007C-5D74-4C24-9232-8FD1B76E061A}"/>
              </a:ext>
            </a:extLst>
          </p:cNvPr>
          <p:cNvSpPr txBox="1"/>
          <p:nvPr/>
        </p:nvSpPr>
        <p:spPr>
          <a:xfrm>
            <a:off x="8626952" y="4496923"/>
            <a:ext cx="2901268" cy="1323439"/>
          </a:xfrm>
          <a:prstGeom prst="rect">
            <a:avLst/>
          </a:prstGeom>
          <a:noFill/>
        </p:spPr>
        <p:txBody>
          <a:bodyPr wrap="square" rtlCol="0">
            <a:spAutoFit/>
          </a:bodyPr>
          <a:lstStyle/>
          <a:p>
            <a:r>
              <a:rPr lang="en-US" sz="2000" dirty="0"/>
              <a:t>To define the position of the planet gears</a:t>
            </a:r>
            <a:r>
              <a:rPr lang="de-DE" sz="2000" dirty="0"/>
              <a:t> in </a:t>
            </a:r>
            <a:r>
              <a:rPr lang="de-DE" sz="2000" dirty="0" err="1"/>
              <a:t>future</a:t>
            </a:r>
            <a:r>
              <a:rPr lang="de-DE" sz="2000" dirty="0"/>
              <a:t> all planet </a:t>
            </a:r>
            <a:r>
              <a:rPr lang="de-DE" sz="2000" dirty="0" err="1"/>
              <a:t>carriers</a:t>
            </a:r>
            <a:r>
              <a:rPr lang="de-DE" sz="2000" dirty="0"/>
              <a:t> </a:t>
            </a:r>
            <a:r>
              <a:rPr lang="de-DE" sz="2000" dirty="0" err="1"/>
              <a:t>are</a:t>
            </a:r>
            <a:r>
              <a:rPr lang="de-DE" sz="2000" dirty="0"/>
              <a:t> </a:t>
            </a:r>
            <a:r>
              <a:rPr lang="de-DE" sz="2000" dirty="0" err="1"/>
              <a:t>getting</a:t>
            </a:r>
            <a:r>
              <a:rPr lang="de-DE" sz="2000" dirty="0"/>
              <a:t> a </a:t>
            </a:r>
            <a:r>
              <a:rPr lang="de-DE" sz="2000" dirty="0" err="1"/>
              <a:t>mark</a:t>
            </a:r>
            <a:r>
              <a:rPr lang="de-DE" sz="2000" dirty="0"/>
              <a:t> (</a:t>
            </a:r>
            <a:r>
              <a:rPr lang="de-DE" sz="2000" dirty="0" err="1"/>
              <a:t>boring</a:t>
            </a:r>
            <a:r>
              <a:rPr lang="de-DE" sz="2000" dirty="0"/>
              <a:t>)</a:t>
            </a:r>
          </a:p>
        </p:txBody>
      </p:sp>
      <p:sp>
        <p:nvSpPr>
          <p:cNvPr id="13" name="Textfeld 12">
            <a:extLst>
              <a:ext uri="{FF2B5EF4-FFF2-40B4-BE49-F238E27FC236}">
                <a16:creationId xmlns:a16="http://schemas.microsoft.com/office/drawing/2014/main" id="{B00D24BA-989D-4DD2-9609-B2E6096F5B15}"/>
              </a:ext>
            </a:extLst>
          </p:cNvPr>
          <p:cNvSpPr txBox="1"/>
          <p:nvPr/>
        </p:nvSpPr>
        <p:spPr>
          <a:xfrm>
            <a:off x="7294033" y="1707429"/>
            <a:ext cx="713657" cy="646331"/>
          </a:xfrm>
          <a:prstGeom prst="rect">
            <a:avLst/>
          </a:prstGeom>
          <a:noFill/>
        </p:spPr>
        <p:txBody>
          <a:bodyPr wrap="none" rtlCol="0">
            <a:spAutoFit/>
          </a:bodyPr>
          <a:lstStyle/>
          <a:p>
            <a:r>
              <a:rPr lang="de-DE" sz="3600" dirty="0"/>
              <a:t>G3</a:t>
            </a:r>
          </a:p>
        </p:txBody>
      </p:sp>
      <p:sp>
        <p:nvSpPr>
          <p:cNvPr id="14" name="Ellipse 13">
            <a:extLst>
              <a:ext uri="{FF2B5EF4-FFF2-40B4-BE49-F238E27FC236}">
                <a16:creationId xmlns:a16="http://schemas.microsoft.com/office/drawing/2014/main" id="{FB9B6644-5A05-4045-B4CA-485EF5C61570}"/>
              </a:ext>
            </a:extLst>
          </p:cNvPr>
          <p:cNvSpPr/>
          <p:nvPr/>
        </p:nvSpPr>
        <p:spPr>
          <a:xfrm flipH="1">
            <a:off x="9007245" y="5397288"/>
            <a:ext cx="28783621" cy="1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a:extLst>
              <a:ext uri="{FF2B5EF4-FFF2-40B4-BE49-F238E27FC236}">
                <a16:creationId xmlns:a16="http://schemas.microsoft.com/office/drawing/2014/main" id="{97508860-DBC8-43CD-A1CE-4DD0C330E61A}"/>
              </a:ext>
            </a:extLst>
          </p:cNvPr>
          <p:cNvCxnSpPr>
            <a:cxnSpLocks/>
            <a:stCxn id="10" idx="2"/>
          </p:cNvCxnSpPr>
          <p:nvPr/>
        </p:nvCxnSpPr>
        <p:spPr>
          <a:xfrm flipH="1" flipV="1">
            <a:off x="7518722" y="4293704"/>
            <a:ext cx="1108230" cy="69884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09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3F902-9A26-4560-BCF3-1AA9C949DBCE}"/>
              </a:ext>
            </a:extLst>
          </p:cNvPr>
          <p:cNvSpPr>
            <a:spLocks noGrp="1"/>
          </p:cNvSpPr>
          <p:nvPr>
            <p:ph type="title"/>
          </p:nvPr>
        </p:nvSpPr>
        <p:spPr>
          <a:xfrm>
            <a:off x="540000" y="251541"/>
            <a:ext cx="7987800" cy="460800"/>
          </a:xfrm>
        </p:spPr>
        <p:txBody>
          <a:bodyPr/>
          <a:lstStyle/>
          <a:p>
            <a:r>
              <a:rPr lang="de-DE" dirty="0"/>
              <a:t>New Design</a:t>
            </a:r>
          </a:p>
        </p:txBody>
      </p:sp>
      <p:pic>
        <p:nvPicPr>
          <p:cNvPr id="4" name="Inhaltsplatzhalter 3">
            <a:extLst>
              <a:ext uri="{FF2B5EF4-FFF2-40B4-BE49-F238E27FC236}">
                <a16:creationId xmlns:a16="http://schemas.microsoft.com/office/drawing/2014/main" id="{EA296AEC-61D5-408F-B713-0A2AB7B11312}"/>
              </a:ext>
            </a:extLst>
          </p:cNvPr>
          <p:cNvPicPr>
            <a:picLocks noGrp="1" noChangeAspect="1"/>
          </p:cNvPicPr>
          <p:nvPr>
            <p:ph idx="1"/>
          </p:nvPr>
        </p:nvPicPr>
        <p:blipFill rotWithShape="1">
          <a:blip r:embed="rId3"/>
          <a:srcRect l="20905" t="17000" r="20640" b="4558"/>
          <a:stretch/>
        </p:blipFill>
        <p:spPr>
          <a:xfrm>
            <a:off x="2868257" y="1563420"/>
            <a:ext cx="2258568" cy="2273104"/>
          </a:xfrm>
          <a:prstGeom prst="rect">
            <a:avLst/>
          </a:prstGeom>
        </p:spPr>
      </p:pic>
      <p:pic>
        <p:nvPicPr>
          <p:cNvPr id="10" name="Grafik 9">
            <a:extLst>
              <a:ext uri="{FF2B5EF4-FFF2-40B4-BE49-F238E27FC236}">
                <a16:creationId xmlns:a16="http://schemas.microsoft.com/office/drawing/2014/main" id="{A2581552-EDC4-4210-A1B0-877DE453779B}"/>
              </a:ext>
            </a:extLst>
          </p:cNvPr>
          <p:cNvPicPr>
            <a:picLocks noChangeAspect="1"/>
          </p:cNvPicPr>
          <p:nvPr/>
        </p:nvPicPr>
        <p:blipFill rotWithShape="1">
          <a:blip r:embed="rId4"/>
          <a:srcRect l="15255" r="18744" b="4573"/>
          <a:stretch/>
        </p:blipFill>
        <p:spPr>
          <a:xfrm>
            <a:off x="2649939" y="3900532"/>
            <a:ext cx="2550038" cy="2765239"/>
          </a:xfrm>
          <a:prstGeom prst="rect">
            <a:avLst/>
          </a:prstGeom>
        </p:spPr>
      </p:pic>
      <p:pic>
        <p:nvPicPr>
          <p:cNvPr id="12" name="Grafik 11">
            <a:extLst>
              <a:ext uri="{FF2B5EF4-FFF2-40B4-BE49-F238E27FC236}">
                <a16:creationId xmlns:a16="http://schemas.microsoft.com/office/drawing/2014/main" id="{57B2E66F-66BB-42BC-B30D-446B85CBEE31}"/>
              </a:ext>
            </a:extLst>
          </p:cNvPr>
          <p:cNvPicPr>
            <a:picLocks noChangeAspect="1"/>
          </p:cNvPicPr>
          <p:nvPr/>
        </p:nvPicPr>
        <p:blipFill>
          <a:blip r:embed="rId5"/>
          <a:stretch>
            <a:fillRect/>
          </a:stretch>
        </p:blipFill>
        <p:spPr>
          <a:xfrm>
            <a:off x="6829552" y="1768664"/>
            <a:ext cx="2397618" cy="1598036"/>
          </a:xfrm>
          <a:prstGeom prst="rect">
            <a:avLst/>
          </a:prstGeom>
        </p:spPr>
      </p:pic>
      <p:pic>
        <p:nvPicPr>
          <p:cNvPr id="14" name="Grafik 13">
            <a:extLst>
              <a:ext uri="{FF2B5EF4-FFF2-40B4-BE49-F238E27FC236}">
                <a16:creationId xmlns:a16="http://schemas.microsoft.com/office/drawing/2014/main" id="{AF8ACB23-8E30-456D-82E6-BE4AEDF6C3D4}"/>
              </a:ext>
            </a:extLst>
          </p:cNvPr>
          <p:cNvPicPr>
            <a:picLocks noChangeAspect="1"/>
          </p:cNvPicPr>
          <p:nvPr/>
        </p:nvPicPr>
        <p:blipFill>
          <a:blip r:embed="rId6"/>
          <a:stretch>
            <a:fillRect/>
          </a:stretch>
        </p:blipFill>
        <p:spPr>
          <a:xfrm>
            <a:off x="6415952" y="4141687"/>
            <a:ext cx="3240024" cy="2159508"/>
          </a:xfrm>
          <a:prstGeom prst="rect">
            <a:avLst/>
          </a:prstGeom>
        </p:spPr>
      </p:pic>
      <p:sp>
        <p:nvSpPr>
          <p:cNvPr id="15" name="Textfeld 14">
            <a:extLst>
              <a:ext uri="{FF2B5EF4-FFF2-40B4-BE49-F238E27FC236}">
                <a16:creationId xmlns:a16="http://schemas.microsoft.com/office/drawing/2014/main" id="{CB1765FF-BA94-4AFE-907C-1193AE271639}"/>
              </a:ext>
            </a:extLst>
          </p:cNvPr>
          <p:cNvSpPr txBox="1"/>
          <p:nvPr/>
        </p:nvSpPr>
        <p:spPr>
          <a:xfrm>
            <a:off x="6239256" y="3429000"/>
            <a:ext cx="792480" cy="707886"/>
          </a:xfrm>
          <a:prstGeom prst="rect">
            <a:avLst/>
          </a:prstGeom>
          <a:noFill/>
        </p:spPr>
        <p:txBody>
          <a:bodyPr wrap="square" rtlCol="0">
            <a:spAutoFit/>
          </a:bodyPr>
          <a:lstStyle/>
          <a:p>
            <a:r>
              <a:rPr lang="de-DE" sz="4000" dirty="0"/>
              <a:t>G3</a:t>
            </a:r>
          </a:p>
        </p:txBody>
      </p:sp>
      <p:sp>
        <p:nvSpPr>
          <p:cNvPr id="16" name="Textfeld 15">
            <a:extLst>
              <a:ext uri="{FF2B5EF4-FFF2-40B4-BE49-F238E27FC236}">
                <a16:creationId xmlns:a16="http://schemas.microsoft.com/office/drawing/2014/main" id="{2ECE313C-97CF-4256-ADCA-318438CDD4C2}"/>
              </a:ext>
            </a:extLst>
          </p:cNvPr>
          <p:cNvSpPr txBox="1"/>
          <p:nvPr/>
        </p:nvSpPr>
        <p:spPr>
          <a:xfrm>
            <a:off x="2221133" y="3366700"/>
            <a:ext cx="792479" cy="707886"/>
          </a:xfrm>
          <a:prstGeom prst="rect">
            <a:avLst/>
          </a:prstGeom>
          <a:noFill/>
        </p:spPr>
        <p:txBody>
          <a:bodyPr wrap="square" rtlCol="0">
            <a:spAutoFit/>
          </a:bodyPr>
          <a:lstStyle/>
          <a:p>
            <a:r>
              <a:rPr lang="de-DE" sz="4000" dirty="0"/>
              <a:t>G2</a:t>
            </a:r>
          </a:p>
        </p:txBody>
      </p:sp>
    </p:spTree>
    <p:extLst>
      <p:ext uri="{BB962C8B-B14F-4D97-AF65-F5344CB8AC3E}">
        <p14:creationId xmlns:p14="http://schemas.microsoft.com/office/powerpoint/2010/main" val="926713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337A6-D081-4258-8526-DBD01D7BC7E0}"/>
              </a:ext>
            </a:extLst>
          </p:cNvPr>
          <p:cNvSpPr>
            <a:spLocks noGrp="1"/>
          </p:cNvSpPr>
          <p:nvPr>
            <p:ph type="title"/>
          </p:nvPr>
        </p:nvSpPr>
        <p:spPr/>
        <p:txBody>
          <a:bodyPr/>
          <a:lstStyle/>
          <a:p>
            <a:r>
              <a:rPr lang="de-DE" dirty="0"/>
              <a:t>Type Code</a:t>
            </a:r>
          </a:p>
        </p:txBody>
      </p:sp>
      <p:sp>
        <p:nvSpPr>
          <p:cNvPr id="5" name="Rechteck 4">
            <a:extLst>
              <a:ext uri="{FF2B5EF4-FFF2-40B4-BE49-F238E27FC236}">
                <a16:creationId xmlns:a16="http://schemas.microsoft.com/office/drawing/2014/main" id="{F865E3EF-5C5C-49F1-A0B0-1D05BA8E37EE}"/>
              </a:ext>
            </a:extLst>
          </p:cNvPr>
          <p:cNvSpPr/>
          <p:nvPr/>
        </p:nvSpPr>
        <p:spPr>
          <a:xfrm>
            <a:off x="515144" y="5793929"/>
            <a:ext cx="6096000" cy="789960"/>
          </a:xfrm>
          <a:prstGeom prst="rect">
            <a:avLst/>
          </a:prstGeom>
        </p:spPr>
        <p:txBody>
          <a:bodyPr>
            <a:spAutoFit/>
          </a:bodyPr>
          <a:lstStyle/>
          <a:p>
            <a:pPr>
              <a:spcBef>
                <a:spcPts val="200"/>
              </a:spcBef>
              <a:spcAft>
                <a:spcPts val="200"/>
              </a:spcAft>
            </a:pPr>
            <a:r>
              <a:rPr lang="de-DE" sz="1400" dirty="0">
                <a:solidFill>
                  <a:srgbClr val="000000"/>
                </a:solidFill>
                <a:ea typeface="Times New Roman" panose="02020603050405020304" pitchFamily="18" charset="0"/>
                <a:cs typeface="Times New Roman" panose="02020603050405020304" pitchFamily="18" charset="0"/>
              </a:rPr>
              <a:t> </a:t>
            </a:r>
            <a:r>
              <a:rPr lang="de-DE" sz="1400" b="1" dirty="0" err="1">
                <a:solidFill>
                  <a:srgbClr val="000000"/>
                </a:solidFill>
                <a:ea typeface="Times New Roman" panose="02020603050405020304" pitchFamily="18" charset="0"/>
                <a:cs typeface="Times New Roman" panose="02020603050405020304" pitchFamily="18" charset="0"/>
              </a:rPr>
              <a:t>Exception</a:t>
            </a:r>
            <a:r>
              <a:rPr lang="de-DE" sz="1400" b="1" dirty="0">
                <a:solidFill>
                  <a:srgbClr val="000000"/>
                </a:solidFill>
                <a:ea typeface="Times New Roman" panose="02020603050405020304" pitchFamily="18" charset="0"/>
                <a:cs typeface="Times New Roman" panose="02020603050405020304" pitchFamily="18" charset="0"/>
              </a:rPr>
              <a:t>:</a:t>
            </a:r>
            <a:r>
              <a:rPr lang="de-DE" sz="1400" dirty="0">
                <a:solidFill>
                  <a:srgbClr val="000000"/>
                </a:solidFill>
                <a:ea typeface="Times New Roman" panose="02020603050405020304" pitchFamily="18" charset="0"/>
                <a:cs typeface="Times New Roman" panose="02020603050405020304" pitchFamily="18" charset="0"/>
              </a:rPr>
              <a:t> </a:t>
            </a:r>
          </a:p>
          <a:p>
            <a:pPr marL="285750" indent="-285750">
              <a:spcBef>
                <a:spcPts val="200"/>
              </a:spcBef>
              <a:spcAft>
                <a:spcPts val="200"/>
              </a:spcAft>
              <a:buFontTx/>
              <a:buChar char="-"/>
            </a:pPr>
            <a:r>
              <a:rPr lang="de-DE" altLang="de-DE" sz="1400" dirty="0">
                <a:ea typeface="Times New Roman" panose="02020603050405020304" pitchFamily="18" charset="0"/>
                <a:cs typeface="Calibri" panose="020F0502020204030204" pitchFamily="34" charset="0"/>
              </a:rPr>
              <a:t>PH9 &amp; PH10 and PHQ9-PHQ12 </a:t>
            </a:r>
            <a:r>
              <a:rPr lang="de-DE" altLang="de-DE" sz="1400" dirty="0" err="1">
                <a:ea typeface="Times New Roman" panose="02020603050405020304" pitchFamily="18" charset="0"/>
                <a:cs typeface="Calibri" panose="020F0502020204030204" pitchFamily="34" charset="0"/>
              </a:rPr>
              <a:t>retain</a:t>
            </a:r>
            <a:r>
              <a:rPr lang="de-DE" altLang="de-DE" sz="1400" dirty="0">
                <a:ea typeface="Times New Roman" panose="02020603050405020304" pitchFamily="18" charset="0"/>
                <a:cs typeface="Calibri" panose="020F0502020204030204" pitchFamily="34" charset="0"/>
              </a:rPr>
              <a:t> </a:t>
            </a:r>
            <a:r>
              <a:rPr lang="de-DE" altLang="de-DE" sz="1400" dirty="0" err="1">
                <a:ea typeface="Times New Roman" panose="02020603050405020304" pitchFamily="18" charset="0"/>
                <a:cs typeface="Calibri" panose="020F0502020204030204" pitchFamily="34" charset="0"/>
              </a:rPr>
              <a:t>their</a:t>
            </a:r>
            <a:r>
              <a:rPr lang="de-DE" altLang="de-DE" sz="1400" dirty="0">
                <a:ea typeface="Times New Roman" panose="02020603050405020304" pitchFamily="18" charset="0"/>
                <a:cs typeface="Calibri" panose="020F0502020204030204" pitchFamily="34" charset="0"/>
              </a:rPr>
              <a:t> </a:t>
            </a:r>
            <a:r>
              <a:rPr lang="de-DE" altLang="de-DE" sz="1400" dirty="0" err="1">
                <a:ea typeface="Times New Roman" panose="02020603050405020304" pitchFamily="18" charset="0"/>
                <a:cs typeface="Calibri" panose="020F0502020204030204" pitchFamily="34" charset="0"/>
              </a:rPr>
              <a:t>old</a:t>
            </a:r>
            <a:r>
              <a:rPr lang="de-DE" altLang="de-DE" sz="1400" dirty="0">
                <a:ea typeface="Times New Roman" panose="02020603050405020304" pitchFamily="18" charset="0"/>
                <a:cs typeface="Calibri" panose="020F0502020204030204" pitchFamily="34" charset="0"/>
              </a:rPr>
              <a:t> type code. </a:t>
            </a:r>
            <a:r>
              <a:rPr lang="de-DE" altLang="de-DE" sz="1400" dirty="0" err="1">
                <a:ea typeface="Times New Roman" panose="02020603050405020304" pitchFamily="18" charset="0"/>
                <a:cs typeface="Calibri" panose="020F0502020204030204" pitchFamily="34" charset="0"/>
              </a:rPr>
              <a:t>They</a:t>
            </a:r>
            <a:r>
              <a:rPr lang="de-DE" altLang="de-DE" sz="1400" dirty="0">
                <a:ea typeface="Times New Roman" panose="02020603050405020304" pitchFamily="18" charset="0"/>
                <a:cs typeface="Calibri" panose="020F0502020204030204" pitchFamily="34" charset="0"/>
              </a:rPr>
              <a:t> will </a:t>
            </a:r>
            <a:r>
              <a:rPr lang="de-DE" altLang="de-DE" sz="1400" dirty="0" err="1">
                <a:ea typeface="Times New Roman" panose="02020603050405020304" pitchFamily="18" charset="0"/>
                <a:cs typeface="Calibri" panose="020F0502020204030204" pitchFamily="34" charset="0"/>
              </a:rPr>
              <a:t>get</a:t>
            </a:r>
            <a:r>
              <a:rPr lang="de-DE" altLang="de-DE" sz="1400" dirty="0">
                <a:ea typeface="Times New Roman" panose="02020603050405020304" pitchFamily="18" charset="0"/>
                <a:cs typeface="Calibri" panose="020F0502020204030204" pitchFamily="34" charset="0"/>
              </a:rPr>
              <a:t> </a:t>
            </a:r>
            <a:r>
              <a:rPr lang="de-DE" altLang="de-DE" sz="1400" dirty="0" err="1">
                <a:ea typeface="Times New Roman" panose="02020603050405020304" pitchFamily="18" charset="0"/>
                <a:cs typeface="Calibri" panose="020F0502020204030204" pitchFamily="34" charset="0"/>
              </a:rPr>
              <a:t>the</a:t>
            </a:r>
            <a:r>
              <a:rPr lang="de-DE" altLang="de-DE" sz="1400" dirty="0">
                <a:ea typeface="Times New Roman" panose="02020603050405020304" pitchFamily="18" charset="0"/>
                <a:cs typeface="Calibri" panose="020F0502020204030204" pitchFamily="34" charset="0"/>
              </a:rPr>
              <a:t> </a:t>
            </a:r>
            <a:r>
              <a:rPr lang="de-DE" altLang="de-DE" sz="1400" dirty="0" err="1">
                <a:ea typeface="Times New Roman" panose="02020603050405020304" pitchFamily="18" charset="0"/>
                <a:cs typeface="Calibri" panose="020F0502020204030204" pitchFamily="34" charset="0"/>
              </a:rPr>
              <a:t>new</a:t>
            </a:r>
            <a:r>
              <a:rPr lang="de-DE" altLang="de-DE" sz="1400" dirty="0">
                <a:ea typeface="Times New Roman" panose="02020603050405020304" pitchFamily="18" charset="0"/>
                <a:cs typeface="Calibri" panose="020F0502020204030204" pitchFamily="34" charset="0"/>
              </a:rPr>
              <a:t> </a:t>
            </a:r>
            <a:r>
              <a:rPr lang="de-DE" altLang="de-DE" sz="1400" dirty="0" err="1">
                <a:ea typeface="Times New Roman" panose="02020603050405020304" pitchFamily="18" charset="0"/>
                <a:cs typeface="Calibri" panose="020F0502020204030204" pitchFamily="34" charset="0"/>
              </a:rPr>
              <a:t>generation</a:t>
            </a:r>
            <a:r>
              <a:rPr lang="de-DE" altLang="de-DE" sz="1400" dirty="0">
                <a:ea typeface="Times New Roman" panose="02020603050405020304" pitchFamily="18" charset="0"/>
                <a:cs typeface="Calibri" panose="020F0502020204030204" pitchFamily="34" charset="0"/>
              </a:rPr>
              <a:t> </a:t>
            </a:r>
            <a:r>
              <a:rPr lang="de-DE" altLang="de-DE" sz="1400" dirty="0" err="1">
                <a:ea typeface="Times New Roman" panose="02020603050405020304" pitchFamily="18" charset="0"/>
                <a:cs typeface="Calibri" panose="020F0502020204030204" pitchFamily="34" charset="0"/>
              </a:rPr>
              <a:t>number</a:t>
            </a:r>
            <a:r>
              <a:rPr lang="de-DE" altLang="de-DE" sz="1400" dirty="0">
                <a:ea typeface="Times New Roman" panose="02020603050405020304" pitchFamily="18" charset="0"/>
                <a:cs typeface="Calibri" panose="020F0502020204030204" pitchFamily="34" charset="0"/>
              </a:rPr>
              <a:t> and type code after </a:t>
            </a:r>
            <a:r>
              <a:rPr lang="de-DE" altLang="de-DE" sz="1400" dirty="0" err="1">
                <a:ea typeface="Times New Roman" panose="02020603050405020304" pitchFamily="18" charset="0"/>
                <a:cs typeface="Calibri" panose="020F0502020204030204" pitchFamily="34" charset="0"/>
              </a:rPr>
              <a:t>revision</a:t>
            </a:r>
            <a:r>
              <a:rPr lang="de-DE" altLang="de-DE" sz="1400" dirty="0"/>
              <a:t> </a:t>
            </a:r>
          </a:p>
        </p:txBody>
      </p:sp>
      <p:sp>
        <p:nvSpPr>
          <p:cNvPr id="6" name="Textfeld 5">
            <a:extLst>
              <a:ext uri="{FF2B5EF4-FFF2-40B4-BE49-F238E27FC236}">
                <a16:creationId xmlns:a16="http://schemas.microsoft.com/office/drawing/2014/main" id="{AF18E6B3-90E0-4E25-887D-096F22C7B607}"/>
              </a:ext>
            </a:extLst>
          </p:cNvPr>
          <p:cNvSpPr txBox="1"/>
          <p:nvPr/>
        </p:nvSpPr>
        <p:spPr>
          <a:xfrm>
            <a:off x="6910892" y="5209152"/>
            <a:ext cx="4925291" cy="1384995"/>
          </a:xfrm>
          <a:prstGeom prst="rect">
            <a:avLst/>
          </a:prstGeom>
          <a:noFill/>
        </p:spPr>
        <p:txBody>
          <a:bodyPr wrap="square" rtlCol="0">
            <a:spAutoFit/>
          </a:bodyPr>
          <a:lstStyle/>
          <a:p>
            <a:pPr marL="285750" indent="-285750">
              <a:buFontTx/>
              <a:buChar char="-"/>
            </a:pPr>
            <a:r>
              <a:rPr lang="de-DE" sz="1400" dirty="0"/>
              <a:t>Higher </a:t>
            </a:r>
            <a:r>
              <a:rPr lang="de-DE" sz="1400" dirty="0" err="1"/>
              <a:t>generation</a:t>
            </a:r>
            <a:r>
              <a:rPr lang="de-DE" sz="1400" dirty="0"/>
              <a:t> </a:t>
            </a:r>
            <a:r>
              <a:rPr lang="de-DE" sz="1400" dirty="0" err="1"/>
              <a:t>number</a:t>
            </a:r>
            <a:r>
              <a:rPr lang="de-DE" sz="1400" dirty="0"/>
              <a:t> </a:t>
            </a:r>
          </a:p>
          <a:p>
            <a:pPr marL="285750" indent="-285750">
              <a:buFontTx/>
              <a:buChar char="-"/>
            </a:pPr>
            <a:r>
              <a:rPr lang="de-DE" sz="1400" dirty="0" err="1"/>
              <a:t>Optionally</a:t>
            </a:r>
            <a:r>
              <a:rPr lang="de-DE" sz="1400" dirty="0"/>
              <a:t> </a:t>
            </a:r>
            <a:r>
              <a:rPr lang="de-DE" sz="1400" dirty="0" err="1"/>
              <a:t>reduced</a:t>
            </a:r>
            <a:r>
              <a:rPr lang="de-DE" sz="1400" dirty="0"/>
              <a:t> </a:t>
            </a:r>
            <a:r>
              <a:rPr lang="de-DE" sz="1400" dirty="0" err="1"/>
              <a:t>backlash</a:t>
            </a:r>
            <a:endParaRPr lang="de-DE" sz="1400" dirty="0"/>
          </a:p>
          <a:p>
            <a:pPr marL="285750" indent="-285750">
              <a:buFontTx/>
              <a:buChar char="-"/>
            </a:pPr>
            <a:r>
              <a:rPr lang="de-DE" sz="1400" dirty="0"/>
              <a:t>The “A“ </a:t>
            </a:r>
            <a:r>
              <a:rPr lang="de-DE" sz="1400" dirty="0" err="1"/>
              <a:t>for</a:t>
            </a:r>
            <a:r>
              <a:rPr lang="de-DE" sz="1400" dirty="0"/>
              <a:t> </a:t>
            </a:r>
            <a:r>
              <a:rPr lang="de-DE" sz="1400" dirty="0" err="1"/>
              <a:t>reduced</a:t>
            </a:r>
            <a:r>
              <a:rPr lang="de-DE" sz="1400" dirty="0"/>
              <a:t> </a:t>
            </a:r>
            <a:r>
              <a:rPr lang="de-DE" sz="1400" dirty="0" err="1"/>
              <a:t>backlash</a:t>
            </a:r>
            <a:r>
              <a:rPr lang="de-DE" sz="1400" dirty="0"/>
              <a:t> was </a:t>
            </a:r>
            <a:r>
              <a:rPr lang="de-DE" sz="1400" dirty="0" err="1"/>
              <a:t>eliminated</a:t>
            </a:r>
            <a:endParaRPr lang="de-DE" sz="1400" dirty="0"/>
          </a:p>
          <a:p>
            <a:pPr marL="285750" indent="-285750">
              <a:buFontTx/>
              <a:buChar char="-"/>
            </a:pPr>
            <a:r>
              <a:rPr lang="de-DE" sz="1400" dirty="0"/>
              <a:t>The </a:t>
            </a:r>
            <a:r>
              <a:rPr lang="de-DE" sz="1400" dirty="0" err="1"/>
              <a:t>bearing</a:t>
            </a:r>
            <a:r>
              <a:rPr lang="de-DE" sz="1400" dirty="0"/>
              <a:t> </a:t>
            </a:r>
            <a:r>
              <a:rPr lang="de-DE" sz="1400" dirty="0" err="1"/>
              <a:t>option</a:t>
            </a:r>
            <a:r>
              <a:rPr lang="de-DE" sz="1400" dirty="0"/>
              <a:t> “R“ </a:t>
            </a:r>
            <a:r>
              <a:rPr lang="de-DE" sz="1400" dirty="0" err="1"/>
              <a:t>for</a:t>
            </a:r>
            <a:r>
              <a:rPr lang="de-DE" sz="1400" dirty="0"/>
              <a:t> P Gear Units </a:t>
            </a:r>
            <a:r>
              <a:rPr lang="de-DE" sz="1400" dirty="0" err="1"/>
              <a:t>became</a:t>
            </a:r>
            <a:r>
              <a:rPr lang="de-DE" sz="1400" dirty="0"/>
              <a:t> </a:t>
            </a:r>
            <a:r>
              <a:rPr lang="de-DE" sz="1400" dirty="0" err="1"/>
              <a:t>changed</a:t>
            </a:r>
            <a:r>
              <a:rPr lang="de-DE" sz="1400" dirty="0"/>
              <a:t> </a:t>
            </a:r>
            <a:r>
              <a:rPr lang="de-DE" sz="1400" dirty="0" err="1"/>
              <a:t>to</a:t>
            </a:r>
            <a:r>
              <a:rPr lang="de-DE" sz="1400" dirty="0"/>
              <a:t> “S“.</a:t>
            </a:r>
          </a:p>
          <a:p>
            <a:pPr marL="285750" indent="-285750">
              <a:buFontTx/>
              <a:buChar char="-"/>
            </a:pPr>
            <a:r>
              <a:rPr lang="de-DE" sz="1400" dirty="0"/>
              <a:t>New </a:t>
            </a:r>
            <a:r>
              <a:rPr lang="de-DE" sz="1400" dirty="0" err="1"/>
              <a:t>bearing</a:t>
            </a:r>
            <a:r>
              <a:rPr lang="de-DE" sz="1400" dirty="0"/>
              <a:t> </a:t>
            </a:r>
            <a:r>
              <a:rPr lang="de-DE" sz="1400" dirty="0" err="1"/>
              <a:t>option</a:t>
            </a:r>
            <a:r>
              <a:rPr lang="de-DE" sz="1400" dirty="0"/>
              <a:t> </a:t>
            </a:r>
            <a:r>
              <a:rPr lang="de-DE" sz="1400" dirty="0" err="1"/>
              <a:t>reinforced</a:t>
            </a:r>
            <a:r>
              <a:rPr lang="de-DE" sz="1400" dirty="0"/>
              <a:t> </a:t>
            </a:r>
            <a:r>
              <a:rPr lang="de-DE" sz="1400" dirty="0" err="1"/>
              <a:t>bearings</a:t>
            </a:r>
            <a:r>
              <a:rPr lang="de-DE" sz="1400" dirty="0"/>
              <a:t> “V“ </a:t>
            </a:r>
            <a:r>
              <a:rPr lang="de-DE" sz="1400" dirty="0" err="1"/>
              <a:t>for</a:t>
            </a:r>
            <a:r>
              <a:rPr lang="de-DE" sz="1400" dirty="0"/>
              <a:t> PH3/4/5 </a:t>
            </a:r>
            <a:endParaRPr lang="de-DE" dirty="0"/>
          </a:p>
        </p:txBody>
      </p:sp>
      <p:graphicFrame>
        <p:nvGraphicFramePr>
          <p:cNvPr id="9" name="Inhaltsplatzhalter 8">
            <a:extLst>
              <a:ext uri="{FF2B5EF4-FFF2-40B4-BE49-F238E27FC236}">
                <a16:creationId xmlns:a16="http://schemas.microsoft.com/office/drawing/2014/main" id="{25E6ACCD-B4F9-4378-A417-D67FEC6C8C3B}"/>
              </a:ext>
            </a:extLst>
          </p:cNvPr>
          <p:cNvGraphicFramePr>
            <a:graphicFrameLocks noGrp="1"/>
          </p:cNvGraphicFramePr>
          <p:nvPr>
            <p:ph idx="1"/>
            <p:extLst>
              <p:ext uri="{D42A27DB-BD31-4B8C-83A1-F6EECF244321}">
                <p14:modId xmlns:p14="http://schemas.microsoft.com/office/powerpoint/2010/main" val="2257802860"/>
              </p:ext>
            </p:extLst>
          </p:nvPr>
        </p:nvGraphicFramePr>
        <p:xfrm>
          <a:off x="515144" y="1141759"/>
          <a:ext cx="11161712" cy="3581339"/>
        </p:xfrm>
        <a:graphic>
          <a:graphicData uri="http://schemas.openxmlformats.org/drawingml/2006/table">
            <a:tbl>
              <a:tblPr firstRow="1" bandRow="1"/>
              <a:tblGrid>
                <a:gridCol w="1232253">
                  <a:extLst>
                    <a:ext uri="{9D8B030D-6E8A-4147-A177-3AD203B41FA5}">
                      <a16:colId xmlns:a16="http://schemas.microsoft.com/office/drawing/2014/main" val="2360174792"/>
                    </a:ext>
                  </a:extLst>
                </a:gridCol>
                <a:gridCol w="779088">
                  <a:extLst>
                    <a:ext uri="{9D8B030D-6E8A-4147-A177-3AD203B41FA5}">
                      <a16:colId xmlns:a16="http://schemas.microsoft.com/office/drawing/2014/main" val="3027851345"/>
                    </a:ext>
                  </a:extLst>
                </a:gridCol>
                <a:gridCol w="1399679">
                  <a:extLst>
                    <a:ext uri="{9D8B030D-6E8A-4147-A177-3AD203B41FA5}">
                      <a16:colId xmlns:a16="http://schemas.microsoft.com/office/drawing/2014/main" val="2624786157"/>
                    </a:ext>
                  </a:extLst>
                </a:gridCol>
                <a:gridCol w="933119">
                  <a:extLst>
                    <a:ext uri="{9D8B030D-6E8A-4147-A177-3AD203B41FA5}">
                      <a16:colId xmlns:a16="http://schemas.microsoft.com/office/drawing/2014/main" val="3363348013"/>
                    </a:ext>
                  </a:extLst>
                </a:gridCol>
                <a:gridCol w="1087150">
                  <a:extLst>
                    <a:ext uri="{9D8B030D-6E8A-4147-A177-3AD203B41FA5}">
                      <a16:colId xmlns:a16="http://schemas.microsoft.com/office/drawing/2014/main" val="1494531670"/>
                    </a:ext>
                  </a:extLst>
                </a:gridCol>
                <a:gridCol w="1245648">
                  <a:extLst>
                    <a:ext uri="{9D8B030D-6E8A-4147-A177-3AD203B41FA5}">
                      <a16:colId xmlns:a16="http://schemas.microsoft.com/office/drawing/2014/main" val="3813033315"/>
                    </a:ext>
                  </a:extLst>
                </a:gridCol>
                <a:gridCol w="1087150">
                  <a:extLst>
                    <a:ext uri="{9D8B030D-6E8A-4147-A177-3AD203B41FA5}">
                      <a16:colId xmlns:a16="http://schemas.microsoft.com/office/drawing/2014/main" val="3602997488"/>
                    </a:ext>
                  </a:extLst>
                </a:gridCol>
                <a:gridCol w="1091615">
                  <a:extLst>
                    <a:ext uri="{9D8B030D-6E8A-4147-A177-3AD203B41FA5}">
                      <a16:colId xmlns:a16="http://schemas.microsoft.com/office/drawing/2014/main" val="1942692751"/>
                    </a:ext>
                  </a:extLst>
                </a:gridCol>
                <a:gridCol w="1399679">
                  <a:extLst>
                    <a:ext uri="{9D8B030D-6E8A-4147-A177-3AD203B41FA5}">
                      <a16:colId xmlns:a16="http://schemas.microsoft.com/office/drawing/2014/main" val="1692259488"/>
                    </a:ext>
                  </a:extLst>
                </a:gridCol>
                <a:gridCol w="906331">
                  <a:extLst>
                    <a:ext uri="{9D8B030D-6E8A-4147-A177-3AD203B41FA5}">
                      <a16:colId xmlns:a16="http://schemas.microsoft.com/office/drawing/2014/main" val="2910844910"/>
                    </a:ext>
                  </a:extLst>
                </a:gridCol>
              </a:tblGrid>
              <a:tr h="254619">
                <a:tc>
                  <a:txBody>
                    <a:bodyPr/>
                    <a:lstStyle/>
                    <a:p>
                      <a:pPr algn="ctr">
                        <a:lnSpc>
                          <a:spcPct val="107000"/>
                        </a:lnSpc>
                        <a:spcAft>
                          <a:spcPts val="800"/>
                        </a:spcAft>
                      </a:pP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Gear Unit Type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Size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Generation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Number</a:t>
                      </a: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de-DE" sz="14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of</a:t>
                      </a: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Stages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Housing Design</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Shaft</a:t>
                      </a: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Design</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Bearing</a:t>
                      </a: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Design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Backlash</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Ratio Code</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tc>
                  <a:txBody>
                    <a:bodyPr/>
                    <a:lstStyle/>
                    <a:p>
                      <a:pPr algn="ctr">
                        <a:lnSpc>
                          <a:spcPct val="107000"/>
                        </a:lnSpc>
                        <a:spcAft>
                          <a:spcPts val="800"/>
                        </a:spcAft>
                      </a:pPr>
                      <a:r>
                        <a:rPr lang="de-D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Input Option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C77BA"/>
                    </a:solidFill>
                  </a:tcPr>
                </a:tc>
                <a:extLst>
                  <a:ext uri="{0D108BD9-81ED-4DB2-BD59-A6C34878D82A}">
                    <a16:rowId xmlns:a16="http://schemas.microsoft.com/office/drawing/2014/main" val="4114019812"/>
                  </a:ext>
                </a:extLst>
              </a:tr>
              <a:tr h="276824">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P</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4</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3</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1</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G</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0050</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extLst>
                  <a:ext uri="{0D108BD9-81ED-4DB2-BD59-A6C34878D82A}">
                    <a16:rowId xmlns:a16="http://schemas.microsoft.com/office/drawing/2014/main" val="4150253962"/>
                  </a:ext>
                </a:extLst>
              </a:tr>
              <a:tr h="276824">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PH</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4</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3</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1</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F</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0050</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extLst>
                  <a:ext uri="{0D108BD9-81ED-4DB2-BD59-A6C34878D82A}">
                    <a16:rowId xmlns:a16="http://schemas.microsoft.com/office/drawing/2014/main" val="114316944"/>
                  </a:ext>
                </a:extLst>
              </a:tr>
              <a:tr h="261298">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extLst>
                  <a:ext uri="{0D108BD9-81ED-4DB2-BD59-A6C34878D82A}">
                    <a16:rowId xmlns:a16="http://schemas.microsoft.com/office/drawing/2014/main" val="2773064430"/>
                  </a:ext>
                </a:extLst>
              </a:tr>
              <a:tr h="261298">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Varianten:</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pPr>
                      <a:endParaRPr lang="de-DE" sz="11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extLst>
                  <a:ext uri="{0D108BD9-81ED-4DB2-BD59-A6C34878D82A}">
                    <a16:rowId xmlns:a16="http://schemas.microsoft.com/office/drawing/2014/main" val="1661216529"/>
                  </a:ext>
                </a:extLst>
              </a:tr>
              <a:tr h="276824">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P</a:t>
                      </a: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G</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ME(L)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extLst>
                  <a:ext uri="{0D108BD9-81ED-4DB2-BD59-A6C34878D82A}">
                    <a16:rowId xmlns:a16="http://schemas.microsoft.com/office/drawing/2014/main" val="3535082944"/>
                  </a:ext>
                </a:extLst>
              </a:tr>
              <a:tr h="276824">
                <a:tc>
                  <a:txBody>
                    <a:bodyPr/>
                    <a:lstStyle/>
                    <a:p>
                      <a:pPr>
                        <a:lnSpc>
                          <a:spcPct val="107000"/>
                        </a:lnSpc>
                      </a:pPr>
                      <a:endParaRPr lang="de-DE" sz="1400" dirty="0">
                        <a:effectLst/>
                        <a:latin typeface="Calibri" panose="020F0502020204030204" pitchFamily="34" charset="0"/>
                      </a:endParaRP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dirty="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dirty="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dirty="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X</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A3C5"/>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P</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D</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R</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MF(L)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D970"/>
                    </a:solidFill>
                  </a:tcPr>
                </a:tc>
                <a:extLst>
                  <a:ext uri="{0D108BD9-81ED-4DB2-BD59-A6C34878D82A}">
                    <a16:rowId xmlns:a16="http://schemas.microsoft.com/office/drawing/2014/main" val="3072389294"/>
                  </a:ext>
                </a:extLst>
              </a:tr>
              <a:tr h="276824">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dirty="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D970"/>
                    </a:solidFill>
                  </a:tcPr>
                </a:tc>
                <a:extLst>
                  <a:ext uri="{0D108BD9-81ED-4DB2-BD59-A6C34878D82A}">
                    <a16:rowId xmlns:a16="http://schemas.microsoft.com/office/drawing/2014/main" val="2231702088"/>
                  </a:ext>
                </a:extLst>
              </a:tr>
              <a:tr h="276824">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PH</a:t>
                      </a: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F</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S</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pPr>
                      <a:endParaRPr lang="de-DE" sz="1400" dirty="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ME(L)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3"/>
                    </a:solidFill>
                  </a:tcPr>
                </a:tc>
                <a:extLst>
                  <a:ext uri="{0D108BD9-81ED-4DB2-BD59-A6C34878D82A}">
                    <a16:rowId xmlns:a16="http://schemas.microsoft.com/office/drawing/2014/main" val="2150865553"/>
                  </a:ext>
                </a:extLst>
              </a:tr>
              <a:tr h="0">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X</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A3C5"/>
                    </a:solidFill>
                  </a:tcPr>
                </a:tc>
                <a:tc>
                  <a:txBody>
                    <a:bodyPr/>
                    <a:lstStyle/>
                    <a:p>
                      <a:pPr>
                        <a:lnSpc>
                          <a:spcPct val="107000"/>
                        </a:lnSpc>
                      </a:pPr>
                      <a:endParaRPr lang="de-DE" sz="140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V</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R</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D971"/>
                    </a:solidFill>
                  </a:tcPr>
                </a:tc>
                <a:tc>
                  <a:txBody>
                    <a:bodyPr/>
                    <a:lstStyle/>
                    <a:p>
                      <a:pPr>
                        <a:lnSpc>
                          <a:spcPct val="107000"/>
                        </a:lnSpc>
                      </a:pPr>
                      <a:endParaRPr lang="de-DE" sz="1400" dirty="0">
                        <a:effectLst/>
                        <a:latin typeface="Calibri" panose="020F0502020204030204" pitchFamily="34" charset="0"/>
                      </a:endParaRP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6E7"/>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MF(L)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D970"/>
                    </a:solidFill>
                  </a:tcPr>
                </a:tc>
                <a:extLst>
                  <a:ext uri="{0D108BD9-81ED-4DB2-BD59-A6C34878D82A}">
                    <a16:rowId xmlns:a16="http://schemas.microsoft.com/office/drawing/2014/main" val="1896606194"/>
                  </a:ext>
                </a:extLst>
              </a:tr>
              <a:tr h="276824">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90886" marR="90886" marT="45443" marB="4544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CF3"/>
                    </a:solidFill>
                  </a:tcPr>
                </a:tc>
                <a:tc>
                  <a:txBody>
                    <a:bodyPr/>
                    <a:lstStyle/>
                    <a:p>
                      <a:pPr>
                        <a:lnSpc>
                          <a:spcPct val="107000"/>
                        </a:lnSpc>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MB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970"/>
                    </a:solidFill>
                  </a:tcPr>
                </a:tc>
                <a:extLst>
                  <a:ext uri="{0D108BD9-81ED-4DB2-BD59-A6C34878D82A}">
                    <a16:rowId xmlns:a16="http://schemas.microsoft.com/office/drawing/2014/main" val="2904796383"/>
                  </a:ext>
                </a:extLst>
              </a:tr>
            </a:tbl>
          </a:graphicData>
        </a:graphic>
      </p:graphicFrame>
      <p:graphicFrame>
        <p:nvGraphicFramePr>
          <p:cNvPr id="10" name="Tabelle 9">
            <a:extLst>
              <a:ext uri="{FF2B5EF4-FFF2-40B4-BE49-F238E27FC236}">
                <a16:creationId xmlns:a16="http://schemas.microsoft.com/office/drawing/2014/main" id="{47B0B6CD-5136-4639-AA6E-206689ABDD0A}"/>
              </a:ext>
            </a:extLst>
          </p:cNvPr>
          <p:cNvGraphicFramePr>
            <a:graphicFrameLocks noGrp="1"/>
          </p:cNvGraphicFramePr>
          <p:nvPr>
            <p:extLst>
              <p:ext uri="{D42A27DB-BD31-4B8C-83A1-F6EECF244321}">
                <p14:modId xmlns:p14="http://schemas.microsoft.com/office/powerpoint/2010/main" val="3049494563"/>
              </p:ext>
            </p:extLst>
          </p:nvPr>
        </p:nvGraphicFramePr>
        <p:xfrm>
          <a:off x="515144" y="4840747"/>
          <a:ext cx="1805635" cy="953181"/>
        </p:xfrm>
        <a:graphic>
          <a:graphicData uri="http://schemas.openxmlformats.org/drawingml/2006/table">
            <a:tbl>
              <a:tblPr firstRow="1" bandRow="1"/>
              <a:tblGrid>
                <a:gridCol w="1805635">
                  <a:extLst>
                    <a:ext uri="{9D8B030D-6E8A-4147-A177-3AD203B41FA5}">
                      <a16:colId xmlns:a16="http://schemas.microsoft.com/office/drawing/2014/main" val="2985519926"/>
                    </a:ext>
                  </a:extLst>
                </a:gridCol>
              </a:tblGrid>
              <a:tr h="317727">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Option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7D971"/>
                    </a:solidFill>
                  </a:tcPr>
                </a:tc>
                <a:extLst>
                  <a:ext uri="{0D108BD9-81ED-4DB2-BD59-A6C34878D82A}">
                    <a16:rowId xmlns:a16="http://schemas.microsoft.com/office/drawing/2014/main" val="3997908561"/>
                  </a:ext>
                </a:extLst>
              </a:tr>
              <a:tr h="317727">
                <a:tc>
                  <a:txBody>
                    <a:bodyPr/>
                    <a:lstStyle/>
                    <a:p>
                      <a:pPr>
                        <a:lnSpc>
                          <a:spcPct val="107000"/>
                        </a:lnSpc>
                        <a:spcAft>
                          <a:spcPts val="800"/>
                        </a:spcAft>
                      </a:pPr>
                      <a:r>
                        <a:rPr lang="de-DE" sz="1200" dirty="0" err="1">
                          <a:effectLst/>
                          <a:latin typeface="Calibri" panose="020F0502020204030204" pitchFamily="34" charset="0"/>
                          <a:ea typeface="Calibri" panose="020F0502020204030204" pitchFamily="34" charset="0"/>
                          <a:cs typeface="Times New Roman" panose="02020603050405020304" pitchFamily="18" charset="0"/>
                        </a:rPr>
                        <a:t>Changed</a:t>
                      </a:r>
                      <a:r>
                        <a:rPr lang="de-DE" sz="1200" dirty="0">
                          <a:effectLst/>
                          <a:latin typeface="Calibri" panose="020F0502020204030204" pitchFamily="34" charset="0"/>
                          <a:ea typeface="Calibri" panose="020F0502020204030204" pitchFamily="34" charset="0"/>
                          <a:cs typeface="Times New Roman" panose="02020603050405020304" pitchFamily="18" charset="0"/>
                        </a:rPr>
                        <a:t> Type Code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C284"/>
                    </a:solidFill>
                  </a:tcPr>
                </a:tc>
                <a:extLst>
                  <a:ext uri="{0D108BD9-81ED-4DB2-BD59-A6C34878D82A}">
                    <a16:rowId xmlns:a16="http://schemas.microsoft.com/office/drawing/2014/main" val="1643066682"/>
                  </a:ext>
                </a:extLst>
              </a:tr>
              <a:tr h="317727">
                <a:tc>
                  <a:txBody>
                    <a:bodyPr/>
                    <a:lstStyle/>
                    <a:p>
                      <a:pPr>
                        <a:lnSpc>
                          <a:spcPct val="107000"/>
                        </a:lnSpc>
                        <a:spcAft>
                          <a:spcPts val="80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Special</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A3C5"/>
                    </a:solidFill>
                  </a:tcPr>
                </a:tc>
                <a:extLst>
                  <a:ext uri="{0D108BD9-81ED-4DB2-BD59-A6C34878D82A}">
                    <a16:rowId xmlns:a16="http://schemas.microsoft.com/office/drawing/2014/main" val="4225885818"/>
                  </a:ext>
                </a:extLst>
              </a:tr>
            </a:tbl>
          </a:graphicData>
        </a:graphic>
      </p:graphicFrame>
      <p:sp>
        <p:nvSpPr>
          <p:cNvPr id="11" name="Rectangle 1">
            <a:extLst>
              <a:ext uri="{FF2B5EF4-FFF2-40B4-BE49-F238E27FC236}">
                <a16:creationId xmlns:a16="http://schemas.microsoft.com/office/drawing/2014/main" id="{CE8B182F-4A63-4C86-B798-834242C8FB23}"/>
              </a:ext>
            </a:extLst>
          </p:cNvPr>
          <p:cNvSpPr>
            <a:spLocks noChangeArrowheads="1"/>
          </p:cNvSpPr>
          <p:nvPr/>
        </p:nvSpPr>
        <p:spPr bwMode="auto">
          <a:xfrm>
            <a:off x="814892" y="44659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781392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6611B-D544-46A0-B1ED-1C08805EEFD0}"/>
              </a:ext>
            </a:extLst>
          </p:cNvPr>
          <p:cNvSpPr>
            <a:spLocks noGrp="1"/>
          </p:cNvSpPr>
          <p:nvPr>
            <p:ph type="title"/>
          </p:nvPr>
        </p:nvSpPr>
        <p:spPr/>
        <p:txBody>
          <a:bodyPr/>
          <a:lstStyle/>
          <a:p>
            <a:r>
              <a:rPr lang="en-US" dirty="0"/>
              <a:t>Cost reduction with low-backlash gearboxes</a:t>
            </a:r>
            <a:endParaRPr lang="de-DE" dirty="0"/>
          </a:p>
        </p:txBody>
      </p:sp>
      <p:sp>
        <p:nvSpPr>
          <p:cNvPr id="3" name="Inhaltsplatzhalter 2">
            <a:extLst>
              <a:ext uri="{FF2B5EF4-FFF2-40B4-BE49-F238E27FC236}">
                <a16:creationId xmlns:a16="http://schemas.microsoft.com/office/drawing/2014/main" id="{7A23E8CC-A984-4DEE-B9A1-2F36C89F2759}"/>
              </a:ext>
            </a:extLst>
          </p:cNvPr>
          <p:cNvSpPr>
            <a:spLocks noGrp="1"/>
          </p:cNvSpPr>
          <p:nvPr>
            <p:ph idx="1"/>
          </p:nvPr>
        </p:nvSpPr>
        <p:spPr>
          <a:xfrm>
            <a:off x="2199736" y="1119248"/>
            <a:ext cx="7186264" cy="1251812"/>
          </a:xfrm>
        </p:spPr>
        <p:txBody>
          <a:bodyPr>
            <a:normAutofit/>
          </a:bodyPr>
          <a:lstStyle/>
          <a:p>
            <a:pPr marL="0" indent="0" algn="ctr">
              <a:buNone/>
            </a:pPr>
            <a:r>
              <a:rPr lang="en-US" dirty="0"/>
              <a:t>Significant cost reduction by standardization of components and the additional possibility to use the ME adapter for backlash-reduced gears.</a:t>
            </a:r>
          </a:p>
          <a:p>
            <a:pPr marL="0" indent="0">
              <a:buNone/>
            </a:pPr>
            <a:endParaRPr lang="de-DE" dirty="0"/>
          </a:p>
        </p:txBody>
      </p:sp>
      <p:sp>
        <p:nvSpPr>
          <p:cNvPr id="8" name="Textfeld 7">
            <a:extLst>
              <a:ext uri="{FF2B5EF4-FFF2-40B4-BE49-F238E27FC236}">
                <a16:creationId xmlns:a16="http://schemas.microsoft.com/office/drawing/2014/main" id="{53CB0A9D-F65B-4AC0-9893-9DFAB5F9207F}"/>
              </a:ext>
            </a:extLst>
          </p:cNvPr>
          <p:cNvSpPr txBox="1"/>
          <p:nvPr/>
        </p:nvSpPr>
        <p:spPr>
          <a:xfrm>
            <a:off x="1216865" y="2665722"/>
            <a:ext cx="1163782" cy="369332"/>
          </a:xfrm>
          <a:prstGeom prst="rect">
            <a:avLst/>
          </a:prstGeom>
          <a:noFill/>
        </p:spPr>
        <p:txBody>
          <a:bodyPr wrap="square" rtlCol="0">
            <a:spAutoFit/>
          </a:bodyPr>
          <a:lstStyle/>
          <a:p>
            <a:r>
              <a:rPr lang="de-DE"/>
              <a:t>Exampl</a:t>
            </a:r>
            <a:r>
              <a:rPr lang="de-DE" dirty="0"/>
              <a:t>e</a:t>
            </a:r>
            <a:r>
              <a:rPr lang="de-DE"/>
              <a:t>:</a:t>
            </a:r>
            <a:endParaRPr lang="de-DE" dirty="0"/>
          </a:p>
        </p:txBody>
      </p:sp>
      <p:pic>
        <p:nvPicPr>
          <p:cNvPr id="4" name="Grafik 3">
            <a:extLst>
              <a:ext uri="{FF2B5EF4-FFF2-40B4-BE49-F238E27FC236}">
                <a16:creationId xmlns:a16="http://schemas.microsoft.com/office/drawing/2014/main" id="{447DCEBD-F9B3-4BC7-ACC3-1F46B7B394B0}"/>
              </a:ext>
            </a:extLst>
          </p:cNvPr>
          <p:cNvPicPr>
            <a:picLocks noChangeAspect="1"/>
          </p:cNvPicPr>
          <p:nvPr/>
        </p:nvPicPr>
        <p:blipFill>
          <a:blip r:embed="rId3"/>
          <a:stretch>
            <a:fillRect/>
          </a:stretch>
        </p:blipFill>
        <p:spPr>
          <a:xfrm>
            <a:off x="1216865" y="3190922"/>
            <a:ext cx="4623696" cy="1807105"/>
          </a:xfrm>
          <a:prstGeom prst="rect">
            <a:avLst/>
          </a:prstGeom>
        </p:spPr>
      </p:pic>
      <p:pic>
        <p:nvPicPr>
          <p:cNvPr id="5" name="Grafik 4">
            <a:extLst>
              <a:ext uri="{FF2B5EF4-FFF2-40B4-BE49-F238E27FC236}">
                <a16:creationId xmlns:a16="http://schemas.microsoft.com/office/drawing/2014/main" id="{18D239E1-B472-4A99-84AB-F9CA5DF274AF}"/>
              </a:ext>
            </a:extLst>
          </p:cNvPr>
          <p:cNvPicPr>
            <a:picLocks noChangeAspect="1"/>
          </p:cNvPicPr>
          <p:nvPr/>
        </p:nvPicPr>
        <p:blipFill>
          <a:blip r:embed="rId4"/>
          <a:stretch>
            <a:fillRect/>
          </a:stretch>
        </p:blipFill>
        <p:spPr>
          <a:xfrm>
            <a:off x="6505574" y="3190922"/>
            <a:ext cx="4469561" cy="1547156"/>
          </a:xfrm>
          <a:prstGeom prst="rect">
            <a:avLst/>
          </a:prstGeom>
        </p:spPr>
      </p:pic>
      <p:sp>
        <p:nvSpPr>
          <p:cNvPr id="6" name="Rechteck 5">
            <a:extLst>
              <a:ext uri="{FF2B5EF4-FFF2-40B4-BE49-F238E27FC236}">
                <a16:creationId xmlns:a16="http://schemas.microsoft.com/office/drawing/2014/main" id="{6624427A-94CB-43F7-9BD8-1FE70F3B2AEF}"/>
              </a:ext>
            </a:extLst>
          </p:cNvPr>
          <p:cNvSpPr/>
          <p:nvPr/>
        </p:nvSpPr>
        <p:spPr>
          <a:xfrm>
            <a:off x="4254631" y="5551074"/>
            <a:ext cx="3682739" cy="400110"/>
          </a:xfrm>
          <a:prstGeom prst="rect">
            <a:avLst/>
          </a:prstGeom>
        </p:spPr>
        <p:txBody>
          <a:bodyPr wrap="none">
            <a:spAutoFit/>
          </a:bodyPr>
          <a:lstStyle/>
          <a:p>
            <a:pPr algn="ctr"/>
            <a:r>
              <a:rPr lang="en-US" sz="2000" b="1" dirty="0"/>
              <a:t>P by up to 17%, PH by up to 15%.</a:t>
            </a:r>
            <a:endParaRPr lang="de-DE" sz="2000" b="1" dirty="0"/>
          </a:p>
        </p:txBody>
      </p:sp>
    </p:spTree>
    <p:extLst>
      <p:ext uri="{BB962C8B-B14F-4D97-AF65-F5344CB8AC3E}">
        <p14:creationId xmlns:p14="http://schemas.microsoft.com/office/powerpoint/2010/main" val="25192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3F902-9A26-4560-BCF3-1AA9C949DBCE}"/>
              </a:ext>
            </a:extLst>
          </p:cNvPr>
          <p:cNvSpPr>
            <a:spLocks noGrp="1"/>
          </p:cNvSpPr>
          <p:nvPr>
            <p:ph type="title"/>
          </p:nvPr>
        </p:nvSpPr>
        <p:spPr>
          <a:xfrm>
            <a:off x="540000" y="251541"/>
            <a:ext cx="8604000" cy="460800"/>
          </a:xfrm>
        </p:spPr>
        <p:txBody>
          <a:bodyPr>
            <a:normAutofit/>
          </a:bodyPr>
          <a:lstStyle/>
          <a:p>
            <a:r>
              <a:rPr lang="en-US" dirty="0"/>
              <a:t>Improvement according to state-of-the-art technology</a:t>
            </a:r>
            <a:endParaRPr lang="de-DE" dirty="0"/>
          </a:p>
        </p:txBody>
      </p:sp>
      <p:sp>
        <p:nvSpPr>
          <p:cNvPr id="6" name="Rechteck 5">
            <a:extLst>
              <a:ext uri="{FF2B5EF4-FFF2-40B4-BE49-F238E27FC236}">
                <a16:creationId xmlns:a16="http://schemas.microsoft.com/office/drawing/2014/main" id="{5DA3C2AC-1463-44F6-8736-F0AF30CB5F70}"/>
              </a:ext>
            </a:extLst>
          </p:cNvPr>
          <p:cNvSpPr/>
          <p:nvPr/>
        </p:nvSpPr>
        <p:spPr>
          <a:xfrm>
            <a:off x="540000" y="1593140"/>
            <a:ext cx="10442865" cy="3178242"/>
          </a:xfrm>
          <a:prstGeom prst="rect">
            <a:avLst/>
          </a:prstGeom>
        </p:spPr>
        <p:txBody>
          <a:bodyPr wrap="square">
            <a:spAutoFit/>
          </a:bodyPr>
          <a:lstStyle/>
          <a:p>
            <a:pPr algn="just">
              <a:lnSpc>
                <a:spcPct val="107000"/>
              </a:lnSpc>
              <a:spcAft>
                <a:spcPts val="800"/>
              </a:spcAft>
            </a:pP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Planetary </a:t>
            </a:r>
            <a:r>
              <a:rPr lang="de-DE"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gear</a:t>
            </a: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units</a:t>
            </a: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which</a:t>
            </a: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are</a:t>
            </a: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improved</a:t>
            </a: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200"/>
              </a:spcBef>
              <a:spcAft>
                <a:spcPts val="200"/>
              </a:spcAft>
              <a:buFont typeface="Symbol" panose="05050102010706020507" pitchFamily="18" charset="2"/>
              <a:buChar char=""/>
              <a:tabLst>
                <a:tab pos="648335" algn="l"/>
              </a:tabLst>
            </a:pP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P3 </a:t>
            </a:r>
            <a:r>
              <a:rPr lang="de-DE"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a:t>
            </a: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P9</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200"/>
              </a:spcBef>
              <a:spcAft>
                <a:spcPts val="200"/>
              </a:spcAft>
              <a:buFont typeface="Symbol" panose="05050102010706020507" pitchFamily="18" charset="2"/>
              <a:buChar char=""/>
              <a:tabLst>
                <a:tab pos="648335" algn="l"/>
              </a:tabLst>
            </a:pP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PA3 </a:t>
            </a:r>
            <a:r>
              <a:rPr lang="de-DE"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a:t>
            </a: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PA8 </a:t>
            </a:r>
          </a:p>
          <a:p>
            <a:pPr lvl="0">
              <a:lnSpc>
                <a:spcPct val="107000"/>
              </a:lnSpc>
              <a:spcBef>
                <a:spcPts val="200"/>
              </a:spcBef>
              <a:spcAft>
                <a:spcPts val="200"/>
              </a:spcAft>
              <a:tabLst>
                <a:tab pos="648335" algn="l"/>
              </a:tabLst>
            </a:pP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not a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seperate</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series</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anymore</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Only</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as</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option</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with</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reduced</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backlash</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(valid </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for</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all A-</a:t>
            </a:r>
            <a:r>
              <a:rPr lang="de-D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series</a:t>
            </a: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200"/>
              </a:spcBef>
              <a:spcAft>
                <a:spcPts val="200"/>
              </a:spcAft>
              <a:buFont typeface="Symbol" panose="05050102010706020507" pitchFamily="18" charset="2"/>
              <a:buChar char=""/>
              <a:tabLst>
                <a:tab pos="648335" algn="l"/>
              </a:tabLst>
            </a:pP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PH(A)3 </a:t>
            </a:r>
            <a:r>
              <a:rPr lang="de-DE" sz="2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a:t>
            </a: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PH(A)8</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200"/>
              </a:spcBef>
              <a:spcAft>
                <a:spcPts val="200"/>
              </a:spcAft>
              <a:buFont typeface="Symbol" panose="05050102010706020507" pitchFamily="18" charset="2"/>
              <a:buChar char=""/>
              <a:tabLst>
                <a:tab pos="648335" algn="l"/>
              </a:tabLs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PHQ(A)4 to PHQ(A)8</a:t>
            </a:r>
            <a:endParaRPr lang="de-D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59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Reduced</a:t>
            </a:r>
            <a:r>
              <a:rPr lang="de-DE" dirty="0"/>
              <a:t> </a:t>
            </a:r>
            <a:r>
              <a:rPr lang="de-DE" dirty="0" err="1"/>
              <a:t>length</a:t>
            </a:r>
            <a:r>
              <a:rPr lang="de-DE" dirty="0"/>
              <a:t> (P) </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010384BC-0359-4989-B122-49178E6AF85D}"/>
              </a:ext>
            </a:extLst>
          </p:cNvPr>
          <p:cNvPicPr>
            <a:picLocks noChangeAspect="1"/>
          </p:cNvPicPr>
          <p:nvPr/>
        </p:nvPicPr>
        <p:blipFill>
          <a:blip r:embed="rId3"/>
          <a:stretch>
            <a:fillRect/>
          </a:stretch>
        </p:blipFill>
        <p:spPr>
          <a:xfrm>
            <a:off x="3138954" y="1402804"/>
            <a:ext cx="2518095" cy="1862857"/>
          </a:xfrm>
          <a:prstGeom prst="rect">
            <a:avLst/>
          </a:prstGeom>
        </p:spPr>
      </p:pic>
      <p:graphicFrame>
        <p:nvGraphicFramePr>
          <p:cNvPr id="9" name="Tabelle 8">
            <a:extLst>
              <a:ext uri="{FF2B5EF4-FFF2-40B4-BE49-F238E27FC236}">
                <a16:creationId xmlns:a16="http://schemas.microsoft.com/office/drawing/2014/main" id="{D195A714-C8E9-4387-9DDE-651BADB69D90}"/>
              </a:ext>
            </a:extLst>
          </p:cNvPr>
          <p:cNvGraphicFramePr>
            <a:graphicFrameLocks noGrp="1"/>
          </p:cNvGraphicFramePr>
          <p:nvPr>
            <p:extLst>
              <p:ext uri="{D42A27DB-BD31-4B8C-83A1-F6EECF244321}">
                <p14:modId xmlns:p14="http://schemas.microsoft.com/office/powerpoint/2010/main" val="3464544556"/>
              </p:ext>
            </p:extLst>
          </p:nvPr>
        </p:nvGraphicFramePr>
        <p:xfrm>
          <a:off x="3467422" y="3537449"/>
          <a:ext cx="5511800" cy="2941320"/>
        </p:xfrm>
        <a:graphic>
          <a:graphicData uri="http://schemas.openxmlformats.org/drawingml/2006/table">
            <a:tbl>
              <a:tblPr/>
              <a:tblGrid>
                <a:gridCol w="787400">
                  <a:extLst>
                    <a:ext uri="{9D8B030D-6E8A-4147-A177-3AD203B41FA5}">
                      <a16:colId xmlns:a16="http://schemas.microsoft.com/office/drawing/2014/main" val="749353182"/>
                    </a:ext>
                  </a:extLst>
                </a:gridCol>
                <a:gridCol w="787400">
                  <a:extLst>
                    <a:ext uri="{9D8B030D-6E8A-4147-A177-3AD203B41FA5}">
                      <a16:colId xmlns:a16="http://schemas.microsoft.com/office/drawing/2014/main" val="3562043577"/>
                    </a:ext>
                  </a:extLst>
                </a:gridCol>
                <a:gridCol w="787400">
                  <a:extLst>
                    <a:ext uri="{9D8B030D-6E8A-4147-A177-3AD203B41FA5}">
                      <a16:colId xmlns:a16="http://schemas.microsoft.com/office/drawing/2014/main" val="3573277800"/>
                    </a:ext>
                  </a:extLst>
                </a:gridCol>
                <a:gridCol w="787400">
                  <a:extLst>
                    <a:ext uri="{9D8B030D-6E8A-4147-A177-3AD203B41FA5}">
                      <a16:colId xmlns:a16="http://schemas.microsoft.com/office/drawing/2014/main" val="433848913"/>
                    </a:ext>
                  </a:extLst>
                </a:gridCol>
                <a:gridCol w="787400">
                  <a:extLst>
                    <a:ext uri="{9D8B030D-6E8A-4147-A177-3AD203B41FA5}">
                      <a16:colId xmlns:a16="http://schemas.microsoft.com/office/drawing/2014/main" val="1471659388"/>
                    </a:ext>
                  </a:extLst>
                </a:gridCol>
                <a:gridCol w="787400">
                  <a:extLst>
                    <a:ext uri="{9D8B030D-6E8A-4147-A177-3AD203B41FA5}">
                      <a16:colId xmlns:a16="http://schemas.microsoft.com/office/drawing/2014/main" val="2940237828"/>
                    </a:ext>
                  </a:extLst>
                </a:gridCol>
                <a:gridCol w="787400">
                  <a:extLst>
                    <a:ext uri="{9D8B030D-6E8A-4147-A177-3AD203B41FA5}">
                      <a16:colId xmlns:a16="http://schemas.microsoft.com/office/drawing/2014/main" val="1941737840"/>
                    </a:ext>
                  </a:extLst>
                </a:gridCol>
              </a:tblGrid>
              <a:tr h="182880">
                <a:tc>
                  <a:txBody>
                    <a:bodyPr/>
                    <a:lstStyle/>
                    <a:p>
                      <a:pPr algn="l" fontAlgn="b"/>
                      <a:r>
                        <a:rPr lang="de-DE"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a:solidFill>
                            <a:srgbClr val="000000"/>
                          </a:solidFill>
                          <a:effectLst/>
                          <a:latin typeface="Calibri" panose="020F0502020204030204" pitchFamily="34" charset="0"/>
                        </a:rPr>
                        <a:t>G2 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de-DE" sz="1100" b="0" i="0" u="none" strike="noStrike" dirty="0">
                          <a:solidFill>
                            <a:srgbClr val="0036A2"/>
                          </a:solidFill>
                          <a:effectLst/>
                          <a:latin typeface="Calibri" panose="020F0502020204030204" pitchFamily="34" charset="0"/>
                        </a:rPr>
                        <a:t>G3 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a:solidFill>
                            <a:srgbClr val="000000"/>
                          </a:solidFill>
                          <a:effectLst/>
                          <a:latin typeface="Calibri" panose="020F0502020204030204" pitchFamily="34" charset="0"/>
                        </a:rPr>
                        <a:t>Reduction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a:solidFill>
                            <a:srgbClr val="000000"/>
                          </a:solidFill>
                          <a:effectLst/>
                          <a:latin typeface="Calibri" panose="020F0502020204030204" pitchFamily="34" charset="0"/>
                        </a:rPr>
                        <a:t>G2 MEL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a:solidFill>
                            <a:srgbClr val="0036A2"/>
                          </a:solidFill>
                          <a:effectLst/>
                          <a:latin typeface="Calibri" panose="020F0502020204030204" pitchFamily="34" charset="0"/>
                        </a:rPr>
                        <a:t>G3 MEL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err="1">
                          <a:solidFill>
                            <a:srgbClr val="000000"/>
                          </a:solidFill>
                          <a:effectLst/>
                          <a:latin typeface="Calibri" panose="020F0502020204030204" pitchFamily="34" charset="0"/>
                        </a:rPr>
                        <a:t>Reduction</a:t>
                      </a:r>
                      <a:endParaRPr lang="de-DE"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62649363"/>
                  </a:ext>
                </a:extLst>
              </a:tr>
              <a:tr h="190500">
                <a:tc>
                  <a:txBody>
                    <a:bodyPr/>
                    <a:lstStyle/>
                    <a:p>
                      <a:pPr algn="l" fontAlgn="b"/>
                      <a:r>
                        <a:rPr lang="de-DE"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[mm]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690889"/>
                  </a:ext>
                </a:extLst>
              </a:tr>
              <a:tr h="182880">
                <a:tc>
                  <a:txBody>
                    <a:bodyPr/>
                    <a:lstStyle/>
                    <a:p>
                      <a:pPr algn="l" fontAlgn="b"/>
                      <a:r>
                        <a:rPr lang="de-DE" sz="1100" b="0" i="0" u="none" strike="noStrike" dirty="0">
                          <a:solidFill>
                            <a:srgbClr val="000000"/>
                          </a:solidFill>
                          <a:effectLst/>
                          <a:latin typeface="Calibri" panose="020F0502020204030204" pitchFamily="34" charset="0"/>
                        </a:rPr>
                        <a:t>P221 - P231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109,5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109,5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276438"/>
                  </a:ext>
                </a:extLst>
              </a:tr>
              <a:tr h="182880">
                <a:tc>
                  <a:txBody>
                    <a:bodyPr/>
                    <a:lstStyle/>
                    <a:p>
                      <a:pPr algn="l" fontAlgn="b"/>
                      <a:r>
                        <a:rPr lang="de-DE" sz="1100" b="0" i="0" u="none" strike="noStrike" dirty="0">
                          <a:solidFill>
                            <a:srgbClr val="000000"/>
                          </a:solidFill>
                          <a:effectLst/>
                          <a:latin typeface="Calibri" panose="020F0502020204030204" pitchFamily="34" charset="0"/>
                        </a:rPr>
                        <a:t>P222 - P232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141,5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141,5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84659"/>
                  </a:ext>
                </a:extLst>
              </a:tr>
              <a:tr h="182880">
                <a:tc>
                  <a:txBody>
                    <a:bodyPr/>
                    <a:lstStyle/>
                    <a:p>
                      <a:pPr algn="l" fontAlgn="b"/>
                      <a:r>
                        <a:rPr lang="de-DE" sz="1100" b="0" i="0" u="none" strike="noStrike" dirty="0">
                          <a:solidFill>
                            <a:srgbClr val="000000"/>
                          </a:solidFill>
                          <a:effectLst/>
                          <a:latin typeface="Calibri" panose="020F0502020204030204" pitchFamily="34" charset="0"/>
                        </a:rPr>
                        <a:t>P321 - P331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153,0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145,5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159,3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147,0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12,3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811084"/>
                  </a:ext>
                </a:extLst>
              </a:tr>
              <a:tr h="182880">
                <a:tc>
                  <a:txBody>
                    <a:bodyPr/>
                    <a:lstStyle/>
                    <a:p>
                      <a:pPr algn="l" fontAlgn="b"/>
                      <a:r>
                        <a:rPr lang="de-DE" sz="1100" b="0" i="0" u="none" strike="noStrike" dirty="0">
                          <a:solidFill>
                            <a:srgbClr val="000000"/>
                          </a:solidFill>
                          <a:effectLst/>
                          <a:latin typeface="Calibri" panose="020F0502020204030204" pitchFamily="34" charset="0"/>
                        </a:rPr>
                        <a:t>P322 - P332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173,5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193,0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182,5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10,5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893218"/>
                  </a:ext>
                </a:extLst>
              </a:tr>
              <a:tr h="182880">
                <a:tc>
                  <a:txBody>
                    <a:bodyPr/>
                    <a:lstStyle/>
                    <a:p>
                      <a:pPr algn="l" fontAlgn="b"/>
                      <a:r>
                        <a:rPr lang="de-DE" sz="1100" b="0" i="0" u="none" strike="noStrike" dirty="0">
                          <a:solidFill>
                            <a:srgbClr val="000000"/>
                          </a:solidFill>
                          <a:effectLst/>
                          <a:latin typeface="Calibri" panose="020F0502020204030204" pitchFamily="34" charset="0"/>
                        </a:rPr>
                        <a:t>P421 - P431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174,0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165,5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185,5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178,5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044105"/>
                  </a:ext>
                </a:extLst>
              </a:tr>
              <a:tr h="182880">
                <a:tc>
                  <a:txBody>
                    <a:bodyPr/>
                    <a:lstStyle/>
                    <a:p>
                      <a:pPr algn="l" fontAlgn="b"/>
                      <a:r>
                        <a:rPr lang="de-DE" sz="1100" b="0" i="0" u="none" strike="noStrike" dirty="0">
                          <a:solidFill>
                            <a:srgbClr val="000000"/>
                          </a:solidFill>
                          <a:effectLst/>
                          <a:latin typeface="Calibri" panose="020F0502020204030204" pitchFamily="34" charset="0"/>
                        </a:rPr>
                        <a:t>P422 - P432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224,8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204,0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20,8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908480"/>
                  </a:ext>
                </a:extLst>
              </a:tr>
              <a:tr h="182880">
                <a:tc>
                  <a:txBody>
                    <a:bodyPr/>
                    <a:lstStyle/>
                    <a:p>
                      <a:pPr algn="l" fontAlgn="b"/>
                      <a:r>
                        <a:rPr lang="de-DE" sz="1100" b="0" i="0" u="none" strike="noStrike" dirty="0">
                          <a:solidFill>
                            <a:srgbClr val="000000"/>
                          </a:solidFill>
                          <a:effectLst/>
                          <a:latin typeface="Calibri" panose="020F0502020204030204" pitchFamily="34" charset="0"/>
                        </a:rPr>
                        <a:t>P521 - P531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210,5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233,0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223,0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61167"/>
                  </a:ext>
                </a:extLst>
              </a:tr>
              <a:tr h="182880">
                <a:tc>
                  <a:txBody>
                    <a:bodyPr/>
                    <a:lstStyle/>
                    <a:p>
                      <a:pPr algn="l" fontAlgn="b"/>
                      <a:r>
                        <a:rPr lang="de-DE" sz="1100" b="0" i="0" u="none" strike="noStrike" dirty="0">
                          <a:solidFill>
                            <a:srgbClr val="000000"/>
                          </a:solidFill>
                          <a:effectLst/>
                          <a:latin typeface="Calibri" panose="020F0502020204030204" pitchFamily="34" charset="0"/>
                        </a:rPr>
                        <a:t>P522 - P532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263,5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239,5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252,5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22,5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356956"/>
                  </a:ext>
                </a:extLst>
              </a:tr>
              <a:tr h="182880">
                <a:tc>
                  <a:txBody>
                    <a:bodyPr/>
                    <a:lstStyle/>
                    <a:p>
                      <a:pPr algn="l" fontAlgn="b"/>
                      <a:r>
                        <a:rPr lang="de-DE" sz="1100" b="0" i="0" u="none" strike="noStrike" dirty="0">
                          <a:solidFill>
                            <a:srgbClr val="000000"/>
                          </a:solidFill>
                          <a:effectLst/>
                          <a:latin typeface="Calibri" panose="020F0502020204030204" pitchFamily="34" charset="0"/>
                        </a:rPr>
                        <a:t>P721 - P731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268,0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293,0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287,5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092059"/>
                  </a:ext>
                </a:extLst>
              </a:tr>
              <a:tr h="182880">
                <a:tc>
                  <a:txBody>
                    <a:bodyPr/>
                    <a:lstStyle/>
                    <a:p>
                      <a:pPr algn="l" fontAlgn="b"/>
                      <a:r>
                        <a:rPr lang="de-DE" sz="1100" b="0" i="0" u="none" strike="noStrike" dirty="0">
                          <a:solidFill>
                            <a:srgbClr val="000000"/>
                          </a:solidFill>
                          <a:effectLst/>
                          <a:latin typeface="Calibri" panose="020F0502020204030204" pitchFamily="34" charset="0"/>
                        </a:rPr>
                        <a:t>P722 - P732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302,5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315,0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129088"/>
                  </a:ext>
                </a:extLst>
              </a:tr>
              <a:tr h="182880">
                <a:tc>
                  <a:txBody>
                    <a:bodyPr/>
                    <a:lstStyle/>
                    <a:p>
                      <a:pPr algn="l" fontAlgn="b"/>
                      <a:r>
                        <a:rPr lang="de-DE" sz="1100" b="0" i="0" u="none" strike="noStrike" dirty="0">
                          <a:solidFill>
                            <a:srgbClr val="000000"/>
                          </a:solidFill>
                          <a:effectLst/>
                          <a:latin typeface="Calibri" panose="020F0502020204030204" pitchFamily="34" charset="0"/>
                        </a:rPr>
                        <a:t>P821 - P831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311,5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320,5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13,5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923296"/>
                  </a:ext>
                </a:extLst>
              </a:tr>
              <a:tr h="182880">
                <a:tc>
                  <a:txBody>
                    <a:bodyPr/>
                    <a:lstStyle/>
                    <a:p>
                      <a:pPr algn="l" fontAlgn="b"/>
                      <a:r>
                        <a:rPr lang="de-DE" sz="1100" b="0" i="0" u="none" strike="noStrike" dirty="0">
                          <a:solidFill>
                            <a:srgbClr val="000000"/>
                          </a:solidFill>
                          <a:effectLst/>
                          <a:latin typeface="Calibri" panose="020F0502020204030204" pitchFamily="34" charset="0"/>
                        </a:rPr>
                        <a:t>P822 - P832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376,5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356,5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379,5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22,0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36898"/>
                  </a:ext>
                </a:extLst>
              </a:tr>
              <a:tr h="182880">
                <a:tc>
                  <a:txBody>
                    <a:bodyPr/>
                    <a:lstStyle/>
                    <a:p>
                      <a:pPr algn="l" fontAlgn="b"/>
                      <a:r>
                        <a:rPr lang="de-DE" sz="1100" b="0" i="0" u="none" strike="noStrike" dirty="0">
                          <a:solidFill>
                            <a:srgbClr val="000000"/>
                          </a:solidFill>
                          <a:effectLst/>
                          <a:latin typeface="Calibri" panose="020F0502020204030204" pitchFamily="34" charset="0"/>
                        </a:rPr>
                        <a:t>P921 - P931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380,5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848589"/>
                  </a:ext>
                </a:extLst>
              </a:tr>
              <a:tr h="190500">
                <a:tc>
                  <a:txBody>
                    <a:bodyPr/>
                    <a:lstStyle/>
                    <a:p>
                      <a:pPr algn="l" fontAlgn="b"/>
                      <a:r>
                        <a:rPr lang="de-DE" sz="1100" b="0" i="0" u="none" strike="noStrike" dirty="0">
                          <a:solidFill>
                            <a:srgbClr val="000000"/>
                          </a:solidFill>
                          <a:effectLst/>
                          <a:latin typeface="Calibri" panose="020F0502020204030204" pitchFamily="34" charset="0"/>
                        </a:rPr>
                        <a:t>P922 - P932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476,0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463,5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492,0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472,5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19,5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700236"/>
                  </a:ext>
                </a:extLst>
              </a:tr>
            </a:tbl>
          </a:graphicData>
        </a:graphic>
      </p:graphicFrame>
      <p:pic>
        <p:nvPicPr>
          <p:cNvPr id="8" name="Grafik 7">
            <a:extLst>
              <a:ext uri="{FF2B5EF4-FFF2-40B4-BE49-F238E27FC236}">
                <a16:creationId xmlns:a16="http://schemas.microsoft.com/office/drawing/2014/main" id="{3953E57A-B4F6-4D43-B8C2-9539695C1B03}"/>
              </a:ext>
            </a:extLst>
          </p:cNvPr>
          <p:cNvPicPr>
            <a:picLocks noChangeAspect="1"/>
          </p:cNvPicPr>
          <p:nvPr/>
        </p:nvPicPr>
        <p:blipFill>
          <a:blip r:embed="rId4"/>
          <a:stretch>
            <a:fillRect/>
          </a:stretch>
        </p:blipFill>
        <p:spPr>
          <a:xfrm>
            <a:off x="5657049" y="1106153"/>
            <a:ext cx="3240024" cy="2159508"/>
          </a:xfrm>
          <a:prstGeom prst="rect">
            <a:avLst/>
          </a:prstGeom>
        </p:spPr>
      </p:pic>
      <p:sp>
        <p:nvSpPr>
          <p:cNvPr id="7" name="Textfeld 6">
            <a:extLst>
              <a:ext uri="{FF2B5EF4-FFF2-40B4-BE49-F238E27FC236}">
                <a16:creationId xmlns:a16="http://schemas.microsoft.com/office/drawing/2014/main" id="{5CD7289E-B8B3-4CDE-B71D-A4C8D65889EE}"/>
              </a:ext>
            </a:extLst>
          </p:cNvPr>
          <p:cNvSpPr txBox="1"/>
          <p:nvPr/>
        </p:nvSpPr>
        <p:spPr>
          <a:xfrm>
            <a:off x="298592" y="3922082"/>
            <a:ext cx="2683599" cy="646331"/>
          </a:xfrm>
          <a:prstGeom prst="rect">
            <a:avLst/>
          </a:prstGeom>
          <a:noFill/>
        </p:spPr>
        <p:txBody>
          <a:bodyPr wrap="square" rtlCol="0">
            <a:spAutoFit/>
          </a:bodyPr>
          <a:lstStyle/>
          <a:p>
            <a:pPr algn="ctr"/>
            <a:r>
              <a:rPr lang="en-US" dirty="0"/>
              <a:t>Overall length has been reduced</a:t>
            </a:r>
            <a:endParaRPr lang="de-DE" dirty="0"/>
          </a:p>
        </p:txBody>
      </p:sp>
    </p:spTree>
    <p:extLst>
      <p:ext uri="{BB962C8B-B14F-4D97-AF65-F5344CB8AC3E}">
        <p14:creationId xmlns:p14="http://schemas.microsoft.com/office/powerpoint/2010/main" val="323423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Reduced</a:t>
            </a:r>
            <a:r>
              <a:rPr lang="de-DE" dirty="0"/>
              <a:t> </a:t>
            </a:r>
            <a:r>
              <a:rPr lang="de-DE" dirty="0" err="1"/>
              <a:t>length</a:t>
            </a:r>
            <a:r>
              <a:rPr lang="de-DE" dirty="0"/>
              <a:t> (PH(Q)) </a:t>
            </a:r>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8" name="Grafik 7">
            <a:extLst>
              <a:ext uri="{FF2B5EF4-FFF2-40B4-BE49-F238E27FC236}">
                <a16:creationId xmlns:a16="http://schemas.microsoft.com/office/drawing/2014/main" id="{78B642CB-BAC1-40DE-87B6-DF59CA66701E}"/>
              </a:ext>
            </a:extLst>
          </p:cNvPr>
          <p:cNvPicPr>
            <a:picLocks noChangeAspect="1"/>
          </p:cNvPicPr>
          <p:nvPr/>
        </p:nvPicPr>
        <p:blipFill>
          <a:blip r:embed="rId3"/>
          <a:stretch>
            <a:fillRect/>
          </a:stretch>
        </p:blipFill>
        <p:spPr>
          <a:xfrm>
            <a:off x="4027043" y="1432606"/>
            <a:ext cx="1728572" cy="1664286"/>
          </a:xfrm>
          <a:prstGeom prst="rect">
            <a:avLst/>
          </a:prstGeom>
        </p:spPr>
      </p:pic>
      <p:graphicFrame>
        <p:nvGraphicFramePr>
          <p:cNvPr id="11" name="Tabelle 10">
            <a:extLst>
              <a:ext uri="{FF2B5EF4-FFF2-40B4-BE49-F238E27FC236}">
                <a16:creationId xmlns:a16="http://schemas.microsoft.com/office/drawing/2014/main" id="{A10A0FD1-C788-4876-B6B7-D4BCBD1E837B}"/>
              </a:ext>
            </a:extLst>
          </p:cNvPr>
          <p:cNvGraphicFramePr>
            <a:graphicFrameLocks noGrp="1"/>
          </p:cNvGraphicFramePr>
          <p:nvPr>
            <p:extLst>
              <p:ext uri="{D42A27DB-BD31-4B8C-83A1-F6EECF244321}">
                <p14:modId xmlns:p14="http://schemas.microsoft.com/office/powerpoint/2010/main" val="3900684144"/>
              </p:ext>
            </p:extLst>
          </p:nvPr>
        </p:nvGraphicFramePr>
        <p:xfrm>
          <a:off x="3491478" y="4050475"/>
          <a:ext cx="7203532" cy="2202180"/>
        </p:xfrm>
        <a:graphic>
          <a:graphicData uri="http://schemas.openxmlformats.org/drawingml/2006/table">
            <a:tbl>
              <a:tblPr/>
              <a:tblGrid>
                <a:gridCol w="1308025">
                  <a:extLst>
                    <a:ext uri="{9D8B030D-6E8A-4147-A177-3AD203B41FA5}">
                      <a16:colId xmlns:a16="http://schemas.microsoft.com/office/drawing/2014/main" val="2061973113"/>
                    </a:ext>
                  </a:extLst>
                </a:gridCol>
                <a:gridCol w="854662">
                  <a:extLst>
                    <a:ext uri="{9D8B030D-6E8A-4147-A177-3AD203B41FA5}">
                      <a16:colId xmlns:a16="http://schemas.microsoft.com/office/drawing/2014/main" val="3672129733"/>
                    </a:ext>
                  </a:extLst>
                </a:gridCol>
                <a:gridCol w="1008169">
                  <a:extLst>
                    <a:ext uri="{9D8B030D-6E8A-4147-A177-3AD203B41FA5}">
                      <a16:colId xmlns:a16="http://schemas.microsoft.com/office/drawing/2014/main" val="3687272810"/>
                    </a:ext>
                  </a:extLst>
                </a:gridCol>
                <a:gridCol w="1008169">
                  <a:extLst>
                    <a:ext uri="{9D8B030D-6E8A-4147-A177-3AD203B41FA5}">
                      <a16:colId xmlns:a16="http://schemas.microsoft.com/office/drawing/2014/main" val="726786250"/>
                    </a:ext>
                  </a:extLst>
                </a:gridCol>
                <a:gridCol w="1008169">
                  <a:extLst>
                    <a:ext uri="{9D8B030D-6E8A-4147-A177-3AD203B41FA5}">
                      <a16:colId xmlns:a16="http://schemas.microsoft.com/office/drawing/2014/main" val="3914843872"/>
                    </a:ext>
                  </a:extLst>
                </a:gridCol>
                <a:gridCol w="1008169">
                  <a:extLst>
                    <a:ext uri="{9D8B030D-6E8A-4147-A177-3AD203B41FA5}">
                      <a16:colId xmlns:a16="http://schemas.microsoft.com/office/drawing/2014/main" val="1669126282"/>
                    </a:ext>
                  </a:extLst>
                </a:gridCol>
                <a:gridCol w="1008169">
                  <a:extLst>
                    <a:ext uri="{9D8B030D-6E8A-4147-A177-3AD203B41FA5}">
                      <a16:colId xmlns:a16="http://schemas.microsoft.com/office/drawing/2014/main" val="1777666071"/>
                    </a:ext>
                  </a:extLst>
                </a:gridCol>
              </a:tblGrid>
              <a:tr h="182880">
                <a:tc>
                  <a:txBody>
                    <a:bodyPr/>
                    <a:lstStyle/>
                    <a:p>
                      <a:pPr algn="l" fontAlgn="b"/>
                      <a:r>
                        <a:rPr lang="de-DE"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a:solidFill>
                            <a:srgbClr val="000000"/>
                          </a:solidFill>
                          <a:effectLst/>
                          <a:latin typeface="Calibri" panose="020F0502020204030204" pitchFamily="34" charset="0"/>
                        </a:rPr>
                        <a:t>G2 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de-DE" sz="1100" b="0" i="0" u="none" strike="noStrike" dirty="0">
                          <a:solidFill>
                            <a:srgbClr val="0036A2"/>
                          </a:solidFill>
                          <a:effectLst/>
                          <a:latin typeface="Calibri" panose="020F0502020204030204" pitchFamily="34" charset="0"/>
                        </a:rPr>
                        <a:t>G3 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err="1">
                          <a:solidFill>
                            <a:srgbClr val="000000"/>
                          </a:solidFill>
                          <a:effectLst/>
                          <a:latin typeface="Calibri" panose="020F0502020204030204" pitchFamily="34" charset="0"/>
                        </a:rPr>
                        <a:t>Reduction</a:t>
                      </a:r>
                      <a:endParaRPr lang="de-DE"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a:solidFill>
                            <a:srgbClr val="000000"/>
                          </a:solidFill>
                          <a:effectLst/>
                          <a:latin typeface="Calibri" panose="020F0502020204030204" pitchFamily="34" charset="0"/>
                        </a:rPr>
                        <a:t>G2 MEL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a:solidFill>
                            <a:srgbClr val="0036A2"/>
                          </a:solidFill>
                          <a:effectLst/>
                          <a:latin typeface="Calibri" panose="020F0502020204030204" pitchFamily="34" charset="0"/>
                        </a:rPr>
                        <a:t>G3 MEL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err="1">
                          <a:solidFill>
                            <a:srgbClr val="000000"/>
                          </a:solidFill>
                          <a:effectLst/>
                          <a:latin typeface="Calibri" panose="020F0502020204030204" pitchFamily="34" charset="0"/>
                        </a:rPr>
                        <a:t>Reduction</a:t>
                      </a:r>
                      <a:endParaRPr lang="de-DE" sz="11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01343362"/>
                  </a:ext>
                </a:extLst>
              </a:tr>
              <a:tr h="190500">
                <a:tc>
                  <a:txBody>
                    <a:bodyPr/>
                    <a:lstStyle/>
                    <a:p>
                      <a:pPr algn="l" fontAlgn="b"/>
                      <a:r>
                        <a:rPr lang="de-DE" sz="11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L [mm]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effectLst/>
                          <a:latin typeface="Calibri" panose="020F0502020204030204" pitchFamily="34" charset="0"/>
                        </a:rPr>
                        <a:t>[mm]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503738"/>
                  </a:ext>
                </a:extLst>
              </a:tr>
              <a:tr h="182880">
                <a:tc>
                  <a:txBody>
                    <a:bodyPr/>
                    <a:lstStyle/>
                    <a:p>
                      <a:pPr algn="l" fontAlgn="b"/>
                      <a:r>
                        <a:rPr lang="de-DE" sz="1100" b="0" i="0" u="none" strike="noStrike" dirty="0">
                          <a:solidFill>
                            <a:srgbClr val="000000"/>
                          </a:solidFill>
                          <a:effectLst/>
                          <a:latin typeface="Calibri" panose="020F0502020204030204" pitchFamily="34" charset="0"/>
                        </a:rPr>
                        <a:t>PH321 - PH331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98,5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B05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108,8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B050"/>
                          </a:solidFill>
                          <a:effectLst/>
                          <a:latin typeface="Calibri" panose="020F0502020204030204" pitchFamily="34" charset="0"/>
                        </a:rPr>
                        <a:t>8,8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23862"/>
                  </a:ext>
                </a:extLst>
              </a:tr>
              <a:tr h="182880">
                <a:tc>
                  <a:txBody>
                    <a:bodyPr/>
                    <a:lstStyle/>
                    <a:p>
                      <a:pPr algn="l" fontAlgn="b"/>
                      <a:r>
                        <a:rPr lang="de-DE" sz="1100" b="0" i="0" u="none" strike="noStrike" dirty="0">
                          <a:solidFill>
                            <a:srgbClr val="000000"/>
                          </a:solidFill>
                          <a:effectLst/>
                          <a:latin typeface="Calibri" panose="020F0502020204030204" pitchFamily="34" charset="0"/>
                        </a:rPr>
                        <a:t>PH322 - PH332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116,0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B05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138,5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135,5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B05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05630"/>
                  </a:ext>
                </a:extLst>
              </a:tr>
              <a:tr h="182880">
                <a:tc>
                  <a:txBody>
                    <a:bodyPr/>
                    <a:lstStyle/>
                    <a:p>
                      <a:pPr algn="l" fontAlgn="b"/>
                      <a:r>
                        <a:rPr lang="de-DE" sz="1100" b="0" i="0" u="none" strike="noStrike" dirty="0">
                          <a:solidFill>
                            <a:srgbClr val="000000"/>
                          </a:solidFill>
                          <a:effectLst/>
                          <a:latin typeface="Calibri" panose="020F0502020204030204" pitchFamily="34" charset="0"/>
                        </a:rPr>
                        <a:t>PH(Q)421 – PH(Q)431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113,5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131,5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126,5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220130"/>
                  </a:ext>
                </a:extLst>
              </a:tr>
              <a:tr h="182880">
                <a:tc>
                  <a:txBody>
                    <a:bodyPr/>
                    <a:lstStyle/>
                    <a:p>
                      <a:pPr algn="l" fontAlgn="b"/>
                      <a:r>
                        <a:rPr lang="de-DE" sz="1100" b="0" i="0" u="none" strike="noStrike" dirty="0">
                          <a:solidFill>
                            <a:srgbClr val="000000"/>
                          </a:solidFill>
                          <a:effectLst/>
                          <a:latin typeface="Calibri" panose="020F0502020204030204" pitchFamily="34" charset="0"/>
                        </a:rPr>
                        <a:t>PH(Q)422 – PH(Q)432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150,5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170,8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152,0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18,8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273582"/>
                  </a:ext>
                </a:extLst>
              </a:tr>
              <a:tr h="182880">
                <a:tc>
                  <a:txBody>
                    <a:bodyPr/>
                    <a:lstStyle/>
                    <a:p>
                      <a:pPr algn="l" fontAlgn="b"/>
                      <a:r>
                        <a:rPr lang="de-DE" sz="1100" b="0" i="0" u="none" strike="noStrike" dirty="0">
                          <a:solidFill>
                            <a:srgbClr val="000000"/>
                          </a:solidFill>
                          <a:effectLst/>
                          <a:latin typeface="Calibri" panose="020F0502020204030204" pitchFamily="34" charset="0"/>
                        </a:rPr>
                        <a:t>PH(Q)521 – PH(Q)531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132,0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144,5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094437"/>
                  </a:ext>
                </a:extLst>
              </a:tr>
              <a:tr h="182880">
                <a:tc>
                  <a:txBody>
                    <a:bodyPr/>
                    <a:lstStyle/>
                    <a:p>
                      <a:pPr algn="l" fontAlgn="b"/>
                      <a:r>
                        <a:rPr lang="de-DE" sz="1100" b="0" i="0" u="none" strike="noStrike" dirty="0">
                          <a:solidFill>
                            <a:srgbClr val="000000"/>
                          </a:solidFill>
                          <a:effectLst/>
                          <a:latin typeface="Calibri" panose="020F0502020204030204" pitchFamily="34" charset="0"/>
                        </a:rPr>
                        <a:t>PH(Q)522 – PH(Q)532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180,5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192,0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174,0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18,0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362608"/>
                  </a:ext>
                </a:extLst>
              </a:tr>
              <a:tr h="182880">
                <a:tc>
                  <a:txBody>
                    <a:bodyPr/>
                    <a:lstStyle/>
                    <a:p>
                      <a:pPr algn="l" fontAlgn="b"/>
                      <a:r>
                        <a:rPr lang="de-DE" sz="1100" b="0" i="0" u="none" strike="noStrike" dirty="0">
                          <a:solidFill>
                            <a:srgbClr val="000000"/>
                          </a:solidFill>
                          <a:effectLst/>
                          <a:latin typeface="Calibri" panose="020F0502020204030204" pitchFamily="34" charset="0"/>
                        </a:rPr>
                        <a:t>PH(Q)721 – PH(Q)731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189,5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830673"/>
                  </a:ext>
                </a:extLst>
              </a:tr>
              <a:tr h="165270">
                <a:tc>
                  <a:txBody>
                    <a:bodyPr/>
                    <a:lstStyle/>
                    <a:p>
                      <a:pPr algn="l" fontAlgn="b"/>
                      <a:r>
                        <a:rPr lang="de-DE" sz="1100" b="0" i="0" u="none" strike="noStrike" dirty="0">
                          <a:solidFill>
                            <a:srgbClr val="000000"/>
                          </a:solidFill>
                          <a:effectLst/>
                          <a:latin typeface="Calibri" panose="020F0502020204030204" pitchFamily="34" charset="0"/>
                        </a:rPr>
                        <a:t>PH(Q)722 – PH(Q)732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199,0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211,5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18,5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311451"/>
                  </a:ext>
                </a:extLst>
              </a:tr>
              <a:tr h="182880">
                <a:tc>
                  <a:txBody>
                    <a:bodyPr/>
                    <a:lstStyle/>
                    <a:p>
                      <a:pPr algn="l" fontAlgn="b"/>
                      <a:r>
                        <a:rPr lang="de-DE" sz="1100" b="0" i="0" u="none" strike="noStrike" dirty="0">
                          <a:solidFill>
                            <a:srgbClr val="000000"/>
                          </a:solidFill>
                          <a:effectLst/>
                          <a:latin typeface="Calibri" panose="020F0502020204030204" pitchFamily="34" charset="0"/>
                        </a:rPr>
                        <a:t>PH(Q)821 – PH(Q)831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236,0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FF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361088"/>
                  </a:ext>
                </a:extLst>
              </a:tr>
              <a:tr h="190500">
                <a:tc>
                  <a:txBody>
                    <a:bodyPr/>
                    <a:lstStyle/>
                    <a:p>
                      <a:pPr algn="l" fontAlgn="b"/>
                      <a:r>
                        <a:rPr lang="de-DE" sz="1100" b="0" i="0" u="none" strike="noStrike" dirty="0">
                          <a:solidFill>
                            <a:srgbClr val="000000"/>
                          </a:solidFill>
                          <a:effectLst/>
                          <a:latin typeface="Calibri" panose="020F0502020204030204" pitchFamily="34" charset="0"/>
                        </a:rPr>
                        <a:t>PH(Q)822 – PH(Q)832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277,0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36A2"/>
                          </a:solidFill>
                          <a:effectLst/>
                          <a:latin typeface="Calibri" panose="020F0502020204030204" pitchFamily="34" charset="0"/>
                        </a:rPr>
                        <a:t>286,0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1" i="0" u="none" strike="noStrike" dirty="0">
                          <a:solidFill>
                            <a:srgbClr val="00B050"/>
                          </a:solidFill>
                          <a:effectLst/>
                          <a:latin typeface="Calibri" panose="020F0502020204030204" pitchFamily="34" charset="0"/>
                        </a:rPr>
                        <a:t>17,0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97911"/>
                  </a:ext>
                </a:extLst>
              </a:tr>
            </a:tbl>
          </a:graphicData>
        </a:graphic>
      </p:graphicFrame>
      <p:pic>
        <p:nvPicPr>
          <p:cNvPr id="7" name="Grafik 6">
            <a:extLst>
              <a:ext uri="{FF2B5EF4-FFF2-40B4-BE49-F238E27FC236}">
                <a16:creationId xmlns:a16="http://schemas.microsoft.com/office/drawing/2014/main" id="{6D86A433-193D-4E20-8F34-08C63091C2FA}"/>
              </a:ext>
            </a:extLst>
          </p:cNvPr>
          <p:cNvPicPr>
            <a:picLocks noChangeAspect="1"/>
          </p:cNvPicPr>
          <p:nvPr/>
        </p:nvPicPr>
        <p:blipFill>
          <a:blip r:embed="rId4"/>
          <a:stretch>
            <a:fillRect/>
          </a:stretch>
        </p:blipFill>
        <p:spPr>
          <a:xfrm>
            <a:off x="5945236" y="1153335"/>
            <a:ext cx="2916022" cy="1943557"/>
          </a:xfrm>
          <a:prstGeom prst="rect">
            <a:avLst/>
          </a:prstGeom>
        </p:spPr>
      </p:pic>
      <p:sp>
        <p:nvSpPr>
          <p:cNvPr id="9" name="Textfeld 8">
            <a:extLst>
              <a:ext uri="{FF2B5EF4-FFF2-40B4-BE49-F238E27FC236}">
                <a16:creationId xmlns:a16="http://schemas.microsoft.com/office/drawing/2014/main" id="{CE9F783C-C171-48A0-A083-27A480BD670A}"/>
              </a:ext>
            </a:extLst>
          </p:cNvPr>
          <p:cNvSpPr txBox="1"/>
          <p:nvPr/>
        </p:nvSpPr>
        <p:spPr>
          <a:xfrm>
            <a:off x="298592" y="3922082"/>
            <a:ext cx="2683599" cy="646331"/>
          </a:xfrm>
          <a:prstGeom prst="rect">
            <a:avLst/>
          </a:prstGeom>
          <a:noFill/>
        </p:spPr>
        <p:txBody>
          <a:bodyPr wrap="square" rtlCol="0">
            <a:spAutoFit/>
          </a:bodyPr>
          <a:lstStyle/>
          <a:p>
            <a:pPr algn="ctr"/>
            <a:r>
              <a:rPr lang="en-US" dirty="0"/>
              <a:t>Overall length has been reduced</a:t>
            </a:r>
            <a:endParaRPr lang="de-DE" dirty="0"/>
          </a:p>
        </p:txBody>
      </p:sp>
    </p:spTree>
    <p:extLst>
      <p:ext uri="{BB962C8B-B14F-4D97-AF65-F5344CB8AC3E}">
        <p14:creationId xmlns:p14="http://schemas.microsoft.com/office/powerpoint/2010/main" val="149320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282472"/>
            <a:ext cx="7987800" cy="460800"/>
          </a:xfrm>
        </p:spPr>
        <p:txBody>
          <a:bodyPr/>
          <a:lstStyle/>
          <a:p>
            <a:r>
              <a:rPr lang="de-DE" dirty="0" err="1"/>
              <a:t>Comparison</a:t>
            </a:r>
            <a:r>
              <a:rPr lang="de-DE" dirty="0"/>
              <a:t> </a:t>
            </a:r>
            <a:r>
              <a:rPr lang="de-DE" dirty="0" err="1"/>
              <a:t>of</a:t>
            </a:r>
            <a:r>
              <a:rPr lang="de-DE" dirty="0"/>
              <a:t> </a:t>
            </a:r>
            <a:r>
              <a:rPr lang="de-DE" dirty="0" err="1"/>
              <a:t>square</a:t>
            </a:r>
            <a:r>
              <a:rPr lang="de-DE" dirty="0"/>
              <a:t> </a:t>
            </a:r>
            <a:r>
              <a:rPr lang="de-DE" dirty="0" err="1"/>
              <a:t>dimensions</a:t>
            </a:r>
            <a:r>
              <a:rPr lang="de-DE" dirty="0"/>
              <a:t> </a:t>
            </a:r>
            <a:r>
              <a:rPr lang="de-DE" dirty="0" err="1"/>
              <a:t>of</a:t>
            </a:r>
            <a:r>
              <a:rPr lang="de-DE" dirty="0"/>
              <a:t> </a:t>
            </a:r>
            <a:r>
              <a:rPr lang="de-DE" dirty="0" err="1"/>
              <a:t>motor</a:t>
            </a:r>
            <a:r>
              <a:rPr lang="de-DE" dirty="0"/>
              <a:t> </a:t>
            </a:r>
            <a:r>
              <a:rPr lang="de-DE" dirty="0" err="1"/>
              <a:t>adapter</a:t>
            </a:r>
            <a:r>
              <a:rPr lang="de-DE" dirty="0"/>
              <a:t> </a:t>
            </a:r>
            <a:r>
              <a:rPr lang="de-DE" dirty="0" err="1"/>
              <a:t>flanges</a:t>
            </a:r>
            <a:endParaRPr lang="de-DE" dirty="0"/>
          </a:p>
        </p:txBody>
      </p:sp>
      <p:sp>
        <p:nvSpPr>
          <p:cNvPr id="3" name="Inhaltsplatzhalter 2"/>
          <p:cNvSpPr>
            <a:spLocks noGrp="1"/>
          </p:cNvSpPr>
          <p:nvPr>
            <p:ph idx="1"/>
          </p:nvPr>
        </p:nvSpPr>
        <p:spPr>
          <a:xfrm>
            <a:off x="430272" y="946690"/>
            <a:ext cx="11161800" cy="5628837"/>
          </a:xfrm>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B66715EF-5F18-4B95-BE76-41BBBCC268A9}"/>
              </a:ext>
            </a:extLst>
          </p:cNvPr>
          <p:cNvPicPr>
            <a:picLocks noChangeAspect="1"/>
          </p:cNvPicPr>
          <p:nvPr/>
        </p:nvPicPr>
        <p:blipFill>
          <a:blip r:embed="rId3"/>
          <a:stretch>
            <a:fillRect/>
          </a:stretch>
        </p:blipFill>
        <p:spPr>
          <a:xfrm>
            <a:off x="6441758" y="1330210"/>
            <a:ext cx="1851429" cy="1868571"/>
          </a:xfrm>
          <a:prstGeom prst="rect">
            <a:avLst/>
          </a:prstGeom>
        </p:spPr>
      </p:pic>
      <p:graphicFrame>
        <p:nvGraphicFramePr>
          <p:cNvPr id="5" name="Tabelle 4">
            <a:extLst>
              <a:ext uri="{FF2B5EF4-FFF2-40B4-BE49-F238E27FC236}">
                <a16:creationId xmlns:a16="http://schemas.microsoft.com/office/drawing/2014/main" id="{7D0FC743-6D17-43C1-B04C-497D412E9661}"/>
              </a:ext>
            </a:extLst>
          </p:cNvPr>
          <p:cNvGraphicFramePr>
            <a:graphicFrameLocks noGrp="1"/>
          </p:cNvGraphicFramePr>
          <p:nvPr>
            <p:extLst>
              <p:ext uri="{D42A27DB-BD31-4B8C-83A1-F6EECF244321}">
                <p14:modId xmlns:p14="http://schemas.microsoft.com/office/powerpoint/2010/main" val="333354565"/>
              </p:ext>
            </p:extLst>
          </p:nvPr>
        </p:nvGraphicFramePr>
        <p:xfrm>
          <a:off x="4973523" y="3761108"/>
          <a:ext cx="4787900" cy="1988820"/>
        </p:xfrm>
        <a:graphic>
          <a:graphicData uri="http://schemas.openxmlformats.org/drawingml/2006/table">
            <a:tbl>
              <a:tblPr/>
              <a:tblGrid>
                <a:gridCol w="2425700">
                  <a:extLst>
                    <a:ext uri="{9D8B030D-6E8A-4147-A177-3AD203B41FA5}">
                      <a16:colId xmlns:a16="http://schemas.microsoft.com/office/drawing/2014/main" val="2082436759"/>
                    </a:ext>
                  </a:extLst>
                </a:gridCol>
                <a:gridCol w="787400">
                  <a:extLst>
                    <a:ext uri="{9D8B030D-6E8A-4147-A177-3AD203B41FA5}">
                      <a16:colId xmlns:a16="http://schemas.microsoft.com/office/drawing/2014/main" val="3038820243"/>
                    </a:ext>
                  </a:extLst>
                </a:gridCol>
                <a:gridCol w="787400">
                  <a:extLst>
                    <a:ext uri="{9D8B030D-6E8A-4147-A177-3AD203B41FA5}">
                      <a16:colId xmlns:a16="http://schemas.microsoft.com/office/drawing/2014/main" val="1292766289"/>
                    </a:ext>
                  </a:extLst>
                </a:gridCol>
                <a:gridCol w="787400">
                  <a:extLst>
                    <a:ext uri="{9D8B030D-6E8A-4147-A177-3AD203B41FA5}">
                      <a16:colId xmlns:a16="http://schemas.microsoft.com/office/drawing/2014/main" val="1684861882"/>
                    </a:ext>
                  </a:extLst>
                </a:gridCol>
              </a:tblGrid>
              <a:tr h="381000">
                <a:tc rowSpan="2">
                  <a:txBody>
                    <a:bodyPr/>
                    <a:lstStyle/>
                    <a:p>
                      <a:pPr algn="ctr" rtl="0" fontAlgn="ctr"/>
                      <a:r>
                        <a:rPr lang="de-DE" sz="1100" b="0" i="0" u="none" strike="noStrike" dirty="0">
                          <a:solidFill>
                            <a:srgbClr val="000000"/>
                          </a:solidFill>
                          <a:effectLst/>
                          <a:latin typeface="Calibri" panose="020F0502020204030204" pitchFamily="34" charset="0"/>
                        </a:rPr>
                        <a:t>BG</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dirty="0">
                          <a:solidFill>
                            <a:srgbClr val="000000"/>
                          </a:solidFill>
                          <a:effectLst/>
                          <a:latin typeface="Calibri" panose="020F0502020204030204" pitchFamily="34" charset="0"/>
                        </a:rPr>
                        <a:t>Motor </a:t>
                      </a:r>
                      <a:r>
                        <a:rPr lang="de-DE" sz="1100" b="0" i="0" u="none" strike="noStrike" dirty="0" err="1">
                          <a:solidFill>
                            <a:srgbClr val="000000"/>
                          </a:solidFill>
                          <a:effectLst/>
                          <a:latin typeface="Calibri" panose="020F0502020204030204" pitchFamily="34" charset="0"/>
                        </a:rPr>
                        <a:t>shaft</a:t>
                      </a:r>
                      <a:r>
                        <a:rPr lang="de-DE" sz="1100" b="0" i="0" u="none" strike="noStrike" dirty="0">
                          <a:solidFill>
                            <a:srgbClr val="000000"/>
                          </a:solidFill>
                          <a:effectLst/>
                          <a:latin typeface="Calibri" panose="020F0502020204030204" pitchFamily="34" charset="0"/>
                        </a:rPr>
                        <a:t> </a:t>
                      </a:r>
                      <a:r>
                        <a:rPr lang="de-DE" sz="1100" b="0" i="0" u="none" strike="noStrike" dirty="0" err="1">
                          <a:solidFill>
                            <a:srgbClr val="000000"/>
                          </a:solidFill>
                          <a:effectLst/>
                          <a:latin typeface="Calibri" panose="020F0502020204030204" pitchFamily="34" charset="0"/>
                        </a:rPr>
                        <a:t>d</a:t>
                      </a:r>
                      <a:r>
                        <a:rPr lang="de-DE" sz="1100" b="0" i="0" u="none" strike="noStrike" baseline="-25000" dirty="0" err="1">
                          <a:solidFill>
                            <a:srgbClr val="000000"/>
                          </a:solidFill>
                          <a:effectLst/>
                          <a:latin typeface="Calibri" panose="020F0502020204030204" pitchFamily="34" charset="0"/>
                        </a:rPr>
                        <a:t>max</a:t>
                      </a:r>
                      <a:r>
                        <a:rPr lang="de-DE" sz="1100" b="0" i="0" u="none" strike="noStrike" baseline="-25000" dirty="0">
                          <a:solidFill>
                            <a:srgbClr val="000000"/>
                          </a:solidFill>
                          <a:effectLst/>
                          <a:latin typeface="Calibri" panose="020F0502020204030204" pitchFamily="34" charset="0"/>
                        </a:rPr>
                        <a:t> </a:t>
                      </a:r>
                      <a:r>
                        <a:rPr lang="de-DE" sz="1100" b="0" i="0" u="none" strike="noStrike" dirty="0">
                          <a:solidFill>
                            <a:srgbClr val="000000"/>
                          </a:solidFill>
                          <a:effectLst/>
                          <a:latin typeface="Calibri" panose="020F0502020204030204" pitchFamily="34" charset="0"/>
                        </a:rPr>
                        <a:t>x </a:t>
                      </a:r>
                      <a:r>
                        <a:rPr lang="de-DE" sz="1100" b="0" i="0" u="none" strike="noStrike" dirty="0" err="1">
                          <a:solidFill>
                            <a:srgbClr val="000000"/>
                          </a:solidFill>
                          <a:effectLst/>
                          <a:latin typeface="Calibri" panose="020F0502020204030204" pitchFamily="34" charset="0"/>
                        </a:rPr>
                        <a:t>l</a:t>
                      </a:r>
                      <a:r>
                        <a:rPr lang="de-DE" sz="1100" b="0" i="0" u="none" strike="noStrike" baseline="-25000" dirty="0" err="1">
                          <a:solidFill>
                            <a:srgbClr val="000000"/>
                          </a:solidFill>
                          <a:effectLst/>
                          <a:latin typeface="Calibri" panose="020F0502020204030204" pitchFamily="34" charset="0"/>
                        </a:rPr>
                        <a:t>max</a:t>
                      </a:r>
                      <a:endParaRPr lang="de-DE" sz="11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de-DE" sz="1100" b="0" i="0" u="none" strike="noStrike" dirty="0">
                          <a:solidFill>
                            <a:srgbClr val="000000"/>
                          </a:solidFill>
                          <a:effectLst/>
                          <a:latin typeface="Calibri" panose="020F0502020204030204" pitchFamily="34" charset="0"/>
                        </a:rPr>
                        <a:t>Square </a:t>
                      </a:r>
                      <a:r>
                        <a:rPr lang="de-DE" sz="1100" b="0" i="0" u="none" strike="noStrike" dirty="0" err="1">
                          <a:solidFill>
                            <a:srgbClr val="000000"/>
                          </a:solidFill>
                          <a:effectLst/>
                          <a:latin typeface="Calibri" panose="020F0502020204030204" pitchFamily="34" charset="0"/>
                        </a:rPr>
                        <a:t>dimension</a:t>
                      </a:r>
                      <a:r>
                        <a:rPr lang="de-DE" sz="1100" b="0" i="0" u="none" strike="noStrike" dirty="0">
                          <a:solidFill>
                            <a:srgbClr val="000000"/>
                          </a:solidFill>
                          <a:effectLst/>
                          <a:latin typeface="Calibri" panose="020F0502020204030204" pitchFamily="34" charset="0"/>
                        </a:rPr>
                        <a:t> G2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de-DE" sz="1100" b="0" i="0" u="none" strike="noStrike" dirty="0">
                          <a:solidFill>
                            <a:srgbClr val="000000"/>
                          </a:solidFill>
                          <a:effectLst/>
                          <a:latin typeface="Calibri" panose="020F0502020204030204" pitchFamily="34" charset="0"/>
                        </a:rPr>
                        <a:t>Square </a:t>
                      </a:r>
                      <a:r>
                        <a:rPr lang="de-DE" sz="1100" b="0" i="0" u="none" strike="noStrike" dirty="0" err="1">
                          <a:solidFill>
                            <a:srgbClr val="000000"/>
                          </a:solidFill>
                          <a:effectLst/>
                          <a:latin typeface="Calibri" panose="020F0502020204030204" pitchFamily="34" charset="0"/>
                        </a:rPr>
                        <a:t>dimension</a:t>
                      </a:r>
                      <a:endParaRPr lang="de-DE" sz="1100" b="0" i="0" u="none" strike="noStrike" dirty="0">
                        <a:solidFill>
                          <a:srgbClr val="000000"/>
                        </a:solidFill>
                        <a:effectLst/>
                        <a:latin typeface="Calibri" panose="020F0502020204030204" pitchFamily="34" charset="0"/>
                      </a:endParaRPr>
                    </a:p>
                    <a:p>
                      <a:pPr algn="ctr" rtl="0" fontAlgn="ctr"/>
                      <a:r>
                        <a:rPr lang="de-DE" sz="1100" b="0" i="0" u="none" strike="noStrike" dirty="0">
                          <a:solidFill>
                            <a:srgbClr val="000000"/>
                          </a:solidFill>
                          <a:effectLst/>
                          <a:latin typeface="Calibri" panose="020F0502020204030204" pitchFamily="34" charset="0"/>
                        </a:rPr>
                        <a:t>G3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1346503"/>
                  </a:ext>
                </a:extLst>
              </a:tr>
              <a:tr h="190500">
                <a:tc vMerge="1">
                  <a:txBody>
                    <a:bodyPr/>
                    <a:lstStyle/>
                    <a:p>
                      <a:endParaRPr lang="de-DE"/>
                    </a:p>
                  </a:txBody>
                  <a:tcPr/>
                </a:tc>
                <a:tc>
                  <a:txBody>
                    <a:bodyPr/>
                    <a:lstStyle/>
                    <a:p>
                      <a:pPr algn="ctr" rtl="0" fontAlgn="b"/>
                      <a:r>
                        <a:rPr lang="de-DE" sz="1100" b="0" i="0" u="none" strike="noStrike">
                          <a:solidFill>
                            <a:srgbClr val="000000"/>
                          </a:solidFill>
                          <a:effectLst/>
                          <a:latin typeface="Calibri" panose="020F0502020204030204" pitchFamily="34" charset="0"/>
                        </a:rPr>
                        <a:t>[mm]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de-DE" sz="1100" b="0" i="0" u="none" strike="noStrike">
                          <a:solidFill>
                            <a:srgbClr val="000000"/>
                          </a:solidFill>
                          <a:effectLst/>
                          <a:latin typeface="Calibri" panose="020F0502020204030204" pitchFamily="34" charset="0"/>
                        </a:rPr>
                        <a:t>[mm]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de-DE" sz="1100" b="0" i="0" u="none" strike="noStrike">
                          <a:solidFill>
                            <a:srgbClr val="000000"/>
                          </a:solidFill>
                          <a:effectLst/>
                          <a:latin typeface="Calibri" panose="020F0502020204030204" pitchFamily="34" charset="0"/>
                        </a:rPr>
                        <a:t>[mm]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94979"/>
                  </a:ext>
                </a:extLst>
              </a:tr>
              <a:tr h="182880">
                <a:tc>
                  <a:txBody>
                    <a:bodyPr/>
                    <a:lstStyle/>
                    <a:p>
                      <a:pPr algn="ctr" rtl="0" fontAlgn="b"/>
                      <a:r>
                        <a:rPr lang="de-DE" sz="1100" b="0" i="0" u="none" strike="noStrike">
                          <a:solidFill>
                            <a:srgbClr val="000000"/>
                          </a:solidFill>
                          <a:effectLst/>
                          <a:latin typeface="Calibri" panose="020F0502020204030204" pitchFamily="34" charset="0"/>
                        </a:rPr>
                        <a:t>P231/P232/P332 / PH332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14x30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435787"/>
                  </a:ext>
                </a:extLst>
              </a:tr>
              <a:tr h="182880">
                <a:tc>
                  <a:txBody>
                    <a:bodyPr/>
                    <a:lstStyle/>
                    <a:p>
                      <a:pPr algn="ctr" rtl="0" fontAlgn="b"/>
                      <a:r>
                        <a:rPr lang="de-DE" sz="1100" b="0" i="0" u="none" strike="noStrike">
                          <a:solidFill>
                            <a:srgbClr val="000000"/>
                          </a:solidFill>
                          <a:effectLst/>
                          <a:latin typeface="Calibri" panose="020F0502020204030204" pitchFamily="34" charset="0"/>
                        </a:rPr>
                        <a:t>P331/P432 / PH331/PH432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19x40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dirty="0">
                          <a:solidFill>
                            <a:srgbClr val="000000"/>
                          </a:solidFill>
                          <a:effectLst/>
                          <a:latin typeface="Calibri" panose="020F0502020204030204" pitchFamily="34" charset="0"/>
                        </a:rPr>
                        <a:t>72/75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75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27309"/>
                  </a:ext>
                </a:extLst>
              </a:tr>
              <a:tr h="182880">
                <a:tc>
                  <a:txBody>
                    <a:bodyPr/>
                    <a:lstStyle/>
                    <a:p>
                      <a:pPr algn="ctr" rtl="0" fontAlgn="b"/>
                      <a:r>
                        <a:rPr lang="de-DE" sz="1100" b="0" i="0" u="none" strike="noStrike">
                          <a:solidFill>
                            <a:srgbClr val="000000"/>
                          </a:solidFill>
                          <a:effectLst/>
                          <a:latin typeface="Calibri" panose="020F0502020204030204" pitchFamily="34" charset="0"/>
                        </a:rPr>
                        <a:t>P431/P532 / PH431/PH532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24x42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98/100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914074"/>
                  </a:ext>
                </a:extLst>
              </a:tr>
              <a:tr h="182880">
                <a:tc>
                  <a:txBody>
                    <a:bodyPr/>
                    <a:lstStyle/>
                    <a:p>
                      <a:pPr algn="ctr" rtl="0" fontAlgn="b"/>
                      <a:r>
                        <a:rPr lang="de-DE" sz="1100" b="0" i="0" u="none" strike="noStrike">
                          <a:solidFill>
                            <a:srgbClr val="000000"/>
                          </a:solidFill>
                          <a:effectLst/>
                          <a:latin typeface="Calibri" panose="020F0502020204030204" pitchFamily="34" charset="0"/>
                        </a:rPr>
                        <a:t>P531/P732 / PH531/PH732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32x50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1" i="0" u="none" strike="noStrike">
                          <a:solidFill>
                            <a:srgbClr val="CC00CC"/>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245240"/>
                  </a:ext>
                </a:extLst>
              </a:tr>
              <a:tr h="182880">
                <a:tc>
                  <a:txBody>
                    <a:bodyPr/>
                    <a:lstStyle/>
                    <a:p>
                      <a:pPr algn="ctr" rtl="0" fontAlgn="b"/>
                      <a:r>
                        <a:rPr lang="de-DE" sz="1100" b="0" i="0" u="none" strike="noStrike">
                          <a:solidFill>
                            <a:srgbClr val="000000"/>
                          </a:solidFill>
                          <a:effectLst/>
                          <a:latin typeface="Calibri" panose="020F0502020204030204" pitchFamily="34" charset="0"/>
                        </a:rPr>
                        <a:t>P731/P832 / PH731/PH832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38x61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144/145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1" i="0" u="none" strike="noStrike">
                          <a:solidFill>
                            <a:srgbClr val="CC00CC"/>
                          </a:solidFill>
                          <a:effectLst/>
                          <a:latin typeface="Calibri" panose="020F0502020204030204" pitchFamily="34" charset="0"/>
                        </a:rPr>
                        <a:t>150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65689"/>
                  </a:ext>
                </a:extLst>
              </a:tr>
              <a:tr h="182880">
                <a:tc>
                  <a:txBody>
                    <a:bodyPr/>
                    <a:lstStyle/>
                    <a:p>
                      <a:pPr algn="ctr" rtl="0" fontAlgn="b"/>
                      <a:r>
                        <a:rPr lang="en-US" sz="1100" b="0" i="0" u="none" strike="noStrike">
                          <a:solidFill>
                            <a:srgbClr val="000000"/>
                          </a:solidFill>
                          <a:effectLst/>
                          <a:latin typeface="Calibri" panose="020F0502020204030204" pitchFamily="34" charset="0"/>
                        </a:rPr>
                        <a:t>P831/P932 / PH831/PH942/PH1042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48x80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190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100" b="1" i="0" u="none" strike="noStrike">
                          <a:solidFill>
                            <a:srgbClr val="CC00CC"/>
                          </a:solidFill>
                          <a:effectLst/>
                          <a:latin typeface="Calibri" panose="020F0502020204030204" pitchFamily="34" charset="0"/>
                        </a:rPr>
                        <a:t>204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97097"/>
                  </a:ext>
                </a:extLst>
              </a:tr>
              <a:tr h="190500">
                <a:tc>
                  <a:txBody>
                    <a:bodyPr/>
                    <a:lstStyle/>
                    <a:p>
                      <a:pPr algn="ctr" rtl="0" fontAlgn="b"/>
                      <a:r>
                        <a:rPr lang="de-DE" sz="1100" b="0" i="0" u="none" strike="noStrike">
                          <a:solidFill>
                            <a:srgbClr val="000000"/>
                          </a:solidFill>
                          <a:effectLst/>
                          <a:latin typeface="Calibri" panose="020F0502020204030204" pitchFamily="34" charset="0"/>
                        </a:rPr>
                        <a:t> P931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60x85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100" b="0" i="0" u="none" strike="noStrike">
                          <a:solidFill>
                            <a:srgbClr val="000000"/>
                          </a:solidFill>
                          <a:effectLst/>
                          <a:latin typeface="Calibri" panose="020F050202020403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e-DE" sz="1100" b="1" i="0" u="none" strike="noStrike" dirty="0">
                          <a:solidFill>
                            <a:srgbClr val="CC00CC"/>
                          </a:solidFill>
                          <a:effectLst/>
                          <a:latin typeface="Calibri" panose="020F0502020204030204" pitchFamily="34" charset="0"/>
                        </a:rPr>
                        <a:t>230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505922"/>
                  </a:ext>
                </a:extLst>
              </a:tr>
            </a:tbl>
          </a:graphicData>
        </a:graphic>
      </p:graphicFrame>
      <p:sp>
        <p:nvSpPr>
          <p:cNvPr id="4" name="Textfeld 3">
            <a:extLst>
              <a:ext uri="{FF2B5EF4-FFF2-40B4-BE49-F238E27FC236}">
                <a16:creationId xmlns:a16="http://schemas.microsoft.com/office/drawing/2014/main" id="{5F98BB79-1A43-4EDC-AA29-1107AB1658C9}"/>
              </a:ext>
            </a:extLst>
          </p:cNvPr>
          <p:cNvSpPr txBox="1"/>
          <p:nvPr/>
        </p:nvSpPr>
        <p:spPr>
          <a:xfrm>
            <a:off x="867045" y="3051837"/>
            <a:ext cx="3452527" cy="923330"/>
          </a:xfrm>
          <a:prstGeom prst="rect">
            <a:avLst/>
          </a:prstGeom>
          <a:noFill/>
        </p:spPr>
        <p:txBody>
          <a:bodyPr wrap="square" rtlCol="0">
            <a:spAutoFit/>
          </a:bodyPr>
          <a:lstStyle/>
          <a:p>
            <a:r>
              <a:rPr lang="en-US" dirty="0"/>
              <a:t>Partially changed square dimensions due to design changes and standardization</a:t>
            </a:r>
            <a:endParaRPr lang="de-DE" dirty="0"/>
          </a:p>
        </p:txBody>
      </p:sp>
    </p:spTree>
    <p:extLst>
      <p:ext uri="{BB962C8B-B14F-4D97-AF65-F5344CB8AC3E}">
        <p14:creationId xmlns:p14="http://schemas.microsoft.com/office/powerpoint/2010/main" val="157065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3C689-F771-45C6-8EAA-68156F6AA66F}"/>
              </a:ext>
            </a:extLst>
          </p:cNvPr>
          <p:cNvSpPr>
            <a:spLocks noGrp="1"/>
          </p:cNvSpPr>
          <p:nvPr>
            <p:ph type="title"/>
          </p:nvPr>
        </p:nvSpPr>
        <p:spPr/>
        <p:txBody>
          <a:bodyPr/>
          <a:lstStyle/>
          <a:p>
            <a:r>
              <a:rPr lang="de-DE" dirty="0" err="1"/>
              <a:t>Comparison</a:t>
            </a:r>
            <a:r>
              <a:rPr lang="de-DE" dirty="0"/>
              <a:t> </a:t>
            </a:r>
            <a:r>
              <a:rPr lang="de-DE" dirty="0" err="1"/>
              <a:t>direct</a:t>
            </a:r>
            <a:r>
              <a:rPr lang="de-DE" dirty="0"/>
              <a:t> </a:t>
            </a:r>
            <a:r>
              <a:rPr lang="de-DE" dirty="0" err="1"/>
              <a:t>mounting</a:t>
            </a:r>
            <a:r>
              <a:rPr lang="de-DE" dirty="0"/>
              <a:t> – </a:t>
            </a:r>
            <a:r>
              <a:rPr lang="de-DE" dirty="0" err="1"/>
              <a:t>square</a:t>
            </a:r>
            <a:r>
              <a:rPr lang="de-DE" dirty="0"/>
              <a:t> </a:t>
            </a:r>
            <a:r>
              <a:rPr lang="de-DE" dirty="0" err="1"/>
              <a:t>dimensions</a:t>
            </a:r>
            <a:endParaRPr lang="de-DE" dirty="0"/>
          </a:p>
        </p:txBody>
      </p:sp>
      <p:graphicFrame>
        <p:nvGraphicFramePr>
          <p:cNvPr id="4" name="Tabelle 3">
            <a:extLst>
              <a:ext uri="{FF2B5EF4-FFF2-40B4-BE49-F238E27FC236}">
                <a16:creationId xmlns:a16="http://schemas.microsoft.com/office/drawing/2014/main" id="{5C3738B6-00E4-46BA-982B-4C85A1F38ED4}"/>
              </a:ext>
            </a:extLst>
          </p:cNvPr>
          <p:cNvGraphicFramePr>
            <a:graphicFrameLocks noGrp="1"/>
          </p:cNvGraphicFramePr>
          <p:nvPr>
            <p:extLst>
              <p:ext uri="{D42A27DB-BD31-4B8C-83A1-F6EECF244321}">
                <p14:modId xmlns:p14="http://schemas.microsoft.com/office/powerpoint/2010/main" val="616768247"/>
              </p:ext>
            </p:extLst>
          </p:nvPr>
        </p:nvGraphicFramePr>
        <p:xfrm>
          <a:off x="451838" y="1133755"/>
          <a:ext cx="7009666" cy="5200813"/>
        </p:xfrm>
        <a:graphic>
          <a:graphicData uri="http://schemas.openxmlformats.org/drawingml/2006/table">
            <a:tbl>
              <a:tblPr/>
              <a:tblGrid>
                <a:gridCol w="1548470">
                  <a:extLst>
                    <a:ext uri="{9D8B030D-6E8A-4147-A177-3AD203B41FA5}">
                      <a16:colId xmlns:a16="http://schemas.microsoft.com/office/drawing/2014/main" val="1507346143"/>
                    </a:ext>
                  </a:extLst>
                </a:gridCol>
                <a:gridCol w="741975">
                  <a:extLst>
                    <a:ext uri="{9D8B030D-6E8A-4147-A177-3AD203B41FA5}">
                      <a16:colId xmlns:a16="http://schemas.microsoft.com/office/drawing/2014/main" val="4227514201"/>
                    </a:ext>
                  </a:extLst>
                </a:gridCol>
                <a:gridCol w="741975">
                  <a:extLst>
                    <a:ext uri="{9D8B030D-6E8A-4147-A177-3AD203B41FA5}">
                      <a16:colId xmlns:a16="http://schemas.microsoft.com/office/drawing/2014/main" val="1739078458"/>
                    </a:ext>
                  </a:extLst>
                </a:gridCol>
                <a:gridCol w="532287">
                  <a:extLst>
                    <a:ext uri="{9D8B030D-6E8A-4147-A177-3AD203B41FA5}">
                      <a16:colId xmlns:a16="http://schemas.microsoft.com/office/drawing/2014/main" val="3727422198"/>
                    </a:ext>
                  </a:extLst>
                </a:gridCol>
                <a:gridCol w="951663">
                  <a:extLst>
                    <a:ext uri="{9D8B030D-6E8A-4147-A177-3AD203B41FA5}">
                      <a16:colId xmlns:a16="http://schemas.microsoft.com/office/drawing/2014/main" val="1398558939"/>
                    </a:ext>
                  </a:extLst>
                </a:gridCol>
                <a:gridCol w="1000053">
                  <a:extLst>
                    <a:ext uri="{9D8B030D-6E8A-4147-A177-3AD203B41FA5}">
                      <a16:colId xmlns:a16="http://schemas.microsoft.com/office/drawing/2014/main" val="1044586281"/>
                    </a:ext>
                  </a:extLst>
                </a:gridCol>
                <a:gridCol w="1000053">
                  <a:extLst>
                    <a:ext uri="{9D8B030D-6E8A-4147-A177-3AD203B41FA5}">
                      <a16:colId xmlns:a16="http://schemas.microsoft.com/office/drawing/2014/main" val="1846981510"/>
                    </a:ext>
                  </a:extLst>
                </a:gridCol>
                <a:gridCol w="493190">
                  <a:extLst>
                    <a:ext uri="{9D8B030D-6E8A-4147-A177-3AD203B41FA5}">
                      <a16:colId xmlns:a16="http://schemas.microsoft.com/office/drawing/2014/main" val="2643979931"/>
                    </a:ext>
                  </a:extLst>
                </a:gridCol>
              </a:tblGrid>
              <a:tr h="623393">
                <a:tc rowSpan="2">
                  <a:txBody>
                    <a:bodyPr/>
                    <a:lstStyle/>
                    <a:p>
                      <a:pPr algn="ctr" fontAlgn="ctr"/>
                      <a:r>
                        <a:rPr lang="de-DE" sz="1800" b="0" i="0" u="none" strike="noStrike" dirty="0" err="1">
                          <a:solidFill>
                            <a:srgbClr val="000000"/>
                          </a:solidFill>
                          <a:effectLst/>
                          <a:latin typeface="Calibri" panose="020F0502020204030204" pitchFamily="34" charset="0"/>
                        </a:rPr>
                        <a:t>Gearbox</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size</a:t>
                      </a:r>
                      <a:br>
                        <a:rPr lang="de-DE" sz="1800" b="0" i="0" u="none" strike="noStrike" dirty="0">
                          <a:solidFill>
                            <a:srgbClr val="000000"/>
                          </a:solidFill>
                          <a:effectLst/>
                          <a:latin typeface="Calibri" panose="020F0502020204030204" pitchFamily="34" charset="0"/>
                        </a:rPr>
                      </a:br>
                      <a:r>
                        <a:rPr lang="de-DE" sz="1800" b="0" i="0" u="none" strike="noStrike" dirty="0">
                          <a:solidFill>
                            <a:srgbClr val="000000"/>
                          </a:solidFill>
                          <a:effectLst/>
                          <a:latin typeface="Calibri" panose="020F0502020204030204" pitchFamily="34" charset="0"/>
                        </a:rPr>
                        <a:t>G2 /G3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de-DE" sz="1400" b="0" i="0" u="none" strike="noStrike" dirty="0">
                          <a:solidFill>
                            <a:srgbClr val="000000"/>
                          </a:solidFill>
                          <a:effectLst/>
                          <a:latin typeface="Calibri" panose="020F0502020204030204" pitchFamily="34" charset="0"/>
                        </a:rPr>
                        <a:t>Square </a:t>
                      </a:r>
                      <a:r>
                        <a:rPr lang="de-DE" sz="1400" b="0" i="0" u="none" strike="noStrike" dirty="0" err="1">
                          <a:solidFill>
                            <a:srgbClr val="000000"/>
                          </a:solidFill>
                          <a:effectLst/>
                          <a:latin typeface="Calibri" panose="020F0502020204030204" pitchFamily="34" charset="0"/>
                        </a:rPr>
                        <a:t>dimension</a:t>
                      </a:r>
                      <a:br>
                        <a:rPr lang="de-DE" sz="1400" b="0" i="0" u="none" strike="noStrike" dirty="0">
                          <a:solidFill>
                            <a:srgbClr val="000000"/>
                          </a:solidFill>
                          <a:effectLst/>
                          <a:latin typeface="Calibri" panose="020F0502020204030204" pitchFamily="34" charset="0"/>
                        </a:rPr>
                      </a:br>
                      <a:r>
                        <a:rPr lang="de-DE" sz="1400" b="0" i="0" u="none" strike="noStrike" dirty="0" err="1">
                          <a:solidFill>
                            <a:srgbClr val="000000"/>
                          </a:solidFill>
                          <a:effectLst/>
                          <a:latin typeface="Calibri" panose="020F0502020204030204" pitchFamily="34" charset="0"/>
                        </a:rPr>
                        <a:t>Direct</a:t>
                      </a:r>
                      <a:r>
                        <a:rPr lang="de-DE" sz="1400" b="0" i="0" u="none" strike="noStrike" dirty="0">
                          <a:solidFill>
                            <a:srgbClr val="000000"/>
                          </a:solidFill>
                          <a:effectLst/>
                          <a:latin typeface="Calibri" panose="020F0502020204030204" pitchFamily="34" charset="0"/>
                        </a:rPr>
                        <a:t> </a:t>
                      </a:r>
                      <a:r>
                        <a:rPr lang="de-DE" sz="1400" b="0" i="0" u="none" strike="noStrike" dirty="0" err="1">
                          <a:solidFill>
                            <a:srgbClr val="000000"/>
                          </a:solidFill>
                          <a:effectLst/>
                          <a:latin typeface="Calibri" panose="020F0502020204030204" pitchFamily="34" charset="0"/>
                        </a:rPr>
                        <a:t>mounting</a:t>
                      </a:r>
                      <a:r>
                        <a:rPr lang="de-DE" sz="1400" b="0" i="0" u="none" strike="noStrike" dirty="0">
                          <a:solidFill>
                            <a:srgbClr val="000000"/>
                          </a:solidFill>
                          <a:effectLst/>
                          <a:latin typeface="Calibri" panose="020F0502020204030204" pitchFamily="34" charset="0"/>
                        </a:rPr>
                        <a:t>- same </a:t>
                      </a:r>
                      <a:r>
                        <a:rPr lang="de-DE" sz="1400" b="0" i="0" u="none" strike="noStrike" dirty="0" err="1">
                          <a:solidFill>
                            <a:srgbClr val="000000"/>
                          </a:solidFill>
                          <a:effectLst/>
                          <a:latin typeface="Calibri" panose="020F0502020204030204" pitchFamily="34" charset="0"/>
                        </a:rPr>
                        <a:t>motor</a:t>
                      </a:r>
                      <a:r>
                        <a:rPr lang="de-DE" sz="1400" b="0" i="0" u="none" strike="noStrike" dirty="0">
                          <a:solidFill>
                            <a:srgbClr val="000000"/>
                          </a:solidFill>
                          <a:effectLst/>
                          <a:latin typeface="Calibri" panose="020F0502020204030204" pitchFamily="34" charset="0"/>
                        </a:rPr>
                        <a:t> </a:t>
                      </a:r>
                      <a:r>
                        <a:rPr lang="de-DE" sz="1400" b="0" i="0" u="none" strike="noStrike" dirty="0" err="1">
                          <a:solidFill>
                            <a:srgbClr val="000000"/>
                          </a:solidFill>
                          <a:effectLst/>
                          <a:latin typeface="Calibri" panose="020F0502020204030204" pitchFamily="34" charset="0"/>
                        </a:rPr>
                        <a:t>size</a:t>
                      </a:r>
                      <a:endParaRPr lang="de-DE" sz="14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gridSpan="3">
                  <a:txBody>
                    <a:bodyPr/>
                    <a:lstStyle/>
                    <a:p>
                      <a:pPr algn="ctr" fontAlgn="ctr"/>
                      <a:r>
                        <a:rPr lang="de-DE" sz="1400" b="0" i="0" u="none" strike="noStrike" dirty="0">
                          <a:solidFill>
                            <a:srgbClr val="000000"/>
                          </a:solidFill>
                          <a:effectLst/>
                          <a:latin typeface="Calibri" panose="020F0502020204030204" pitchFamily="34" charset="0"/>
                        </a:rPr>
                        <a:t>Square </a:t>
                      </a:r>
                      <a:r>
                        <a:rPr lang="de-DE" sz="1400" b="0" i="0" u="none" strike="noStrike" dirty="0" err="1">
                          <a:solidFill>
                            <a:srgbClr val="000000"/>
                          </a:solidFill>
                          <a:effectLst/>
                          <a:latin typeface="Calibri" panose="020F0502020204030204" pitchFamily="34" charset="0"/>
                        </a:rPr>
                        <a:t>dimension</a:t>
                      </a:r>
                      <a:br>
                        <a:rPr lang="de-DE" sz="1400" b="0" i="0" u="none" strike="noStrike" dirty="0">
                          <a:solidFill>
                            <a:srgbClr val="000000"/>
                          </a:solidFill>
                          <a:effectLst/>
                          <a:latin typeface="Calibri" panose="020F0502020204030204" pitchFamily="34" charset="0"/>
                        </a:rPr>
                      </a:br>
                      <a:r>
                        <a:rPr lang="de-DE" sz="1400" b="0" i="0" u="none" strike="noStrike" dirty="0" err="1">
                          <a:solidFill>
                            <a:srgbClr val="000000"/>
                          </a:solidFill>
                          <a:effectLst/>
                          <a:latin typeface="Calibri" panose="020F0502020204030204" pitchFamily="34" charset="0"/>
                        </a:rPr>
                        <a:t>Direct</a:t>
                      </a:r>
                      <a:r>
                        <a:rPr lang="de-DE" sz="1400" b="0" i="0" u="none" strike="noStrike" dirty="0">
                          <a:solidFill>
                            <a:srgbClr val="000000"/>
                          </a:solidFill>
                          <a:effectLst/>
                          <a:latin typeface="Calibri" panose="020F0502020204030204" pitchFamily="34" charset="0"/>
                        </a:rPr>
                        <a:t> </a:t>
                      </a:r>
                      <a:r>
                        <a:rPr lang="de-DE" sz="1400" b="0" i="0" u="none" strike="noStrike" dirty="0" err="1">
                          <a:solidFill>
                            <a:srgbClr val="000000"/>
                          </a:solidFill>
                          <a:effectLst/>
                          <a:latin typeface="Calibri" panose="020F0502020204030204" pitchFamily="34" charset="0"/>
                        </a:rPr>
                        <a:t>mounting</a:t>
                      </a:r>
                      <a:r>
                        <a:rPr lang="de-DE" sz="1400" b="0" i="0" u="none" strike="noStrike" dirty="0">
                          <a:solidFill>
                            <a:srgbClr val="000000"/>
                          </a:solidFill>
                          <a:effectLst/>
                          <a:latin typeface="Calibri" panose="020F0502020204030204" pitchFamily="34" charset="0"/>
                        </a:rPr>
                        <a:t> – </a:t>
                      </a:r>
                      <a:r>
                        <a:rPr lang="de-DE" sz="1400" b="0" i="0" u="none" strike="noStrike" dirty="0" err="1">
                          <a:solidFill>
                            <a:srgbClr val="000000"/>
                          </a:solidFill>
                          <a:effectLst/>
                          <a:latin typeface="Calibri" panose="020F0502020204030204" pitchFamily="34" charset="0"/>
                        </a:rPr>
                        <a:t>next</a:t>
                      </a:r>
                      <a:r>
                        <a:rPr lang="de-DE" sz="1400" b="0" i="0" u="none" strike="noStrike" dirty="0">
                          <a:solidFill>
                            <a:srgbClr val="000000"/>
                          </a:solidFill>
                          <a:effectLst/>
                          <a:latin typeface="Calibri" panose="020F0502020204030204" pitchFamily="34" charset="0"/>
                        </a:rPr>
                        <a:t> larger </a:t>
                      </a:r>
                      <a:r>
                        <a:rPr lang="de-DE" sz="1400" b="0" i="0" u="none" strike="noStrike" dirty="0" err="1">
                          <a:solidFill>
                            <a:srgbClr val="000000"/>
                          </a:solidFill>
                          <a:effectLst/>
                          <a:latin typeface="Calibri" panose="020F0502020204030204" pitchFamily="34" charset="0"/>
                        </a:rPr>
                        <a:t>motor</a:t>
                      </a:r>
                      <a:r>
                        <a:rPr lang="de-DE" sz="1400" b="0" i="0" u="none" strike="noStrike" dirty="0">
                          <a:solidFill>
                            <a:srgbClr val="000000"/>
                          </a:solidFill>
                          <a:effectLst/>
                          <a:latin typeface="Calibri" panose="020F0502020204030204" pitchFamily="34" charset="0"/>
                        </a:rPr>
                        <a:t> </a:t>
                      </a:r>
                      <a:r>
                        <a:rPr lang="de-DE" sz="1400" b="0" i="0" u="none" strike="noStrike" dirty="0" err="1">
                          <a:solidFill>
                            <a:srgbClr val="000000"/>
                          </a:solidFill>
                          <a:effectLst/>
                          <a:latin typeface="Calibri" panose="020F0502020204030204" pitchFamily="34" charset="0"/>
                        </a:rPr>
                        <a:t>size</a:t>
                      </a:r>
                      <a:endParaRPr lang="de-DE" sz="14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52236661"/>
                  </a:ext>
                </a:extLst>
              </a:tr>
              <a:tr h="196506">
                <a:tc vMerge="1">
                  <a:txBody>
                    <a:bodyPr/>
                    <a:lstStyle/>
                    <a:p>
                      <a:endParaRPr lang="de-DE"/>
                    </a:p>
                  </a:txBody>
                  <a:tcPr/>
                </a:tc>
                <a:tc>
                  <a:txBody>
                    <a:bodyPr/>
                    <a:lstStyle/>
                    <a:p>
                      <a:pPr algn="ctr" fontAlgn="ctr"/>
                      <a:r>
                        <a:rPr lang="de-DE" sz="1100" b="1" i="0" u="none" strike="noStrike" dirty="0">
                          <a:solidFill>
                            <a:srgbClr val="000000"/>
                          </a:solidFill>
                          <a:effectLst/>
                          <a:latin typeface="Calibri" panose="020F0502020204030204" pitchFamily="34" charset="0"/>
                        </a:rPr>
                        <a:t>[mm] G2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dirty="0">
                          <a:solidFill>
                            <a:srgbClr val="000000"/>
                          </a:solidFill>
                          <a:effectLst/>
                          <a:latin typeface="Calibri" panose="020F0502020204030204" pitchFamily="34" charset="0"/>
                        </a:rPr>
                        <a:t>[mm] G3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1100" b="1" i="0" u="none" strike="noStrike" dirty="0">
                          <a:solidFill>
                            <a:srgbClr val="000000"/>
                          </a:solidFill>
                          <a:effectLst/>
                          <a:latin typeface="Calibri" panose="020F0502020204030204" pitchFamily="34" charset="0"/>
                        </a:rPr>
                        <a:t>Δ</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1" i="0" u="none" strike="noStrike" dirty="0">
                          <a:solidFill>
                            <a:srgbClr val="000000"/>
                          </a:solidFill>
                          <a:effectLst/>
                          <a:latin typeface="Calibri" panose="020F0502020204030204" pitchFamily="34" charset="0"/>
                        </a:rPr>
                        <a:t>Motor</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100" b="1" i="0" u="none" strike="noStrike" dirty="0">
                          <a:solidFill>
                            <a:srgbClr val="000000"/>
                          </a:solidFill>
                          <a:effectLst/>
                          <a:latin typeface="Calibri" panose="020F0502020204030204" pitchFamily="34" charset="0"/>
                        </a:rPr>
                        <a:t>[mm] G2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100" b="1" i="0" u="none" strike="noStrike" dirty="0">
                          <a:solidFill>
                            <a:srgbClr val="000000"/>
                          </a:solidFill>
                          <a:effectLst/>
                          <a:latin typeface="Calibri" panose="020F0502020204030204" pitchFamily="34" charset="0"/>
                        </a:rPr>
                        <a:t>[mm] G3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1100" b="1" i="0" u="none" strike="noStrike" dirty="0">
                          <a:solidFill>
                            <a:srgbClr val="000000"/>
                          </a:solidFill>
                          <a:effectLst/>
                          <a:latin typeface="Calibri" panose="020F0502020204030204" pitchFamily="34" charset="0"/>
                        </a:rPr>
                        <a:t>Motor</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557147"/>
                  </a:ext>
                </a:extLst>
              </a:tr>
              <a:tr h="271040">
                <a:tc>
                  <a:txBody>
                    <a:bodyPr/>
                    <a:lstStyle/>
                    <a:p>
                      <a:pPr algn="ctr" fontAlgn="ctr"/>
                      <a:r>
                        <a:rPr lang="de-DE" sz="1400" b="1" i="0" u="none" strike="noStrike" dirty="0">
                          <a:solidFill>
                            <a:srgbClr val="000000"/>
                          </a:solidFill>
                          <a:effectLst/>
                          <a:latin typeface="Calibri" panose="020F0502020204030204" pitchFamily="34" charset="0"/>
                        </a:rPr>
                        <a:t>P322/P332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72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90535568"/>
                  </a:ext>
                </a:extLst>
              </a:tr>
              <a:tr h="271040">
                <a:tc>
                  <a:txBody>
                    <a:bodyPr/>
                    <a:lstStyle/>
                    <a:p>
                      <a:pPr algn="ctr" fontAlgn="ctr"/>
                      <a:r>
                        <a:rPr lang="de-DE" sz="1400" b="1" i="0" u="none" strike="noStrike" dirty="0">
                          <a:solidFill>
                            <a:srgbClr val="000000"/>
                          </a:solidFill>
                          <a:effectLst/>
                          <a:latin typeface="Calibri" panose="020F0502020204030204" pitchFamily="34" charset="0"/>
                        </a:rPr>
                        <a:t>P321/P331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72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144599"/>
                  </a:ext>
                </a:extLst>
              </a:tr>
              <a:tr h="271040">
                <a:tc>
                  <a:txBody>
                    <a:bodyPr/>
                    <a:lstStyle/>
                    <a:p>
                      <a:pPr algn="ctr" fontAlgn="ctr"/>
                      <a:r>
                        <a:rPr lang="de-DE" sz="1400" b="1" i="0" u="none" strike="noStrike">
                          <a:solidFill>
                            <a:srgbClr val="000000"/>
                          </a:solidFill>
                          <a:effectLst/>
                          <a:latin typeface="Calibri" panose="020F0502020204030204" pitchFamily="34" charset="0"/>
                        </a:rPr>
                        <a:t>P422/P432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72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4924991"/>
                  </a:ext>
                </a:extLst>
              </a:tr>
              <a:tr h="271040">
                <a:tc>
                  <a:txBody>
                    <a:bodyPr/>
                    <a:lstStyle/>
                    <a:p>
                      <a:pPr algn="ctr" fontAlgn="ctr"/>
                      <a:r>
                        <a:rPr lang="de-DE" sz="1400" b="1" i="0" u="none" strike="noStrike">
                          <a:solidFill>
                            <a:srgbClr val="000000"/>
                          </a:solidFill>
                          <a:effectLst/>
                          <a:latin typeface="Calibri" panose="020F0502020204030204" pitchFamily="34" charset="0"/>
                        </a:rPr>
                        <a:t>P421/P431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98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894742"/>
                  </a:ext>
                </a:extLst>
              </a:tr>
              <a:tr h="271040">
                <a:tc>
                  <a:txBody>
                    <a:bodyPr/>
                    <a:lstStyle/>
                    <a:p>
                      <a:pPr algn="ctr" fontAlgn="ctr"/>
                      <a:r>
                        <a:rPr lang="de-DE" sz="1400" b="1" i="0" u="none" strike="noStrike">
                          <a:solidFill>
                            <a:srgbClr val="000000"/>
                          </a:solidFill>
                          <a:effectLst/>
                          <a:latin typeface="Calibri" panose="020F0502020204030204" pitchFamily="34" charset="0"/>
                        </a:rPr>
                        <a:t>P522/P532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107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599363"/>
                  </a:ext>
                </a:extLst>
              </a:tr>
              <a:tr h="271040">
                <a:tc>
                  <a:txBody>
                    <a:bodyPr/>
                    <a:lstStyle/>
                    <a:p>
                      <a:pPr algn="ctr" fontAlgn="ctr"/>
                      <a:r>
                        <a:rPr lang="de-DE" sz="1400" b="1" i="0" u="none" strike="noStrike">
                          <a:solidFill>
                            <a:srgbClr val="000000"/>
                          </a:solidFill>
                          <a:effectLst/>
                          <a:latin typeface="Calibri" panose="020F0502020204030204" pitchFamily="34" charset="0"/>
                        </a:rPr>
                        <a:t>P521/P531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145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473013"/>
                  </a:ext>
                </a:extLst>
              </a:tr>
              <a:tr h="278648">
                <a:tc>
                  <a:txBody>
                    <a:bodyPr/>
                    <a:lstStyle/>
                    <a:p>
                      <a:pPr algn="ctr" fontAlgn="ctr"/>
                      <a:r>
                        <a:rPr lang="de-DE" sz="1400" b="1" i="0" u="none" strike="noStrike">
                          <a:solidFill>
                            <a:srgbClr val="000000"/>
                          </a:solidFill>
                          <a:effectLst/>
                          <a:latin typeface="Calibri" panose="020F0502020204030204" pitchFamily="34" charset="0"/>
                        </a:rPr>
                        <a:t>P722/P732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126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145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507556"/>
                  </a:ext>
                </a:extLst>
              </a:tr>
              <a:tr h="271040">
                <a:tc>
                  <a:txBody>
                    <a:bodyPr/>
                    <a:lstStyle/>
                    <a:p>
                      <a:pPr algn="ctr" fontAlgn="ctr"/>
                      <a:r>
                        <a:rPr lang="de-DE" sz="1400" b="1" i="0" u="none" strike="noStrike">
                          <a:solidFill>
                            <a:srgbClr val="000000"/>
                          </a:solidFill>
                          <a:effectLst/>
                          <a:latin typeface="Calibri" panose="020F0502020204030204" pitchFamily="34" charset="0"/>
                        </a:rPr>
                        <a:t>P721/P731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158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190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932787"/>
                  </a:ext>
                </a:extLst>
              </a:tr>
              <a:tr h="271040">
                <a:tc>
                  <a:txBody>
                    <a:bodyPr/>
                    <a:lstStyle/>
                    <a:p>
                      <a:pPr algn="ctr" fontAlgn="ctr"/>
                      <a:r>
                        <a:rPr lang="de-DE" sz="1400" b="1" i="0" u="none" strike="noStrike">
                          <a:solidFill>
                            <a:srgbClr val="000000"/>
                          </a:solidFill>
                          <a:effectLst/>
                          <a:latin typeface="Calibri" panose="020F0502020204030204" pitchFamily="34" charset="0"/>
                        </a:rPr>
                        <a:t>P822/P832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158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190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575955"/>
                  </a:ext>
                </a:extLst>
              </a:tr>
              <a:tr h="271040">
                <a:tc>
                  <a:txBody>
                    <a:bodyPr/>
                    <a:lstStyle/>
                    <a:p>
                      <a:pPr algn="ctr" fontAlgn="ctr"/>
                      <a:r>
                        <a:rPr lang="de-DE" sz="1400" b="1" i="0" u="none" strike="noStrike">
                          <a:solidFill>
                            <a:srgbClr val="000000"/>
                          </a:solidFill>
                          <a:effectLst/>
                          <a:latin typeface="Calibri" panose="020F0502020204030204" pitchFamily="34" charset="0"/>
                        </a:rPr>
                        <a:t>P821/P831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214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24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7474426"/>
                  </a:ext>
                </a:extLst>
              </a:tr>
              <a:tr h="278648">
                <a:tc>
                  <a:txBody>
                    <a:bodyPr/>
                    <a:lstStyle/>
                    <a:p>
                      <a:pPr algn="ctr" fontAlgn="ctr"/>
                      <a:r>
                        <a:rPr lang="de-DE" sz="1400" b="1" i="0" u="none" strike="noStrike">
                          <a:solidFill>
                            <a:srgbClr val="000000"/>
                          </a:solidFill>
                          <a:effectLst/>
                          <a:latin typeface="Calibri" panose="020F0502020204030204" pitchFamily="34" charset="0"/>
                        </a:rPr>
                        <a:t>P922/P932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214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24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66062414"/>
                  </a:ext>
                </a:extLst>
              </a:tr>
              <a:tr h="271040">
                <a:tc>
                  <a:txBody>
                    <a:bodyPr/>
                    <a:lstStyle/>
                    <a:p>
                      <a:pPr algn="ctr" fontAlgn="ctr"/>
                      <a:r>
                        <a:rPr lang="de-DE" sz="1400" b="1" i="0" u="none" strike="noStrike">
                          <a:solidFill>
                            <a:srgbClr val="000000"/>
                          </a:solidFill>
                          <a:effectLst/>
                          <a:latin typeface="Calibri" panose="020F0502020204030204" pitchFamily="34" charset="0"/>
                        </a:rPr>
                        <a:t>PH321/PH331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72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EZ3</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733326"/>
                  </a:ext>
                </a:extLst>
              </a:tr>
              <a:tr h="271040">
                <a:tc>
                  <a:txBody>
                    <a:bodyPr/>
                    <a:lstStyle/>
                    <a:p>
                      <a:pPr algn="ctr" fontAlgn="ctr"/>
                      <a:r>
                        <a:rPr lang="de-DE" sz="1400" b="1" i="0" u="none" strike="noStrike">
                          <a:solidFill>
                            <a:srgbClr val="000000"/>
                          </a:solidFill>
                          <a:effectLst/>
                          <a:latin typeface="Calibri" panose="020F0502020204030204" pitchFamily="34" charset="0"/>
                        </a:rPr>
                        <a:t>PH421/PH431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107</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9</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EZ4</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26210653"/>
                  </a:ext>
                </a:extLst>
              </a:tr>
              <a:tr h="271040">
                <a:tc>
                  <a:txBody>
                    <a:bodyPr/>
                    <a:lstStyle/>
                    <a:p>
                      <a:pPr algn="ctr" fontAlgn="ctr"/>
                      <a:r>
                        <a:rPr lang="de-DE" sz="1400" b="1" i="0" u="none" strike="noStrike">
                          <a:solidFill>
                            <a:srgbClr val="000000"/>
                          </a:solidFill>
                          <a:effectLst/>
                          <a:latin typeface="Calibri" panose="020F0502020204030204" pitchFamily="34" charset="0"/>
                        </a:rPr>
                        <a:t>PH521/PH531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126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EZ5</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de-DE" sz="1400" b="1" i="0" u="none" strike="noStrike" dirty="0">
                          <a:solidFill>
                            <a:srgbClr val="000000"/>
                          </a:solidFill>
                          <a:effectLst/>
                          <a:latin typeface="Calibri" panose="020F0502020204030204" pitchFamily="34" charset="0"/>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98305564"/>
                  </a:ext>
                </a:extLst>
              </a:tr>
              <a:tr h="271040">
                <a:tc>
                  <a:txBody>
                    <a:bodyPr/>
                    <a:lstStyle/>
                    <a:p>
                      <a:pPr algn="ctr" fontAlgn="ctr"/>
                      <a:r>
                        <a:rPr lang="de-DE" sz="1400" b="1" i="0" u="none" strike="noStrike">
                          <a:solidFill>
                            <a:srgbClr val="000000"/>
                          </a:solidFill>
                          <a:effectLst/>
                          <a:latin typeface="Calibri" panose="020F0502020204030204" pitchFamily="34" charset="0"/>
                        </a:rPr>
                        <a:t>PH721/PH731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145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158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EZ7</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400" b="1"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de-DE" sz="1400" b="1"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de-DE" sz="1400" b="1"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4601040"/>
                  </a:ext>
                </a:extLst>
              </a:tr>
              <a:tr h="278648">
                <a:tc>
                  <a:txBody>
                    <a:bodyPr/>
                    <a:lstStyle/>
                    <a:p>
                      <a:pPr algn="ctr" fontAlgn="ctr"/>
                      <a:r>
                        <a:rPr lang="de-DE" sz="1400" b="1" i="0" u="none" strike="noStrike">
                          <a:solidFill>
                            <a:srgbClr val="000000"/>
                          </a:solidFill>
                          <a:effectLst/>
                          <a:latin typeface="Calibri" panose="020F0502020204030204" pitchFamily="34" charset="0"/>
                        </a:rPr>
                        <a:t>PH821/PH831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190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CC00CC"/>
                          </a:solidFill>
                          <a:effectLst/>
                          <a:latin typeface="Calibri" panose="020F0502020204030204" pitchFamily="34" charset="0"/>
                        </a:rPr>
                        <a:t>214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24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Calibri" panose="020F0502020204030204" pitchFamily="34" charset="0"/>
                        </a:rPr>
                        <a:t>EZ8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400" b="1" i="0" u="none" strike="noStrike">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de-DE" sz="1400" b="1"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de-DE" sz="1400" b="1"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34081459"/>
                  </a:ext>
                </a:extLst>
              </a:tr>
            </a:tbl>
          </a:graphicData>
        </a:graphic>
      </p:graphicFrame>
      <p:pic>
        <p:nvPicPr>
          <p:cNvPr id="5" name="Grafik 4">
            <a:extLst>
              <a:ext uri="{FF2B5EF4-FFF2-40B4-BE49-F238E27FC236}">
                <a16:creationId xmlns:a16="http://schemas.microsoft.com/office/drawing/2014/main" id="{26DD33E2-C387-4E8D-9BA4-50BEA5D8AF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59" t="6510" r="10079" b="4640"/>
          <a:stretch/>
        </p:blipFill>
        <p:spPr bwMode="auto">
          <a:xfrm>
            <a:off x="8527800" y="4174867"/>
            <a:ext cx="2250271" cy="2026847"/>
          </a:xfrm>
          <a:prstGeom prst="rect">
            <a:avLst/>
          </a:prstGeom>
          <a:ln>
            <a:noFill/>
          </a:ln>
          <a:extLst>
            <a:ext uri="{53640926-AAD7-44D8-BBD7-CCE9431645EC}">
              <a14:shadowObscured xmlns:a14="http://schemas.microsoft.com/office/drawing/2010/main"/>
            </a:ext>
          </a:extLst>
        </p:spPr>
      </p:pic>
      <p:pic>
        <p:nvPicPr>
          <p:cNvPr id="6" name="Grafik 5">
            <a:extLst>
              <a:ext uri="{FF2B5EF4-FFF2-40B4-BE49-F238E27FC236}">
                <a16:creationId xmlns:a16="http://schemas.microsoft.com/office/drawing/2014/main" id="{6BB5DA34-4F78-467C-8E81-7AF29A9812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0" t="4110" r="4409" b="3233"/>
          <a:stretch/>
        </p:blipFill>
        <p:spPr bwMode="auto">
          <a:xfrm>
            <a:off x="8430182" y="1530944"/>
            <a:ext cx="2460817" cy="2026847"/>
          </a:xfrm>
          <a:prstGeom prst="rect">
            <a:avLst/>
          </a:prstGeom>
          <a:ln>
            <a:noFill/>
          </a:ln>
          <a:extLst>
            <a:ext uri="{53640926-AAD7-44D8-BBD7-CCE9431645EC}">
              <a14:shadowObscured xmlns:a14="http://schemas.microsoft.com/office/drawing/2010/main"/>
            </a:ext>
          </a:extLst>
        </p:spPr>
      </p:pic>
      <p:sp>
        <p:nvSpPr>
          <p:cNvPr id="7" name="Pfeil: nach rechts 6">
            <a:extLst>
              <a:ext uri="{FF2B5EF4-FFF2-40B4-BE49-F238E27FC236}">
                <a16:creationId xmlns:a16="http://schemas.microsoft.com/office/drawing/2014/main" id="{8AAB998D-EA00-4B4C-8816-979180B862C4}"/>
              </a:ext>
            </a:extLst>
          </p:cNvPr>
          <p:cNvSpPr/>
          <p:nvPr/>
        </p:nvSpPr>
        <p:spPr>
          <a:xfrm rot="8049093">
            <a:off x="9456103" y="1723435"/>
            <a:ext cx="594995" cy="233680"/>
          </a:xfrm>
          <a:prstGeom prst="rightArrow">
            <a:avLst/>
          </a:prstGeom>
          <a:solidFill>
            <a:srgbClr val="CC00CC"/>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Pfeil: nach rechts 7">
            <a:extLst>
              <a:ext uri="{FF2B5EF4-FFF2-40B4-BE49-F238E27FC236}">
                <a16:creationId xmlns:a16="http://schemas.microsoft.com/office/drawing/2014/main" id="{B4AFADF7-86F5-4FD7-A097-85ADE53E0F4D}"/>
              </a:ext>
            </a:extLst>
          </p:cNvPr>
          <p:cNvSpPr/>
          <p:nvPr/>
        </p:nvSpPr>
        <p:spPr>
          <a:xfrm rot="8049093">
            <a:off x="9165046" y="4352867"/>
            <a:ext cx="594995" cy="233680"/>
          </a:xfrm>
          <a:prstGeom prst="rightArrow">
            <a:avLst/>
          </a:prstGeom>
          <a:solidFill>
            <a:srgbClr val="CC00CC"/>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384949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D7577-BA64-42FF-9A4A-72FB1C703DEE}"/>
              </a:ext>
            </a:extLst>
          </p:cNvPr>
          <p:cNvSpPr>
            <a:spLocks noGrp="1"/>
          </p:cNvSpPr>
          <p:nvPr>
            <p:ph type="title"/>
          </p:nvPr>
        </p:nvSpPr>
        <p:spPr/>
        <p:txBody>
          <a:bodyPr/>
          <a:lstStyle/>
          <a:p>
            <a:r>
              <a:rPr lang="de-DE" dirty="0" err="1"/>
              <a:t>Comparison</a:t>
            </a:r>
            <a:r>
              <a:rPr lang="de-DE" dirty="0"/>
              <a:t> </a:t>
            </a:r>
            <a:r>
              <a:rPr lang="de-DE" dirty="0" err="1"/>
              <a:t>of</a:t>
            </a:r>
            <a:r>
              <a:rPr lang="de-DE" dirty="0"/>
              <a:t> </a:t>
            </a:r>
            <a:r>
              <a:rPr lang="de-DE" dirty="0" err="1"/>
              <a:t>direct</a:t>
            </a:r>
            <a:r>
              <a:rPr lang="de-DE" dirty="0"/>
              <a:t> </a:t>
            </a:r>
            <a:r>
              <a:rPr lang="de-DE" dirty="0" err="1"/>
              <a:t>mounting</a:t>
            </a:r>
            <a:r>
              <a:rPr lang="de-DE" dirty="0"/>
              <a:t> </a:t>
            </a:r>
            <a:r>
              <a:rPr lang="de-DE" dirty="0" err="1"/>
              <a:t>overall</a:t>
            </a:r>
            <a:r>
              <a:rPr lang="de-DE" dirty="0"/>
              <a:t> </a:t>
            </a:r>
            <a:r>
              <a:rPr lang="de-DE" dirty="0" err="1"/>
              <a:t>length</a:t>
            </a:r>
            <a:endParaRPr lang="de-DE" dirty="0"/>
          </a:p>
        </p:txBody>
      </p:sp>
      <p:graphicFrame>
        <p:nvGraphicFramePr>
          <p:cNvPr id="4" name="Tabelle 3">
            <a:extLst>
              <a:ext uri="{FF2B5EF4-FFF2-40B4-BE49-F238E27FC236}">
                <a16:creationId xmlns:a16="http://schemas.microsoft.com/office/drawing/2014/main" id="{6D4F962D-088C-4449-A54E-EEA3F983FB02}"/>
              </a:ext>
            </a:extLst>
          </p:cNvPr>
          <p:cNvGraphicFramePr>
            <a:graphicFrameLocks noGrp="1"/>
          </p:cNvGraphicFramePr>
          <p:nvPr>
            <p:extLst>
              <p:ext uri="{D42A27DB-BD31-4B8C-83A1-F6EECF244321}">
                <p14:modId xmlns:p14="http://schemas.microsoft.com/office/powerpoint/2010/main" val="3778314885"/>
              </p:ext>
            </p:extLst>
          </p:nvPr>
        </p:nvGraphicFramePr>
        <p:xfrm>
          <a:off x="352496" y="1013142"/>
          <a:ext cx="4714804" cy="5717869"/>
        </p:xfrm>
        <a:graphic>
          <a:graphicData uri="http://schemas.openxmlformats.org/drawingml/2006/table">
            <a:tbl>
              <a:tblPr/>
              <a:tblGrid>
                <a:gridCol w="1758700">
                  <a:extLst>
                    <a:ext uri="{9D8B030D-6E8A-4147-A177-3AD203B41FA5}">
                      <a16:colId xmlns:a16="http://schemas.microsoft.com/office/drawing/2014/main" val="3389373620"/>
                    </a:ext>
                  </a:extLst>
                </a:gridCol>
                <a:gridCol w="723900">
                  <a:extLst>
                    <a:ext uri="{9D8B030D-6E8A-4147-A177-3AD203B41FA5}">
                      <a16:colId xmlns:a16="http://schemas.microsoft.com/office/drawing/2014/main" val="3440140768"/>
                    </a:ext>
                  </a:extLst>
                </a:gridCol>
                <a:gridCol w="825500">
                  <a:extLst>
                    <a:ext uri="{9D8B030D-6E8A-4147-A177-3AD203B41FA5}">
                      <a16:colId xmlns:a16="http://schemas.microsoft.com/office/drawing/2014/main" val="2900843246"/>
                    </a:ext>
                  </a:extLst>
                </a:gridCol>
                <a:gridCol w="1406704">
                  <a:extLst>
                    <a:ext uri="{9D8B030D-6E8A-4147-A177-3AD203B41FA5}">
                      <a16:colId xmlns:a16="http://schemas.microsoft.com/office/drawing/2014/main" val="846082763"/>
                    </a:ext>
                  </a:extLst>
                </a:gridCol>
              </a:tblGrid>
              <a:tr h="222830">
                <a:tc rowSpan="2">
                  <a:txBody>
                    <a:bodyPr/>
                    <a:lstStyle/>
                    <a:p>
                      <a:pPr algn="l" fontAlgn="b"/>
                      <a:r>
                        <a:rPr lang="de-DE" sz="1600" b="0" i="0" u="none" strike="noStrike" dirty="0">
                          <a:solidFill>
                            <a:srgbClr val="000000"/>
                          </a:solidFill>
                          <a:effectLst/>
                          <a:latin typeface="Calibri" panose="020F0502020204030204" pitchFamily="34" charset="0"/>
                        </a:rPr>
                        <a:t> </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de-DE" sz="1600" b="0" i="0" u="none" strike="noStrike">
                          <a:solidFill>
                            <a:srgbClr val="000000"/>
                          </a:solidFill>
                          <a:effectLst/>
                          <a:latin typeface="Calibri" panose="020F0502020204030204" pitchFamily="34" charset="0"/>
                        </a:rPr>
                        <a:t>i2+mp</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a:txBody>
                    <a:bodyPr/>
                    <a:lstStyle/>
                    <a:p>
                      <a:pPr algn="ctr" fontAlgn="b"/>
                      <a:r>
                        <a:rPr lang="de-DE" sz="1600" b="0" i="0" u="none" strike="noStrike" dirty="0" err="1">
                          <a:solidFill>
                            <a:srgbClr val="000000"/>
                          </a:solidFill>
                          <a:effectLst/>
                          <a:latin typeface="Calibri" panose="020F0502020204030204" pitchFamily="34" charset="0"/>
                        </a:rPr>
                        <a:t>Reduction</a:t>
                      </a:r>
                      <a:endParaRPr lang="de-DE" sz="16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289601"/>
                  </a:ext>
                </a:extLst>
              </a:tr>
              <a:tr h="229085">
                <a:tc vMerge="1">
                  <a:txBody>
                    <a:bodyPr/>
                    <a:lstStyle/>
                    <a:p>
                      <a:endParaRPr lang="de-DE"/>
                    </a:p>
                  </a:txBody>
                  <a:tcPr/>
                </a:tc>
                <a:tc>
                  <a:txBody>
                    <a:bodyPr/>
                    <a:lstStyle/>
                    <a:p>
                      <a:pPr algn="ctr" fontAlgn="b"/>
                      <a:r>
                        <a:rPr lang="de-DE" sz="1600" b="0" i="0" u="none" strike="noStrike">
                          <a:solidFill>
                            <a:srgbClr val="000000"/>
                          </a:solidFill>
                          <a:effectLst/>
                          <a:latin typeface="Calibri" panose="020F0502020204030204" pitchFamily="34" charset="0"/>
                        </a:rPr>
                        <a:t>G2</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600" b="0" i="0" u="none" strike="noStrike">
                          <a:solidFill>
                            <a:srgbClr val="000000"/>
                          </a:solidFill>
                          <a:effectLst/>
                          <a:latin typeface="Calibri" panose="020F0502020204030204" pitchFamily="34" charset="0"/>
                        </a:rPr>
                        <a:t>G3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1600" b="0" i="0" u="none" strike="noStrike">
                          <a:solidFill>
                            <a:srgbClr val="000000"/>
                          </a:solidFill>
                          <a:effectLst/>
                          <a:latin typeface="Calibri" panose="020F0502020204030204" pitchFamily="34" charset="0"/>
                        </a:rPr>
                        <a:t>[mm]</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916477"/>
                  </a:ext>
                </a:extLst>
              </a:tr>
              <a:tr h="222830">
                <a:tc>
                  <a:txBody>
                    <a:bodyPr/>
                    <a:lstStyle/>
                    <a:p>
                      <a:pPr algn="l" fontAlgn="b"/>
                      <a:r>
                        <a:rPr lang="de-DE" sz="1600" b="0" i="0" u="none" strike="noStrike" dirty="0">
                          <a:solidFill>
                            <a:srgbClr val="000000"/>
                          </a:solidFill>
                          <a:effectLst/>
                          <a:latin typeface="Calibri" panose="020F0502020204030204" pitchFamily="34" charset="0"/>
                        </a:rPr>
                        <a:t>P221 - P231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97,5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97,5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0,0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557372"/>
                  </a:ext>
                </a:extLst>
              </a:tr>
              <a:tr h="222830">
                <a:tc>
                  <a:txBody>
                    <a:bodyPr/>
                    <a:lstStyle/>
                    <a:p>
                      <a:pPr algn="l" fontAlgn="b"/>
                      <a:r>
                        <a:rPr lang="de-DE" sz="1600" b="0" i="0" u="none" strike="noStrike">
                          <a:solidFill>
                            <a:srgbClr val="000000"/>
                          </a:solidFill>
                          <a:effectLst/>
                          <a:latin typeface="Calibri" panose="020F0502020204030204" pitchFamily="34" charset="0"/>
                        </a:rPr>
                        <a:t>P222 - P232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Calibri" panose="020F0502020204030204" pitchFamily="34" charset="0"/>
                        </a:rPr>
                        <a:t>129,5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129,5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0,0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997345"/>
                  </a:ext>
                </a:extLst>
              </a:tr>
              <a:tr h="222830">
                <a:tc>
                  <a:txBody>
                    <a:bodyPr/>
                    <a:lstStyle/>
                    <a:p>
                      <a:pPr algn="l" fontAlgn="b"/>
                      <a:r>
                        <a:rPr lang="de-DE" sz="1600" b="0" i="0" u="none" strike="noStrike">
                          <a:solidFill>
                            <a:srgbClr val="000000"/>
                          </a:solidFill>
                          <a:effectLst/>
                          <a:latin typeface="Calibri" panose="020F0502020204030204" pitchFamily="34" charset="0"/>
                        </a:rPr>
                        <a:t>P321 - P331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Calibri" panose="020F0502020204030204" pitchFamily="34" charset="0"/>
                        </a:rPr>
                        <a:t>121,5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116,5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377620"/>
                  </a:ext>
                </a:extLst>
              </a:tr>
              <a:tr h="222830">
                <a:tc>
                  <a:txBody>
                    <a:bodyPr/>
                    <a:lstStyle/>
                    <a:p>
                      <a:pPr algn="l" fontAlgn="b"/>
                      <a:r>
                        <a:rPr lang="de-DE" sz="1600" b="0" i="0" u="none" strike="noStrike">
                          <a:solidFill>
                            <a:srgbClr val="000000"/>
                          </a:solidFill>
                          <a:effectLst/>
                          <a:latin typeface="Calibri" panose="020F0502020204030204" pitchFamily="34" charset="0"/>
                        </a:rPr>
                        <a:t>P321 - P331 EZ4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118,0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36A2"/>
                          </a:solidFill>
                          <a:effectLst/>
                          <a:latin typeface="Calibri" panose="020F0502020204030204" pitchFamily="34" charset="0"/>
                        </a:rPr>
                        <a:t>113,0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-5,0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388616"/>
                  </a:ext>
                </a:extLst>
              </a:tr>
              <a:tr h="222830">
                <a:tc>
                  <a:txBody>
                    <a:bodyPr/>
                    <a:lstStyle/>
                    <a:p>
                      <a:pPr algn="l" fontAlgn="b"/>
                      <a:r>
                        <a:rPr lang="de-DE" sz="1600" b="0" i="0" u="none" strike="noStrike">
                          <a:solidFill>
                            <a:srgbClr val="000000"/>
                          </a:solidFill>
                          <a:effectLst/>
                          <a:latin typeface="Calibri" panose="020F0502020204030204" pitchFamily="34" charset="0"/>
                        </a:rPr>
                        <a:t>P322 - P332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161,5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Calibri" panose="020F0502020204030204" pitchFamily="34" charset="0"/>
                        </a:rPr>
                        <a:t>151,0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-10,5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039117"/>
                  </a:ext>
                </a:extLst>
              </a:tr>
              <a:tr h="222830">
                <a:tc>
                  <a:txBody>
                    <a:bodyPr/>
                    <a:lstStyle/>
                    <a:p>
                      <a:pPr algn="l" fontAlgn="b"/>
                      <a:r>
                        <a:rPr lang="de-DE" sz="1600" b="0" i="0" u="none" strike="noStrike">
                          <a:solidFill>
                            <a:srgbClr val="000000"/>
                          </a:solidFill>
                          <a:effectLst/>
                          <a:latin typeface="Calibri" panose="020F0502020204030204" pitchFamily="34" charset="0"/>
                        </a:rPr>
                        <a:t>P421 - P431 EZ4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135,0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Calibri" panose="020F0502020204030204" pitchFamily="34" charset="0"/>
                        </a:rPr>
                        <a:t>136,5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163224"/>
                  </a:ext>
                </a:extLst>
              </a:tr>
              <a:tr h="222830">
                <a:tc>
                  <a:txBody>
                    <a:bodyPr/>
                    <a:lstStyle/>
                    <a:p>
                      <a:pPr algn="l" fontAlgn="b"/>
                      <a:r>
                        <a:rPr lang="de-DE" sz="1600" b="0" i="0" u="none" strike="noStrike">
                          <a:solidFill>
                            <a:srgbClr val="000000"/>
                          </a:solidFill>
                          <a:effectLst/>
                          <a:latin typeface="Calibri" panose="020F0502020204030204" pitchFamily="34" charset="0"/>
                        </a:rPr>
                        <a:t>P421 - P431 EZ5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137,5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Calibri" panose="020F0502020204030204" pitchFamily="34" charset="0"/>
                        </a:rPr>
                        <a:t>136,0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676168"/>
                  </a:ext>
                </a:extLst>
              </a:tr>
              <a:tr h="234558">
                <a:tc>
                  <a:txBody>
                    <a:bodyPr/>
                    <a:lstStyle/>
                    <a:p>
                      <a:pPr algn="l" fontAlgn="b"/>
                      <a:r>
                        <a:rPr lang="de-DE" sz="1600" b="0" i="0" u="none" strike="noStrike">
                          <a:solidFill>
                            <a:srgbClr val="000000"/>
                          </a:solidFill>
                          <a:effectLst/>
                          <a:latin typeface="Calibri" panose="020F0502020204030204" pitchFamily="34" charset="0"/>
                        </a:rPr>
                        <a:t>P422 - P432 EZ3</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187,0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dirty="0">
                          <a:solidFill>
                            <a:srgbClr val="000000"/>
                          </a:solidFill>
                          <a:effectLst/>
                          <a:latin typeface="Calibri" panose="020F0502020204030204" pitchFamily="34" charset="0"/>
                        </a:rPr>
                        <a:t>173,5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-13,5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154317"/>
                  </a:ext>
                </a:extLst>
              </a:tr>
              <a:tr h="234558">
                <a:tc>
                  <a:txBody>
                    <a:bodyPr/>
                    <a:lstStyle/>
                    <a:p>
                      <a:pPr algn="l" fontAlgn="b"/>
                      <a:r>
                        <a:rPr lang="de-DE" sz="1600" b="0" i="0" u="none" strike="noStrike">
                          <a:solidFill>
                            <a:srgbClr val="000000"/>
                          </a:solidFill>
                          <a:effectLst/>
                          <a:latin typeface="Calibri" panose="020F0502020204030204" pitchFamily="34" charset="0"/>
                        </a:rPr>
                        <a:t>P422 - P432 EZ4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183,5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170,0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-13,5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924553"/>
                  </a:ext>
                </a:extLst>
              </a:tr>
              <a:tr h="222830">
                <a:tc>
                  <a:txBody>
                    <a:bodyPr/>
                    <a:lstStyle/>
                    <a:p>
                      <a:pPr algn="l" fontAlgn="b"/>
                      <a:r>
                        <a:rPr lang="de-DE" sz="1600" b="0" i="0" u="none" strike="noStrike">
                          <a:solidFill>
                            <a:srgbClr val="000000"/>
                          </a:solidFill>
                          <a:effectLst/>
                          <a:latin typeface="Calibri" panose="020F0502020204030204" pitchFamily="34" charset="0"/>
                        </a:rPr>
                        <a:t>P521 - P531 EZ5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169,0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168,5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-0,5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346717"/>
                  </a:ext>
                </a:extLst>
              </a:tr>
              <a:tr h="222830">
                <a:tc>
                  <a:txBody>
                    <a:bodyPr/>
                    <a:lstStyle/>
                    <a:p>
                      <a:pPr algn="l" fontAlgn="b"/>
                      <a:r>
                        <a:rPr lang="de-DE" sz="1600" b="0" i="0" u="none" strike="noStrike">
                          <a:solidFill>
                            <a:srgbClr val="000000"/>
                          </a:solidFill>
                          <a:effectLst/>
                          <a:latin typeface="Calibri" panose="020F0502020204030204" pitchFamily="34" charset="0"/>
                        </a:rPr>
                        <a:t>P521 - P531 EZ7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175,0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171,5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-3,5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953344"/>
                  </a:ext>
                </a:extLst>
              </a:tr>
              <a:tr h="222830">
                <a:tc>
                  <a:txBody>
                    <a:bodyPr/>
                    <a:lstStyle/>
                    <a:p>
                      <a:pPr algn="l" fontAlgn="b"/>
                      <a:r>
                        <a:rPr lang="de-DE" sz="1600" b="0" i="0" u="none" strike="noStrike">
                          <a:solidFill>
                            <a:srgbClr val="000000"/>
                          </a:solidFill>
                          <a:effectLst/>
                          <a:latin typeface="Calibri" panose="020F0502020204030204" pitchFamily="34" charset="0"/>
                        </a:rPr>
                        <a:t>P522 - P532 EZ4</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224,5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210,5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671154"/>
                  </a:ext>
                </a:extLst>
              </a:tr>
              <a:tr h="222830">
                <a:tc>
                  <a:txBody>
                    <a:bodyPr/>
                    <a:lstStyle/>
                    <a:p>
                      <a:pPr algn="l" fontAlgn="b"/>
                      <a:r>
                        <a:rPr lang="de-DE" sz="1600" b="0" i="0" u="none" strike="noStrike">
                          <a:solidFill>
                            <a:srgbClr val="000000"/>
                          </a:solidFill>
                          <a:effectLst/>
                          <a:latin typeface="Calibri" panose="020F0502020204030204" pitchFamily="34" charset="0"/>
                        </a:rPr>
                        <a:t>P522 - P532 EZ5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227,0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36A2"/>
                          </a:solidFill>
                          <a:effectLst/>
                          <a:latin typeface="Calibri" panose="020F0502020204030204" pitchFamily="34" charset="0"/>
                        </a:rPr>
                        <a:t>210,0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-17,0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896563"/>
                  </a:ext>
                </a:extLst>
              </a:tr>
              <a:tr h="222830">
                <a:tc>
                  <a:txBody>
                    <a:bodyPr/>
                    <a:lstStyle/>
                    <a:p>
                      <a:pPr algn="l" fontAlgn="b"/>
                      <a:r>
                        <a:rPr lang="de-DE" sz="1600" b="0" i="0" u="none" strike="noStrike">
                          <a:solidFill>
                            <a:srgbClr val="000000"/>
                          </a:solidFill>
                          <a:effectLst/>
                          <a:latin typeface="Calibri" panose="020F0502020204030204" pitchFamily="34" charset="0"/>
                        </a:rPr>
                        <a:t>P721 - P731 EZ7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212,5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2,5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133"/>
                  </a:ext>
                </a:extLst>
              </a:tr>
              <a:tr h="222830">
                <a:tc>
                  <a:txBody>
                    <a:bodyPr/>
                    <a:lstStyle/>
                    <a:p>
                      <a:pPr algn="l" fontAlgn="b"/>
                      <a:r>
                        <a:rPr lang="de-DE" sz="1600" b="0" i="0" u="none" strike="noStrike">
                          <a:solidFill>
                            <a:srgbClr val="000000"/>
                          </a:solidFill>
                          <a:effectLst/>
                          <a:latin typeface="Calibri" panose="020F0502020204030204" pitchFamily="34" charset="0"/>
                        </a:rPr>
                        <a:t>P721 - P731 EZ8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225,0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222,5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-2,5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763126"/>
                  </a:ext>
                </a:extLst>
              </a:tr>
              <a:tr h="229085">
                <a:tc>
                  <a:txBody>
                    <a:bodyPr/>
                    <a:lstStyle/>
                    <a:p>
                      <a:pPr algn="l" fontAlgn="b"/>
                      <a:r>
                        <a:rPr lang="de-DE" sz="1600" b="0" i="0" u="none" strike="noStrike">
                          <a:solidFill>
                            <a:srgbClr val="000000"/>
                          </a:solidFill>
                          <a:effectLst/>
                          <a:latin typeface="Calibri" panose="020F0502020204030204" pitchFamily="34" charset="0"/>
                        </a:rPr>
                        <a:t>P722 - P732 EZ5</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270,0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260,5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-9,5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480157"/>
                  </a:ext>
                </a:extLst>
              </a:tr>
              <a:tr h="222830">
                <a:tc>
                  <a:txBody>
                    <a:bodyPr/>
                    <a:lstStyle/>
                    <a:p>
                      <a:pPr algn="l" fontAlgn="b"/>
                      <a:r>
                        <a:rPr lang="de-DE" sz="1600" b="0" i="0" u="none" strike="noStrike">
                          <a:solidFill>
                            <a:srgbClr val="000000"/>
                          </a:solidFill>
                          <a:effectLst/>
                          <a:latin typeface="Calibri" panose="020F0502020204030204" pitchFamily="34" charset="0"/>
                        </a:rPr>
                        <a:t>P722 - P732 EZ7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276,0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263,5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-12,5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376436"/>
                  </a:ext>
                </a:extLst>
              </a:tr>
              <a:tr h="222830">
                <a:tc>
                  <a:txBody>
                    <a:bodyPr/>
                    <a:lstStyle/>
                    <a:p>
                      <a:pPr algn="l" fontAlgn="b"/>
                      <a:r>
                        <a:rPr lang="de-DE" sz="1600" b="0" i="0" u="none" strike="noStrike">
                          <a:solidFill>
                            <a:srgbClr val="000000"/>
                          </a:solidFill>
                          <a:effectLst/>
                          <a:latin typeface="Calibri" panose="020F0502020204030204" pitchFamily="34" charset="0"/>
                        </a:rPr>
                        <a:t>P821 - P831 EZ8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249,0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253,5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4,5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133134"/>
                  </a:ext>
                </a:extLst>
              </a:tr>
              <a:tr h="222830">
                <a:tc>
                  <a:txBody>
                    <a:bodyPr/>
                    <a:lstStyle/>
                    <a:p>
                      <a:pPr algn="l" fontAlgn="b"/>
                      <a:r>
                        <a:rPr lang="de-DE" sz="1600" b="0" i="0" u="none" strike="noStrike">
                          <a:solidFill>
                            <a:srgbClr val="000000"/>
                          </a:solidFill>
                          <a:effectLst/>
                          <a:latin typeface="Calibri" panose="020F0502020204030204" pitchFamily="34" charset="0"/>
                        </a:rPr>
                        <a:t>P822 - P832 EZ7</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318,5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304,5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-14,0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8161"/>
                  </a:ext>
                </a:extLst>
              </a:tr>
              <a:tr h="222830">
                <a:tc>
                  <a:txBody>
                    <a:bodyPr/>
                    <a:lstStyle/>
                    <a:p>
                      <a:pPr algn="l" fontAlgn="b"/>
                      <a:r>
                        <a:rPr lang="de-DE" sz="1600" b="0" i="0" u="none" strike="noStrike">
                          <a:solidFill>
                            <a:srgbClr val="000000"/>
                          </a:solidFill>
                          <a:effectLst/>
                          <a:latin typeface="Calibri" panose="020F0502020204030204" pitchFamily="34" charset="0"/>
                        </a:rPr>
                        <a:t>P822 - P832 EZ8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333,5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314,5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1" i="0" u="none" strike="noStrike">
                          <a:solidFill>
                            <a:srgbClr val="00B050"/>
                          </a:solidFill>
                          <a:effectLst/>
                          <a:latin typeface="Calibri" panose="020F0502020204030204" pitchFamily="34" charset="0"/>
                        </a:rPr>
                        <a:t>-19,0</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742542"/>
                  </a:ext>
                </a:extLst>
              </a:tr>
              <a:tr h="229085">
                <a:tc>
                  <a:txBody>
                    <a:bodyPr/>
                    <a:lstStyle/>
                    <a:p>
                      <a:pPr algn="l" fontAlgn="b"/>
                      <a:r>
                        <a:rPr lang="de-DE" sz="1600" b="0" i="0" u="none" strike="noStrike">
                          <a:solidFill>
                            <a:srgbClr val="000000"/>
                          </a:solidFill>
                          <a:effectLst/>
                          <a:latin typeface="Calibri" panose="020F0502020204030204" pitchFamily="34" charset="0"/>
                        </a:rPr>
                        <a:t>P922 - P932 EZ8</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407,0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0" i="0" u="none" strike="noStrike">
                          <a:solidFill>
                            <a:srgbClr val="000000"/>
                          </a:solidFill>
                          <a:effectLst/>
                          <a:latin typeface="Calibri" panose="020F0502020204030204" pitchFamily="34" charset="0"/>
                        </a:rPr>
                        <a:t>405,5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600" b="1" i="0" u="none" strike="noStrike" dirty="0">
                          <a:solidFill>
                            <a:srgbClr val="00B050"/>
                          </a:solidFill>
                          <a:effectLst/>
                          <a:latin typeface="Calibri" panose="020F0502020204030204" pitchFamily="34" charset="0"/>
                        </a:rPr>
                        <a:t>-1,5</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306407"/>
                  </a:ext>
                </a:extLst>
              </a:tr>
            </a:tbl>
          </a:graphicData>
        </a:graphic>
      </p:graphicFrame>
      <p:pic>
        <p:nvPicPr>
          <p:cNvPr id="5" name="Grafik 4">
            <a:extLst>
              <a:ext uri="{FF2B5EF4-FFF2-40B4-BE49-F238E27FC236}">
                <a16:creationId xmlns:a16="http://schemas.microsoft.com/office/drawing/2014/main" id="{D42CA1F1-3B02-4696-A3D9-574C708D7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900" y="1663065"/>
            <a:ext cx="5731782" cy="3582035"/>
          </a:xfrm>
          <a:prstGeom prst="rect">
            <a:avLst/>
          </a:prstGeom>
        </p:spPr>
      </p:pic>
    </p:spTree>
    <p:extLst>
      <p:ext uri="{BB962C8B-B14F-4D97-AF65-F5344CB8AC3E}">
        <p14:creationId xmlns:p14="http://schemas.microsoft.com/office/powerpoint/2010/main" val="2623177394"/>
      </p:ext>
    </p:extLst>
  </p:cSld>
  <p:clrMapOvr>
    <a:masterClrMapping/>
  </p:clrMapOvr>
</p:sld>
</file>

<file path=ppt/theme/theme1.xml><?xml version="1.0" encoding="utf-8"?>
<a:theme xmlns:a="http://schemas.openxmlformats.org/drawingml/2006/main" name="Office">
  <a:themeElements>
    <a:clrScheme name="STÖBER_Farben">
      <a:dk1>
        <a:sysClr val="windowText" lastClr="000000"/>
      </a:dk1>
      <a:lt1>
        <a:sysClr val="window" lastClr="FFFFFF"/>
      </a:lt1>
      <a:dk2>
        <a:srgbClr val="2F3965"/>
      </a:dk2>
      <a:lt2>
        <a:srgbClr val="E7E6E6"/>
      </a:lt2>
      <a:accent1>
        <a:srgbClr val="E19A32"/>
      </a:accent1>
      <a:accent2>
        <a:srgbClr val="3C77BA"/>
      </a:accent2>
      <a:accent3>
        <a:srgbClr val="A3A62C"/>
      </a:accent3>
      <a:accent4>
        <a:srgbClr val="98669F"/>
      </a:accent4>
      <a:accent5>
        <a:srgbClr val="83AFD6"/>
      </a:accent5>
      <a:accent6>
        <a:srgbClr val="1CA19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107_STOBER PowerPoint MASTER.potx" id="{79069752-FF27-410C-858C-29C91EFCE081}" vid="{E279E2F9-0BC4-4E86-A8C5-45BE164A9A2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2904</Words>
  <Application>Microsoft Office PowerPoint</Application>
  <PresentationFormat>Breitbild</PresentationFormat>
  <Paragraphs>871</Paragraphs>
  <Slides>31</Slides>
  <Notes>29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Symbol</vt:lpstr>
      <vt:lpstr>Office</vt:lpstr>
      <vt:lpstr>Planetary Gear Units Generation 3</vt:lpstr>
      <vt:lpstr>PowerPoint-Präsentation</vt:lpstr>
      <vt:lpstr>New Design</vt:lpstr>
      <vt:lpstr>Improvement according to state-of-the-art technology</vt:lpstr>
      <vt:lpstr>Reduced length (P) </vt:lpstr>
      <vt:lpstr>Reduced length (PH(Q)) </vt:lpstr>
      <vt:lpstr>Comparison of square dimensions of motor adapter flanges</vt:lpstr>
      <vt:lpstr>Comparison direct mounting – square dimensions</vt:lpstr>
      <vt:lpstr>Comparison of direct mounting overall length</vt:lpstr>
      <vt:lpstr>Increase in acceleration torque P Gear Units</vt:lpstr>
      <vt:lpstr>Increase in nominal torque P Gear Units</vt:lpstr>
      <vt:lpstr>Increase in emergency-off torque P Gear Units</vt:lpstr>
      <vt:lpstr>Increase in torsional stiffness P Gear Units</vt:lpstr>
      <vt:lpstr>Increase in input speed P Gear Unit</vt:lpstr>
      <vt:lpstr>Increase in axial force for option D reinforced bearings </vt:lpstr>
      <vt:lpstr>Increase in acceleration torque PH Gear Units</vt:lpstr>
      <vt:lpstr>Increase in nominal torque PH Gear Units</vt:lpstr>
      <vt:lpstr>Increase in emergency-off torque PH Gear Units</vt:lpstr>
      <vt:lpstr>Increase in torsional stiffness PH Gear Units</vt:lpstr>
      <vt:lpstr>Increase in input speed PH Gear Unit</vt:lpstr>
      <vt:lpstr>Increase in acceleration torque PHQ Gear Units</vt:lpstr>
      <vt:lpstr>Increase in nominal torque PHQ Gear Units</vt:lpstr>
      <vt:lpstr>Increase in emergency-off torque PHQ Gear Units</vt:lpstr>
      <vt:lpstr>Increase in torsional stiffness PHQ Gear Units</vt:lpstr>
      <vt:lpstr>Increase in input speed PHQ Gear Unit</vt:lpstr>
      <vt:lpstr>Reinforced bearings otion „V“ for PH3 – PH5</vt:lpstr>
      <vt:lpstr>Geometric data</vt:lpstr>
      <vt:lpstr>Small modifications at the PH(Q) – dimension b2 is canceled</vt:lpstr>
      <vt:lpstr>Small modifications at the PH(Q) – fixing hole is canceled</vt:lpstr>
      <vt:lpstr>Type Code</vt:lpstr>
      <vt:lpstr>Cost reduction with low-backlash gearboxes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Planetengetriebe Generation 3</dc:title>
  <dc:creator>Betke,Ilona</dc:creator>
  <cp:lastModifiedBy>Neunecker, Ronja</cp:lastModifiedBy>
  <cp:revision>168</cp:revision>
  <dcterms:created xsi:type="dcterms:W3CDTF">2019-09-20T05:47:28Z</dcterms:created>
  <dcterms:modified xsi:type="dcterms:W3CDTF">2019-09-30T12:34:37Z</dcterms:modified>
</cp:coreProperties>
</file>