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</p:sldMasterIdLst>
  <p:notesMasterIdLst>
    <p:notesMasterId r:id="rId23"/>
  </p:notesMasterIdLst>
  <p:sldIdLst>
    <p:sldId id="256" r:id="rId2"/>
    <p:sldId id="257" r:id="rId3"/>
    <p:sldId id="346" r:id="rId4"/>
    <p:sldId id="340" r:id="rId5"/>
    <p:sldId id="329" r:id="rId6"/>
    <p:sldId id="338" r:id="rId7"/>
    <p:sldId id="306" r:id="rId8"/>
    <p:sldId id="335" r:id="rId9"/>
    <p:sldId id="307" r:id="rId10"/>
    <p:sldId id="344" r:id="rId11"/>
    <p:sldId id="348" r:id="rId12"/>
    <p:sldId id="349" r:id="rId13"/>
    <p:sldId id="319" r:id="rId14"/>
    <p:sldId id="324" r:id="rId15"/>
    <p:sldId id="341" r:id="rId16"/>
    <p:sldId id="300" r:id="rId17"/>
    <p:sldId id="302" r:id="rId18"/>
    <p:sldId id="301" r:id="rId19"/>
    <p:sldId id="304" r:id="rId20"/>
    <p:sldId id="322" r:id="rId21"/>
    <p:sldId id="320" r:id="rId2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" userDrawn="1">
          <p15:clr>
            <a:srgbClr val="A4A3A4"/>
          </p15:clr>
        </p15:guide>
        <p15:guide id="2" pos="393" userDrawn="1">
          <p15:clr>
            <a:srgbClr val="A4A3A4"/>
          </p15:clr>
        </p15:guide>
        <p15:guide id="3" pos="824" userDrawn="1">
          <p15:clr>
            <a:srgbClr val="A4A3A4"/>
          </p15:clr>
        </p15:guide>
        <p15:guide id="4" pos="1663" userDrawn="1">
          <p15:clr>
            <a:srgbClr val="A4A3A4"/>
          </p15:clr>
        </p15:guide>
        <p15:guide id="5" pos="2479" userDrawn="1">
          <p15:clr>
            <a:srgbClr val="A4A3A4"/>
          </p15:clr>
        </p15:guide>
        <p15:guide id="6" pos="3318" userDrawn="1">
          <p15:clr>
            <a:srgbClr val="A4A3A4"/>
          </p15:clr>
        </p15:guide>
        <p15:guide id="7" pos="4135" userDrawn="1">
          <p15:clr>
            <a:srgbClr val="A4A3A4"/>
          </p15:clr>
        </p15:guide>
        <p15:guide id="8" pos="4951" userDrawn="1">
          <p15:clr>
            <a:srgbClr val="A4A3A4"/>
          </p15:clr>
        </p15:guide>
        <p15:guide id="9" pos="5790" userDrawn="1">
          <p15:clr>
            <a:srgbClr val="A4A3A4"/>
          </p15:clr>
        </p15:guide>
        <p15:guide id="10" pos="6607" userDrawn="1">
          <p15:clr>
            <a:srgbClr val="A4A3A4"/>
          </p15:clr>
        </p15:guide>
        <p15:guide id="11" pos="7446" userDrawn="1">
          <p15:clr>
            <a:srgbClr val="A4A3A4"/>
          </p15:clr>
        </p15:guide>
        <p15:guide id="12" orient="horz" pos="4247" userDrawn="1">
          <p15:clr>
            <a:srgbClr val="A4A3A4"/>
          </p15:clr>
        </p15:guide>
        <p15:guide id="13" orient="horz" pos="3770" userDrawn="1">
          <p15:clr>
            <a:srgbClr val="A4A3A4"/>
          </p15:clr>
        </p15:guide>
        <p15:guide id="14" orient="horz" pos="3317" userDrawn="1">
          <p15:clr>
            <a:srgbClr val="A4A3A4"/>
          </p15:clr>
        </p15:guide>
        <p15:guide id="15" orient="horz" pos="2863" userDrawn="1">
          <p15:clr>
            <a:srgbClr val="A4A3A4"/>
          </p15:clr>
        </p15:guide>
        <p15:guide id="16" orient="horz" pos="2387" userDrawn="1">
          <p15:clr>
            <a:srgbClr val="A4A3A4"/>
          </p15:clr>
        </p15:guide>
        <p15:guide id="17" orient="horz" pos="1911" userDrawn="1">
          <p15:clr>
            <a:srgbClr val="A4A3A4"/>
          </p15:clr>
        </p15:guide>
        <p15:guide id="18" orient="horz" pos="1457" userDrawn="1">
          <p15:clr>
            <a:srgbClr val="A4A3A4"/>
          </p15:clr>
        </p15:guide>
        <p15:guide id="19" orient="horz" pos="1003" userDrawn="1">
          <p15:clr>
            <a:srgbClr val="A4A3A4"/>
          </p15:clr>
        </p15:guide>
        <p15:guide id="20" orient="horz" pos="5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47D1"/>
    <a:srgbClr val="6A9DD3"/>
    <a:srgbClr val="E6A025"/>
    <a:srgbClr val="003E74"/>
    <a:srgbClr val="004B88"/>
    <a:srgbClr val="006EB6"/>
    <a:srgbClr val="007FC4"/>
    <a:srgbClr val="00386B"/>
    <a:srgbClr val="0071BC"/>
    <a:srgbClr val="E949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85" autoAdjust="0"/>
    <p:restoredTop sz="94680"/>
  </p:normalViewPr>
  <p:slideViewPr>
    <p:cSldViewPr snapToGrid="0" snapToObjects="1">
      <p:cViewPr varScale="1">
        <p:scale>
          <a:sx n="104" d="100"/>
          <a:sy n="104" d="100"/>
        </p:scale>
        <p:origin x="126" y="552"/>
      </p:cViewPr>
      <p:guideLst>
        <p:guide pos="7"/>
        <p:guide pos="393"/>
        <p:guide pos="824"/>
        <p:guide pos="1663"/>
        <p:guide pos="2479"/>
        <p:guide pos="3318"/>
        <p:guide pos="4135"/>
        <p:guide pos="4951"/>
        <p:guide pos="5790"/>
        <p:guide pos="6607"/>
        <p:guide pos="7446"/>
        <p:guide orient="horz" pos="4247"/>
        <p:guide orient="horz" pos="3770"/>
        <p:guide orient="horz" pos="3317"/>
        <p:guide orient="horz" pos="2863"/>
        <p:guide orient="horz" pos="2387"/>
        <p:guide orient="horz" pos="1911"/>
        <p:guide orient="horz" pos="1457"/>
        <p:guide orient="horz" pos="1003"/>
        <p:guide orient="horz" pos="5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496BB-EB4D-D448-9822-9A227480818A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A3DF1-23CF-5344-9949-DF1C92A429D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8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-6" y="840456"/>
            <a:ext cx="12192000" cy="3704557"/>
          </a:xfrm>
          <a:prstGeom prst="rect">
            <a:avLst/>
          </a:prstGeom>
          <a:solidFill>
            <a:srgbClr val="F8E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60400" y="2314800"/>
            <a:ext cx="6534000" cy="14760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660400" y="3874174"/>
            <a:ext cx="6534000" cy="645454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8" name="Dreieck 9"/>
          <p:cNvSpPr/>
          <p:nvPr userDrawn="1"/>
        </p:nvSpPr>
        <p:spPr>
          <a:xfrm rot="10800000">
            <a:off x="-6" y="11564"/>
            <a:ext cx="5245106" cy="3401561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1">
                  <a:alpha val="16000"/>
                </a:schemeClr>
              </a:gs>
              <a:gs pos="90000">
                <a:srgbClr val="003E74">
                  <a:alpha val="70000"/>
                </a:srgb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d 10">
            <a:extLst>
              <a:ext uri="{FF2B5EF4-FFF2-40B4-BE49-F238E27FC236}">
                <a16:creationId xmlns:a16="http://schemas.microsoft.com/office/drawing/2014/main" id="{483D2F1A-6EAB-4925-A019-3186E5FDB7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4" cy="840456"/>
          </a:xfrm>
          <a:prstGeom prst="rect">
            <a:avLst/>
          </a:prstGeom>
        </p:spPr>
      </p:pic>
      <p:pic>
        <p:nvPicPr>
          <p:cNvPr id="9" name="Bild 12">
            <a:extLst>
              <a:ext uri="{FF2B5EF4-FFF2-40B4-BE49-F238E27FC236}">
                <a16:creationId xmlns:a16="http://schemas.microsoft.com/office/drawing/2014/main" id="{C1DA38FF-A07F-40A2-AA15-D39AF17FD3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802" y="217830"/>
            <a:ext cx="1958817" cy="41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14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e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42967881"/>
              </p:ext>
            </p:extLst>
          </p:nvPr>
        </p:nvGraphicFramePr>
        <p:xfrm>
          <a:off x="16696" y="842510"/>
          <a:ext cx="11808000" cy="590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9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8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73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371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31629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360055"/>
            <a:ext cx="7987800" cy="460800"/>
          </a:xfrm>
        </p:spPr>
        <p:txBody>
          <a:bodyPr>
            <a:noAutofit/>
          </a:bodyPr>
          <a:lstStyle>
            <a:lvl1pPr>
              <a:defRPr sz="2400" b="1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0000" y="1260000"/>
            <a:ext cx="11161800" cy="4351338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8837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9FFA86E-70FD-4ED7-971F-19F75EF91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FCB7A8E-3883-4B8B-8D2B-1C3EE3168F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1174750"/>
            <a:ext cx="5245033" cy="635000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de-DE" dirty="0"/>
              <a:t>Text durch Doppelklick hinzufügen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A0DFAE58-A779-486A-85B6-608FBE5C03B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40000" y="1809750"/>
            <a:ext cx="5244782" cy="456217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Text durch Doppelklick hinzufügen</a:t>
            </a:r>
          </a:p>
          <a:p>
            <a:pPr lvl="0"/>
            <a:endParaRPr lang="de-DE" dirty="0"/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AEE395DD-57B5-40B5-8B09-03782464AA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0399" y="1173346"/>
            <a:ext cx="5245033" cy="635000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de-DE" dirty="0"/>
              <a:t>Text durch Doppelklick hinzufügen</a:t>
            </a:r>
          </a:p>
        </p:txBody>
      </p:sp>
      <p:sp>
        <p:nvSpPr>
          <p:cNvPr id="9" name="Inhaltsplatzhalter 6">
            <a:extLst>
              <a:ext uri="{FF2B5EF4-FFF2-40B4-BE49-F238E27FC236}">
                <a16:creationId xmlns:a16="http://schemas.microsoft.com/office/drawing/2014/main" id="{661C66C9-EBBF-4E36-AF62-D4A443DE853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90650" y="1808346"/>
            <a:ext cx="5244782" cy="456217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Text durch Doppelklick hinzufügen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0900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ildunt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E009D1-3427-4610-9FFC-3390DE02A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067B44FA-4344-4C42-9984-409D309E92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9750" y="1030288"/>
            <a:ext cx="8469313" cy="4340225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A855298-25E6-4AF7-888E-E8C4B36500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5524500"/>
            <a:ext cx="8469313" cy="77946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Bildunterschrift hinzufügen</a:t>
            </a:r>
          </a:p>
        </p:txBody>
      </p:sp>
    </p:spTree>
    <p:extLst>
      <p:ext uri="{BB962C8B-B14F-4D97-AF65-F5344CB8AC3E}">
        <p14:creationId xmlns:p14="http://schemas.microsoft.com/office/powerpoint/2010/main" val="2803756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FE9D6-7069-476B-965D-19553A057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19A4448-DE34-4F08-B0C3-38DA176AF8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077913"/>
            <a:ext cx="3878263" cy="1385887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de-DE" dirty="0"/>
              <a:t>Text durch Doppelklick hinzufügen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E394F618-8017-4FF4-AE8C-1E7E7314C34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39750" y="2579688"/>
            <a:ext cx="3878263" cy="3830637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0C48FE18-9242-41FE-9623-D0DD0D431B4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10100" y="1077913"/>
            <a:ext cx="7042150" cy="5332412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61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FE9D6-7069-476B-965D-19553A057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19A4448-DE34-4F08-B0C3-38DA176AF8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077913"/>
            <a:ext cx="3878263" cy="1385887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de-DE" dirty="0"/>
              <a:t>Text durch Doppelklick hinzufügen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E394F618-8017-4FF4-AE8C-1E7E7314C34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39750" y="2579688"/>
            <a:ext cx="3878263" cy="3830637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abellenplatzhalter 3">
            <a:extLst>
              <a:ext uri="{FF2B5EF4-FFF2-40B4-BE49-F238E27FC236}">
                <a16:creationId xmlns:a16="http://schemas.microsoft.com/office/drawing/2014/main" id="{ED340692-74E6-41C6-8608-577B467B3A1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4581525" y="1077913"/>
            <a:ext cx="7070725" cy="5332412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r>
              <a:rPr lang="de-DE"/>
              <a:t>Tabelle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8100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78748A-91EA-4D8B-865E-C90630812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6">
            <a:extLst>
              <a:ext uri="{FF2B5EF4-FFF2-40B4-BE49-F238E27FC236}">
                <a16:creationId xmlns:a16="http://schemas.microsoft.com/office/drawing/2014/main" id="{F130F313-2472-43F1-B79D-725F8BA57A7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40000" y="1126156"/>
            <a:ext cx="5244782" cy="524576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Text durch Doppelklick hinzufügen</a:t>
            </a:r>
          </a:p>
          <a:p>
            <a:pPr lvl="0"/>
            <a:endParaRPr lang="de-DE" dirty="0"/>
          </a:p>
        </p:txBody>
      </p:sp>
      <p:sp>
        <p:nvSpPr>
          <p:cNvPr id="4" name="Inhaltsplatzhalter 6">
            <a:extLst>
              <a:ext uri="{FF2B5EF4-FFF2-40B4-BE49-F238E27FC236}">
                <a16:creationId xmlns:a16="http://schemas.microsoft.com/office/drawing/2014/main" id="{ED33610E-C335-427F-8866-A7A6C50C8DC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90650" y="1124752"/>
            <a:ext cx="5244782" cy="524576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Text durch Doppelklick hinzufügen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0559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865C63-9FD7-4BB0-B647-648194031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90003EE5-3F76-4707-A0E6-1BFFF90A5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4C5409A5-780A-44F0-B736-94BFCB7EFF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2378075"/>
            <a:ext cx="10515600" cy="2136173"/>
          </a:xfrm>
        </p:spPr>
        <p:txBody>
          <a:bodyPr numCol="1" anchor="b">
            <a:noAutofit/>
          </a:bodyPr>
          <a:lstStyle>
            <a:lvl1pPr marL="0" indent="0">
              <a:buNone/>
              <a:defRPr sz="4400"/>
            </a:lvl1pPr>
          </a:lstStyle>
          <a:p>
            <a:pPr lvl="0"/>
            <a:r>
              <a:rPr lang="de-DE" dirty="0"/>
              <a:t>Titel durch Doppelklick hinzufügen</a:t>
            </a:r>
          </a:p>
        </p:txBody>
      </p:sp>
    </p:spTree>
    <p:extLst>
      <p:ext uri="{BB962C8B-B14F-4D97-AF65-F5344CB8AC3E}">
        <p14:creationId xmlns:p14="http://schemas.microsoft.com/office/powerpoint/2010/main" val="340609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reieck 9"/>
          <p:cNvSpPr/>
          <p:nvPr userDrawn="1"/>
        </p:nvSpPr>
        <p:spPr>
          <a:xfrm rot="10800000">
            <a:off x="-14" y="11555"/>
            <a:ext cx="5267209" cy="3351681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1">
                  <a:alpha val="16000"/>
                </a:schemeClr>
              </a:gs>
              <a:gs pos="90000">
                <a:srgbClr val="003E74">
                  <a:alpha val="70000"/>
                </a:srgb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Bild 10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4" cy="840456"/>
          </a:xfrm>
          <a:prstGeom prst="rect">
            <a:avLst/>
          </a:prstGeom>
        </p:spPr>
      </p:pic>
      <p:pic>
        <p:nvPicPr>
          <p:cNvPr id="9" name="Bild 12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802" y="217830"/>
            <a:ext cx="1958817" cy="418701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40000" y="341887"/>
            <a:ext cx="10695432" cy="4868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0000" y="1260000"/>
            <a:ext cx="10695432" cy="45676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Rectangle 17">
            <a:extLst>
              <a:ext uri="{FF2B5EF4-FFF2-40B4-BE49-F238E27FC236}">
                <a16:creationId xmlns:a16="http://schemas.microsoft.com/office/drawing/2014/main" id="{8A75CD3E-870F-439E-8EC1-378B5C7B688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353800" y="6529604"/>
            <a:ext cx="742950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 anchor="b"/>
          <a:lstStyle/>
          <a:p>
            <a:pPr algn="r" defTabSz="1019175" eaLnBrk="0" hangingPunct="0"/>
            <a:fld id="{51CB384A-0536-4360-B28A-1B00EEFBB37D}" type="slidenum">
              <a:rPr lang="de-DE" altLang="de-DE" sz="1300" b="1">
                <a:solidFill>
                  <a:srgbClr val="808080"/>
                </a:solidFill>
              </a:rPr>
              <a:pPr algn="r" defTabSz="1019175" eaLnBrk="0" hangingPunct="0"/>
              <a:t>‹Nr.›</a:t>
            </a:fld>
            <a:endParaRPr lang="de-DE" altLang="de-DE" sz="1300" b="1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2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60" r:id="rId6"/>
    <p:sldLayoutId id="2147483658" r:id="rId7"/>
    <p:sldLayoutId id="214748365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60400" y="2175456"/>
            <a:ext cx="6534000" cy="1476000"/>
          </a:xfrm>
        </p:spPr>
        <p:txBody>
          <a:bodyPr/>
          <a:lstStyle/>
          <a:p>
            <a:r>
              <a:rPr lang="de-DE" dirty="0" err="1"/>
              <a:t>PROFIdrive</a:t>
            </a:r>
            <a:r>
              <a:rPr lang="de-DE" dirty="0"/>
              <a:t> + </a:t>
            </a:r>
            <a:r>
              <a:rPr lang="de-DE" dirty="0" err="1"/>
              <a:t>PROFIsafe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660400" y="3734830"/>
            <a:ext cx="6534000" cy="645454"/>
          </a:xfrm>
        </p:spPr>
        <p:txBody>
          <a:bodyPr/>
          <a:lstStyle/>
          <a:p>
            <a:r>
              <a:rPr lang="de-DE" dirty="0"/>
              <a:t>Technical Meeting 2021 Part 2 </a:t>
            </a:r>
          </a:p>
          <a:p>
            <a:r>
              <a:rPr lang="de-DE" dirty="0"/>
              <a:t>7th </a:t>
            </a:r>
            <a:r>
              <a:rPr lang="de-DE" dirty="0" err="1"/>
              <a:t>december</a:t>
            </a:r>
            <a:r>
              <a:rPr lang="de-DE" dirty="0"/>
              <a:t> 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2A8A294A-4DB1-49A8-B284-0849A8196F82}"/>
              </a:ext>
            </a:extLst>
          </p:cNvPr>
          <p:cNvSpPr txBox="1">
            <a:spLocks/>
          </p:cNvSpPr>
          <p:nvPr/>
        </p:nvSpPr>
        <p:spPr>
          <a:xfrm>
            <a:off x="2473165" y="5489614"/>
            <a:ext cx="6534000" cy="6454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For internal use only!</a:t>
            </a:r>
          </a:p>
          <a:p>
            <a:r>
              <a:rPr lang="en-US" dirty="0"/>
              <a:t>No release for public presentation.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9524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F1714982-4950-438D-B73B-0350C9E045A1}"/>
              </a:ext>
            </a:extLst>
          </p:cNvPr>
          <p:cNvSpPr/>
          <p:nvPr/>
        </p:nvSpPr>
        <p:spPr>
          <a:xfrm>
            <a:off x="1380751" y="2141750"/>
            <a:ext cx="6902636" cy="420192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32089EA-403C-44E3-BC3C-63AEA4187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PROFIdrive</a:t>
            </a:r>
            <a:r>
              <a:rPr lang="de-DE" dirty="0"/>
              <a:t> – </a:t>
            </a:r>
            <a:r>
              <a:rPr lang="de-DE" dirty="0" err="1"/>
              <a:t>DriveLib</a:t>
            </a:r>
            <a:r>
              <a:rPr lang="de-DE" dirty="0"/>
              <a:t>                                          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A8A3B75-8AAE-4B3B-B8C2-D35935176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7734" y="2386457"/>
            <a:ext cx="6815653" cy="3739655"/>
          </a:xfrm>
        </p:spPr>
        <p:txBody>
          <a:bodyPr/>
          <a:lstStyle/>
          <a:p>
            <a:pPr marL="0" indent="0">
              <a:buNone/>
            </a:pPr>
            <a:r>
              <a:rPr lang="de-DE" b="1" dirty="0" err="1"/>
              <a:t>What</a:t>
            </a:r>
            <a:r>
              <a:rPr lang="de-DE" b="1" dirty="0"/>
              <a:t> do </a:t>
            </a:r>
            <a:r>
              <a:rPr lang="de-DE" b="1" dirty="0" err="1"/>
              <a:t>you</a:t>
            </a:r>
            <a:r>
              <a:rPr lang="de-DE" b="1" dirty="0"/>
              <a:t> </a:t>
            </a:r>
            <a:r>
              <a:rPr lang="de-DE" b="1" dirty="0" err="1"/>
              <a:t>need</a:t>
            </a:r>
            <a:r>
              <a:rPr lang="de-DE" b="1" dirty="0"/>
              <a:t> ?</a:t>
            </a:r>
          </a:p>
          <a:p>
            <a:pPr marL="0" indent="0">
              <a:lnSpc>
                <a:spcPct val="150000"/>
              </a:lnSpc>
              <a:buNone/>
            </a:pPr>
            <a:endParaRPr lang="de-DE" b="1" dirty="0"/>
          </a:p>
          <a:p>
            <a:pPr marL="0" indent="0">
              <a:lnSpc>
                <a:spcPct val="150000"/>
              </a:lnSpc>
              <a:buNone/>
            </a:pPr>
            <a:r>
              <a:rPr lang="de-DE" dirty="0"/>
              <a:t>1. TIA </a:t>
            </a:r>
            <a:r>
              <a:rPr lang="de-DE" dirty="0" err="1"/>
              <a:t>Projectarchive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Technical Meeting 2021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dirty="0"/>
              <a:t>2. TIA Portal </a:t>
            </a:r>
            <a:r>
              <a:rPr lang="de-DE" dirty="0" err="1"/>
              <a:t>Example</a:t>
            </a:r>
            <a:r>
              <a:rPr lang="de-DE" dirty="0"/>
              <a:t> PLC-DriveLibT1 </a:t>
            </a:r>
            <a:r>
              <a:rPr lang="de-DE" dirty="0" err="1"/>
              <a:t>or</a:t>
            </a:r>
            <a:r>
              <a:rPr lang="de-DE" dirty="0"/>
              <a:t> PLC-DriveLibT111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dirty="0"/>
              <a:t>3. PDF </a:t>
            </a:r>
            <a:r>
              <a:rPr lang="de-DE" dirty="0" err="1"/>
              <a:t>Documentation</a:t>
            </a:r>
            <a:r>
              <a:rPr lang="de-DE" dirty="0"/>
              <a:t> </a:t>
            </a:r>
            <a:r>
              <a:rPr lang="de-DE" dirty="0" err="1"/>
              <a:t>DriveLib</a:t>
            </a:r>
            <a:endParaRPr lang="de-DE" dirty="0"/>
          </a:p>
          <a:p>
            <a:pPr marL="0" indent="0">
              <a:lnSpc>
                <a:spcPct val="150000"/>
              </a:lnSpc>
              <a:buNone/>
            </a:pPr>
            <a:r>
              <a:rPr lang="de-DE" dirty="0"/>
              <a:t>4. DS6 </a:t>
            </a:r>
            <a:r>
              <a:rPr lang="de-DE" dirty="0" err="1"/>
              <a:t>Application</a:t>
            </a:r>
            <a:r>
              <a:rPr lang="de-DE" dirty="0"/>
              <a:t> </a:t>
            </a:r>
            <a:r>
              <a:rPr lang="de-DE" dirty="0" err="1"/>
              <a:t>PROFIdrive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Firmware V6.5-D (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newer</a:t>
            </a:r>
            <a:r>
              <a:rPr lang="de-DE" dirty="0"/>
              <a:t>)</a:t>
            </a:r>
          </a:p>
          <a:p>
            <a:pPr marL="457200" lvl="1" indent="0">
              <a:buNone/>
            </a:pPr>
            <a:r>
              <a:rPr lang="de-DE" sz="1400" b="1" dirty="0"/>
              <a:t>(</a:t>
            </a:r>
            <a:r>
              <a:rPr lang="de-DE" sz="1400" b="1" dirty="0" err="1"/>
              <a:t>or</a:t>
            </a:r>
            <a:r>
              <a:rPr lang="de-DE" sz="1400" b="1" dirty="0"/>
              <a:t> </a:t>
            </a:r>
            <a:r>
              <a:rPr lang="de-DE" sz="1400" b="1" dirty="0" err="1"/>
              <a:t>the</a:t>
            </a:r>
            <a:r>
              <a:rPr lang="de-DE" sz="1400" b="1" dirty="0"/>
              <a:t> </a:t>
            </a:r>
            <a:r>
              <a:rPr lang="de-DE" sz="1400" b="1" dirty="0" err="1"/>
              <a:t>example</a:t>
            </a:r>
            <a:r>
              <a:rPr lang="de-DE" sz="1400" b="1" dirty="0"/>
              <a:t> </a:t>
            </a:r>
            <a:r>
              <a:rPr lang="de-DE" sz="1400" b="1" dirty="0" err="1"/>
              <a:t>of</a:t>
            </a:r>
            <a:r>
              <a:rPr lang="de-DE" sz="1400" b="1" dirty="0"/>
              <a:t> Technical Meeting 2021)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endParaRPr lang="de-DE" b="1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C57B9CE1-D19C-465F-B262-8F90CA9E0CB1}"/>
              </a:ext>
            </a:extLst>
          </p:cNvPr>
          <p:cNvSpPr txBox="1">
            <a:spLocks/>
          </p:cNvSpPr>
          <p:nvPr/>
        </p:nvSpPr>
        <p:spPr>
          <a:xfrm>
            <a:off x="9346143" y="972132"/>
            <a:ext cx="2518509" cy="17357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b="1" dirty="0"/>
              <a:t>TIA Portal </a:t>
            </a:r>
            <a:r>
              <a:rPr lang="de-DE" b="1" dirty="0" err="1"/>
              <a:t>Examples</a:t>
            </a:r>
            <a:r>
              <a:rPr lang="de-DE" b="1" dirty="0"/>
              <a:t> </a:t>
            </a:r>
          </a:p>
          <a:p>
            <a:r>
              <a:rPr lang="de-DE" dirty="0"/>
              <a:t>PLC-DriveLibT1</a:t>
            </a:r>
          </a:p>
          <a:p>
            <a:r>
              <a:rPr lang="de-DE" dirty="0"/>
              <a:t>PLC-DriveLibT111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1BB7659-A436-4F1A-8420-42E957723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857" y="3060580"/>
            <a:ext cx="3009643" cy="3274380"/>
          </a:xfrm>
          <a:prstGeom prst="rect">
            <a:avLst/>
          </a:prstGeom>
        </p:spPr>
      </p:pic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880B923B-111A-4AF5-8302-D9431DED83BC}"/>
              </a:ext>
            </a:extLst>
          </p:cNvPr>
          <p:cNvSpPr/>
          <p:nvPr/>
        </p:nvSpPr>
        <p:spPr>
          <a:xfrm>
            <a:off x="8820150" y="4131070"/>
            <a:ext cx="1952625" cy="250430"/>
          </a:xfrm>
          <a:prstGeom prst="roundRect">
            <a:avLst/>
          </a:prstGeom>
          <a:noFill/>
          <a:ln w="444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4A78CAF5-04FF-41AF-8E5E-C809E03D078A}"/>
              </a:ext>
            </a:extLst>
          </p:cNvPr>
          <p:cNvCxnSpPr>
            <a:cxnSpLocks/>
          </p:cNvCxnSpPr>
          <p:nvPr/>
        </p:nvCxnSpPr>
        <p:spPr>
          <a:xfrm flipH="1">
            <a:off x="10662339" y="2177610"/>
            <a:ext cx="220872" cy="189982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1A055519-2479-46A3-928E-DCD5199F6039}"/>
              </a:ext>
            </a:extLst>
          </p:cNvPr>
          <p:cNvSpPr txBox="1"/>
          <p:nvPr/>
        </p:nvSpPr>
        <p:spPr>
          <a:xfrm rot="20564812">
            <a:off x="7829310" y="626870"/>
            <a:ext cx="17104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</a:rPr>
              <a:t>Live Demo</a:t>
            </a:r>
          </a:p>
        </p:txBody>
      </p:sp>
    </p:spTree>
    <p:extLst>
      <p:ext uri="{BB962C8B-B14F-4D97-AF65-F5344CB8AC3E}">
        <p14:creationId xmlns:p14="http://schemas.microsoft.com/office/powerpoint/2010/main" val="201525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D4046C-C9D4-4792-9C5C-15BB0EAD6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Questions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DriveLib</a:t>
            </a:r>
            <a:r>
              <a:rPr lang="de-DE" dirty="0"/>
              <a:t> ?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7201BE0-2C9B-421E-BD37-1D1B651F5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7025" y="1797126"/>
            <a:ext cx="7473450" cy="426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979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>
            <a:extLst>
              <a:ext uri="{FF2B5EF4-FFF2-40B4-BE49-F238E27FC236}">
                <a16:creationId xmlns:a16="http://schemas.microsoft.com/office/drawing/2014/main" id="{BCEC3425-90B0-4542-8144-1574EE37CFA3}"/>
              </a:ext>
            </a:extLst>
          </p:cNvPr>
          <p:cNvSpPr/>
          <p:nvPr/>
        </p:nvSpPr>
        <p:spPr>
          <a:xfrm>
            <a:off x="6302963" y="998302"/>
            <a:ext cx="5248196" cy="36665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AAC6A890-839D-41FC-B859-3B2495FD3CF5}"/>
              </a:ext>
            </a:extLst>
          </p:cNvPr>
          <p:cNvSpPr/>
          <p:nvPr/>
        </p:nvSpPr>
        <p:spPr>
          <a:xfrm>
            <a:off x="637774" y="1005987"/>
            <a:ext cx="5248196" cy="366654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4CEFB06-B4F1-4689-AB96-FD5DE2D0C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Decide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DriveLib</a:t>
            </a:r>
            <a:r>
              <a:rPr lang="de-DE" dirty="0"/>
              <a:t> and Technology </a:t>
            </a:r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F86380F-77F9-4AEC-87A2-66E1CD7D5FE4}"/>
              </a:ext>
            </a:extLst>
          </p:cNvPr>
          <p:cNvGrpSpPr/>
          <p:nvPr/>
        </p:nvGrpSpPr>
        <p:grpSpPr>
          <a:xfrm>
            <a:off x="8609519" y="1054429"/>
            <a:ext cx="2101777" cy="3689151"/>
            <a:chOff x="8609519" y="1054429"/>
            <a:chExt cx="2101777" cy="3689151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E3DD2665-13E6-4B66-8D88-4DB1B426B6C6}"/>
                </a:ext>
              </a:extLst>
            </p:cNvPr>
            <p:cNvSpPr/>
            <p:nvPr/>
          </p:nvSpPr>
          <p:spPr>
            <a:xfrm>
              <a:off x="8609519" y="3488701"/>
              <a:ext cx="2101777" cy="10832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EF9E776D-98C4-4CFD-AF8F-E225B2BA537E}"/>
                </a:ext>
              </a:extLst>
            </p:cNvPr>
            <p:cNvGrpSpPr/>
            <p:nvPr/>
          </p:nvGrpSpPr>
          <p:grpSpPr>
            <a:xfrm>
              <a:off x="8609519" y="1054429"/>
              <a:ext cx="2101777" cy="3689151"/>
              <a:chOff x="7787400" y="1797249"/>
              <a:chExt cx="2663585" cy="4675265"/>
            </a:xfrm>
          </p:grpSpPr>
          <p:pic>
            <p:nvPicPr>
              <p:cNvPr id="4" name="Grafik 3">
                <a:extLst>
                  <a:ext uri="{FF2B5EF4-FFF2-40B4-BE49-F238E27FC236}">
                    <a16:creationId xmlns:a16="http://schemas.microsoft.com/office/drawing/2014/main" id="{C2406397-6A9C-4E8D-BB4E-0254AD8217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787400" y="1797249"/>
                <a:ext cx="2663585" cy="3790101"/>
              </a:xfrm>
              <a:prstGeom prst="rect">
                <a:avLst/>
              </a:prstGeom>
            </p:spPr>
          </p:pic>
          <p:grpSp>
            <p:nvGrpSpPr>
              <p:cNvPr id="5" name="Gruppieren 4">
                <a:extLst>
                  <a:ext uri="{FF2B5EF4-FFF2-40B4-BE49-F238E27FC236}">
                    <a16:creationId xmlns:a16="http://schemas.microsoft.com/office/drawing/2014/main" id="{13FF7BEA-736C-4A81-9D3C-A73B21D4691F}"/>
                  </a:ext>
                </a:extLst>
              </p:cNvPr>
              <p:cNvGrpSpPr/>
              <p:nvPr/>
            </p:nvGrpSpPr>
            <p:grpSpPr>
              <a:xfrm>
                <a:off x="8251612" y="4715140"/>
                <a:ext cx="1770924" cy="1757374"/>
                <a:chOff x="8891449" y="5060750"/>
                <a:chExt cx="1905000" cy="1905000"/>
              </a:xfrm>
            </p:grpSpPr>
            <p:sp>
              <p:nvSpPr>
                <p:cNvPr id="6" name="Rechteck 5">
                  <a:extLst>
                    <a:ext uri="{FF2B5EF4-FFF2-40B4-BE49-F238E27FC236}">
                      <a16:creationId xmlns:a16="http://schemas.microsoft.com/office/drawing/2014/main" id="{5189C5A1-95D6-4D1B-A77B-3D4534987511}"/>
                    </a:ext>
                  </a:extLst>
                </p:cNvPr>
                <p:cNvSpPr/>
                <p:nvPr/>
              </p:nvSpPr>
              <p:spPr>
                <a:xfrm>
                  <a:off x="9490071" y="5241850"/>
                  <a:ext cx="960914" cy="83776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7" name="Grafik 6" descr="Ein Bild, das Text, Briefpapier, Aktenordner enthält.&#10;&#10;Automatisch generierte Beschreibung">
                  <a:extLst>
                    <a:ext uri="{FF2B5EF4-FFF2-40B4-BE49-F238E27FC236}">
                      <a16:creationId xmlns:a16="http://schemas.microsoft.com/office/drawing/2014/main" id="{5770CC6C-7A97-4684-A6AB-A0D9B1C88A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91449" y="5060750"/>
                  <a:ext cx="1905000" cy="1905000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14" name="Grafik 13">
            <a:extLst>
              <a:ext uri="{FF2B5EF4-FFF2-40B4-BE49-F238E27FC236}">
                <a16:creationId xmlns:a16="http://schemas.microsoft.com/office/drawing/2014/main" id="{B0D440AD-28E4-4775-9328-6B7878EA82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9231" y="1200641"/>
            <a:ext cx="3916325" cy="27644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03F245E8-0628-430D-8F19-6C550B11D40C}"/>
              </a:ext>
            </a:extLst>
          </p:cNvPr>
          <p:cNvSpPr txBox="1"/>
          <p:nvPr/>
        </p:nvSpPr>
        <p:spPr>
          <a:xfrm>
            <a:off x="637774" y="1418120"/>
            <a:ext cx="950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DriveLib</a:t>
            </a:r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A14C2AD-060B-41BE-9556-79E920928315}"/>
              </a:ext>
            </a:extLst>
          </p:cNvPr>
          <p:cNvSpPr txBox="1"/>
          <p:nvPr/>
        </p:nvSpPr>
        <p:spPr>
          <a:xfrm>
            <a:off x="6302963" y="1378635"/>
            <a:ext cx="2004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Technology Objects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AADC183-AE26-443E-902C-6F21757B67A7}"/>
              </a:ext>
            </a:extLst>
          </p:cNvPr>
          <p:cNvSpPr txBox="1"/>
          <p:nvPr/>
        </p:nvSpPr>
        <p:spPr>
          <a:xfrm>
            <a:off x="637774" y="104440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1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0535A9D-F4E0-4115-ADEC-A98C63E12076}"/>
              </a:ext>
            </a:extLst>
          </p:cNvPr>
          <p:cNvSpPr txBox="1"/>
          <p:nvPr/>
        </p:nvSpPr>
        <p:spPr>
          <a:xfrm>
            <a:off x="6302963" y="96980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2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3EF3E809-BD1D-4F51-A712-8134CE178496}"/>
              </a:ext>
            </a:extLst>
          </p:cNvPr>
          <p:cNvSpPr txBox="1"/>
          <p:nvPr/>
        </p:nvSpPr>
        <p:spPr>
          <a:xfrm>
            <a:off x="238205" y="4727097"/>
            <a:ext cx="11810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400" dirty="0"/>
              <a:t>+ </a:t>
            </a:r>
            <a:r>
              <a:rPr lang="de-DE" sz="2400" dirty="0" err="1"/>
              <a:t>both</a:t>
            </a:r>
            <a:r>
              <a:rPr lang="de-DE" sz="2400" dirty="0"/>
              <a:t> </a:t>
            </a:r>
            <a:r>
              <a:rPr lang="de-DE" sz="2400" dirty="0" err="1"/>
              <a:t>ways</a:t>
            </a:r>
            <a:r>
              <a:rPr lang="de-DE" sz="2400" dirty="0"/>
              <a:t> </a:t>
            </a:r>
            <a:r>
              <a:rPr lang="de-DE" sz="2400" dirty="0" err="1"/>
              <a:t>are</a:t>
            </a:r>
            <a:r>
              <a:rPr lang="de-DE" sz="2400" dirty="0"/>
              <a:t> </a:t>
            </a:r>
            <a:r>
              <a:rPr lang="de-DE" sz="2400" dirty="0" err="1"/>
              <a:t>described</a:t>
            </a:r>
            <a:r>
              <a:rPr lang="de-DE" sz="2400" dirty="0"/>
              <a:t> in </a:t>
            </a:r>
            <a:r>
              <a:rPr lang="de-DE" sz="2400" dirty="0" err="1"/>
              <a:t>PROFIdrive</a:t>
            </a:r>
            <a:r>
              <a:rPr lang="de-DE" sz="2400" dirty="0"/>
              <a:t> </a:t>
            </a:r>
            <a:r>
              <a:rPr lang="de-DE" sz="2400" dirty="0" err="1"/>
              <a:t>manual</a:t>
            </a:r>
            <a:r>
              <a:rPr lang="de-DE" sz="2400" dirty="0"/>
              <a:t> and </a:t>
            </a:r>
            <a:r>
              <a:rPr lang="de-DE" sz="2400" dirty="0" err="1"/>
              <a:t>both</a:t>
            </a:r>
            <a:r>
              <a:rPr lang="de-DE" sz="2400" dirty="0"/>
              <a:t> </a:t>
            </a:r>
            <a:r>
              <a:rPr lang="de-DE" sz="2400" dirty="0" err="1"/>
              <a:t>are</a:t>
            </a:r>
            <a:r>
              <a:rPr lang="de-DE" sz="2400" dirty="0"/>
              <a:t> </a:t>
            </a:r>
            <a:r>
              <a:rPr lang="de-DE" sz="2400" dirty="0" err="1"/>
              <a:t>included</a:t>
            </a:r>
            <a:r>
              <a:rPr lang="de-DE" sz="2400" dirty="0"/>
              <a:t> in </a:t>
            </a:r>
            <a:r>
              <a:rPr lang="de-DE" sz="2400" dirty="0" err="1"/>
              <a:t>our</a:t>
            </a:r>
            <a:r>
              <a:rPr lang="de-DE" sz="2400" dirty="0"/>
              <a:t> TIA </a:t>
            </a:r>
            <a:r>
              <a:rPr lang="de-DE" sz="2400" dirty="0" err="1"/>
              <a:t>examples</a:t>
            </a:r>
            <a:endParaRPr lang="de-DE" sz="2400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188813F1-5478-4C71-9634-D48A19111AE8}"/>
              </a:ext>
            </a:extLst>
          </p:cNvPr>
          <p:cNvSpPr txBox="1"/>
          <p:nvPr/>
        </p:nvSpPr>
        <p:spPr>
          <a:xfrm>
            <a:off x="6306368" y="5897235"/>
            <a:ext cx="55731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DE" sz="2400" dirty="0"/>
              <a:t>+ </a:t>
            </a:r>
            <a:r>
              <a:rPr lang="de-DE" sz="2400" dirty="0" err="1"/>
              <a:t>With</a:t>
            </a:r>
            <a:r>
              <a:rPr lang="de-DE" sz="2400" dirty="0"/>
              <a:t> </a:t>
            </a:r>
            <a:r>
              <a:rPr lang="de-DE" sz="2400" dirty="0" err="1"/>
              <a:t>Technlogy</a:t>
            </a:r>
            <a:r>
              <a:rPr lang="de-DE" sz="2400" dirty="0"/>
              <a:t> Objects </a:t>
            </a:r>
            <a:r>
              <a:rPr lang="de-DE" sz="2400" dirty="0" err="1"/>
              <a:t>drive</a:t>
            </a:r>
            <a:r>
              <a:rPr lang="de-DE" sz="2400" dirty="0"/>
              <a:t> </a:t>
            </a:r>
            <a:r>
              <a:rPr lang="de-DE" sz="2400" dirty="0" err="1"/>
              <a:t>based</a:t>
            </a:r>
            <a:r>
              <a:rPr lang="de-DE" sz="2400" dirty="0"/>
              <a:t> and </a:t>
            </a:r>
            <a:r>
              <a:rPr lang="de-DE" sz="2400" dirty="0" err="1"/>
              <a:t>controller</a:t>
            </a:r>
            <a:r>
              <a:rPr lang="de-DE" sz="2400" dirty="0"/>
              <a:t> </a:t>
            </a:r>
            <a:r>
              <a:rPr lang="de-DE" sz="2400" dirty="0" err="1"/>
              <a:t>based</a:t>
            </a:r>
            <a:r>
              <a:rPr lang="de-DE" sz="2400" dirty="0"/>
              <a:t> </a:t>
            </a:r>
            <a:r>
              <a:rPr lang="de-DE" sz="2400" dirty="0" err="1"/>
              <a:t>solutions</a:t>
            </a:r>
            <a:r>
              <a:rPr lang="de-DE" sz="2400" dirty="0"/>
              <a:t> possible 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41ECE56E-3A7C-4AC3-95D2-5830F2A9A213}"/>
              </a:ext>
            </a:extLst>
          </p:cNvPr>
          <p:cNvSpPr txBox="1"/>
          <p:nvPr/>
        </p:nvSpPr>
        <p:spPr>
          <a:xfrm>
            <a:off x="238204" y="5389345"/>
            <a:ext cx="71461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DE" sz="2400" dirty="0"/>
              <a:t>+ </a:t>
            </a:r>
            <a:r>
              <a:rPr lang="de-DE" sz="2400" dirty="0" err="1"/>
              <a:t>With</a:t>
            </a:r>
            <a:r>
              <a:rPr lang="de-DE" sz="2400" dirty="0"/>
              <a:t> Drive </a:t>
            </a:r>
            <a:r>
              <a:rPr lang="de-DE" sz="2400" dirty="0" err="1"/>
              <a:t>Lib</a:t>
            </a:r>
            <a:r>
              <a:rPr lang="de-DE" sz="2400" dirty="0"/>
              <a:t> </a:t>
            </a:r>
            <a:r>
              <a:rPr lang="de-DE" sz="2400" dirty="0" err="1"/>
              <a:t>only</a:t>
            </a:r>
            <a:r>
              <a:rPr lang="de-DE" sz="2400" dirty="0"/>
              <a:t> </a:t>
            </a:r>
            <a:r>
              <a:rPr lang="de-DE" sz="2400" dirty="0" err="1"/>
              <a:t>drive</a:t>
            </a:r>
            <a:r>
              <a:rPr lang="de-DE" sz="2400" dirty="0"/>
              <a:t> </a:t>
            </a:r>
            <a:r>
              <a:rPr lang="de-DE" sz="2400" dirty="0" err="1"/>
              <a:t>based</a:t>
            </a:r>
            <a:r>
              <a:rPr lang="de-DE" sz="2400" dirty="0"/>
              <a:t> </a:t>
            </a:r>
            <a:r>
              <a:rPr lang="de-DE" sz="2400" dirty="0" err="1"/>
              <a:t>solutions</a:t>
            </a:r>
            <a:r>
              <a:rPr lang="de-DE" sz="2400" dirty="0"/>
              <a:t> possible</a:t>
            </a:r>
          </a:p>
        </p:txBody>
      </p:sp>
    </p:spTree>
    <p:extLst>
      <p:ext uri="{BB962C8B-B14F-4D97-AF65-F5344CB8AC3E}">
        <p14:creationId xmlns:p14="http://schemas.microsoft.com/office/powerpoint/2010/main" val="221076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FA4F36-CF61-4DFD-AF58-04402E7E7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Quantity</a:t>
            </a:r>
            <a:r>
              <a:rPr lang="de-DE" dirty="0"/>
              <a:t> </a:t>
            </a:r>
            <a:r>
              <a:rPr lang="de-DE" dirty="0" err="1"/>
              <a:t>structure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TO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40AF3830-4CC9-4123-BADB-23C7324688A2}"/>
              </a:ext>
            </a:extLst>
          </p:cNvPr>
          <p:cNvGrpSpPr/>
          <p:nvPr/>
        </p:nvGrpSpPr>
        <p:grpSpPr>
          <a:xfrm>
            <a:off x="1314994" y="1203750"/>
            <a:ext cx="10524580" cy="5554101"/>
            <a:chOff x="1314994" y="1203750"/>
            <a:chExt cx="10524580" cy="5554101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34C5374C-AB25-4CFE-AE07-E4B0CAA02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49381" y="1203750"/>
              <a:ext cx="10290193" cy="5444975"/>
            </a:xfrm>
            <a:prstGeom prst="rect">
              <a:avLst/>
            </a:prstGeom>
          </p:spPr>
        </p:pic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3F5DF684-BA32-4373-B844-C6BDE6CB5A8C}"/>
                </a:ext>
              </a:extLst>
            </p:cNvPr>
            <p:cNvSpPr/>
            <p:nvPr/>
          </p:nvSpPr>
          <p:spPr>
            <a:xfrm>
              <a:off x="1314994" y="6435634"/>
              <a:ext cx="3526972" cy="3222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" name="Textfeld 3">
            <a:extLst>
              <a:ext uri="{FF2B5EF4-FFF2-40B4-BE49-F238E27FC236}">
                <a16:creationId xmlns:a16="http://schemas.microsoft.com/office/drawing/2014/main" id="{4D8D39B5-D2B5-4208-9E96-566086A0EA54}"/>
              </a:ext>
            </a:extLst>
          </p:cNvPr>
          <p:cNvSpPr txBox="1"/>
          <p:nvPr/>
        </p:nvSpPr>
        <p:spPr>
          <a:xfrm flipH="1">
            <a:off x="1702964" y="1256004"/>
            <a:ext cx="611022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646E"/>
                </a:solidFill>
              </a:rPr>
              <a:t>Number of axes and performance</a:t>
            </a:r>
          </a:p>
          <a:p>
            <a:r>
              <a:rPr lang="en-US" sz="2000" dirty="0">
                <a:solidFill>
                  <a:srgbClr val="00646E"/>
                </a:solidFill>
              </a:rPr>
              <a:t>Motion Control with SIMATIC S7-1500 /S7-1500 T-CPU</a:t>
            </a:r>
            <a:endParaRPr lang="de-DE" sz="2000" dirty="0">
              <a:solidFill>
                <a:srgbClr val="00646E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0B83A5E-74BF-4DE2-A039-45B9C8C7DA0A}"/>
              </a:ext>
            </a:extLst>
          </p:cNvPr>
          <p:cNvSpPr txBox="1"/>
          <p:nvPr/>
        </p:nvSpPr>
        <p:spPr>
          <a:xfrm>
            <a:off x="2096350" y="2212806"/>
            <a:ext cx="6431449" cy="369332"/>
          </a:xfrm>
          <a:prstGeom prst="rect">
            <a:avLst/>
          </a:prstGeom>
          <a:solidFill>
            <a:srgbClr val="00646E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Identical standard motion control functionality in each CPU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FD9D2F7-EB44-4361-9EBB-93B70CC2BED7}"/>
              </a:ext>
            </a:extLst>
          </p:cNvPr>
          <p:cNvSpPr txBox="1"/>
          <p:nvPr/>
        </p:nvSpPr>
        <p:spPr>
          <a:xfrm>
            <a:off x="2096350" y="2727153"/>
            <a:ext cx="4985589" cy="369332"/>
          </a:xfrm>
          <a:prstGeom prst="rect">
            <a:avLst/>
          </a:prstGeom>
          <a:solidFill>
            <a:srgbClr val="00646E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Scalability in quantity structure and performance</a:t>
            </a:r>
            <a:endParaRPr lang="de-D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447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B0CD5F2F-6F39-466B-AA0F-035CB7E5FC48}"/>
              </a:ext>
            </a:extLst>
          </p:cNvPr>
          <p:cNvSpPr/>
          <p:nvPr/>
        </p:nvSpPr>
        <p:spPr>
          <a:xfrm>
            <a:off x="8720213" y="1702057"/>
            <a:ext cx="3210493" cy="21278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4F3B287-B1BD-4449-B388-895FFA028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Where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find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TO‘s</a:t>
            </a:r>
            <a:r>
              <a:rPr lang="de-DE" dirty="0"/>
              <a:t>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A6A6B0-EB05-44EB-8A4E-03204913C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0534" y="1772232"/>
            <a:ext cx="2518509" cy="1735749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TIA Portal </a:t>
            </a:r>
            <a:r>
              <a:rPr lang="de-DE" b="1" dirty="0" err="1"/>
              <a:t>Example</a:t>
            </a:r>
            <a:r>
              <a:rPr lang="de-DE" b="1" dirty="0"/>
              <a:t> </a:t>
            </a:r>
          </a:p>
          <a:p>
            <a:r>
              <a:rPr lang="de-DE" dirty="0"/>
              <a:t>PLC-TO-Speed-T1</a:t>
            </a:r>
          </a:p>
          <a:p>
            <a:r>
              <a:rPr lang="de-DE" dirty="0"/>
              <a:t>PLC-TO-Posi-T3</a:t>
            </a:r>
          </a:p>
          <a:p>
            <a:r>
              <a:rPr lang="de-DE" dirty="0"/>
              <a:t>PLC-TO-Posi-T111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9759628-2767-47D6-B64A-4C6A844EB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417" y="953104"/>
            <a:ext cx="2782826" cy="3562291"/>
          </a:xfrm>
          <a:prstGeom prst="rect">
            <a:avLst/>
          </a:prstGeom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D28451CD-60C9-4F06-8FAA-7D078379D910}"/>
              </a:ext>
            </a:extLst>
          </p:cNvPr>
          <p:cNvCxnSpPr>
            <a:cxnSpLocks/>
          </p:cNvCxnSpPr>
          <p:nvPr/>
        </p:nvCxnSpPr>
        <p:spPr>
          <a:xfrm>
            <a:off x="6743700" y="1908364"/>
            <a:ext cx="2571750" cy="4397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>
            <a:extLst>
              <a:ext uri="{FF2B5EF4-FFF2-40B4-BE49-F238E27FC236}">
                <a16:creationId xmlns:a16="http://schemas.microsoft.com/office/drawing/2014/main" id="{57BF9BEB-3049-4B58-9DE3-AC266F9BF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7073" y="3429000"/>
            <a:ext cx="2518509" cy="3209747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4ED0D5AD-1992-4D57-A068-3B26BD58DB71}"/>
              </a:ext>
            </a:extLst>
          </p:cNvPr>
          <p:cNvSpPr/>
          <p:nvPr/>
        </p:nvSpPr>
        <p:spPr>
          <a:xfrm>
            <a:off x="3998051" y="1543792"/>
            <a:ext cx="1014944" cy="729145"/>
          </a:xfrm>
          <a:prstGeom prst="ellipse">
            <a:avLst/>
          </a:prstGeom>
          <a:noFill/>
          <a:ln w="38100">
            <a:solidFill>
              <a:srgbClr val="E6A0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6A5FDD2A-BA04-4B26-B4A6-12464093106B}"/>
              </a:ext>
            </a:extLst>
          </p:cNvPr>
          <p:cNvSpPr/>
          <p:nvPr/>
        </p:nvSpPr>
        <p:spPr>
          <a:xfrm>
            <a:off x="5579201" y="5904896"/>
            <a:ext cx="1014944" cy="729145"/>
          </a:xfrm>
          <a:prstGeom prst="ellipse">
            <a:avLst/>
          </a:prstGeom>
          <a:noFill/>
          <a:ln w="38100">
            <a:solidFill>
              <a:srgbClr val="E6A0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86F97438-7F8F-46A5-A20D-A50387715BB7}"/>
              </a:ext>
            </a:extLst>
          </p:cNvPr>
          <p:cNvCxnSpPr>
            <a:cxnSpLocks/>
          </p:cNvCxnSpPr>
          <p:nvPr/>
        </p:nvCxnSpPr>
        <p:spPr>
          <a:xfrm>
            <a:off x="6743700" y="2027543"/>
            <a:ext cx="2571750" cy="6947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CC5FC7E2-26DB-4D9C-A239-94E3C872C05E}"/>
              </a:ext>
            </a:extLst>
          </p:cNvPr>
          <p:cNvCxnSpPr>
            <a:cxnSpLocks/>
          </p:cNvCxnSpPr>
          <p:nvPr/>
        </p:nvCxnSpPr>
        <p:spPr>
          <a:xfrm flipV="1">
            <a:off x="8029575" y="3303372"/>
            <a:ext cx="1285875" cy="10351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fik 21" descr="Ein Bild, das Text enthält.&#10;&#10;Automatisch generierte Beschreibung">
            <a:extLst>
              <a:ext uri="{FF2B5EF4-FFF2-40B4-BE49-F238E27FC236}">
                <a16:creationId xmlns:a16="http://schemas.microsoft.com/office/drawing/2014/main" id="{DFBB7A9B-8995-492F-868E-9F746B3A21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957" y="2173852"/>
            <a:ext cx="3202060" cy="3562291"/>
          </a:xfrm>
          <a:prstGeom prst="rect">
            <a:avLst/>
          </a:prstGeom>
        </p:spPr>
      </p:pic>
      <p:sp>
        <p:nvSpPr>
          <p:cNvPr id="23" name="Ellipse 22">
            <a:extLst>
              <a:ext uri="{FF2B5EF4-FFF2-40B4-BE49-F238E27FC236}">
                <a16:creationId xmlns:a16="http://schemas.microsoft.com/office/drawing/2014/main" id="{D9BD4E18-487E-434C-A222-B850DBC87992}"/>
              </a:ext>
            </a:extLst>
          </p:cNvPr>
          <p:cNvSpPr/>
          <p:nvPr/>
        </p:nvSpPr>
        <p:spPr>
          <a:xfrm>
            <a:off x="212956" y="4486820"/>
            <a:ext cx="2604357" cy="351880"/>
          </a:xfrm>
          <a:prstGeom prst="ellipse">
            <a:avLst/>
          </a:prstGeom>
          <a:noFill/>
          <a:ln w="38100">
            <a:solidFill>
              <a:srgbClr val="E6A0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526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CD2E9C16-FF4F-446B-A199-77D463A35FA8}"/>
              </a:ext>
            </a:extLst>
          </p:cNvPr>
          <p:cNvSpPr/>
          <p:nvPr/>
        </p:nvSpPr>
        <p:spPr>
          <a:xfrm>
            <a:off x="9054353" y="960108"/>
            <a:ext cx="2566147" cy="18020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0B38D00-CC34-4AC2-891F-57B7449C75F4}"/>
              </a:ext>
            </a:extLst>
          </p:cNvPr>
          <p:cNvSpPr/>
          <p:nvPr/>
        </p:nvSpPr>
        <p:spPr>
          <a:xfrm>
            <a:off x="1290080" y="2728088"/>
            <a:ext cx="5248196" cy="36665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32089EA-403C-44E3-BC3C-63AEA4187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PROFIdrive</a:t>
            </a:r>
            <a:r>
              <a:rPr lang="de-DE" dirty="0"/>
              <a:t> – Technology Objects                                          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EBB624F-9BB7-418F-8CE2-DC95ACF4F980}"/>
              </a:ext>
            </a:extLst>
          </p:cNvPr>
          <p:cNvSpPr txBox="1"/>
          <p:nvPr/>
        </p:nvSpPr>
        <p:spPr>
          <a:xfrm>
            <a:off x="1409581" y="3039079"/>
            <a:ext cx="6554873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b="1" dirty="0" err="1"/>
              <a:t>Controllerbased</a:t>
            </a:r>
            <a:r>
              <a:rPr lang="de-DE" b="1" dirty="0"/>
              <a:t> </a:t>
            </a:r>
            <a:r>
              <a:rPr lang="de-DE" b="1" dirty="0" err="1"/>
              <a:t>solution</a:t>
            </a:r>
            <a:r>
              <a:rPr lang="de-DE" b="1" dirty="0"/>
              <a:t> </a:t>
            </a:r>
          </a:p>
          <a:p>
            <a:pPr lvl="1"/>
            <a:r>
              <a:rPr lang="de-DE" dirty="0" err="1"/>
              <a:t>suitable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all </a:t>
            </a:r>
            <a:r>
              <a:rPr lang="de-DE" dirty="0" err="1"/>
              <a:t>applications</a:t>
            </a:r>
            <a:endParaRPr lang="de-DE" dirty="0"/>
          </a:p>
          <a:p>
            <a:pPr lvl="1"/>
            <a:r>
              <a:rPr lang="de-DE" dirty="0" err="1"/>
              <a:t>Newest</a:t>
            </a:r>
            <a:r>
              <a:rPr lang="de-DE" dirty="0"/>
              <a:t> </a:t>
            </a:r>
            <a:r>
              <a:rPr lang="de-DE" dirty="0" err="1"/>
              <a:t>technology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siemens</a:t>
            </a:r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r>
              <a:rPr lang="de-DE" b="1" dirty="0" err="1"/>
              <a:t>Drivebased</a:t>
            </a:r>
            <a:r>
              <a:rPr lang="de-DE" b="1" dirty="0"/>
              <a:t> </a:t>
            </a:r>
            <a:r>
              <a:rPr lang="de-DE" b="1" dirty="0" err="1"/>
              <a:t>solution</a:t>
            </a:r>
            <a:r>
              <a:rPr lang="de-DE" b="1" dirty="0"/>
              <a:t> </a:t>
            </a:r>
          </a:p>
          <a:p>
            <a:pPr marL="0" indent="0">
              <a:buNone/>
            </a:pPr>
            <a:r>
              <a:rPr lang="de-DE" dirty="0"/>
              <a:t>         </a:t>
            </a:r>
            <a:r>
              <a:rPr lang="de-DE" dirty="0" err="1"/>
              <a:t>TO_BasicPos</a:t>
            </a:r>
            <a:r>
              <a:rPr lang="de-DE" dirty="0"/>
              <a:t> (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Telegram</a:t>
            </a:r>
            <a:r>
              <a:rPr lang="de-DE" dirty="0"/>
              <a:t> 111</a:t>
            </a:r>
            <a:r>
              <a:rPr lang="de-DE" sz="2000" dirty="0"/>
              <a:t>)</a:t>
            </a:r>
          </a:p>
          <a:p>
            <a:pPr marL="457200" lvl="1" indent="0">
              <a:buNone/>
            </a:pPr>
            <a:endParaRPr lang="de-DE" sz="1400" dirty="0"/>
          </a:p>
          <a:p>
            <a:pPr marL="457200" lvl="1" indent="0">
              <a:buNone/>
            </a:pPr>
            <a:r>
              <a:rPr lang="en-US" sz="1400" dirty="0"/>
              <a:t>	Proven technology( &gt;10 years available)</a:t>
            </a:r>
          </a:p>
          <a:p>
            <a:pPr marL="457200" lvl="1" indent="0">
              <a:buNone/>
            </a:pPr>
            <a:r>
              <a:rPr lang="en-US" sz="1400" dirty="0"/>
              <a:t>	Historically conditioned</a:t>
            </a:r>
          </a:p>
          <a:p>
            <a:pPr marL="457200" lvl="1" indent="0">
              <a:buNone/>
            </a:pPr>
            <a:r>
              <a:rPr lang="en-US" sz="1400" dirty="0"/>
              <a:t>	Opensource module from Siemens</a:t>
            </a:r>
            <a:endParaRPr lang="de-DE" b="1" dirty="0"/>
          </a:p>
          <a:p>
            <a:pPr marL="0" indent="0">
              <a:buNone/>
            </a:pPr>
            <a:endParaRPr lang="de-DE" b="1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1BB7659-A436-4F1A-8420-42E957723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857" y="3060580"/>
            <a:ext cx="3009643" cy="3274380"/>
          </a:xfrm>
          <a:prstGeom prst="rect">
            <a:avLst/>
          </a:prstGeom>
        </p:spPr>
      </p:pic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880B923B-111A-4AF5-8302-D9431DED83BC}"/>
              </a:ext>
            </a:extLst>
          </p:cNvPr>
          <p:cNvSpPr/>
          <p:nvPr/>
        </p:nvSpPr>
        <p:spPr>
          <a:xfrm>
            <a:off x="8820150" y="4373103"/>
            <a:ext cx="1952625" cy="433310"/>
          </a:xfrm>
          <a:prstGeom prst="roundRect">
            <a:avLst/>
          </a:prstGeom>
          <a:noFill/>
          <a:ln w="444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4A78CAF5-04FF-41AF-8E5E-C809E03D078A}"/>
              </a:ext>
            </a:extLst>
          </p:cNvPr>
          <p:cNvCxnSpPr>
            <a:cxnSpLocks/>
          </p:cNvCxnSpPr>
          <p:nvPr/>
        </p:nvCxnSpPr>
        <p:spPr>
          <a:xfrm flipH="1">
            <a:off x="10717557" y="2843106"/>
            <a:ext cx="110436" cy="139138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12751B9A-987C-424F-AD7C-F5E67FD96153}"/>
              </a:ext>
            </a:extLst>
          </p:cNvPr>
          <p:cNvSpPr txBox="1">
            <a:spLocks/>
          </p:cNvSpPr>
          <p:nvPr/>
        </p:nvSpPr>
        <p:spPr>
          <a:xfrm>
            <a:off x="9346143" y="1026380"/>
            <a:ext cx="2518509" cy="17357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b="1" dirty="0"/>
              <a:t>TIA Portal </a:t>
            </a:r>
            <a:r>
              <a:rPr lang="de-DE" b="1" dirty="0" err="1"/>
              <a:t>Example</a:t>
            </a:r>
            <a:r>
              <a:rPr lang="de-DE" b="1" dirty="0"/>
              <a:t> </a:t>
            </a:r>
          </a:p>
          <a:p>
            <a:r>
              <a:rPr lang="de-DE" dirty="0"/>
              <a:t>PLC-TO-Speed-T1</a:t>
            </a:r>
          </a:p>
          <a:p>
            <a:r>
              <a:rPr lang="de-DE" dirty="0"/>
              <a:t>PLC-TO-Posi-T3</a:t>
            </a:r>
          </a:p>
          <a:p>
            <a:r>
              <a:rPr lang="de-DE" dirty="0"/>
              <a:t>PLC-TO-Posi-T111</a:t>
            </a:r>
          </a:p>
        </p:txBody>
      </p:sp>
    </p:spTree>
    <p:extLst>
      <p:ext uri="{BB962C8B-B14F-4D97-AF65-F5344CB8AC3E}">
        <p14:creationId xmlns:p14="http://schemas.microsoft.com/office/powerpoint/2010/main" val="3452521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A5696CC9-3F4F-4C1E-8C54-76E87BFFF016}"/>
              </a:ext>
            </a:extLst>
          </p:cNvPr>
          <p:cNvSpPr/>
          <p:nvPr/>
        </p:nvSpPr>
        <p:spPr>
          <a:xfrm>
            <a:off x="327347" y="1139082"/>
            <a:ext cx="5401099" cy="6717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5BF8F80-2512-465D-9CB6-54CE356796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121"/>
          <a:stretch/>
        </p:blipFill>
        <p:spPr>
          <a:xfrm>
            <a:off x="4850234" y="2781896"/>
            <a:ext cx="7014418" cy="339176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32089EA-403C-44E3-BC3C-63AEA4187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PROFIdrive</a:t>
            </a:r>
            <a:r>
              <a:rPr lang="de-DE" dirty="0"/>
              <a:t> – Possible </a:t>
            </a:r>
            <a:r>
              <a:rPr lang="de-DE" dirty="0" err="1"/>
              <a:t>usecases</a:t>
            </a:r>
            <a:r>
              <a:rPr lang="de-DE" dirty="0"/>
              <a:t>                                         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A8A3B75-8AAE-4B3B-B8C2-D35935176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348" y="1260000"/>
            <a:ext cx="7593907" cy="4351338"/>
          </a:xfrm>
        </p:spPr>
        <p:txBody>
          <a:bodyPr/>
          <a:lstStyle/>
          <a:p>
            <a:pPr marL="0" indent="0">
              <a:buNone/>
            </a:pPr>
            <a:r>
              <a:rPr lang="de-DE" sz="2400" b="1" dirty="0"/>
              <a:t>Speed </a:t>
            </a:r>
            <a:r>
              <a:rPr lang="de-DE" sz="2400" b="1" dirty="0" err="1"/>
              <a:t>control</a:t>
            </a:r>
            <a:r>
              <a:rPr lang="de-DE" sz="2400" b="1" dirty="0"/>
              <a:t> </a:t>
            </a:r>
            <a:r>
              <a:rPr lang="de-DE" sz="2400" b="1" dirty="0" err="1"/>
              <a:t>with</a:t>
            </a:r>
            <a:r>
              <a:rPr lang="de-DE" sz="2400" b="1" dirty="0"/>
              <a:t> </a:t>
            </a:r>
            <a:r>
              <a:rPr lang="de-DE" sz="2400" b="1" dirty="0" err="1"/>
              <a:t>speed</a:t>
            </a:r>
            <a:r>
              <a:rPr lang="de-DE" sz="2400" b="1" dirty="0"/>
              <a:t> </a:t>
            </a:r>
            <a:r>
              <a:rPr lang="de-DE" sz="2400" b="1" dirty="0" err="1"/>
              <a:t>reference</a:t>
            </a:r>
            <a:r>
              <a:rPr lang="de-DE" sz="2400" b="1" dirty="0"/>
              <a:t> AC1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Technology </a:t>
            </a:r>
            <a:r>
              <a:rPr lang="de-DE" dirty="0" err="1"/>
              <a:t>Object</a:t>
            </a:r>
            <a:r>
              <a:rPr lang="de-DE" dirty="0"/>
              <a:t> „</a:t>
            </a:r>
            <a:r>
              <a:rPr lang="de-DE" dirty="0" err="1"/>
              <a:t>SpeedAxis</a:t>
            </a:r>
            <a:r>
              <a:rPr lang="de-DE" dirty="0"/>
              <a:t>“</a:t>
            </a:r>
          </a:p>
          <a:p>
            <a:pPr marL="180975" indent="-180975">
              <a:buNone/>
            </a:pPr>
            <a:r>
              <a:rPr lang="de-DE" dirty="0"/>
              <a:t>	(</a:t>
            </a:r>
            <a:r>
              <a:rPr lang="de-DE" dirty="0" err="1"/>
              <a:t>telegram</a:t>
            </a:r>
            <a:r>
              <a:rPr lang="de-DE" dirty="0"/>
              <a:t> 1, 2 </a:t>
            </a:r>
            <a:r>
              <a:rPr lang="de-DE" dirty="0" err="1"/>
              <a:t>or</a:t>
            </a:r>
            <a:r>
              <a:rPr lang="de-DE" dirty="0"/>
              <a:t> 3)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en-US" b="1" dirty="0"/>
              <a:t>V6.5-D available as of July 2021 </a:t>
            </a:r>
            <a:endParaRPr lang="de-DE" b="1" dirty="0"/>
          </a:p>
          <a:p>
            <a:pPr marL="0" indent="0">
              <a:buNone/>
            </a:pPr>
            <a:endParaRPr lang="de-DE" b="1" dirty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b="1" dirty="0" err="1"/>
              <a:t>For</a:t>
            </a:r>
            <a:r>
              <a:rPr lang="de-DE" b="1" dirty="0"/>
              <a:t> all </a:t>
            </a:r>
            <a:r>
              <a:rPr lang="de-DE" b="1" dirty="0" err="1"/>
              <a:t>applications</a:t>
            </a:r>
            <a:r>
              <a:rPr lang="de-DE" b="1" dirty="0"/>
              <a:t> </a:t>
            </a:r>
            <a:r>
              <a:rPr lang="de-DE" b="1" dirty="0" err="1"/>
              <a:t>without</a:t>
            </a:r>
            <a:r>
              <a:rPr lang="de-DE" b="1" dirty="0"/>
              <a:t> </a:t>
            </a:r>
            <a:r>
              <a:rPr lang="de-DE" b="1" dirty="0" err="1"/>
              <a:t>positioning</a:t>
            </a:r>
            <a:r>
              <a:rPr lang="de-DE" b="1" dirty="0"/>
              <a:t>. </a:t>
            </a:r>
          </a:p>
          <a:p>
            <a:pPr marL="0" indent="0">
              <a:buNone/>
            </a:pPr>
            <a:r>
              <a:rPr lang="de-DE" b="1" dirty="0"/>
              <a:t>Pumps, </a:t>
            </a:r>
            <a:r>
              <a:rPr lang="de-DE" b="1" dirty="0" err="1"/>
              <a:t>fans</a:t>
            </a:r>
            <a:r>
              <a:rPr lang="de-DE" b="1" dirty="0"/>
              <a:t>, </a:t>
            </a:r>
            <a:r>
              <a:rPr lang="de-DE" b="1" dirty="0" err="1"/>
              <a:t>agitator</a:t>
            </a:r>
            <a:r>
              <a:rPr lang="de-DE" b="1" dirty="0"/>
              <a:t>, </a:t>
            </a:r>
            <a:r>
              <a:rPr lang="de-DE" b="1" dirty="0" err="1"/>
              <a:t>conveyor</a:t>
            </a:r>
            <a:r>
              <a:rPr lang="de-DE" b="1" dirty="0"/>
              <a:t> </a:t>
            </a:r>
            <a:r>
              <a:rPr lang="de-DE" b="1" dirty="0" err="1"/>
              <a:t>belt</a:t>
            </a:r>
            <a:r>
              <a:rPr lang="de-DE" b="1" dirty="0"/>
              <a:t>....</a:t>
            </a:r>
          </a:p>
          <a:p>
            <a:pPr marL="0" indent="0">
              <a:buNone/>
            </a:pPr>
            <a:endParaRPr lang="de-DE" b="1" dirty="0">
              <a:solidFill>
                <a:srgbClr val="92D050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44F71AC-E4C8-4610-86A9-8F2A2443DCAE}"/>
              </a:ext>
            </a:extLst>
          </p:cNvPr>
          <p:cNvSpPr txBox="1"/>
          <p:nvPr/>
        </p:nvSpPr>
        <p:spPr>
          <a:xfrm>
            <a:off x="4731489" y="6173662"/>
            <a:ext cx="3164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Technology </a:t>
            </a:r>
            <a:r>
              <a:rPr lang="de-DE" dirty="0" err="1"/>
              <a:t>Object</a:t>
            </a:r>
            <a:r>
              <a:rPr lang="de-DE" dirty="0"/>
              <a:t> „</a:t>
            </a:r>
            <a:r>
              <a:rPr lang="de-DE" dirty="0" err="1"/>
              <a:t>SpeedAxis</a:t>
            </a:r>
            <a:r>
              <a:rPr lang="de-DE" dirty="0"/>
              <a:t>“ </a:t>
            </a:r>
          </a:p>
        </p:txBody>
      </p:sp>
    </p:spTree>
    <p:extLst>
      <p:ext uri="{BB962C8B-B14F-4D97-AF65-F5344CB8AC3E}">
        <p14:creationId xmlns:p14="http://schemas.microsoft.com/office/powerpoint/2010/main" val="624759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C3D9567B-6C41-43F4-8E31-51718CD9C622}"/>
              </a:ext>
            </a:extLst>
          </p:cNvPr>
          <p:cNvSpPr/>
          <p:nvPr/>
        </p:nvSpPr>
        <p:spPr>
          <a:xfrm>
            <a:off x="327347" y="1139082"/>
            <a:ext cx="5401099" cy="6717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172999C-90B5-4853-A5D6-5B71550EF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950" y="2070115"/>
            <a:ext cx="7500409" cy="398274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9592A77-BEBE-4BAF-8754-4A59B0509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PROFIdrive</a:t>
            </a:r>
            <a:r>
              <a:rPr lang="de-DE" dirty="0"/>
              <a:t> – Possible </a:t>
            </a:r>
            <a:r>
              <a:rPr lang="de-DE" dirty="0" err="1"/>
              <a:t>usecases</a:t>
            </a:r>
            <a:r>
              <a:rPr lang="de-DE" dirty="0"/>
              <a:t>  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525DD98B-5098-4AA1-8AE2-320C044FF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586" y="1259999"/>
            <a:ext cx="5106799" cy="5237945"/>
          </a:xfrm>
        </p:spPr>
        <p:txBody>
          <a:bodyPr/>
          <a:lstStyle/>
          <a:p>
            <a:pPr marL="0" indent="0">
              <a:buNone/>
            </a:pPr>
            <a:r>
              <a:rPr lang="de-DE" sz="2400" b="1" dirty="0"/>
              <a:t>Drive </a:t>
            </a:r>
            <a:r>
              <a:rPr lang="de-DE" sz="2400" b="1" dirty="0" err="1"/>
              <a:t>based</a:t>
            </a:r>
            <a:r>
              <a:rPr lang="de-DE" sz="2400" b="1" dirty="0"/>
              <a:t> Position </a:t>
            </a:r>
            <a:r>
              <a:rPr lang="de-DE" sz="2400" b="1" dirty="0" err="1"/>
              <a:t>control</a:t>
            </a:r>
            <a:r>
              <a:rPr lang="de-DE" sz="2400" b="1" dirty="0"/>
              <a:t> AC3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Technology </a:t>
            </a:r>
            <a:r>
              <a:rPr lang="de-DE" dirty="0" err="1"/>
              <a:t>Object</a:t>
            </a:r>
            <a:r>
              <a:rPr lang="de-DE" dirty="0"/>
              <a:t> „</a:t>
            </a:r>
            <a:r>
              <a:rPr lang="de-DE" dirty="0" err="1"/>
              <a:t>BasicPos</a:t>
            </a:r>
            <a:r>
              <a:rPr lang="de-DE" dirty="0"/>
              <a:t>“</a:t>
            </a:r>
          </a:p>
          <a:p>
            <a:pPr marL="180975" indent="-180975">
              <a:buNone/>
            </a:pPr>
            <a:r>
              <a:rPr lang="de-DE" dirty="0"/>
              <a:t>	(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telegram</a:t>
            </a:r>
            <a:r>
              <a:rPr lang="de-DE" dirty="0"/>
              <a:t> 111)</a:t>
            </a:r>
          </a:p>
          <a:p>
            <a:pPr marL="180975" indent="-180975">
              <a:buNone/>
            </a:pPr>
            <a:endParaRPr lang="de-DE" dirty="0"/>
          </a:p>
          <a:p>
            <a:pPr marL="0" indent="0">
              <a:buNone/>
            </a:pPr>
            <a:r>
              <a:rPr lang="en-US" b="1" dirty="0"/>
              <a:t>V6.5-D available as of July 2021 </a:t>
            </a:r>
            <a:endParaRPr lang="de-DE" b="1" dirty="0"/>
          </a:p>
          <a:p>
            <a:pPr marL="0" indent="0">
              <a:buNone/>
            </a:pPr>
            <a:endParaRPr lang="de-DE" b="1" dirty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de-DE" b="1" dirty="0">
              <a:solidFill>
                <a:srgbClr val="92D05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Position control in drive controller,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good position loop quality even with cheaper PLC. </a:t>
            </a:r>
            <a:endParaRPr lang="de-DE" dirty="0"/>
          </a:p>
          <a:p>
            <a:pPr marL="0" indent="0">
              <a:buNone/>
            </a:pPr>
            <a:r>
              <a:rPr lang="de-DE" b="1" dirty="0">
                <a:solidFill>
                  <a:srgbClr val="92D050"/>
                </a:solidFill>
              </a:rPr>
              <a:t> </a:t>
            </a: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61AA759-3752-46C4-B15A-0D83BCF99AB3}"/>
              </a:ext>
            </a:extLst>
          </p:cNvPr>
          <p:cNvSpPr txBox="1"/>
          <p:nvPr/>
        </p:nvSpPr>
        <p:spPr>
          <a:xfrm>
            <a:off x="4552950" y="6173662"/>
            <a:ext cx="3101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Technology </a:t>
            </a:r>
            <a:r>
              <a:rPr lang="de-DE" dirty="0" err="1"/>
              <a:t>Object</a:t>
            </a:r>
            <a:r>
              <a:rPr lang="de-DE" dirty="0"/>
              <a:t> „</a:t>
            </a:r>
            <a:r>
              <a:rPr lang="de-DE" dirty="0" err="1"/>
              <a:t>BasicPos</a:t>
            </a:r>
            <a:r>
              <a:rPr lang="de-DE" dirty="0"/>
              <a:t>“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379442B-4D5B-4378-B08D-BBCE38E610DB}"/>
              </a:ext>
            </a:extLst>
          </p:cNvPr>
          <p:cNvSpPr txBox="1"/>
          <p:nvPr/>
        </p:nvSpPr>
        <p:spPr>
          <a:xfrm rot="20564812">
            <a:off x="7829310" y="626870"/>
            <a:ext cx="17104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</a:rPr>
              <a:t>Live Demo</a:t>
            </a:r>
          </a:p>
        </p:txBody>
      </p:sp>
    </p:spTree>
    <p:extLst>
      <p:ext uri="{BB962C8B-B14F-4D97-AF65-F5344CB8AC3E}">
        <p14:creationId xmlns:p14="http://schemas.microsoft.com/office/powerpoint/2010/main" val="200728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D1E5CEAC-8ECA-4FFF-A5E0-43BCBB27C0A4}"/>
              </a:ext>
            </a:extLst>
          </p:cNvPr>
          <p:cNvSpPr/>
          <p:nvPr/>
        </p:nvSpPr>
        <p:spPr>
          <a:xfrm>
            <a:off x="327347" y="1139082"/>
            <a:ext cx="7101064" cy="8679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DCE4B18-74B9-4DA1-9BF1-A5C7533FA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2490" y="2102830"/>
            <a:ext cx="7039436" cy="404345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9592A77-BEBE-4BAF-8754-4A59B0509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PROFIdrive</a:t>
            </a:r>
            <a:r>
              <a:rPr lang="de-DE" dirty="0"/>
              <a:t> – Possible </a:t>
            </a:r>
            <a:r>
              <a:rPr lang="de-DE" dirty="0" err="1"/>
              <a:t>usecases</a:t>
            </a:r>
            <a:endParaRPr lang="de-DE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525DD98B-5098-4AA1-8AE2-320C044FF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348" y="1260000"/>
            <a:ext cx="7926528" cy="4351338"/>
          </a:xfrm>
        </p:spPr>
        <p:txBody>
          <a:bodyPr/>
          <a:lstStyle/>
          <a:p>
            <a:pPr marL="0" indent="0">
              <a:buNone/>
            </a:pPr>
            <a:r>
              <a:rPr lang="de-DE" sz="2400" b="1" dirty="0"/>
              <a:t>Position </a:t>
            </a:r>
            <a:r>
              <a:rPr lang="de-DE" sz="2400" b="1" dirty="0" err="1"/>
              <a:t>control</a:t>
            </a:r>
            <a:r>
              <a:rPr lang="de-DE" sz="2400" b="1" dirty="0"/>
              <a:t> </a:t>
            </a:r>
            <a:r>
              <a:rPr lang="de-DE" sz="2400" b="1" dirty="0" err="1"/>
              <a:t>with</a:t>
            </a:r>
            <a:r>
              <a:rPr lang="de-DE" sz="2400" b="1" dirty="0"/>
              <a:t> </a:t>
            </a:r>
            <a:r>
              <a:rPr lang="de-DE" sz="2400" b="1" dirty="0" err="1"/>
              <a:t>speed</a:t>
            </a:r>
            <a:r>
              <a:rPr lang="de-DE" sz="2400" b="1" dirty="0"/>
              <a:t> </a:t>
            </a:r>
            <a:r>
              <a:rPr lang="de-DE" sz="2400" b="1" dirty="0" err="1"/>
              <a:t>reference</a:t>
            </a:r>
            <a:r>
              <a:rPr lang="de-DE" sz="2400" b="1" dirty="0"/>
              <a:t> AC4 </a:t>
            </a:r>
            <a:r>
              <a:rPr lang="de-DE" sz="2400" b="1" dirty="0" err="1"/>
              <a:t>without</a:t>
            </a:r>
            <a:r>
              <a:rPr lang="de-DE" sz="2400" b="1" dirty="0"/>
              <a:t> IRT (</a:t>
            </a:r>
            <a:r>
              <a:rPr lang="de-DE" sz="2400" b="1" dirty="0" err="1"/>
              <a:t>controller</a:t>
            </a:r>
            <a:r>
              <a:rPr lang="de-DE" sz="2400" b="1" dirty="0"/>
              <a:t>  </a:t>
            </a:r>
            <a:r>
              <a:rPr lang="de-DE" sz="2400" b="1" dirty="0" err="1"/>
              <a:t>based</a:t>
            </a:r>
            <a:r>
              <a:rPr lang="de-DE" sz="2400" b="1" dirty="0"/>
              <a:t>) 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Technology </a:t>
            </a:r>
            <a:r>
              <a:rPr lang="de-DE" dirty="0" err="1"/>
              <a:t>Object</a:t>
            </a:r>
            <a:r>
              <a:rPr lang="de-DE" dirty="0"/>
              <a:t> „</a:t>
            </a:r>
            <a:r>
              <a:rPr lang="de-DE" dirty="0" err="1"/>
              <a:t>PositioningAxis</a:t>
            </a:r>
            <a:r>
              <a:rPr lang="de-DE" dirty="0"/>
              <a:t>“</a:t>
            </a:r>
          </a:p>
          <a:p>
            <a:r>
              <a:rPr lang="de-DE" dirty="0"/>
              <a:t>Technology </a:t>
            </a:r>
            <a:r>
              <a:rPr lang="de-DE" dirty="0" err="1"/>
              <a:t>Object</a:t>
            </a:r>
            <a:r>
              <a:rPr lang="de-DE" dirty="0"/>
              <a:t> „</a:t>
            </a:r>
            <a:r>
              <a:rPr lang="de-DE" dirty="0" err="1"/>
              <a:t>SynchronousAxis</a:t>
            </a:r>
            <a:r>
              <a:rPr lang="de-DE" dirty="0"/>
              <a:t>“</a:t>
            </a:r>
          </a:p>
          <a:p>
            <a:pPr marL="180975" indent="-180975">
              <a:buNone/>
            </a:pPr>
            <a:r>
              <a:rPr lang="de-DE" dirty="0"/>
              <a:t>	(</a:t>
            </a:r>
            <a:r>
              <a:rPr lang="de-DE" dirty="0" err="1"/>
              <a:t>telegram</a:t>
            </a:r>
            <a:r>
              <a:rPr lang="de-DE" dirty="0"/>
              <a:t> 3)</a:t>
            </a:r>
          </a:p>
          <a:p>
            <a:pPr marL="0" indent="0">
              <a:buNone/>
            </a:pPr>
            <a:r>
              <a:rPr lang="de-DE" dirty="0"/>
              <a:t>(also </a:t>
            </a:r>
            <a:r>
              <a:rPr lang="de-DE" dirty="0" err="1"/>
              <a:t>selectable</a:t>
            </a:r>
            <a:r>
              <a:rPr lang="de-DE" dirty="0"/>
              <a:t> </a:t>
            </a:r>
            <a:r>
              <a:rPr lang="de-DE" dirty="0" err="1"/>
              <a:t>without</a:t>
            </a:r>
            <a:r>
              <a:rPr lang="de-DE" dirty="0"/>
              <a:t> IRT)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V6.5-D available as of July 2021 </a:t>
            </a:r>
            <a:endParaRPr lang="de-DE" b="1" dirty="0"/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b="1" dirty="0" err="1"/>
              <a:t>For</a:t>
            </a:r>
            <a:r>
              <a:rPr lang="de-DE" b="1" dirty="0"/>
              <a:t> simple </a:t>
            </a:r>
            <a:r>
              <a:rPr lang="de-DE" b="1" dirty="0" err="1"/>
              <a:t>positioning</a:t>
            </a:r>
            <a:r>
              <a:rPr lang="de-DE" b="1" dirty="0"/>
              <a:t>.  </a:t>
            </a:r>
          </a:p>
          <a:p>
            <a:pPr marL="0" indent="0">
              <a:buNone/>
            </a:pPr>
            <a:r>
              <a:rPr lang="de-DE" b="1" dirty="0"/>
              <a:t>Speed </a:t>
            </a:r>
            <a:r>
              <a:rPr lang="de-DE" b="1" dirty="0" err="1"/>
              <a:t>synchronous</a:t>
            </a:r>
            <a:r>
              <a:rPr lang="de-DE" b="1" dirty="0"/>
              <a:t> </a:t>
            </a:r>
            <a:r>
              <a:rPr lang="de-DE" b="1" dirty="0" err="1"/>
              <a:t>operation</a:t>
            </a:r>
            <a:r>
              <a:rPr lang="de-DE" b="1" dirty="0"/>
              <a:t> also possible.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6A86345-25DA-4FF7-B577-98DBED1AE852}"/>
              </a:ext>
            </a:extLst>
          </p:cNvPr>
          <p:cNvSpPr txBox="1"/>
          <p:nvPr/>
        </p:nvSpPr>
        <p:spPr>
          <a:xfrm>
            <a:off x="8862062" y="6144889"/>
            <a:ext cx="3448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Technologyobject</a:t>
            </a:r>
            <a:r>
              <a:rPr lang="de-DE" dirty="0"/>
              <a:t> </a:t>
            </a:r>
            <a:r>
              <a:rPr lang="de-DE" dirty="0" err="1"/>
              <a:t>PositioningAxis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2548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267FFE55-3CD1-4A09-8266-F97861DA458E}"/>
              </a:ext>
            </a:extLst>
          </p:cNvPr>
          <p:cNvSpPr/>
          <p:nvPr/>
        </p:nvSpPr>
        <p:spPr>
          <a:xfrm>
            <a:off x="275093" y="1043283"/>
            <a:ext cx="7101064" cy="8679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A8B8686-5D0D-45EB-B441-3FE38FDBC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5" y="2007031"/>
            <a:ext cx="7333506" cy="421236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9592A77-BEBE-4BAF-8754-4A59B0509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PROFIdrive</a:t>
            </a:r>
            <a:r>
              <a:rPr lang="de-DE" dirty="0"/>
              <a:t> – Possible </a:t>
            </a:r>
            <a:r>
              <a:rPr lang="de-DE" dirty="0" err="1"/>
              <a:t>usecases</a:t>
            </a:r>
            <a:endParaRPr lang="de-DE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525DD98B-5098-4AA1-8AE2-320C044FF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348" y="1260000"/>
            <a:ext cx="7667583" cy="4351338"/>
          </a:xfrm>
        </p:spPr>
        <p:txBody>
          <a:bodyPr/>
          <a:lstStyle/>
          <a:p>
            <a:pPr marL="0" indent="0">
              <a:buNone/>
            </a:pPr>
            <a:r>
              <a:rPr lang="de-DE" sz="2400" b="1" dirty="0"/>
              <a:t>Position </a:t>
            </a:r>
            <a:r>
              <a:rPr lang="de-DE" sz="2400" b="1" dirty="0" err="1"/>
              <a:t>control</a:t>
            </a:r>
            <a:r>
              <a:rPr lang="de-DE" sz="2400" b="1" dirty="0"/>
              <a:t> </a:t>
            </a:r>
            <a:r>
              <a:rPr lang="de-DE" sz="2400" b="1" dirty="0" err="1"/>
              <a:t>with</a:t>
            </a:r>
            <a:r>
              <a:rPr lang="de-DE" sz="2400" b="1" dirty="0"/>
              <a:t> </a:t>
            </a:r>
            <a:r>
              <a:rPr lang="de-DE" sz="2400" b="1" dirty="0" err="1"/>
              <a:t>speed</a:t>
            </a:r>
            <a:r>
              <a:rPr lang="de-DE" sz="2400" b="1" dirty="0"/>
              <a:t> </a:t>
            </a:r>
            <a:r>
              <a:rPr lang="de-DE" sz="2400" b="1" dirty="0" err="1"/>
              <a:t>reference</a:t>
            </a:r>
            <a:r>
              <a:rPr lang="de-DE" sz="2400" b="1" dirty="0"/>
              <a:t> AC4 IRT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Technology </a:t>
            </a:r>
            <a:r>
              <a:rPr lang="de-DE" dirty="0" err="1"/>
              <a:t>object</a:t>
            </a:r>
            <a:r>
              <a:rPr lang="de-DE" dirty="0"/>
              <a:t> „</a:t>
            </a:r>
            <a:r>
              <a:rPr lang="de-DE" dirty="0" err="1"/>
              <a:t>PositioningAxis</a:t>
            </a:r>
            <a:r>
              <a:rPr lang="de-DE" dirty="0"/>
              <a:t>“</a:t>
            </a:r>
          </a:p>
          <a:p>
            <a:r>
              <a:rPr lang="de-DE" dirty="0"/>
              <a:t>Technologieobjekt „</a:t>
            </a:r>
            <a:r>
              <a:rPr lang="de-DE" dirty="0" err="1"/>
              <a:t>SynchronousAxis</a:t>
            </a:r>
            <a:r>
              <a:rPr lang="de-DE" dirty="0"/>
              <a:t>“</a:t>
            </a:r>
          </a:p>
          <a:p>
            <a:r>
              <a:rPr lang="de-DE" dirty="0"/>
              <a:t>Technology </a:t>
            </a:r>
            <a:r>
              <a:rPr lang="de-DE" dirty="0" err="1"/>
              <a:t>Object</a:t>
            </a:r>
            <a:r>
              <a:rPr lang="de-DE" dirty="0"/>
              <a:t> „Cam“</a:t>
            </a:r>
          </a:p>
          <a:p>
            <a:r>
              <a:rPr lang="de-DE" dirty="0" err="1"/>
              <a:t>Technologieobject</a:t>
            </a:r>
            <a:r>
              <a:rPr lang="de-DE" dirty="0"/>
              <a:t> „</a:t>
            </a:r>
            <a:r>
              <a:rPr lang="de-DE" dirty="0" err="1"/>
              <a:t>Kinematics</a:t>
            </a:r>
            <a:r>
              <a:rPr lang="de-DE" dirty="0"/>
              <a:t>“</a:t>
            </a:r>
          </a:p>
          <a:p>
            <a:pPr marL="180975" indent="-180975">
              <a:buNone/>
            </a:pPr>
            <a:r>
              <a:rPr lang="de-DE" dirty="0"/>
              <a:t>	(</a:t>
            </a:r>
            <a:r>
              <a:rPr lang="de-DE" dirty="0" err="1"/>
              <a:t>telegram</a:t>
            </a:r>
            <a:r>
              <a:rPr lang="de-DE" dirty="0"/>
              <a:t> 3)</a:t>
            </a:r>
          </a:p>
          <a:p>
            <a:pPr marL="180975" indent="-180975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>
                <a:solidFill>
                  <a:srgbClr val="FF0000"/>
                </a:solidFill>
              </a:rPr>
              <a:t>Best </a:t>
            </a:r>
            <a:r>
              <a:rPr lang="de-DE" b="1" dirty="0" err="1">
                <a:solidFill>
                  <a:srgbClr val="FF0000"/>
                </a:solidFill>
              </a:rPr>
              <a:t>performance</a:t>
            </a:r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de-DE" b="1" dirty="0" err="1">
                <a:solidFill>
                  <a:srgbClr val="FF0000"/>
                </a:solidFill>
              </a:rPr>
              <a:t>with</a:t>
            </a:r>
            <a:r>
              <a:rPr lang="de-DE" b="1" dirty="0">
                <a:solidFill>
                  <a:srgbClr val="FF0000"/>
                </a:solidFill>
              </a:rPr>
              <a:t> IRT and T-CPU</a:t>
            </a:r>
          </a:p>
          <a:p>
            <a:pPr marL="0" indent="0">
              <a:buNone/>
            </a:pPr>
            <a:r>
              <a:rPr lang="en-US" b="1" dirty="0"/>
              <a:t>Developmental version available as of July 2021</a:t>
            </a:r>
          </a:p>
          <a:p>
            <a:pPr marL="0" indent="0">
              <a:buNone/>
            </a:pPr>
            <a:r>
              <a:rPr lang="en-US" b="1" dirty="0"/>
              <a:t>V6.5-F available as of March 2022 </a:t>
            </a:r>
            <a:endParaRPr lang="de-DE" b="1" dirty="0"/>
          </a:p>
          <a:p>
            <a:pPr marL="0" indent="0">
              <a:buNone/>
            </a:pPr>
            <a:r>
              <a:rPr lang="fr-FR" b="1" dirty="0"/>
              <a:t>Position </a:t>
            </a:r>
            <a:r>
              <a:rPr lang="fr-FR" b="1" dirty="0" err="1"/>
              <a:t>synchronization</a:t>
            </a:r>
            <a:r>
              <a:rPr lang="fr-FR" b="1" dirty="0"/>
              <a:t>, cam plate,</a:t>
            </a:r>
          </a:p>
          <a:p>
            <a:pPr marL="0" indent="0">
              <a:buNone/>
            </a:pPr>
            <a:r>
              <a:rPr lang="fr-FR" b="1" dirty="0"/>
              <a:t>interpolation, transformations</a:t>
            </a:r>
            <a:r>
              <a:rPr lang="de-DE" b="1" dirty="0"/>
              <a:t>.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2F86F91-C138-4F35-887A-22C3E0DC26B3}"/>
              </a:ext>
            </a:extLst>
          </p:cNvPr>
          <p:cNvSpPr txBox="1"/>
          <p:nvPr/>
        </p:nvSpPr>
        <p:spPr>
          <a:xfrm>
            <a:off x="4533900" y="6312321"/>
            <a:ext cx="3532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Technologieobject</a:t>
            </a:r>
            <a:r>
              <a:rPr lang="de-DE" dirty="0"/>
              <a:t> </a:t>
            </a:r>
            <a:r>
              <a:rPr lang="de-DE" dirty="0" err="1"/>
              <a:t>PositioningAxis</a:t>
            </a:r>
            <a:r>
              <a:rPr lang="de-DE" dirty="0"/>
              <a:t>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A0A5C6F-D14D-42DA-9CDE-B7B042B8FDCE}"/>
              </a:ext>
            </a:extLst>
          </p:cNvPr>
          <p:cNvSpPr txBox="1"/>
          <p:nvPr/>
        </p:nvSpPr>
        <p:spPr>
          <a:xfrm rot="21206622">
            <a:off x="6993368" y="871271"/>
            <a:ext cx="42167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>
                <a:solidFill>
                  <a:srgbClr val="FF0000"/>
                </a:solidFill>
              </a:rPr>
              <a:t>position</a:t>
            </a:r>
            <a:r>
              <a:rPr lang="de-DE" sz="2800" dirty="0">
                <a:solidFill>
                  <a:srgbClr val="FF0000"/>
                </a:solidFill>
              </a:rPr>
              <a:t> </a:t>
            </a:r>
            <a:r>
              <a:rPr lang="de-DE" sz="2800" dirty="0" err="1">
                <a:solidFill>
                  <a:srgbClr val="FF0000"/>
                </a:solidFill>
              </a:rPr>
              <a:t>synchronous</a:t>
            </a:r>
            <a:r>
              <a:rPr lang="de-DE" sz="2800" dirty="0">
                <a:solidFill>
                  <a:srgbClr val="FF0000"/>
                </a:solidFill>
              </a:rPr>
              <a:t> </a:t>
            </a:r>
            <a:r>
              <a:rPr lang="de-DE" sz="2800" dirty="0" err="1">
                <a:solidFill>
                  <a:srgbClr val="FF0000"/>
                </a:solidFill>
              </a:rPr>
              <a:t>mode</a:t>
            </a:r>
            <a:endParaRPr lang="de-DE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206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87369378-9E6A-445F-B591-41EDECA0FCC7}"/>
              </a:ext>
            </a:extLst>
          </p:cNvPr>
          <p:cNvSpPr/>
          <p:nvPr/>
        </p:nvSpPr>
        <p:spPr>
          <a:xfrm>
            <a:off x="1854926" y="3875964"/>
            <a:ext cx="7571549" cy="27007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E494906-E548-4D5C-90F9-DFBBBEDE8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54105F2E-26CA-4342-8C6E-C53F19B526B2}"/>
              </a:ext>
            </a:extLst>
          </p:cNvPr>
          <p:cNvSpPr txBox="1">
            <a:spLocks/>
          </p:cNvSpPr>
          <p:nvPr/>
        </p:nvSpPr>
        <p:spPr>
          <a:xfrm>
            <a:off x="3953431" y="1482987"/>
            <a:ext cx="6772889" cy="31790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2400" b="1" dirty="0" err="1"/>
              <a:t>PROFIdrive</a:t>
            </a:r>
            <a:endParaRPr lang="de-DE" sz="2400" b="1" dirty="0"/>
          </a:p>
          <a:p>
            <a:r>
              <a:rPr lang="en-US" sz="1800" dirty="0"/>
              <a:t>Requirements </a:t>
            </a:r>
          </a:p>
          <a:p>
            <a:r>
              <a:rPr lang="en-US" sz="1800" dirty="0"/>
              <a:t>Adjustment and Usage</a:t>
            </a:r>
          </a:p>
          <a:p>
            <a:r>
              <a:rPr lang="en-US" sz="1800" dirty="0"/>
              <a:t>Commissioning / Live Demo</a:t>
            </a:r>
          </a:p>
          <a:p>
            <a:r>
              <a:rPr lang="en-US" sz="1800" dirty="0"/>
              <a:t>Questions / discussion </a:t>
            </a:r>
          </a:p>
          <a:p>
            <a:endParaRPr lang="en-US" sz="1800" dirty="0"/>
          </a:p>
          <a:p>
            <a:pPr marL="0" indent="0">
              <a:buNone/>
            </a:pPr>
            <a:endParaRPr lang="de-DE" sz="18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E699683-DF00-45F9-91DF-D862CF526C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31"/>
          <a:stretch/>
        </p:blipFill>
        <p:spPr>
          <a:xfrm>
            <a:off x="1854925" y="5557702"/>
            <a:ext cx="7571550" cy="1019048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E7A61D40-1633-446E-88D5-15EA708D118F}"/>
              </a:ext>
            </a:extLst>
          </p:cNvPr>
          <p:cNvSpPr txBox="1"/>
          <p:nvPr/>
        </p:nvSpPr>
        <p:spPr>
          <a:xfrm>
            <a:off x="1854925" y="3722637"/>
            <a:ext cx="75715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800" dirty="0"/>
          </a:p>
          <a:p>
            <a:pPr marL="0" indent="0">
              <a:buNone/>
            </a:pPr>
            <a:r>
              <a:rPr lang="en-US" sz="1800" dirty="0"/>
              <a:t>Before we start, please give me a feedback with the hand symbol if you have experience with </a:t>
            </a:r>
            <a:r>
              <a:rPr lang="en-US" sz="1800" dirty="0" err="1"/>
              <a:t>PROFIdrive</a:t>
            </a:r>
            <a:r>
              <a:rPr lang="en-US" sz="1800" dirty="0"/>
              <a:t> or you have tried to use the examples from last meeting 16.11. </a:t>
            </a: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58AD1ECB-F10F-4279-8BAA-87277764CE62}"/>
              </a:ext>
            </a:extLst>
          </p:cNvPr>
          <p:cNvCxnSpPr>
            <a:cxnSpLocks/>
          </p:cNvCxnSpPr>
          <p:nvPr/>
        </p:nvCxnSpPr>
        <p:spPr>
          <a:xfrm flipH="1">
            <a:off x="4241075" y="5183893"/>
            <a:ext cx="1299916" cy="69542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4643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0404A2-4F20-4676-A3D1-09BDF65A9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Market </a:t>
            </a:r>
            <a:r>
              <a:rPr lang="de-DE" dirty="0" err="1"/>
              <a:t>with</a:t>
            </a:r>
            <a:r>
              <a:rPr lang="de-DE" dirty="0"/>
              <a:t> potential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4A787BE-F3F4-4309-B9C5-19756B24FEA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224" y="2920088"/>
            <a:ext cx="3998159" cy="2246741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205C789-F039-4DF6-B85D-63504819F8CD}"/>
              </a:ext>
            </a:extLst>
          </p:cNvPr>
          <p:cNvSpPr txBox="1"/>
          <p:nvPr/>
        </p:nvSpPr>
        <p:spPr>
          <a:xfrm>
            <a:off x="540000" y="5416878"/>
            <a:ext cx="9707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Siemens has opened up to 3.rd Party RT / IRT drive manufacturers.</a:t>
            </a:r>
          </a:p>
          <a:p>
            <a:r>
              <a:rPr lang="en-US" sz="2400" dirty="0"/>
              <a:t>This cooperation is wanted by Siemens and the market is growing strongly.</a:t>
            </a:r>
            <a:endParaRPr lang="de-DE" sz="2400" dirty="0"/>
          </a:p>
        </p:txBody>
      </p:sp>
      <p:pic>
        <p:nvPicPr>
          <p:cNvPr id="4" name="Grafik 3" descr="Ein Bild, das Tisch enthält.&#10;&#10;Automatisch generierte Beschreibung">
            <a:extLst>
              <a:ext uri="{FF2B5EF4-FFF2-40B4-BE49-F238E27FC236}">
                <a16:creationId xmlns:a16="http://schemas.microsoft.com/office/drawing/2014/main" id="{40E42C9C-2F8C-46E4-B60F-0AC15FD52F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2155" y="1009323"/>
            <a:ext cx="6511290" cy="421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7237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D4046C-C9D4-4792-9C5C-15BB0EAD6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attention</a:t>
            </a:r>
            <a:r>
              <a:rPr lang="de-DE" dirty="0"/>
              <a:t> !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7201BE0-2C9B-421E-BD37-1D1B651F5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7025" y="1797126"/>
            <a:ext cx="7473450" cy="426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222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D4046C-C9D4-4792-9C5C-15BB0EAD6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Questions </a:t>
            </a:r>
            <a:r>
              <a:rPr lang="de-DE" dirty="0" err="1"/>
              <a:t>about</a:t>
            </a:r>
            <a:r>
              <a:rPr lang="de-DE" dirty="0"/>
              <a:t> Part 1 on 16th </a:t>
            </a:r>
            <a:r>
              <a:rPr lang="de-DE" dirty="0" err="1"/>
              <a:t>november</a:t>
            </a:r>
            <a:r>
              <a:rPr lang="de-DE" dirty="0"/>
              <a:t> ?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7201BE0-2C9B-421E-BD37-1D1B651F5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7025" y="1797126"/>
            <a:ext cx="7473450" cy="426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661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281D68-C87D-4BDC-B78A-F57B50D52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226705"/>
            <a:ext cx="7987800" cy="460800"/>
          </a:xfrm>
        </p:spPr>
        <p:txBody>
          <a:bodyPr/>
          <a:lstStyle/>
          <a:p>
            <a:r>
              <a:rPr lang="de-DE" dirty="0" err="1"/>
              <a:t>Perhaps</a:t>
            </a:r>
            <a:r>
              <a:rPr lang="de-DE" dirty="0"/>
              <a:t> </a:t>
            </a:r>
            <a:r>
              <a:rPr lang="de-DE" dirty="0" err="1"/>
              <a:t>missing</a:t>
            </a:r>
            <a:r>
              <a:rPr lang="de-DE" dirty="0"/>
              <a:t> </a:t>
            </a:r>
            <a:r>
              <a:rPr lang="de-DE" dirty="0" err="1"/>
              <a:t>functions</a:t>
            </a:r>
            <a:r>
              <a:rPr lang="de-DE" dirty="0"/>
              <a:t>/</a:t>
            </a:r>
            <a:r>
              <a:rPr lang="de-DE" dirty="0" err="1"/>
              <a:t>features</a:t>
            </a:r>
            <a:r>
              <a:rPr lang="de-DE" dirty="0"/>
              <a:t> at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moment</a:t>
            </a:r>
            <a:r>
              <a:rPr lang="de-DE" dirty="0"/>
              <a:t> 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846A0CA-A507-4D9B-9F4E-3F2106D44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100" y="1096226"/>
            <a:ext cx="11161800" cy="5632119"/>
          </a:xfrm>
        </p:spPr>
        <p:txBody>
          <a:bodyPr/>
          <a:lstStyle/>
          <a:p>
            <a:pPr marL="0" indent="0">
              <a:buNone/>
            </a:pPr>
            <a:r>
              <a:rPr lang="de-DE" dirty="0" err="1"/>
              <a:t>PROFIdrive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just </a:t>
            </a:r>
            <a:r>
              <a:rPr lang="de-DE" dirty="0" err="1"/>
              <a:t>begun</a:t>
            </a:r>
            <a:r>
              <a:rPr lang="de-DE" dirty="0"/>
              <a:t> in 2021 so </a:t>
            </a:r>
            <a:r>
              <a:rPr lang="de-DE" dirty="0" err="1"/>
              <a:t>perhaps</a:t>
            </a:r>
            <a:r>
              <a:rPr lang="de-DE" dirty="0"/>
              <a:t>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missing</a:t>
            </a:r>
            <a:r>
              <a:rPr lang="de-DE" dirty="0"/>
              <a:t> </a:t>
            </a:r>
            <a:r>
              <a:rPr lang="de-DE" dirty="0" err="1"/>
              <a:t>features</a:t>
            </a:r>
            <a:r>
              <a:rPr lang="de-DE" dirty="0"/>
              <a:t>:</a:t>
            </a:r>
          </a:p>
          <a:p>
            <a:pPr marL="0" indent="0">
              <a:buNone/>
            </a:pPr>
            <a:endParaRPr lang="de-DE" dirty="0"/>
          </a:p>
          <a:p>
            <a:pPr lvl="1"/>
            <a:r>
              <a:rPr lang="de-DE" sz="2000" dirty="0" err="1"/>
              <a:t>Missing</a:t>
            </a:r>
            <a:r>
              <a:rPr lang="de-DE" sz="2000" dirty="0"/>
              <a:t> </a:t>
            </a:r>
            <a:r>
              <a:rPr lang="de-DE" sz="2000" dirty="0" err="1"/>
              <a:t>telegramms</a:t>
            </a:r>
            <a:r>
              <a:rPr lang="de-DE" sz="2000" dirty="0"/>
              <a:t> like 102 </a:t>
            </a:r>
            <a:r>
              <a:rPr lang="de-DE" sz="2000" dirty="0" err="1"/>
              <a:t>or</a:t>
            </a:r>
            <a:r>
              <a:rPr lang="de-DE" sz="2000" dirty="0"/>
              <a:t> 105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torque</a:t>
            </a:r>
            <a:r>
              <a:rPr lang="de-DE" sz="2000" dirty="0"/>
              <a:t> </a:t>
            </a:r>
            <a:r>
              <a:rPr lang="de-DE" sz="2000" dirty="0" err="1"/>
              <a:t>limiting</a:t>
            </a:r>
            <a:r>
              <a:rPr lang="de-DE" sz="2000" dirty="0"/>
              <a:t>.</a:t>
            </a:r>
          </a:p>
          <a:p>
            <a:endParaRPr lang="de-DE" dirty="0"/>
          </a:p>
          <a:p>
            <a:pPr lvl="1"/>
            <a:r>
              <a:rPr lang="de-DE" sz="2000" dirty="0" err="1"/>
              <a:t>Missing</a:t>
            </a:r>
            <a:r>
              <a:rPr lang="de-DE" sz="2000" dirty="0"/>
              <a:t> support </a:t>
            </a:r>
            <a:r>
              <a:rPr lang="de-DE" sz="2000" dirty="0" err="1"/>
              <a:t>of</a:t>
            </a:r>
            <a:r>
              <a:rPr lang="de-DE" sz="2000" dirty="0"/>
              <a:t> digital </a:t>
            </a:r>
            <a:r>
              <a:rPr lang="de-DE" sz="2000" dirty="0" err="1"/>
              <a:t>inputs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measureing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axisposition</a:t>
            </a:r>
            <a:r>
              <a:rPr lang="de-DE" sz="2000" dirty="0"/>
              <a:t> (</a:t>
            </a:r>
            <a:r>
              <a:rPr lang="de-DE" sz="2000" dirty="0" err="1"/>
              <a:t>Posi</a:t>
            </a:r>
            <a:r>
              <a:rPr lang="de-DE" sz="2000" dirty="0"/>
              <a:t> </a:t>
            </a:r>
            <a:r>
              <a:rPr lang="de-DE" sz="2000" dirty="0" err="1"/>
              <a:t>Latch</a:t>
            </a:r>
            <a:r>
              <a:rPr lang="de-DE" sz="2000" dirty="0"/>
              <a:t> </a:t>
            </a:r>
            <a:r>
              <a:rPr lang="de-DE" sz="2000" dirty="0" err="1"/>
              <a:t>functionality</a:t>
            </a:r>
            <a:r>
              <a:rPr lang="de-DE" sz="2000" dirty="0"/>
              <a:t>)</a:t>
            </a:r>
          </a:p>
          <a:p>
            <a:endParaRPr lang="en-US" dirty="0"/>
          </a:p>
          <a:p>
            <a:pPr lvl="1"/>
            <a:r>
              <a:rPr lang="en-US" sz="2000" dirty="0"/>
              <a:t>Missing support of outputs for position-dependent control of processes</a:t>
            </a:r>
            <a:r>
              <a:rPr lang="de-DE" sz="2000" dirty="0"/>
              <a:t> (e.g. CAM Switch) </a:t>
            </a:r>
          </a:p>
          <a:p>
            <a:endParaRPr lang="de-DE" dirty="0"/>
          </a:p>
          <a:p>
            <a:pPr lvl="1"/>
            <a:r>
              <a:rPr lang="de-DE" sz="2000" dirty="0"/>
              <a:t>High </a:t>
            </a:r>
            <a:r>
              <a:rPr lang="de-DE" sz="2000" dirty="0" err="1"/>
              <a:t>accuracy</a:t>
            </a:r>
            <a:r>
              <a:rPr lang="de-DE" sz="2000" dirty="0"/>
              <a:t> </a:t>
            </a:r>
            <a:r>
              <a:rPr lang="de-DE" sz="2000" dirty="0" err="1"/>
              <a:t>position</a:t>
            </a:r>
            <a:r>
              <a:rPr lang="de-DE" sz="2000" dirty="0"/>
              <a:t> </a:t>
            </a:r>
            <a:r>
              <a:rPr lang="de-DE" sz="2000" dirty="0" err="1"/>
              <a:t>control</a:t>
            </a:r>
            <a:r>
              <a:rPr lang="de-DE" sz="2000" dirty="0"/>
              <a:t> </a:t>
            </a:r>
            <a:r>
              <a:rPr lang="de-DE" sz="2000" dirty="0" err="1"/>
              <a:t>inside</a:t>
            </a:r>
            <a:r>
              <a:rPr lang="de-DE" sz="2000" dirty="0"/>
              <a:t> </a:t>
            </a:r>
            <a:r>
              <a:rPr lang="de-DE" sz="2000" dirty="0" err="1"/>
              <a:t>drive</a:t>
            </a:r>
            <a:r>
              <a:rPr lang="de-DE" sz="2000" dirty="0"/>
              <a:t>, </a:t>
            </a:r>
            <a:r>
              <a:rPr lang="de-DE" sz="2000" dirty="0" err="1"/>
              <a:t>named</a:t>
            </a:r>
            <a:r>
              <a:rPr lang="de-DE" sz="2000" dirty="0"/>
              <a:t> DSC (Dynamic </a:t>
            </a:r>
            <a:r>
              <a:rPr lang="de-DE" sz="2000" dirty="0" err="1"/>
              <a:t>Servo</a:t>
            </a:r>
            <a:r>
              <a:rPr lang="de-DE" sz="2000" dirty="0"/>
              <a:t> Control) at Siemens</a:t>
            </a:r>
            <a:r>
              <a:rPr lang="de-DE" dirty="0"/>
              <a:t>.</a:t>
            </a:r>
          </a:p>
          <a:p>
            <a:endParaRPr lang="de-DE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" b="1" dirty="0"/>
              <a:t>Please give us feedback if feature is needed for your customers application.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" b="1" dirty="0"/>
              <a:t>Tell us the buying power of the customer for the needed feature.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" b="1" dirty="0"/>
              <a:t>We will collect this information.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270984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FF2B1F-22DA-46D0-8899-1750BB640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PROFIDrive</a:t>
            </a:r>
            <a:r>
              <a:rPr lang="de-DE" dirty="0"/>
              <a:t> – </a:t>
            </a:r>
            <a:r>
              <a:rPr lang="de-DE" dirty="0" err="1"/>
              <a:t>Requirements</a:t>
            </a:r>
            <a:r>
              <a:rPr lang="de-DE" dirty="0"/>
              <a:t>                                                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6762C7-A785-4D49-A282-9869B0B36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0343" y="1688377"/>
            <a:ext cx="9904011" cy="484454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de-DE" sz="2400" dirty="0"/>
              <a:t>1. Drive Controller SI6 </a:t>
            </a:r>
            <a:r>
              <a:rPr lang="de-DE" sz="2400" dirty="0" err="1"/>
              <a:t>or</a:t>
            </a:r>
            <a:r>
              <a:rPr lang="de-DE" sz="2400" dirty="0"/>
              <a:t> SC6 </a:t>
            </a:r>
            <a:r>
              <a:rPr lang="de-DE" sz="1600" dirty="0"/>
              <a:t>(SD6 </a:t>
            </a:r>
            <a:r>
              <a:rPr lang="de-DE" sz="1600" dirty="0" err="1"/>
              <a:t>does</a:t>
            </a:r>
            <a:r>
              <a:rPr lang="de-DE" sz="1600" dirty="0"/>
              <a:t> not support </a:t>
            </a:r>
            <a:r>
              <a:rPr lang="de-DE" sz="1600" dirty="0" err="1"/>
              <a:t>PROFIdrive</a:t>
            </a:r>
            <a:r>
              <a:rPr lang="de-DE" sz="1600" dirty="0"/>
              <a:t> </a:t>
            </a:r>
            <a:r>
              <a:rPr lang="de-DE" sz="1600" dirty="0" err="1"/>
              <a:t>nor</a:t>
            </a:r>
            <a:r>
              <a:rPr lang="de-DE" sz="1600" dirty="0"/>
              <a:t> </a:t>
            </a:r>
            <a:r>
              <a:rPr lang="de-DE" sz="1600" dirty="0" err="1"/>
              <a:t>PROFIsafe</a:t>
            </a:r>
            <a:r>
              <a:rPr lang="de-DE" sz="1600" dirty="0"/>
              <a:t>)</a:t>
            </a:r>
          </a:p>
          <a:p>
            <a:pPr marL="0" indent="0">
              <a:spcBef>
                <a:spcPts val="1800"/>
              </a:spcBef>
              <a:spcAft>
                <a:spcPts val="600"/>
              </a:spcAft>
              <a:buNone/>
            </a:pPr>
            <a:r>
              <a:rPr lang="de-DE" sz="2400" dirty="0"/>
              <a:t>2. At least Firmware V6.5-D (</a:t>
            </a:r>
            <a:r>
              <a:rPr lang="de-DE" sz="2400" dirty="0" err="1"/>
              <a:t>July</a:t>
            </a:r>
            <a:r>
              <a:rPr lang="de-DE" sz="2400" dirty="0"/>
              <a:t> 2021)</a:t>
            </a:r>
          </a:p>
          <a:p>
            <a:pPr marL="0" indent="0">
              <a:spcBef>
                <a:spcPts val="1800"/>
              </a:spcBef>
              <a:spcAft>
                <a:spcPts val="600"/>
              </a:spcAft>
              <a:buNone/>
            </a:pPr>
            <a:r>
              <a:rPr lang="de-DE" sz="2400" dirty="0"/>
              <a:t>3. TIA Portal 15 </a:t>
            </a:r>
            <a:r>
              <a:rPr lang="de-DE" sz="2400" dirty="0" err="1"/>
              <a:t>or</a:t>
            </a:r>
            <a:r>
              <a:rPr lang="de-DE" sz="2400" dirty="0"/>
              <a:t> </a:t>
            </a:r>
            <a:r>
              <a:rPr lang="de-DE" sz="2400" dirty="0" err="1"/>
              <a:t>newer</a:t>
            </a:r>
            <a:r>
              <a:rPr lang="de-DE" sz="2400" dirty="0"/>
              <a:t>   </a:t>
            </a:r>
          </a:p>
          <a:p>
            <a:pPr marL="265113" indent="-265113">
              <a:spcBef>
                <a:spcPts val="0"/>
              </a:spcBef>
              <a:buNone/>
            </a:pPr>
            <a:r>
              <a:rPr lang="en-US" sz="2400" dirty="0"/>
              <a:t>	(no additional Siemens software with costs necessary) </a:t>
            </a:r>
          </a:p>
          <a:p>
            <a:pPr marL="265113" indent="-265113">
              <a:spcBef>
                <a:spcPts val="0"/>
              </a:spcBef>
              <a:buNone/>
            </a:pPr>
            <a:r>
              <a:rPr lang="en-US" sz="2400" dirty="0"/>
              <a:t>	Controlled via open source Siemens blocks from Drive_Lib_S7 or </a:t>
            </a:r>
          </a:p>
          <a:p>
            <a:pPr marL="265113" indent="-265113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/>
              <a:t>	via </a:t>
            </a:r>
            <a:r>
              <a:rPr lang="en-US" sz="2400" dirty="0" err="1"/>
              <a:t>PLCopen</a:t>
            </a:r>
            <a:r>
              <a:rPr lang="en-US" sz="2400" dirty="0"/>
              <a:t> conform programming with technology objects possible.</a:t>
            </a:r>
          </a:p>
          <a:p>
            <a:pPr marL="265113" indent="-265113">
              <a:spcAft>
                <a:spcPts val="1200"/>
              </a:spcAft>
              <a:buNone/>
            </a:pPr>
            <a:r>
              <a:rPr lang="de-DE" sz="2400" dirty="0"/>
              <a:t>4. </a:t>
            </a:r>
            <a:r>
              <a:rPr lang="en-US" sz="2400" dirty="0"/>
              <a:t>No special Siemens PLC necessary to start with technology objects.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776196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>
            <a:extLst>
              <a:ext uri="{FF2B5EF4-FFF2-40B4-BE49-F238E27FC236}">
                <a16:creationId xmlns:a16="http://schemas.microsoft.com/office/drawing/2014/main" id="{BCEC3425-90B0-4542-8144-1574EE37CFA3}"/>
              </a:ext>
            </a:extLst>
          </p:cNvPr>
          <p:cNvSpPr/>
          <p:nvPr/>
        </p:nvSpPr>
        <p:spPr>
          <a:xfrm>
            <a:off x="6302963" y="998302"/>
            <a:ext cx="5248196" cy="36665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AAC6A890-839D-41FC-B859-3B2495FD3CF5}"/>
              </a:ext>
            </a:extLst>
          </p:cNvPr>
          <p:cNvSpPr/>
          <p:nvPr/>
        </p:nvSpPr>
        <p:spPr>
          <a:xfrm>
            <a:off x="637774" y="1005987"/>
            <a:ext cx="5248196" cy="366654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4CEFB06-B4F1-4689-AB96-FD5DE2D0C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Decide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DriveLib</a:t>
            </a:r>
            <a:r>
              <a:rPr lang="de-DE" dirty="0"/>
              <a:t> and Technology </a:t>
            </a:r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F86380F-77F9-4AEC-87A2-66E1CD7D5FE4}"/>
              </a:ext>
            </a:extLst>
          </p:cNvPr>
          <p:cNvGrpSpPr/>
          <p:nvPr/>
        </p:nvGrpSpPr>
        <p:grpSpPr>
          <a:xfrm>
            <a:off x="8609519" y="1054429"/>
            <a:ext cx="2101777" cy="3689151"/>
            <a:chOff x="8609519" y="1054429"/>
            <a:chExt cx="2101777" cy="3689151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E3DD2665-13E6-4B66-8D88-4DB1B426B6C6}"/>
                </a:ext>
              </a:extLst>
            </p:cNvPr>
            <p:cNvSpPr/>
            <p:nvPr/>
          </p:nvSpPr>
          <p:spPr>
            <a:xfrm>
              <a:off x="8609519" y="3488701"/>
              <a:ext cx="2101777" cy="10832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EF9E776D-98C4-4CFD-AF8F-E225B2BA537E}"/>
                </a:ext>
              </a:extLst>
            </p:cNvPr>
            <p:cNvGrpSpPr/>
            <p:nvPr/>
          </p:nvGrpSpPr>
          <p:grpSpPr>
            <a:xfrm>
              <a:off x="8609519" y="1054429"/>
              <a:ext cx="2101777" cy="3689151"/>
              <a:chOff x="7787400" y="1797249"/>
              <a:chExt cx="2663585" cy="4675265"/>
            </a:xfrm>
          </p:grpSpPr>
          <p:pic>
            <p:nvPicPr>
              <p:cNvPr id="4" name="Grafik 3">
                <a:extLst>
                  <a:ext uri="{FF2B5EF4-FFF2-40B4-BE49-F238E27FC236}">
                    <a16:creationId xmlns:a16="http://schemas.microsoft.com/office/drawing/2014/main" id="{C2406397-6A9C-4E8D-BB4E-0254AD8217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787400" y="1797249"/>
                <a:ext cx="2663585" cy="3790101"/>
              </a:xfrm>
              <a:prstGeom prst="rect">
                <a:avLst/>
              </a:prstGeom>
            </p:spPr>
          </p:pic>
          <p:grpSp>
            <p:nvGrpSpPr>
              <p:cNvPr id="5" name="Gruppieren 4">
                <a:extLst>
                  <a:ext uri="{FF2B5EF4-FFF2-40B4-BE49-F238E27FC236}">
                    <a16:creationId xmlns:a16="http://schemas.microsoft.com/office/drawing/2014/main" id="{13FF7BEA-736C-4A81-9D3C-A73B21D4691F}"/>
                  </a:ext>
                </a:extLst>
              </p:cNvPr>
              <p:cNvGrpSpPr/>
              <p:nvPr/>
            </p:nvGrpSpPr>
            <p:grpSpPr>
              <a:xfrm>
                <a:off x="8251612" y="4715140"/>
                <a:ext cx="1770924" cy="1757374"/>
                <a:chOff x="8891449" y="5060750"/>
                <a:chExt cx="1905000" cy="1905000"/>
              </a:xfrm>
            </p:grpSpPr>
            <p:sp>
              <p:nvSpPr>
                <p:cNvPr id="6" name="Rechteck 5">
                  <a:extLst>
                    <a:ext uri="{FF2B5EF4-FFF2-40B4-BE49-F238E27FC236}">
                      <a16:creationId xmlns:a16="http://schemas.microsoft.com/office/drawing/2014/main" id="{5189C5A1-95D6-4D1B-A77B-3D4534987511}"/>
                    </a:ext>
                  </a:extLst>
                </p:cNvPr>
                <p:cNvSpPr/>
                <p:nvPr/>
              </p:nvSpPr>
              <p:spPr>
                <a:xfrm>
                  <a:off x="9490071" y="5241850"/>
                  <a:ext cx="960914" cy="83776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7" name="Grafik 6" descr="Ein Bild, das Text, Briefpapier, Aktenordner enthält.&#10;&#10;Automatisch generierte Beschreibung">
                  <a:extLst>
                    <a:ext uri="{FF2B5EF4-FFF2-40B4-BE49-F238E27FC236}">
                      <a16:creationId xmlns:a16="http://schemas.microsoft.com/office/drawing/2014/main" id="{5770CC6C-7A97-4684-A6AB-A0D9B1C88A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91449" y="5060750"/>
                  <a:ext cx="1905000" cy="1905000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14" name="Grafik 13">
            <a:extLst>
              <a:ext uri="{FF2B5EF4-FFF2-40B4-BE49-F238E27FC236}">
                <a16:creationId xmlns:a16="http://schemas.microsoft.com/office/drawing/2014/main" id="{B0D440AD-28E4-4775-9328-6B7878EA82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9231" y="1200641"/>
            <a:ext cx="3916325" cy="27644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03F245E8-0628-430D-8F19-6C550B11D40C}"/>
              </a:ext>
            </a:extLst>
          </p:cNvPr>
          <p:cNvSpPr txBox="1"/>
          <p:nvPr/>
        </p:nvSpPr>
        <p:spPr>
          <a:xfrm>
            <a:off x="637774" y="1418120"/>
            <a:ext cx="950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DriveLib</a:t>
            </a:r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A14C2AD-060B-41BE-9556-79E920928315}"/>
              </a:ext>
            </a:extLst>
          </p:cNvPr>
          <p:cNvSpPr txBox="1"/>
          <p:nvPr/>
        </p:nvSpPr>
        <p:spPr>
          <a:xfrm>
            <a:off x="6302963" y="1378635"/>
            <a:ext cx="2004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Technology Objects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2FED3C42-BE53-4895-9876-926DC4463D43}"/>
              </a:ext>
            </a:extLst>
          </p:cNvPr>
          <p:cNvSpPr txBox="1"/>
          <p:nvPr/>
        </p:nvSpPr>
        <p:spPr>
          <a:xfrm>
            <a:off x="238205" y="4727097"/>
            <a:ext cx="11810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400" dirty="0"/>
              <a:t>+ </a:t>
            </a:r>
            <a:r>
              <a:rPr lang="de-DE" sz="2400" dirty="0" err="1"/>
              <a:t>both</a:t>
            </a:r>
            <a:r>
              <a:rPr lang="de-DE" sz="2400" dirty="0"/>
              <a:t> </a:t>
            </a:r>
            <a:r>
              <a:rPr lang="de-DE" sz="2400" dirty="0" err="1"/>
              <a:t>ways</a:t>
            </a:r>
            <a:r>
              <a:rPr lang="de-DE" sz="2400" dirty="0"/>
              <a:t> </a:t>
            </a:r>
            <a:r>
              <a:rPr lang="de-DE" sz="2400" dirty="0" err="1"/>
              <a:t>are</a:t>
            </a:r>
            <a:r>
              <a:rPr lang="de-DE" sz="2400" dirty="0"/>
              <a:t> </a:t>
            </a:r>
            <a:r>
              <a:rPr lang="de-DE" sz="2400" dirty="0" err="1"/>
              <a:t>described</a:t>
            </a:r>
            <a:r>
              <a:rPr lang="de-DE" sz="2400" dirty="0"/>
              <a:t> in </a:t>
            </a:r>
            <a:r>
              <a:rPr lang="de-DE" sz="2400" dirty="0" err="1"/>
              <a:t>PROFIdrive</a:t>
            </a:r>
            <a:r>
              <a:rPr lang="de-DE" sz="2400" dirty="0"/>
              <a:t> </a:t>
            </a:r>
            <a:r>
              <a:rPr lang="de-DE" sz="2400" dirty="0" err="1"/>
              <a:t>manual</a:t>
            </a:r>
            <a:r>
              <a:rPr lang="de-DE" sz="2400" dirty="0"/>
              <a:t> and </a:t>
            </a:r>
            <a:r>
              <a:rPr lang="de-DE" sz="2400" dirty="0" err="1"/>
              <a:t>both</a:t>
            </a:r>
            <a:r>
              <a:rPr lang="de-DE" sz="2400" dirty="0"/>
              <a:t> </a:t>
            </a:r>
            <a:r>
              <a:rPr lang="de-DE" sz="2400" dirty="0" err="1"/>
              <a:t>are</a:t>
            </a:r>
            <a:r>
              <a:rPr lang="de-DE" sz="2400" dirty="0"/>
              <a:t> </a:t>
            </a:r>
            <a:r>
              <a:rPr lang="de-DE" sz="2400" dirty="0" err="1"/>
              <a:t>included</a:t>
            </a:r>
            <a:r>
              <a:rPr lang="de-DE" sz="2400" dirty="0"/>
              <a:t> in </a:t>
            </a:r>
            <a:r>
              <a:rPr lang="de-DE" sz="2400" dirty="0" err="1"/>
              <a:t>our</a:t>
            </a:r>
            <a:r>
              <a:rPr lang="de-DE" sz="2400" dirty="0"/>
              <a:t> TIA </a:t>
            </a:r>
            <a:r>
              <a:rPr lang="de-DE" sz="2400" dirty="0" err="1"/>
              <a:t>examples</a:t>
            </a:r>
            <a:endParaRPr lang="de-DE" sz="24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AADC183-AE26-443E-902C-6F21757B67A7}"/>
              </a:ext>
            </a:extLst>
          </p:cNvPr>
          <p:cNvSpPr txBox="1"/>
          <p:nvPr/>
        </p:nvSpPr>
        <p:spPr>
          <a:xfrm>
            <a:off x="637774" y="104440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1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0535A9D-F4E0-4115-ADEC-A98C63E12076}"/>
              </a:ext>
            </a:extLst>
          </p:cNvPr>
          <p:cNvSpPr txBox="1"/>
          <p:nvPr/>
        </p:nvSpPr>
        <p:spPr>
          <a:xfrm>
            <a:off x="6302963" y="96980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2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617AF003-EBF8-4876-B83A-677C67A746EC}"/>
              </a:ext>
            </a:extLst>
          </p:cNvPr>
          <p:cNvSpPr txBox="1"/>
          <p:nvPr/>
        </p:nvSpPr>
        <p:spPr>
          <a:xfrm>
            <a:off x="6306368" y="5897235"/>
            <a:ext cx="55731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DE" sz="2400" dirty="0"/>
              <a:t>+ </a:t>
            </a:r>
            <a:r>
              <a:rPr lang="de-DE" sz="2400" dirty="0" err="1"/>
              <a:t>With</a:t>
            </a:r>
            <a:r>
              <a:rPr lang="de-DE" sz="2400" dirty="0"/>
              <a:t> </a:t>
            </a:r>
            <a:r>
              <a:rPr lang="de-DE" sz="2400" dirty="0" err="1"/>
              <a:t>Technlogy</a:t>
            </a:r>
            <a:r>
              <a:rPr lang="de-DE" sz="2400" dirty="0"/>
              <a:t> Objects </a:t>
            </a:r>
            <a:r>
              <a:rPr lang="de-DE" sz="2400" dirty="0" err="1"/>
              <a:t>drive</a:t>
            </a:r>
            <a:r>
              <a:rPr lang="de-DE" sz="2400" dirty="0"/>
              <a:t> </a:t>
            </a:r>
            <a:r>
              <a:rPr lang="de-DE" sz="2400" dirty="0" err="1"/>
              <a:t>based</a:t>
            </a:r>
            <a:r>
              <a:rPr lang="de-DE" sz="2400" dirty="0"/>
              <a:t> and </a:t>
            </a:r>
            <a:r>
              <a:rPr lang="de-DE" sz="2400" dirty="0" err="1"/>
              <a:t>controller</a:t>
            </a:r>
            <a:r>
              <a:rPr lang="de-DE" sz="2400" dirty="0"/>
              <a:t> </a:t>
            </a:r>
            <a:r>
              <a:rPr lang="de-DE" sz="2400" dirty="0" err="1"/>
              <a:t>based</a:t>
            </a:r>
            <a:r>
              <a:rPr lang="de-DE" sz="2400" dirty="0"/>
              <a:t> </a:t>
            </a:r>
            <a:r>
              <a:rPr lang="de-DE" sz="2400" dirty="0" err="1"/>
              <a:t>solutions</a:t>
            </a:r>
            <a:r>
              <a:rPr lang="de-DE" sz="2400" dirty="0"/>
              <a:t> possible 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CF8B62E3-D484-4705-A778-6DF7054312FC}"/>
              </a:ext>
            </a:extLst>
          </p:cNvPr>
          <p:cNvSpPr txBox="1"/>
          <p:nvPr/>
        </p:nvSpPr>
        <p:spPr>
          <a:xfrm>
            <a:off x="238204" y="5389345"/>
            <a:ext cx="71461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DE" sz="2400" dirty="0"/>
              <a:t>+ </a:t>
            </a:r>
            <a:r>
              <a:rPr lang="de-DE" sz="2400" dirty="0" err="1"/>
              <a:t>With</a:t>
            </a:r>
            <a:r>
              <a:rPr lang="de-DE" sz="2400" dirty="0"/>
              <a:t> Drive </a:t>
            </a:r>
            <a:r>
              <a:rPr lang="de-DE" sz="2400" dirty="0" err="1"/>
              <a:t>Lib</a:t>
            </a:r>
            <a:r>
              <a:rPr lang="de-DE" sz="2400" dirty="0"/>
              <a:t> </a:t>
            </a:r>
            <a:r>
              <a:rPr lang="de-DE" sz="2400" dirty="0" err="1"/>
              <a:t>only</a:t>
            </a:r>
            <a:r>
              <a:rPr lang="de-DE" sz="2400" dirty="0"/>
              <a:t> </a:t>
            </a:r>
            <a:r>
              <a:rPr lang="de-DE" sz="2400" dirty="0" err="1"/>
              <a:t>drive</a:t>
            </a:r>
            <a:r>
              <a:rPr lang="de-DE" sz="2400" dirty="0"/>
              <a:t> </a:t>
            </a:r>
            <a:r>
              <a:rPr lang="de-DE" sz="2400" dirty="0" err="1"/>
              <a:t>based</a:t>
            </a:r>
            <a:r>
              <a:rPr lang="de-DE" sz="2400" dirty="0"/>
              <a:t> </a:t>
            </a:r>
            <a:r>
              <a:rPr lang="de-DE" sz="2400" dirty="0" err="1"/>
              <a:t>solutions</a:t>
            </a:r>
            <a:r>
              <a:rPr lang="de-DE" sz="2400" dirty="0"/>
              <a:t> possible</a:t>
            </a:r>
          </a:p>
        </p:txBody>
      </p:sp>
    </p:spTree>
    <p:extLst>
      <p:ext uri="{BB962C8B-B14F-4D97-AF65-F5344CB8AC3E}">
        <p14:creationId xmlns:p14="http://schemas.microsoft.com/office/powerpoint/2010/main" val="18470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9" grpId="0" animBg="1"/>
      <p:bldP spid="15" grpId="0"/>
      <p:bldP spid="16" grpId="0"/>
      <p:bldP spid="17" grpId="0"/>
      <p:bldP spid="3" grpId="0"/>
      <p:bldP spid="13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32D474A5-14FF-4FC8-ACE1-2BFC89756554}"/>
              </a:ext>
            </a:extLst>
          </p:cNvPr>
          <p:cNvSpPr/>
          <p:nvPr/>
        </p:nvSpPr>
        <p:spPr>
          <a:xfrm>
            <a:off x="119431" y="1168810"/>
            <a:ext cx="3636743" cy="91996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14429FE-71EC-4ED8-BAAF-91E7F2731F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32"/>
          <a:stretch/>
        </p:blipFill>
        <p:spPr>
          <a:xfrm>
            <a:off x="6362089" y="1254914"/>
            <a:ext cx="2022816" cy="164712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32089EA-403C-44E3-BC3C-63AEA4187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0055"/>
            <a:ext cx="7987800" cy="460800"/>
          </a:xfrm>
        </p:spPr>
        <p:txBody>
          <a:bodyPr/>
          <a:lstStyle/>
          <a:p>
            <a:r>
              <a:rPr lang="de-DE" dirty="0" err="1"/>
              <a:t>PROFIdrive</a:t>
            </a:r>
            <a:r>
              <a:rPr lang="de-DE" dirty="0"/>
              <a:t> – </a:t>
            </a:r>
            <a:r>
              <a:rPr lang="de-DE" dirty="0" err="1"/>
              <a:t>DriveLib</a:t>
            </a:r>
            <a:r>
              <a:rPr lang="de-DE" dirty="0"/>
              <a:t>                                          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A8A3B75-8AAE-4B3B-B8C2-D35935176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348" y="1260000"/>
            <a:ext cx="7593907" cy="3304380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SINA_SPEED (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Telegram</a:t>
            </a:r>
            <a:r>
              <a:rPr lang="de-DE" dirty="0"/>
              <a:t> 1)</a:t>
            </a:r>
          </a:p>
          <a:p>
            <a:pPr marL="0" indent="0">
              <a:buNone/>
            </a:pPr>
            <a:r>
              <a:rPr lang="de-DE" sz="2000" dirty="0"/>
              <a:t>SINA_POS (</a:t>
            </a:r>
            <a:r>
              <a:rPr lang="de-DE" sz="2000" dirty="0" err="1"/>
              <a:t>only</a:t>
            </a:r>
            <a:r>
              <a:rPr lang="de-DE" sz="2000" dirty="0"/>
              <a:t> </a:t>
            </a:r>
            <a:r>
              <a:rPr lang="de-DE" sz="2000" dirty="0" err="1"/>
              <a:t>Telegram</a:t>
            </a:r>
            <a:r>
              <a:rPr lang="de-DE" sz="2000" dirty="0"/>
              <a:t> 111)</a:t>
            </a:r>
          </a:p>
          <a:p>
            <a:pPr marL="457200" lvl="1" indent="0">
              <a:buNone/>
            </a:pPr>
            <a:endParaRPr lang="de-DE" sz="1400" dirty="0"/>
          </a:p>
          <a:p>
            <a:pPr marL="457200" lvl="1" indent="0">
              <a:buNone/>
            </a:pPr>
            <a:r>
              <a:rPr lang="en-US" sz="1400" dirty="0"/>
              <a:t>Proven technology( &gt;10 years available)</a:t>
            </a:r>
          </a:p>
          <a:p>
            <a:pPr marL="457200" lvl="1" indent="0">
              <a:buNone/>
            </a:pPr>
            <a:r>
              <a:rPr lang="en-US" sz="1400" dirty="0"/>
              <a:t>Historically conditioned</a:t>
            </a:r>
          </a:p>
          <a:p>
            <a:pPr marL="457200" lvl="1" indent="0">
              <a:buNone/>
            </a:pPr>
            <a:r>
              <a:rPr lang="en-US" sz="1400" dirty="0"/>
              <a:t>Opensource module from Siemens</a:t>
            </a:r>
          </a:p>
          <a:p>
            <a:pPr marL="457200" lvl="1" indent="0">
              <a:buNone/>
            </a:pPr>
            <a:endParaRPr lang="de-DE" sz="1400" b="1" dirty="0"/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endParaRPr lang="de-DE" b="1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C57B9CE1-D19C-465F-B262-8F90CA9E0CB1}"/>
              </a:ext>
            </a:extLst>
          </p:cNvPr>
          <p:cNvSpPr txBox="1">
            <a:spLocks/>
          </p:cNvSpPr>
          <p:nvPr/>
        </p:nvSpPr>
        <p:spPr>
          <a:xfrm>
            <a:off x="9346143" y="972132"/>
            <a:ext cx="2518509" cy="17357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b="1" dirty="0"/>
              <a:t>TIA Portal </a:t>
            </a:r>
            <a:r>
              <a:rPr lang="de-DE" b="1" dirty="0" err="1"/>
              <a:t>Examples</a:t>
            </a:r>
            <a:r>
              <a:rPr lang="de-DE" b="1" dirty="0"/>
              <a:t> </a:t>
            </a:r>
          </a:p>
          <a:p>
            <a:r>
              <a:rPr lang="de-DE" dirty="0"/>
              <a:t>PLC-DriveLibT1</a:t>
            </a:r>
          </a:p>
          <a:p>
            <a:r>
              <a:rPr lang="de-DE" dirty="0"/>
              <a:t>PLC-DriveLibT111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3F87BDB-31A2-4D4E-BC84-B359EC71D2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7679" y="1249845"/>
            <a:ext cx="2342905" cy="330438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7EBB624F-9BB7-418F-8CE2-DC95ACF4F980}"/>
              </a:ext>
            </a:extLst>
          </p:cNvPr>
          <p:cNvSpPr txBox="1"/>
          <p:nvPr/>
        </p:nvSpPr>
        <p:spPr>
          <a:xfrm>
            <a:off x="303707" y="5106336"/>
            <a:ext cx="655487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b="1" dirty="0" err="1"/>
              <a:t>Drivebased</a:t>
            </a:r>
            <a:r>
              <a:rPr lang="de-DE" b="1" dirty="0"/>
              <a:t> Solution </a:t>
            </a:r>
          </a:p>
          <a:p>
            <a:pPr lvl="1"/>
            <a:r>
              <a:rPr lang="en-US" dirty="0"/>
              <a:t>low-cost PLC is sufficient</a:t>
            </a:r>
          </a:p>
          <a:p>
            <a:pPr lvl="1"/>
            <a:r>
              <a:rPr lang="de-DE" dirty="0"/>
              <a:t>Best </a:t>
            </a:r>
            <a:r>
              <a:rPr lang="de-DE" dirty="0" err="1"/>
              <a:t>control</a:t>
            </a:r>
            <a:r>
              <a:rPr lang="de-DE" dirty="0"/>
              <a:t> </a:t>
            </a:r>
            <a:r>
              <a:rPr lang="de-DE" dirty="0" err="1"/>
              <a:t>accuracy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Not </a:t>
            </a:r>
            <a:r>
              <a:rPr lang="de-DE" dirty="0" err="1"/>
              <a:t>suitable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transformations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controller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 </a:t>
            </a:r>
            <a:r>
              <a:rPr lang="de-DE" dirty="0" err="1"/>
              <a:t>solution</a:t>
            </a:r>
            <a:endParaRPr lang="de-DE" dirty="0"/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endParaRPr lang="de-DE" b="1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1BB7659-A436-4F1A-8420-42E9577233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857" y="3060580"/>
            <a:ext cx="3009643" cy="3274380"/>
          </a:xfrm>
          <a:prstGeom prst="rect">
            <a:avLst/>
          </a:prstGeom>
        </p:spPr>
      </p:pic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880B923B-111A-4AF5-8302-D9431DED83BC}"/>
              </a:ext>
            </a:extLst>
          </p:cNvPr>
          <p:cNvSpPr/>
          <p:nvPr/>
        </p:nvSpPr>
        <p:spPr>
          <a:xfrm>
            <a:off x="8820150" y="4131070"/>
            <a:ext cx="1952625" cy="250430"/>
          </a:xfrm>
          <a:prstGeom prst="roundRect">
            <a:avLst/>
          </a:prstGeom>
          <a:noFill/>
          <a:ln w="444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4A78CAF5-04FF-41AF-8E5E-C809E03D078A}"/>
              </a:ext>
            </a:extLst>
          </p:cNvPr>
          <p:cNvCxnSpPr>
            <a:cxnSpLocks/>
          </p:cNvCxnSpPr>
          <p:nvPr/>
        </p:nvCxnSpPr>
        <p:spPr>
          <a:xfrm flipH="1">
            <a:off x="10662339" y="2177610"/>
            <a:ext cx="220872" cy="189982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3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61592A2A-8CBE-47A1-AC40-F0487EF1AFA6}"/>
              </a:ext>
            </a:extLst>
          </p:cNvPr>
          <p:cNvSpPr/>
          <p:nvPr/>
        </p:nvSpPr>
        <p:spPr>
          <a:xfrm>
            <a:off x="253573" y="1077396"/>
            <a:ext cx="7276780" cy="76084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14429FE-71EC-4ED8-BAAF-91E7F2731F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41" t="19711" r="2527" b="8731"/>
          <a:stretch/>
        </p:blipFill>
        <p:spPr>
          <a:xfrm>
            <a:off x="6769634" y="1919561"/>
            <a:ext cx="4442329" cy="311371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32089EA-403C-44E3-BC3C-63AEA4187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PROFIdrive</a:t>
            </a:r>
            <a:r>
              <a:rPr lang="de-DE" dirty="0"/>
              <a:t> – </a:t>
            </a:r>
            <a:r>
              <a:rPr lang="de-DE" dirty="0" err="1"/>
              <a:t>DriveLib</a:t>
            </a:r>
            <a:r>
              <a:rPr lang="de-DE" dirty="0"/>
              <a:t>                                        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A8A3B75-8AAE-4B3B-B8C2-D35935176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348" y="1260000"/>
            <a:ext cx="7593907" cy="4351338"/>
          </a:xfrm>
        </p:spPr>
        <p:txBody>
          <a:bodyPr/>
          <a:lstStyle/>
          <a:p>
            <a:pPr marL="0" indent="0">
              <a:buNone/>
            </a:pPr>
            <a:r>
              <a:rPr lang="de-DE" sz="2400" b="1" dirty="0"/>
              <a:t>Speed </a:t>
            </a:r>
            <a:r>
              <a:rPr lang="de-DE" sz="2400" b="1" dirty="0" err="1"/>
              <a:t>control</a:t>
            </a:r>
            <a:r>
              <a:rPr lang="de-DE" sz="2400" b="1" dirty="0"/>
              <a:t> </a:t>
            </a:r>
            <a:r>
              <a:rPr lang="de-DE" sz="2400" b="1" dirty="0" err="1"/>
              <a:t>with</a:t>
            </a:r>
            <a:r>
              <a:rPr lang="de-DE" sz="2400" b="1" dirty="0"/>
              <a:t> </a:t>
            </a:r>
            <a:r>
              <a:rPr lang="de-DE" sz="2400" b="1" dirty="0" err="1"/>
              <a:t>speed</a:t>
            </a:r>
            <a:r>
              <a:rPr lang="de-DE" sz="2400" b="1" dirty="0"/>
              <a:t> </a:t>
            </a:r>
            <a:r>
              <a:rPr lang="de-DE" sz="2400" b="1" dirty="0" err="1"/>
              <a:t>reference</a:t>
            </a:r>
            <a:r>
              <a:rPr lang="de-DE" sz="2400" b="1" dirty="0"/>
              <a:t> AC1 / SINA_SPEED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SINA_SPEED (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telegram</a:t>
            </a:r>
            <a:r>
              <a:rPr lang="de-DE" dirty="0"/>
              <a:t> 1)</a:t>
            </a:r>
          </a:p>
          <a:p>
            <a:pPr marL="457200" lvl="1" indent="0">
              <a:buNone/>
            </a:pPr>
            <a:r>
              <a:rPr lang="en-US" sz="1400" dirty="0"/>
              <a:t>Proven technology( &gt;10 years available)</a:t>
            </a:r>
          </a:p>
          <a:p>
            <a:pPr marL="457200" lvl="1" indent="0">
              <a:buNone/>
            </a:pPr>
            <a:r>
              <a:rPr lang="en-US" sz="1400" dirty="0"/>
              <a:t>Historically conditioned</a:t>
            </a:r>
          </a:p>
          <a:p>
            <a:pPr marL="457200" lvl="1" indent="0">
              <a:buNone/>
            </a:pPr>
            <a:r>
              <a:rPr lang="en-US" sz="1400" dirty="0"/>
              <a:t>Opensource module from Siemens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V6.5-D available as of July 2021 </a:t>
            </a:r>
            <a:endParaRPr lang="de-DE" b="1" dirty="0"/>
          </a:p>
          <a:p>
            <a:pPr marL="0" indent="0">
              <a:buNone/>
            </a:pPr>
            <a:endParaRPr lang="de-DE" b="1" dirty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b="1" dirty="0" err="1"/>
              <a:t>For</a:t>
            </a:r>
            <a:r>
              <a:rPr lang="de-DE" b="1" dirty="0"/>
              <a:t> all </a:t>
            </a:r>
            <a:r>
              <a:rPr lang="de-DE" b="1" dirty="0" err="1"/>
              <a:t>applications</a:t>
            </a:r>
            <a:r>
              <a:rPr lang="de-DE" b="1" dirty="0"/>
              <a:t> </a:t>
            </a:r>
            <a:r>
              <a:rPr lang="de-DE" b="1" dirty="0" err="1"/>
              <a:t>without</a:t>
            </a:r>
            <a:r>
              <a:rPr lang="de-DE" b="1" dirty="0"/>
              <a:t> </a:t>
            </a:r>
            <a:r>
              <a:rPr lang="de-DE" b="1" dirty="0" err="1"/>
              <a:t>positioning</a:t>
            </a:r>
            <a:r>
              <a:rPr lang="de-DE" b="1" dirty="0"/>
              <a:t>. </a:t>
            </a:r>
          </a:p>
          <a:p>
            <a:pPr marL="0" indent="0">
              <a:buNone/>
            </a:pPr>
            <a:r>
              <a:rPr lang="de-DE" b="1" dirty="0"/>
              <a:t>Pumps, </a:t>
            </a:r>
            <a:r>
              <a:rPr lang="de-DE" b="1" dirty="0" err="1"/>
              <a:t>fans</a:t>
            </a:r>
            <a:r>
              <a:rPr lang="de-DE" b="1" dirty="0"/>
              <a:t>, </a:t>
            </a:r>
            <a:r>
              <a:rPr lang="de-DE" b="1" dirty="0" err="1"/>
              <a:t>agitator</a:t>
            </a:r>
            <a:r>
              <a:rPr lang="de-DE" b="1" dirty="0"/>
              <a:t>, </a:t>
            </a:r>
            <a:r>
              <a:rPr lang="de-DE" b="1" dirty="0" err="1"/>
              <a:t>conveyor</a:t>
            </a:r>
            <a:r>
              <a:rPr lang="de-DE" b="1" dirty="0"/>
              <a:t> </a:t>
            </a:r>
            <a:r>
              <a:rPr lang="de-DE" b="1" dirty="0" err="1"/>
              <a:t>belt</a:t>
            </a:r>
            <a:r>
              <a:rPr lang="de-DE" b="1" dirty="0"/>
              <a:t>....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44F71AC-E4C8-4610-86A9-8F2A2443DCAE}"/>
              </a:ext>
            </a:extLst>
          </p:cNvPr>
          <p:cNvSpPr txBox="1"/>
          <p:nvPr/>
        </p:nvSpPr>
        <p:spPr>
          <a:xfrm>
            <a:off x="9821839" y="5069067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SINA_SPEED</a:t>
            </a:r>
          </a:p>
        </p:txBody>
      </p:sp>
    </p:spTree>
    <p:extLst>
      <p:ext uri="{BB962C8B-B14F-4D97-AF65-F5344CB8AC3E}">
        <p14:creationId xmlns:p14="http://schemas.microsoft.com/office/powerpoint/2010/main" val="3386158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F593925-89BD-40B3-A5ED-A331EC60E86D}"/>
              </a:ext>
            </a:extLst>
          </p:cNvPr>
          <p:cNvSpPr/>
          <p:nvPr/>
        </p:nvSpPr>
        <p:spPr>
          <a:xfrm>
            <a:off x="234667" y="1068080"/>
            <a:ext cx="6035503" cy="76456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9592A77-BEBE-4BAF-8754-4A59B0509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PROFIdrive</a:t>
            </a:r>
            <a:r>
              <a:rPr lang="de-DE" dirty="0"/>
              <a:t> – </a:t>
            </a:r>
            <a:r>
              <a:rPr lang="de-DE" dirty="0" err="1"/>
              <a:t>DriveLib</a:t>
            </a:r>
            <a:r>
              <a:rPr lang="de-DE" dirty="0"/>
              <a:t>  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525DD98B-5098-4AA1-8AE2-320C044FF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348" y="1259999"/>
            <a:ext cx="6419234" cy="5237945"/>
          </a:xfrm>
        </p:spPr>
        <p:txBody>
          <a:bodyPr/>
          <a:lstStyle/>
          <a:p>
            <a:pPr marL="0" indent="0">
              <a:buNone/>
            </a:pPr>
            <a:r>
              <a:rPr lang="de-DE" sz="2400" b="1" dirty="0"/>
              <a:t>Drive </a:t>
            </a:r>
            <a:r>
              <a:rPr lang="de-DE" sz="2400" b="1" dirty="0" err="1"/>
              <a:t>based</a:t>
            </a:r>
            <a:r>
              <a:rPr lang="de-DE" sz="2400" b="1" dirty="0"/>
              <a:t> </a:t>
            </a:r>
            <a:r>
              <a:rPr lang="de-DE" sz="2400" b="1" dirty="0" err="1"/>
              <a:t>position</a:t>
            </a:r>
            <a:r>
              <a:rPr lang="de-DE" sz="2400" b="1" dirty="0"/>
              <a:t> </a:t>
            </a:r>
            <a:r>
              <a:rPr lang="de-DE" sz="2400" b="1" dirty="0" err="1"/>
              <a:t>control</a:t>
            </a:r>
            <a:r>
              <a:rPr lang="de-DE" sz="2400" b="1" dirty="0"/>
              <a:t> AC3 / SINA_POS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SINA_POS (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telegram</a:t>
            </a:r>
            <a:r>
              <a:rPr lang="de-DE" dirty="0"/>
              <a:t> 111)</a:t>
            </a:r>
          </a:p>
          <a:p>
            <a:pPr marL="457200" lvl="1" indent="0">
              <a:buNone/>
            </a:pPr>
            <a:r>
              <a:rPr lang="en-US" sz="1400" dirty="0"/>
              <a:t>Proven technology( &gt;10 years available)</a:t>
            </a:r>
          </a:p>
          <a:p>
            <a:pPr marL="457200" lvl="1" indent="0">
              <a:buNone/>
            </a:pPr>
            <a:r>
              <a:rPr lang="en-US" sz="1400" dirty="0"/>
              <a:t>Historically conditioned</a:t>
            </a:r>
          </a:p>
          <a:p>
            <a:pPr marL="457200" lvl="1" indent="0">
              <a:buNone/>
            </a:pPr>
            <a:r>
              <a:rPr lang="en-US" sz="1400" dirty="0"/>
              <a:t>Opensource module from Siemens</a:t>
            </a:r>
          </a:p>
          <a:p>
            <a:pPr marL="180975" indent="-180975">
              <a:buNone/>
            </a:pPr>
            <a:endParaRPr lang="de-DE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V6.5-D available as of July 2021 </a:t>
            </a:r>
            <a:endParaRPr lang="de-DE" b="1" dirty="0"/>
          </a:p>
          <a:p>
            <a:pPr marL="0" indent="0">
              <a:buNone/>
            </a:pPr>
            <a:endParaRPr lang="de-DE" b="1" dirty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de-DE" b="1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en-US" b="1" dirty="0"/>
              <a:t>Position control in drive controller, very good quality even with low cost PLC. 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F75273F-4C86-4E62-8ABA-32F15A2F4B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90" t="11797" r="12665" b="5899"/>
          <a:stretch/>
        </p:blipFill>
        <p:spPr>
          <a:xfrm>
            <a:off x="6839261" y="923063"/>
            <a:ext cx="3918385" cy="590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485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STÖBER_Farben">
      <a:dk1>
        <a:sysClr val="windowText" lastClr="000000"/>
      </a:dk1>
      <a:lt1>
        <a:sysClr val="window" lastClr="FFFFFF"/>
      </a:lt1>
      <a:dk2>
        <a:srgbClr val="2F3965"/>
      </a:dk2>
      <a:lt2>
        <a:srgbClr val="E7E6E6"/>
      </a:lt2>
      <a:accent1>
        <a:srgbClr val="E19A32"/>
      </a:accent1>
      <a:accent2>
        <a:srgbClr val="3C77BA"/>
      </a:accent2>
      <a:accent3>
        <a:srgbClr val="A3A62C"/>
      </a:accent3>
      <a:accent4>
        <a:srgbClr val="98669F"/>
      </a:accent4>
      <a:accent5>
        <a:srgbClr val="83AFD6"/>
      </a:accent5>
      <a:accent6>
        <a:srgbClr val="1CA19C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5BE4510B-E333-41EA-A161-387568982D9A}" vid="{D76D92FE-D632-45A9-8F0F-C5B0A5C66379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STOBER PowerPoint MASTER 2020-11-17</Template>
  <TotalTime>0</TotalTime>
  <Words>946</Words>
  <Application>Microsoft Office PowerPoint</Application>
  <PresentationFormat>Breitbild</PresentationFormat>
  <Paragraphs>203</Paragraphs>
  <Slides>21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</vt:lpstr>
      <vt:lpstr>PROFIdrive + PROFIsafe</vt:lpstr>
      <vt:lpstr>Agenda</vt:lpstr>
      <vt:lpstr>Questions about Part 1 on 16th november ?</vt:lpstr>
      <vt:lpstr>Perhaps missing functions/features at the moment ?</vt:lpstr>
      <vt:lpstr>PROFIDrive – Requirements                                                 </vt:lpstr>
      <vt:lpstr>Decide between DriveLib and Technology Object </vt:lpstr>
      <vt:lpstr>PROFIdrive – DriveLib                                           </vt:lpstr>
      <vt:lpstr>PROFIdrive – DriveLib                                         </vt:lpstr>
      <vt:lpstr>PROFIdrive – DriveLib  </vt:lpstr>
      <vt:lpstr>PROFIdrive – DriveLib                                           </vt:lpstr>
      <vt:lpstr>Questions about DriveLib ?</vt:lpstr>
      <vt:lpstr>Decide between DriveLib and Technology Object </vt:lpstr>
      <vt:lpstr>Quantity structure with TO</vt:lpstr>
      <vt:lpstr>Where can you find the TO‘s?</vt:lpstr>
      <vt:lpstr>PROFIdrive – Technology Objects                                           </vt:lpstr>
      <vt:lpstr>PROFIdrive – Possible usecases                                          </vt:lpstr>
      <vt:lpstr>PROFIdrive – Possible usecases  </vt:lpstr>
      <vt:lpstr>PROFIdrive – Possible usecases</vt:lpstr>
      <vt:lpstr>PROFIdrive – Possible usecases</vt:lpstr>
      <vt:lpstr>Market with potential</vt:lpstr>
      <vt:lpstr>Thank you for your attention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Lohse, Daniel</dc:creator>
  <cp:lastModifiedBy>Berner, Heiko</cp:lastModifiedBy>
  <cp:revision>174</cp:revision>
  <dcterms:created xsi:type="dcterms:W3CDTF">2021-02-19T15:06:59Z</dcterms:created>
  <dcterms:modified xsi:type="dcterms:W3CDTF">2021-12-07T07:25:43Z</dcterms:modified>
</cp:coreProperties>
</file>