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314" r:id="rId2"/>
    <p:sldId id="324" r:id="rId3"/>
    <p:sldId id="292" r:id="rId4"/>
    <p:sldId id="320" r:id="rId5"/>
    <p:sldId id="321" r:id="rId6"/>
    <p:sldId id="322" r:id="rId7"/>
    <p:sldId id="323" r:id="rId8"/>
    <p:sldId id="334" r:id="rId9"/>
    <p:sldId id="318" r:id="rId10"/>
    <p:sldId id="257" r:id="rId11"/>
    <p:sldId id="325" r:id="rId12"/>
    <p:sldId id="326" r:id="rId13"/>
    <p:sldId id="331" r:id="rId14"/>
    <p:sldId id="328" r:id="rId15"/>
    <p:sldId id="260" r:id="rId16"/>
    <p:sldId id="327" r:id="rId17"/>
    <p:sldId id="269" r:id="rId18"/>
    <p:sldId id="319" r:id="rId19"/>
    <p:sldId id="335" r:id="rId20"/>
    <p:sldId id="329" r:id="rId21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3415732-3C62-46DB-B51A-ECEC5CBC70FB}">
          <p14:sldIdLst>
            <p14:sldId id="314"/>
            <p14:sldId id="324"/>
          </p14:sldIdLst>
        </p14:section>
        <p14:section name="Folien 3 – 7 sind optional (einblendbar)" id="{DAD2176B-255E-4B9F-AD92-13FE1BA652E3}">
          <p14:sldIdLst>
            <p14:sldId id="292"/>
            <p14:sldId id="320"/>
            <p14:sldId id="321"/>
            <p14:sldId id="322"/>
            <p14:sldId id="323"/>
            <p14:sldId id="334"/>
            <p14:sldId id="318"/>
            <p14:sldId id="257"/>
            <p14:sldId id="325"/>
            <p14:sldId id="326"/>
            <p14:sldId id="331"/>
            <p14:sldId id="328"/>
            <p14:sldId id="260"/>
            <p14:sldId id="327"/>
            <p14:sldId id="269"/>
            <p14:sldId id="319"/>
            <p14:sldId id="335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415" userDrawn="1">
          <p15:clr>
            <a:srgbClr val="F26B43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F26B43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004B88"/>
    <a:srgbClr val="006EB6"/>
    <a:srgbClr val="007FC4"/>
    <a:srgbClr val="6A9DD3"/>
    <a:srgbClr val="00386B"/>
    <a:srgbClr val="0071BC"/>
    <a:srgbClr val="E94994"/>
    <a:srgbClr val="E6A025"/>
    <a:srgbClr val="F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0" autoAdjust="0"/>
    <p:restoredTop sz="92086" autoAdjust="0"/>
  </p:normalViewPr>
  <p:slideViewPr>
    <p:cSldViewPr snapToGrid="0" snapToObjects="1">
      <p:cViewPr varScale="1">
        <p:scale>
          <a:sx n="108" d="100"/>
          <a:sy n="108" d="100"/>
        </p:scale>
        <p:origin x="78" y="78"/>
      </p:cViewPr>
      <p:guideLst>
        <p:guide pos="7"/>
        <p:guide pos="415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4004E9B3-88D6-4FFB-BA06-AEFA30E7C6D7}"/>
    <pc:docChg chg="mod">
      <pc:chgData name="Grotzfeld, Claudia" userId="e45a4c30-6f52-4960-b995-3eb4b79be813" providerId="ADAL" clId="{4004E9B3-88D6-4FFB-BA06-AEFA30E7C6D7}" dt="2020-01-15T11:56:49.606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igurator.stoeber.de/de-DE/?shop=SA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Compatibilità delle interfacce: </a:t>
            </a:r>
            <a:br/>
            <a:r>
              <a:t>Le interfacce meccaniche sull'uscita sono compatibili pressoché al 100% con la G2.</a:t>
            </a:r>
            <a:r>
              <a:rPr b="0"/>
              <a:t> </a:t>
            </a:r>
            <a:r>
              <a:t>Ad eccezione del P2, la lunghezza di tutti i riduttori della generazione 3 è stata ridotta in modo decisivo. </a:t>
            </a:r>
            <a:br/>
            <a:r>
              <a:t>Per la grandezza P2 ciò non è stato possibile. Di conseguenza non si prevedono collisioni con il profilo della macchina. </a:t>
            </a:r>
          </a:p>
          <a:p>
            <a:endParaRPr lang="de-DE" dirty="0"/>
          </a:p>
          <a:p>
            <a:r>
              <a:t>Tuttavia consigliamo di effettuare un controllo del profilo d'ingombro sulla base dei nuovi modelli solidi in 3D (file STEP). Questi sono inclusi nell'offerta del nostro centro ordini o vengono messi a disposizione in seguito alla configurazione del prodotto con STOBER Configurator </a:t>
            </a:r>
            <a:r>
              <a:rPr u="sng">
                <a:hlinkClick r:id="rId3"/>
              </a:rPr>
              <a:t>https://configurator.stoeber.de/de-DE/?shop=SAT</a:t>
            </a:r>
            <a:r>
              <a:t> </a:t>
            </a:r>
          </a:p>
          <a:p>
            <a:endParaRPr lang="de-DE" dirty="0"/>
          </a:p>
          <a:p>
            <a:r>
              <a:t>Per informazioni dettagliate rimandiamo al documento "Product Release Riduttori planetari generazione 3", SPG ottobre 2019.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Per P9 non è a disposizione nessun adattatore MEL!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Sistema di macchina e montaggio salvaspazio grazie a una struttura estremamente corta e compatta.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Massima dinamica di trasmissione grazie a momenti d'inerzia di massa minimi nel montaggio diretto. Poiché l'adattatore motore non è più necessario, è possibile sfruttare l'intera dinamica di trasmissione.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0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Sistema di macchina e montaggio salvaspazio grazie a una struttura estremamente corta e compatta.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Massima dinamica di trasmissione grazie a momenti d'inerzia di massa minimi nel montaggio diretto. Poiché l'adattatore motore non è più necessario, è possibile sfruttare l'intera dinamica di trasmissione.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L'uniformazione delle interfacce motore per P e PH comporta un aumento delle dimensioni del quadrato. </a:t>
            </a:r>
            <a:br/>
            <a:r>
              <a:t>Per informazioni dettagliate rimandiamo al documento "Product Release Riduttori planetari generazione 3", SPG ottobre 2019.</a:t>
            </a:r>
          </a:p>
          <a:p>
            <a:endParaRPr lang="de-DE" dirty="0"/>
          </a:p>
          <a:p>
            <a:r>
              <a:t>Per P9 non è a disposizione nessun adattatore MEL!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6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Scatola e dentatura di alta qualità </a:t>
            </a:r>
            <a:r>
              <a:rPr sz="2000"/>
              <a:t>grazie a tecnologie di produzione innovative </a:t>
            </a:r>
            <a:br>
              <a:rPr sz="2000"/>
            </a:br>
            <a:r>
              <a:rPr sz="2000"/>
              <a:t>P</a:t>
            </a:r>
            <a:r>
              <a:t>romessa di massima precisione di posizionamento con gioco torsionale minimo fino a ≤ 1 arcmin</a:t>
            </a:r>
            <a:r>
              <a:rPr sz="200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Ne derivano coppie di accelerazione elevate e contemporaneamente massima accuratezza di funzionamento e precisione,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come ad esempio</a:t>
            </a:r>
            <a:r>
              <a:t> gli azionamenti a cremagliera STOBER con una concentricità fino a ≤ 10 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Tecnologia delle interfacce unica per il collegamento di motori di grandezze diverse.</a:t>
            </a:r>
            <a:br/>
            <a:r>
              <a:rPr sz="1600"/>
              <a:t>Gli adattatori motore STOBER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sono disponibili in tantissime versioni diverse e nella variante ServoStop con un freno integrato,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possono essere combinati con riduttori standard o a gioco ridotto,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nella variante "large" dotata di una piastra motore estremamente grande, consentono il collegamento dei riduttori STOBER più compatti a motori di dimensioni consistenti – una caratteristica unica!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Design ottimizzato e standardizzato, ossia la stessa interfaccia sul lato di trasmissione per P e PH.</a:t>
            </a:r>
            <a:br/>
            <a:r>
              <a:t>Ciò significa: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uso degli stessi adattatori motore,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uso della stessa flangia motore in montaggio diretto.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242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2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Aumento delle coppie di accelerazione grazie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una migliore qualità della dentatura,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materiali modernissimi, tempra,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macchine di precisione di ultima generazione,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nuovo processo di produzione innovativo per la dentatura dell'ingranaggio anulare (power skiving) in un unico attrezzaggio macchina (quindi sono esclusi eventuali errori di modifica dell'attrezzaggio macchina),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larghezze della dentatura ottimizzate.</a:t>
            </a:r>
          </a:p>
          <a:p>
            <a:endParaRPr lang="de-DE" dirty="0"/>
          </a:p>
          <a:p>
            <a:r>
              <a:t>Un gioco torsionale ridotto corrisponde a una qualità ancora maggiore della dentatura e a coppie di accelerazione ancora più alte.</a:t>
            </a:r>
          </a:p>
          <a:p>
            <a:r>
              <a:t>M</a:t>
            </a:r>
            <a:r>
              <a:rPr baseline="-25000"/>
              <a:t>2acc</a:t>
            </a:r>
            <a:r>
              <a:t> è il valore del gioco torsionale standard, M</a:t>
            </a:r>
            <a:r>
              <a:rPr baseline="-25000"/>
              <a:t>2accHT</a:t>
            </a:r>
            <a:r>
              <a:t> è il valore del gioco torsionale ridotto.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Aumento delle coppie nominali grazie a basi di calcolo modificate secondo le conoscenze più recenti e lo stato attuale della tecnica.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Aumento delle coppie di disattivazione di emergenza grazie 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una migliore qualità della dentatura,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materiali modernissimi, tempra,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macchine di precisione di ultima generazione,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nuovo processo di produzione innovativo per la dentatura dell'ingranaggio anulare (power skiving) in un unico attrezzaggio macchina (quindi sono esclusi eventuali errori di modifica dell'attrezzaggio macchina),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larghezze della dentatura ottimizzate,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collegamenti albero-mozzo ottimizzati.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5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Aumento del numero di giri in entrata grazie 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supporto modificato dei riduttori a due stadi con gioco ridotto,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dentatura di entrata più sottile dei riduttori a due stadi,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prove su campo approfondite.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Aumento della resistenza alla torsione grazie 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lunghezza ridotta,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larghezze di dentatura modificate nello stadio di uscita.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L'aumento del diametro del perno del pignone e una dentatura più larga nello stadio di uscita comportano anche l'aumento della coppia di disattivazione di emergenza e una portata complessiva maggiore.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dirty="0"/>
              <a:t>Sistema di </a:t>
            </a:r>
            <a:r>
              <a:rPr dirty="0" err="1"/>
              <a:t>macchina</a:t>
            </a:r>
            <a:r>
              <a:rPr dirty="0"/>
              <a:t> e </a:t>
            </a:r>
            <a:r>
              <a:rPr dirty="0" err="1"/>
              <a:t>montaggio</a:t>
            </a:r>
            <a:r>
              <a:rPr dirty="0"/>
              <a:t> </a:t>
            </a:r>
            <a:r>
              <a:rPr dirty="0" err="1"/>
              <a:t>salvaspazio</a:t>
            </a:r>
            <a:r>
              <a:rPr dirty="0"/>
              <a:t> </a:t>
            </a:r>
            <a:r>
              <a:rPr dirty="0" err="1"/>
              <a:t>grazie</a:t>
            </a:r>
            <a:r>
              <a:rPr dirty="0"/>
              <a:t> a una </a:t>
            </a:r>
            <a:r>
              <a:rPr dirty="0" err="1"/>
              <a:t>struttura</a:t>
            </a:r>
            <a:r>
              <a:rPr dirty="0"/>
              <a:t> </a:t>
            </a:r>
            <a:r>
              <a:rPr dirty="0" err="1"/>
              <a:t>estremamente</a:t>
            </a:r>
            <a:r>
              <a:rPr dirty="0"/>
              <a:t> </a:t>
            </a:r>
            <a:r>
              <a:rPr dirty="0" err="1"/>
              <a:t>corta</a:t>
            </a:r>
            <a:r>
              <a:rPr dirty="0"/>
              <a:t> e </a:t>
            </a:r>
            <a:r>
              <a:rPr dirty="0" err="1"/>
              <a:t>compatta</a:t>
            </a:r>
            <a:r>
              <a:rPr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dirty="0" err="1"/>
              <a:t>Massima</a:t>
            </a:r>
            <a:r>
              <a:rPr dirty="0"/>
              <a:t> </a:t>
            </a:r>
            <a:r>
              <a:rPr dirty="0" err="1"/>
              <a:t>dinamica</a:t>
            </a:r>
            <a:r>
              <a:rPr dirty="0"/>
              <a:t> di </a:t>
            </a:r>
            <a:r>
              <a:rPr dirty="0" err="1"/>
              <a:t>trasmissione</a:t>
            </a:r>
            <a:r>
              <a:rPr dirty="0"/>
              <a:t> </a:t>
            </a:r>
            <a:r>
              <a:rPr dirty="0" err="1"/>
              <a:t>grazie</a:t>
            </a:r>
            <a:r>
              <a:rPr dirty="0"/>
              <a:t> a </a:t>
            </a:r>
            <a:r>
              <a:rPr dirty="0" err="1"/>
              <a:t>momenti</a:t>
            </a:r>
            <a:r>
              <a:rPr dirty="0"/>
              <a:t> </a:t>
            </a:r>
            <a:r>
              <a:rPr dirty="0" err="1"/>
              <a:t>d'inerzia</a:t>
            </a:r>
            <a:r>
              <a:rPr dirty="0"/>
              <a:t> di </a:t>
            </a:r>
            <a:r>
              <a:rPr dirty="0" err="1"/>
              <a:t>massa</a:t>
            </a:r>
            <a:r>
              <a:rPr dirty="0"/>
              <a:t> </a:t>
            </a:r>
            <a:r>
              <a:rPr dirty="0" err="1"/>
              <a:t>minimi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montaggio</a:t>
            </a:r>
            <a:r>
              <a:rPr dirty="0"/>
              <a:t> </a:t>
            </a:r>
            <a:r>
              <a:rPr dirty="0" err="1"/>
              <a:t>diretto</a:t>
            </a:r>
            <a:r>
              <a:rPr dirty="0"/>
              <a:t>. </a:t>
            </a:r>
            <a:r>
              <a:rPr dirty="0" err="1"/>
              <a:t>Poiché</a:t>
            </a:r>
            <a:r>
              <a:rPr dirty="0"/>
              <a:t> </a:t>
            </a:r>
            <a:r>
              <a:rPr dirty="0" err="1"/>
              <a:t>l'adattatore</a:t>
            </a:r>
            <a:r>
              <a:rPr dirty="0"/>
              <a:t> </a:t>
            </a:r>
            <a:r>
              <a:rPr dirty="0" err="1"/>
              <a:t>motore</a:t>
            </a:r>
            <a:r>
              <a:rPr dirty="0"/>
              <a:t> non è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necessario</a:t>
            </a:r>
            <a:r>
              <a:rPr dirty="0"/>
              <a:t>, è </a:t>
            </a:r>
            <a:r>
              <a:rPr dirty="0" err="1"/>
              <a:t>possibile</a:t>
            </a:r>
            <a:r>
              <a:rPr dirty="0"/>
              <a:t> </a:t>
            </a:r>
            <a:r>
              <a:rPr dirty="0" err="1"/>
              <a:t>sfruttare</a:t>
            </a:r>
            <a:r>
              <a:rPr dirty="0"/>
              <a:t> </a:t>
            </a:r>
            <a:r>
              <a:rPr dirty="0" err="1"/>
              <a:t>l'intera</a:t>
            </a:r>
            <a:r>
              <a:rPr dirty="0"/>
              <a:t> </a:t>
            </a:r>
            <a:r>
              <a:rPr dirty="0" err="1"/>
              <a:t>dinamica</a:t>
            </a:r>
            <a:r>
              <a:rPr dirty="0"/>
              <a:t> di </a:t>
            </a:r>
            <a:r>
              <a:rPr dirty="0" err="1"/>
              <a:t>trasmissione</a:t>
            </a:r>
            <a:r>
              <a:rPr dirty="0"/>
              <a:t>.</a:t>
            </a:r>
            <a:br>
              <a:rPr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Per P9 non è a disposizione nessun adattatore MEL!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rPr dirty="0"/>
              <a:t>I </a:t>
            </a:r>
            <a:r>
              <a:rPr dirty="0" err="1"/>
              <a:t>riduttori</a:t>
            </a:r>
            <a:r>
              <a:rPr dirty="0"/>
              <a:t> </a:t>
            </a:r>
            <a:r>
              <a:rPr dirty="0" err="1"/>
              <a:t>planetari</a:t>
            </a:r>
            <a:r>
              <a:rPr dirty="0"/>
              <a:t> </a:t>
            </a:r>
            <a:br>
              <a:rPr dirty="0"/>
            </a:br>
            <a:r>
              <a:rPr dirty="0"/>
              <a:t>di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>
            <a:normAutofit/>
          </a:bodyPr>
          <a:lstStyle/>
          <a:p>
            <a:r>
              <a:t>Passate alla generazione 3.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0384BC-0359-4989-B122-49178E6A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65594" y="1376349"/>
            <a:ext cx="2628198" cy="1954545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195A714-C8E9-4387-9DDE-651BADB69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4565"/>
              </p:ext>
            </p:extLst>
          </p:nvPr>
        </p:nvGraphicFramePr>
        <p:xfrm>
          <a:off x="658813" y="1618065"/>
          <a:ext cx="6843396" cy="3647673"/>
        </p:xfrm>
        <a:graphic>
          <a:graphicData uri="http://schemas.openxmlformats.org/drawingml/2006/table">
            <a:tbl>
              <a:tblPr/>
              <a:tblGrid>
                <a:gridCol w="977628">
                  <a:extLst>
                    <a:ext uri="{9D8B030D-6E8A-4147-A177-3AD203B41FA5}">
                      <a16:colId xmlns:a16="http://schemas.microsoft.com/office/drawing/2014/main" val="749353182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62043577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7327780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433848913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47165938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294023782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941737840"/>
                    </a:ext>
                  </a:extLst>
                </a:gridCol>
              </a:tblGrid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 ME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/>
                        </a:rPr>
                        <a:t>G3 ME</a:t>
                      </a:r>
                    </a:p>
                  </a:txBody>
                  <a:tcPr marL="9461" marR="9461" marT="9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Riduzione</a:t>
                      </a:r>
                      <a:endParaRPr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36A2"/>
                          </a:solidFill>
                          <a:effectLst/>
                          <a:latin typeface="Calibri"/>
                        </a:rPr>
                        <a:t>G3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Riduzione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649363"/>
                  </a:ext>
                </a:extLst>
              </a:tr>
              <a:tr h="2365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69088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P221 – P231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109,5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129,0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7643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P222 – P232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465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P321 – P331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159,3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11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P322 – P332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182,5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9321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P421 – P431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178,5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44105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P422 – P432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224,8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204,0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08480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P521 – P531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223,0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76116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P522 – P532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239,5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275,0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252,5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5695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P721 – P731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264,5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287,5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9205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P722 – P732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315,0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2908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P821 – P831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311,5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320,5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2329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P822 – P832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356,5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379,5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689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P921 – P931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380,5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48589"/>
                  </a:ext>
                </a:extLst>
              </a:tr>
              <a:tr h="236523">
                <a:tc>
                  <a:txBody>
                    <a:bodyPr/>
                    <a:lstStyle/>
                    <a:p>
                      <a:pPr algn="l" fontAlgn="b"/>
                      <a:r>
                        <a:rPr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P922 – P932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463,5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492,0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472,5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700236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3953E57A-B4F6-4D43-B8C2-9539695C1B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58677" y="3772077"/>
            <a:ext cx="2686057" cy="226990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P: la modifica delle lunghezze a confronto</a:t>
            </a:r>
          </a:p>
        </p:txBody>
      </p:sp>
    </p:spTree>
    <p:extLst>
      <p:ext uri="{BB962C8B-B14F-4D97-AF65-F5344CB8AC3E}">
        <p14:creationId xmlns:p14="http://schemas.microsoft.com/office/powerpoint/2010/main" val="10325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PH(Q): la modifica delle lunghezze a confronto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AF4865B-00BB-43D0-960B-871A5721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3494" y="3784310"/>
            <a:ext cx="2331957" cy="21890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4FCB4C1-66A6-40C1-901E-57CF008C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58846" y="1371526"/>
            <a:ext cx="1979533" cy="1912914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1DE0DF0-C2AB-4FDD-8D42-F6DADBDAF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11468"/>
              </p:ext>
            </p:extLst>
          </p:nvPr>
        </p:nvGraphicFramePr>
        <p:xfrm>
          <a:off x="658813" y="1652729"/>
          <a:ext cx="7089768" cy="2761968"/>
        </p:xfrm>
        <a:graphic>
          <a:graphicData uri="http://schemas.openxmlformats.org/drawingml/2006/table">
            <a:tbl>
              <a:tblPr/>
              <a:tblGrid>
                <a:gridCol w="1224000">
                  <a:extLst>
                    <a:ext uri="{9D8B030D-6E8A-4147-A177-3AD203B41FA5}">
                      <a16:colId xmlns:a16="http://schemas.microsoft.com/office/drawing/2014/main" val="261950622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424033936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7752992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276983731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93364624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314951647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2351917985"/>
                    </a:ext>
                  </a:extLst>
                </a:gridCol>
              </a:tblGrid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</a:t>
                      </a:r>
                    </a:p>
                  </a:txBody>
                  <a:tcPr marL="9461" marR="9461" marT="9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Riduzione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Riduzione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409124"/>
                  </a:ext>
                </a:extLst>
              </a:tr>
              <a:tr h="2685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57730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PH321 – PH331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0668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PH322 – PH332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116,0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135,5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46581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PH421 – PH431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113,5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126,5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64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PH422 – PH432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150,5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152,0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68645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PH521 – PH531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132,0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144,5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787012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PH522 – PH532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174,0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4622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PH721 – PH731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184,0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70029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PH722 – PH732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199,0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211,5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9965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PH821 – PH831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218,0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236,0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81644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PH822 – PH832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263,0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286,0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33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979112" y="847118"/>
            <a:ext cx="6494397" cy="358127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P: la modifica delle lunghezze nel montaggio diretto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3111AE-C1DE-4274-804F-AD74E836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93357" y="2423243"/>
            <a:ext cx="4704457" cy="3145809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C25DB5F5-529C-453A-B898-20B430943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64082"/>
              </p:ext>
            </p:extLst>
          </p:nvPr>
        </p:nvGraphicFramePr>
        <p:xfrm>
          <a:off x="591567" y="832562"/>
          <a:ext cx="5426097" cy="587715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90063">
                  <a:extLst>
                    <a:ext uri="{9D8B030D-6E8A-4147-A177-3AD203B41FA5}">
                      <a16:colId xmlns:a16="http://schemas.microsoft.com/office/drawing/2014/main" val="200633535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3308918958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826631639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339617617"/>
                    </a:ext>
                  </a:extLst>
                </a:gridCol>
              </a:tblGrid>
              <a:tr h="2788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i2+mp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effectLst/>
                        </a:rPr>
                        <a:t>Riduzione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7989284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[mm]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127210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P221 – P231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05488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P222 – P232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129,5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3704552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7984695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118,0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7943367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P322 – P332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498102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6908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137,5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3479095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1346667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29226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169,0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168,5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83891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007167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74090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17,0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560467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210,0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13995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225,0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222,5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5966074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260,5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9,5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516008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276,0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263,5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967064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P821 – P831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249,0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253,5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- 4,5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3680954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318,5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304,5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68066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333,5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19,0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2591113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P922 – P932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407,0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405,5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7963806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4B3BDD15-C001-4BF8-BFB3-3C09D0339F24}"/>
              </a:ext>
            </a:extLst>
          </p:cNvPr>
          <p:cNvSpPr/>
          <p:nvPr/>
        </p:nvSpPr>
        <p:spPr>
          <a:xfrm>
            <a:off x="9404767" y="5538788"/>
            <a:ext cx="25252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 dirty="0">
                <a:solidFill>
                  <a:schemeClr val="bg1"/>
                </a:solidFill>
              </a:rPr>
              <a:t>I </a:t>
            </a:r>
            <a:r>
              <a:rPr b="1" dirty="0" err="1">
                <a:solidFill>
                  <a:schemeClr val="bg1"/>
                </a:solidFill>
              </a:rPr>
              <a:t>motoriduttori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planetari</a:t>
            </a:r>
            <a:br>
              <a:rPr b="1" dirty="0">
                <a:solidFill>
                  <a:schemeClr val="bg1"/>
                </a:solidFill>
              </a:rPr>
            </a:br>
            <a:r>
              <a:rPr sz="2800" b="1" dirty="0" err="1">
                <a:solidFill>
                  <a:schemeClr val="bg1"/>
                </a:solidFill>
              </a:rPr>
              <a:t>più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compatti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sul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mercato</a:t>
            </a:r>
            <a:endParaRPr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5998A18-FBA0-487E-ACAB-69C04C1A8211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979112" y="847118"/>
            <a:ext cx="6494397" cy="358127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PH: la modifica delle lunghezze nel montaggio diretto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79061" y="2622563"/>
            <a:ext cx="5005685" cy="333077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D7E16A5-FC8B-4EBE-93F3-91D1A92CA8CE}"/>
              </a:ext>
            </a:extLst>
          </p:cNvPr>
          <p:cNvSpPr/>
          <p:nvPr/>
        </p:nvSpPr>
        <p:spPr>
          <a:xfrm>
            <a:off x="9404767" y="5538788"/>
            <a:ext cx="25252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 dirty="0">
                <a:solidFill>
                  <a:schemeClr val="bg1"/>
                </a:solidFill>
              </a:rPr>
              <a:t>I </a:t>
            </a:r>
            <a:r>
              <a:rPr b="1" dirty="0" err="1">
                <a:solidFill>
                  <a:schemeClr val="bg1"/>
                </a:solidFill>
              </a:rPr>
              <a:t>motoriduttori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planetari</a:t>
            </a:r>
            <a:br>
              <a:rPr b="1" dirty="0">
                <a:solidFill>
                  <a:schemeClr val="bg1"/>
                </a:solidFill>
              </a:rPr>
            </a:br>
            <a:r>
              <a:rPr sz="2800" b="1" dirty="0" err="1">
                <a:solidFill>
                  <a:schemeClr val="bg1"/>
                </a:solidFill>
              </a:rPr>
              <a:t>più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compatti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sul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mercato</a:t>
            </a:r>
            <a:endParaRPr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58CED8DA-5A43-4E05-92FE-5AA2EE816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78676"/>
              </p:ext>
            </p:extLst>
          </p:nvPr>
        </p:nvGraphicFramePr>
        <p:xfrm>
          <a:off x="591567" y="832562"/>
          <a:ext cx="5426097" cy="561456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779844">
                  <a:extLst>
                    <a:ext uri="{9D8B030D-6E8A-4147-A177-3AD203B41FA5}">
                      <a16:colId xmlns:a16="http://schemas.microsoft.com/office/drawing/2014/main" val="200633535"/>
                    </a:ext>
                  </a:extLst>
                </a:gridCol>
                <a:gridCol w="1142971">
                  <a:extLst>
                    <a:ext uri="{9D8B030D-6E8A-4147-A177-3AD203B41FA5}">
                      <a16:colId xmlns:a16="http://schemas.microsoft.com/office/drawing/2014/main" val="3308918958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826631639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339617617"/>
                    </a:ext>
                  </a:extLst>
                </a:gridCol>
              </a:tblGrid>
              <a:tr h="2788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i2+mp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effectLst/>
                        </a:rPr>
                        <a:t>Riduzione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7989284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[mm]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127210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PH321 – PH331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05488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PH321 – PH331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3704552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PH322 – PH332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3,0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7984695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PH421 – PH431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84,5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7943367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PH421 – PH431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498102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PH422 – PH432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6908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PH422 – PH432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125,5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3479095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PH521 – PH531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1346667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PH521 – PH531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29226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PH522 – PH532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8,5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83891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PH522 – PH532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007167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PH721 – PH731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74090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PH721 – PH731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560467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PH722 – PH732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13995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PH722 – PH732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12,0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5966074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PH821 – PH831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516008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PH822 – PH832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8,0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967064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PH822 – PH832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234,0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221,0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3680954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PH932 – PH932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315,5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315,5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68066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PH1032 – PH1032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332,0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332,0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259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Flangia di collegamento motore: le dimensioni del quadrato a confronto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72C3596-5C64-4C8F-8BCC-0AD1D68C17C0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Dimensioni del quadrato in parte modificate per via della standardizzazione.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65B05C3-E507-477B-945A-0ED8F9DC5BE8}"/>
              </a:ext>
            </a:extLst>
          </p:cNvPr>
          <p:cNvGrpSpPr/>
          <p:nvPr/>
        </p:nvGrpSpPr>
        <p:grpSpPr>
          <a:xfrm>
            <a:off x="8681964" y="1625216"/>
            <a:ext cx="2734928" cy="4673277"/>
            <a:chOff x="8681964" y="1625216"/>
            <a:chExt cx="2734928" cy="4673277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9737B0F-8F74-4328-AA09-091724726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</a:blip>
            <a:srcRect/>
            <a:stretch/>
          </p:blipFill>
          <p:spPr>
            <a:xfrm>
              <a:off x="8681964" y="3987287"/>
              <a:ext cx="2734927" cy="2311206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3FD5615-C28F-436F-B88F-9FC60D723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6000"/>
            </a:blip>
            <a:srcRect/>
            <a:stretch/>
          </p:blipFill>
          <p:spPr>
            <a:xfrm>
              <a:off x="8904903" y="1625216"/>
              <a:ext cx="2511989" cy="2357997"/>
            </a:xfrm>
            <a:prstGeom prst="rect">
              <a:avLst/>
            </a:prstGeom>
          </p:spPr>
        </p:pic>
      </p:grp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F23A4E2-2560-4FFD-82A5-F453D6B13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46667"/>
              </p:ext>
            </p:extLst>
          </p:nvPr>
        </p:nvGraphicFramePr>
        <p:xfrm>
          <a:off x="658813" y="2372192"/>
          <a:ext cx="6907814" cy="2896381"/>
        </p:xfrm>
        <a:graphic>
          <a:graphicData uri="http://schemas.openxmlformats.org/drawingml/2006/table">
            <a:tbl>
              <a:tblPr/>
              <a:tblGrid>
                <a:gridCol w="3126115">
                  <a:extLst>
                    <a:ext uri="{9D8B030D-6E8A-4147-A177-3AD203B41FA5}">
                      <a16:colId xmlns:a16="http://schemas.microsoft.com/office/drawing/2014/main" val="2082436759"/>
                    </a:ext>
                  </a:extLst>
                </a:gridCol>
                <a:gridCol w="1509633">
                  <a:extLst>
                    <a:ext uri="{9D8B030D-6E8A-4147-A177-3AD203B41FA5}">
                      <a16:colId xmlns:a16="http://schemas.microsoft.com/office/drawing/2014/main" val="3038820243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1292766289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1684861882"/>
                    </a:ext>
                  </a:extLst>
                </a:gridCol>
              </a:tblGrid>
              <a:tr h="277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Grandezza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Albero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de-DE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de-DE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de-DE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quadrato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 [mm]</a:t>
                      </a:r>
                    </a:p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quadrato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 [mm]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46503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P231, P232, P332, PH332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x 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35787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P331, P432, PH331, PH432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x 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72/75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27309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P431, P532, PH43, PH532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x 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98/100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914074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P53, P732, PH531, PH732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x 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245240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P731, P832, PH731, PH832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x 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144/145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5689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P831, P932, PH83, PH942, PH1042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x 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97097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P931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x 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0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46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40000" y="1507688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Maggiore </a:t>
            </a:r>
            <a:r>
              <a:rPr sz="2400" b="1" dirty="0" err="1">
                <a:solidFill>
                  <a:schemeClr val="accent3"/>
                </a:solidFill>
              </a:rPr>
              <a:t>qualità</a:t>
            </a:r>
            <a:r>
              <a:rPr sz="2400" b="1" dirty="0">
                <a:solidFill>
                  <a:schemeClr val="accent3"/>
                </a:solidFill>
              </a:rPr>
              <a:t>, </a:t>
            </a:r>
            <a:r>
              <a:rPr sz="2400" b="1" dirty="0" err="1">
                <a:solidFill>
                  <a:schemeClr val="accent3"/>
                </a:solidFill>
              </a:rPr>
              <a:t>più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precisione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Massima</a:t>
            </a:r>
            <a:r>
              <a:rPr dirty="0"/>
              <a:t> </a:t>
            </a:r>
            <a:r>
              <a:rPr dirty="0" err="1"/>
              <a:t>precisione</a:t>
            </a:r>
            <a:r>
              <a:rPr dirty="0"/>
              <a:t> di </a:t>
            </a:r>
            <a:r>
              <a:rPr dirty="0" err="1"/>
              <a:t>posizionamento</a:t>
            </a:r>
            <a:r>
              <a:rPr dirty="0"/>
              <a:t>: </a:t>
            </a:r>
            <a:r>
              <a:rPr dirty="0" err="1"/>
              <a:t>gioco</a:t>
            </a:r>
            <a:r>
              <a:rPr dirty="0"/>
              <a:t> </a:t>
            </a:r>
            <a:r>
              <a:rPr dirty="0" err="1"/>
              <a:t>torsionale</a:t>
            </a:r>
            <a:r>
              <a:rPr dirty="0"/>
              <a:t> </a:t>
            </a:r>
            <a:r>
              <a:rPr dirty="0" err="1"/>
              <a:t>ridotto</a:t>
            </a:r>
            <a:r>
              <a:rPr dirty="0"/>
              <a:t> ≤ 1 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Scatola</a:t>
            </a:r>
            <a:r>
              <a:rPr dirty="0"/>
              <a:t> e </a:t>
            </a:r>
            <a:r>
              <a:rPr dirty="0" err="1"/>
              <a:t>dentatura</a:t>
            </a:r>
            <a:r>
              <a:rPr dirty="0"/>
              <a:t> di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qualità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Coppie</a:t>
            </a:r>
            <a:r>
              <a:rPr dirty="0"/>
              <a:t> di </a:t>
            </a:r>
            <a:r>
              <a:rPr dirty="0" err="1"/>
              <a:t>accelerazione</a:t>
            </a:r>
            <a:r>
              <a:rPr dirty="0"/>
              <a:t> elevate e </a:t>
            </a:r>
            <a:r>
              <a:rPr dirty="0" err="1"/>
              <a:t>contemporaneamente</a:t>
            </a:r>
            <a:r>
              <a:rPr dirty="0"/>
              <a:t> </a:t>
            </a:r>
            <a:r>
              <a:rPr dirty="0" err="1"/>
              <a:t>massima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accuratezza</a:t>
            </a:r>
            <a:r>
              <a:rPr dirty="0"/>
              <a:t> di </a:t>
            </a:r>
            <a:r>
              <a:rPr dirty="0" err="1"/>
              <a:t>funzionamento</a:t>
            </a:r>
            <a:r>
              <a:rPr lang="de-DE" dirty="0"/>
              <a:t> </a:t>
            </a:r>
            <a:r>
              <a:rPr dirty="0"/>
              <a:t>e </a:t>
            </a:r>
            <a:r>
              <a:rPr dirty="0" err="1"/>
              <a:t>precisione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Più PRECISIONE con i riduttori planetari di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8043907" y="5483007"/>
            <a:ext cx="2336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sz="2000" b="1" dirty="0">
                <a:solidFill>
                  <a:schemeClr val="accent3"/>
                </a:solidFill>
              </a:rPr>
              <a:t>Ad </a:t>
            </a:r>
            <a:r>
              <a:rPr sz="2000" b="1" dirty="0" err="1">
                <a:solidFill>
                  <a:schemeClr val="accent3"/>
                </a:solidFill>
              </a:rPr>
              <a:t>alta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precisione</a:t>
            </a:r>
            <a:r>
              <a:rPr sz="2000" b="1" dirty="0">
                <a:solidFill>
                  <a:schemeClr val="accent3"/>
                </a:solidFill>
              </a:rPr>
              <a:t> e </a:t>
            </a:r>
            <a:br>
              <a:rPr lang="de-DE" sz="2000" b="1" dirty="0">
                <a:solidFill>
                  <a:schemeClr val="accent3"/>
                </a:solidFill>
              </a:rPr>
            </a:br>
            <a:r>
              <a:rPr sz="2000" b="1" dirty="0">
                <a:solidFill>
                  <a:schemeClr val="accent3"/>
                </a:solidFill>
              </a:rPr>
              <a:t>con </a:t>
            </a:r>
            <a:r>
              <a:rPr sz="2000" b="1" dirty="0" err="1">
                <a:solidFill>
                  <a:schemeClr val="accent3"/>
                </a:solidFill>
              </a:rPr>
              <a:t>gioco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ridotto</a:t>
            </a:r>
            <a:r>
              <a:rPr sz="20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354261" y="5757828"/>
            <a:ext cx="3391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 dirty="0" err="1">
                <a:solidFill>
                  <a:schemeClr val="bg1"/>
                </a:solidFill>
              </a:rPr>
              <a:t>Azionamento</a:t>
            </a:r>
            <a:r>
              <a:rPr b="1" dirty="0">
                <a:solidFill>
                  <a:schemeClr val="bg1"/>
                </a:solidFill>
              </a:rPr>
              <a:t> a </a:t>
            </a:r>
            <a:r>
              <a:rPr b="1" dirty="0" err="1">
                <a:solidFill>
                  <a:schemeClr val="bg1"/>
                </a:solidFill>
              </a:rPr>
              <a:t>cremagliera</a:t>
            </a:r>
            <a:r>
              <a:rPr b="1" dirty="0">
                <a:solidFill>
                  <a:schemeClr val="bg1"/>
                </a:solidFill>
              </a:rPr>
              <a:t> STOBER con </a:t>
            </a:r>
            <a:r>
              <a:rPr b="1" dirty="0" err="1">
                <a:solidFill>
                  <a:schemeClr val="bg1"/>
                </a:solidFill>
              </a:rPr>
              <a:t>concentricità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ridotta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sz="2800" b="1" dirty="0">
                <a:solidFill>
                  <a:schemeClr val="bg1"/>
                </a:solidFill>
              </a:rPr>
              <a:t>≤ 10 </a:t>
            </a:r>
            <a:r>
              <a:rPr sz="2800" b="1" dirty="0" err="1">
                <a:solidFill>
                  <a:schemeClr val="bg1"/>
                </a:solidFill>
              </a:rPr>
              <a:t>μm</a:t>
            </a:r>
            <a:r>
              <a:rPr sz="2800" dirty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6473" y="2379407"/>
            <a:ext cx="4281474" cy="32135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96900A-E6F3-4127-B190-9C3D8CC0F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589"/>
          <a:stretch/>
        </p:blipFill>
        <p:spPr>
          <a:xfrm>
            <a:off x="7825398" y="189763"/>
            <a:ext cx="4281474" cy="5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 err="1">
                <a:solidFill>
                  <a:schemeClr val="accent3"/>
                </a:solidFill>
              </a:rPr>
              <a:t>Approfittate</a:t>
            </a:r>
            <a:r>
              <a:rPr sz="2400" b="1" dirty="0">
                <a:solidFill>
                  <a:schemeClr val="accent3"/>
                </a:solidFill>
              </a:rPr>
              <a:t> di </a:t>
            </a:r>
            <a:r>
              <a:rPr sz="2400" b="1" dirty="0" err="1">
                <a:solidFill>
                  <a:schemeClr val="accent3"/>
                </a:solidFill>
              </a:rPr>
              <a:t>possibilità</a:t>
            </a:r>
            <a:r>
              <a:rPr sz="2400" b="1" dirty="0">
                <a:solidFill>
                  <a:schemeClr val="accent3"/>
                </a:solidFill>
              </a:rPr>
              <a:t> infinite!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Configurazione</a:t>
            </a:r>
            <a:r>
              <a:rPr dirty="0"/>
              <a:t> </a:t>
            </a:r>
            <a:r>
              <a:rPr dirty="0" err="1"/>
              <a:t>macchina</a:t>
            </a:r>
            <a:r>
              <a:rPr dirty="0"/>
              <a:t> </a:t>
            </a:r>
            <a:r>
              <a:rPr dirty="0" err="1"/>
              <a:t>flessibile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Vastissima</a:t>
            </a:r>
            <a:r>
              <a:rPr dirty="0"/>
              <a:t> gamma di </a:t>
            </a:r>
            <a:r>
              <a:rPr dirty="0" err="1"/>
              <a:t>opzioni</a:t>
            </a:r>
            <a:r>
              <a:rPr dirty="0"/>
              <a:t> e </a:t>
            </a:r>
            <a:br>
              <a:rPr lang="de-DE" dirty="0"/>
            </a:br>
            <a:r>
              <a:rPr dirty="0" err="1"/>
              <a:t>abbinamenti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Infinite </a:t>
            </a: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combinazione</a:t>
            </a:r>
            <a:r>
              <a:rPr dirty="0"/>
              <a:t> di</a:t>
            </a:r>
            <a:br>
              <a:rPr dirty="0"/>
            </a:br>
            <a:r>
              <a:rPr dirty="0" err="1"/>
              <a:t>riduttori</a:t>
            </a:r>
            <a:r>
              <a:rPr dirty="0"/>
              <a:t> e </a:t>
            </a:r>
            <a:r>
              <a:rPr dirty="0" err="1"/>
              <a:t>motori</a:t>
            </a:r>
            <a:r>
              <a:rPr lang="de-DE" dirty="0"/>
              <a:t> </a:t>
            </a:r>
            <a:r>
              <a:rPr dirty="0"/>
              <a:t>in </a:t>
            </a:r>
            <a:r>
              <a:rPr dirty="0" err="1"/>
              <a:t>montaggio</a:t>
            </a:r>
            <a:r>
              <a:rPr dirty="0"/>
              <a:t> </a:t>
            </a:r>
            <a:r>
              <a:rPr dirty="0" err="1"/>
              <a:t>diretto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Versioni</a:t>
            </a:r>
            <a:r>
              <a:rPr dirty="0"/>
              <a:t>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dell'adattatore</a:t>
            </a:r>
            <a:r>
              <a:rPr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 MISURA per i vostri requisiti specifici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accent3"/>
                </a:solidFill>
              </a:rPr>
              <a:t>La soluzione giusta</a:t>
            </a:r>
            <a:br>
              <a:rPr sz="2000" b="1">
                <a:solidFill>
                  <a:schemeClr val="accent3"/>
                </a:solidFill>
              </a:rPr>
            </a:br>
            <a:r>
              <a:rPr sz="2000" b="1">
                <a:solidFill>
                  <a:schemeClr val="accent3"/>
                </a:solidFill>
              </a:rPr>
              <a:t>per ogni esigenza!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23454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FD3EBCBB-51E1-4A86-8D8A-E82BA4FD392D}"/>
              </a:ext>
            </a:extLst>
          </p:cNvPr>
          <p:cNvSpPr>
            <a:spLocks noChangeAspect="1"/>
          </p:cNvSpPr>
          <p:nvPr/>
        </p:nvSpPr>
        <p:spPr>
          <a:xfrm flipH="1">
            <a:off x="2779072" y="860576"/>
            <a:ext cx="9412928" cy="5997425"/>
          </a:xfrm>
          <a:prstGeom prst="rtTriangle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3331B1B-562F-4865-A682-2A8916C4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Design armonioso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947269-0E00-4651-84FD-43D00F593E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2631" y="3191417"/>
            <a:ext cx="4799597" cy="3197346"/>
          </a:xfrm>
          <a:prstGeom prst="rect">
            <a:avLst/>
          </a:prstGeom>
        </p:spPr>
      </p:pic>
      <p:pic>
        <p:nvPicPr>
          <p:cNvPr id="13" name="Inhaltsplatzhalter 3">
            <a:extLst>
              <a:ext uri="{FF2B5EF4-FFF2-40B4-BE49-F238E27FC236}">
                <a16:creationId xmlns:a16="http://schemas.microsoft.com/office/drawing/2014/main" id="{47719FBC-39B1-4AB8-9C29-A16ADDDE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0714" y="1499452"/>
            <a:ext cx="3716734" cy="373901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D58AD8F-B009-4220-B4F9-04DA07AC0C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92438" y="1450310"/>
            <a:ext cx="3445400" cy="37390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9451B3-7555-4218-A57E-9A96A5AAD7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78963" y="3010706"/>
            <a:ext cx="5067086" cy="33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 riduttori planetari di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400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 dirty="0" err="1">
                <a:solidFill>
                  <a:schemeClr val="accent3"/>
                </a:solidFill>
              </a:rPr>
              <a:t>Potenti</a:t>
            </a:r>
            <a:r>
              <a:rPr sz="2400" b="1" dirty="0">
                <a:solidFill>
                  <a:schemeClr val="accent3"/>
                </a:solidFill>
              </a:rPr>
              <a:t>. </a:t>
            </a:r>
            <a:r>
              <a:rPr sz="2400" b="1" dirty="0" err="1">
                <a:solidFill>
                  <a:schemeClr val="accent3"/>
                </a:solidFill>
              </a:rPr>
              <a:t>Precisi</a:t>
            </a:r>
            <a:r>
              <a:rPr sz="2400" b="1" dirty="0">
                <a:solidFill>
                  <a:schemeClr val="accent3"/>
                </a:solidFill>
              </a:rPr>
              <a:t>. </a:t>
            </a:r>
            <a:r>
              <a:rPr sz="2400" b="1" dirty="0" err="1">
                <a:solidFill>
                  <a:schemeClr val="accent3"/>
                </a:solidFill>
              </a:rPr>
              <a:t>Su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misura</a:t>
            </a:r>
            <a:r>
              <a:rPr sz="2400" b="1" dirty="0">
                <a:solidFill>
                  <a:schemeClr val="accent3"/>
                </a:solidFill>
              </a:rPr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I </a:t>
            </a:r>
            <a:r>
              <a:rPr dirty="0" err="1"/>
              <a:t>motoriduttori</a:t>
            </a:r>
            <a:r>
              <a:rPr dirty="0"/>
              <a:t> </a:t>
            </a:r>
            <a:r>
              <a:rPr dirty="0" err="1"/>
              <a:t>planetari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compatti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mercato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Precisione</a:t>
            </a:r>
            <a:r>
              <a:rPr dirty="0"/>
              <a:t> e </a:t>
            </a:r>
            <a:r>
              <a:rPr dirty="0" err="1"/>
              <a:t>prestazioni</a:t>
            </a:r>
            <a:r>
              <a:rPr dirty="0"/>
              <a:t> </a:t>
            </a:r>
            <a:r>
              <a:rPr dirty="0" err="1"/>
              <a:t>eccellenti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combinazione</a:t>
            </a:r>
            <a:r>
              <a:rPr dirty="0"/>
              <a:t> e </a:t>
            </a:r>
            <a:r>
              <a:rPr dirty="0" err="1"/>
              <a:t>opzioni</a:t>
            </a:r>
            <a:r>
              <a:rPr dirty="0"/>
              <a:t> </a:t>
            </a:r>
            <a:r>
              <a:rPr dirty="0" err="1"/>
              <a:t>impareggiabili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Robustezza</a:t>
            </a:r>
            <a:r>
              <a:rPr dirty="0"/>
              <a:t> </a:t>
            </a:r>
            <a:r>
              <a:rPr dirty="0" err="1"/>
              <a:t>straordinaria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Soluzioni</a:t>
            </a:r>
            <a:r>
              <a:rPr dirty="0"/>
              <a:t> di </a:t>
            </a:r>
            <a:r>
              <a:rPr dirty="0" err="1"/>
              <a:t>trasmissione</a:t>
            </a:r>
            <a:r>
              <a:rPr dirty="0"/>
              <a:t> </a:t>
            </a:r>
            <a:r>
              <a:rPr dirty="0" err="1"/>
              <a:t>pronte</a:t>
            </a:r>
            <a:r>
              <a:rPr dirty="0"/>
              <a:t> al </a:t>
            </a:r>
            <a:r>
              <a:rPr dirty="0" err="1"/>
              <a:t>montaggio</a:t>
            </a:r>
            <a:r>
              <a:rPr dirty="0"/>
              <a:t> per </a:t>
            </a:r>
            <a:br>
              <a:rPr lang="de-DE" dirty="0"/>
            </a:br>
            <a:r>
              <a:rPr dirty="0" err="1"/>
              <a:t>macchine</a:t>
            </a:r>
            <a:r>
              <a:rPr dirty="0"/>
              <a:t> </a:t>
            </a:r>
            <a:r>
              <a:rPr dirty="0" err="1"/>
              <a:t>utensili</a:t>
            </a:r>
            <a:r>
              <a:rPr lang="de-DE" dirty="0"/>
              <a:t> </a:t>
            </a:r>
            <a:r>
              <a:rPr dirty="0"/>
              <a:t>e di </a:t>
            </a:r>
            <a:r>
              <a:rPr dirty="0" err="1"/>
              <a:t>imballaggio</a:t>
            </a:r>
            <a:r>
              <a:rPr dirty="0"/>
              <a:t>, </a:t>
            </a:r>
            <a:r>
              <a:rPr dirty="0" err="1"/>
              <a:t>nonché</a:t>
            </a:r>
            <a:r>
              <a:rPr dirty="0"/>
              <a:t> per </a:t>
            </a:r>
            <a:br>
              <a:rPr lang="de-DE" dirty="0"/>
            </a:br>
            <a:r>
              <a:rPr dirty="0" err="1"/>
              <a:t>applicazioni</a:t>
            </a:r>
            <a:r>
              <a:rPr dirty="0"/>
              <a:t> del </a:t>
            </a:r>
            <a:r>
              <a:rPr dirty="0" err="1"/>
              <a:t>settore</a:t>
            </a:r>
            <a:r>
              <a:rPr lang="de-DE" dirty="0"/>
              <a:t> </a:t>
            </a:r>
            <a:r>
              <a:rPr dirty="0" err="1"/>
              <a:t>dell'automazione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robotica</a:t>
            </a:r>
            <a:r>
              <a:rPr dirty="0"/>
              <a:t>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4013CB-0068-42AC-A2EA-E518D9FC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A3A62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migliore soluzione per la trasmissione e l’automazione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A3A62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Trovare e configurare velocemente con pochi clic.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iltrare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confrontare, salvare e condividere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Scaricare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modelli 3D, disegni quotati e schede tecniche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Richiedi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direttamente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un'offerta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E19A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880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9ACDD8C5-DE2F-41A5-821E-4DE77A7C6000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7BC0F8-63C8-46A1-8F0C-23E28CFE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Ecco i vantaggi dell'upgrade…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4C203B0-54BE-4DB4-8354-D71DD559A3DD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Prestazioni</a:t>
            </a:r>
            <a:r>
              <a:rPr dirty="0"/>
              <a:t> e </a:t>
            </a:r>
            <a:r>
              <a:rPr dirty="0" err="1"/>
              <a:t>precisione</a:t>
            </a:r>
            <a:r>
              <a:rPr dirty="0"/>
              <a:t> </a:t>
            </a:r>
            <a:r>
              <a:rPr dirty="0" err="1"/>
              <a:t>migliorate</a:t>
            </a:r>
            <a:r>
              <a:rPr dirty="0"/>
              <a:t>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compatti</a:t>
            </a:r>
            <a:r>
              <a:rPr dirty="0"/>
              <a:t> – per </a:t>
            </a:r>
            <a:r>
              <a:rPr dirty="0" err="1"/>
              <a:t>risparmiare</a:t>
            </a:r>
            <a:r>
              <a:rPr dirty="0"/>
              <a:t> </a:t>
            </a:r>
            <a:r>
              <a:rPr dirty="0" err="1"/>
              <a:t>spazio</a:t>
            </a:r>
            <a:r>
              <a:rPr dirty="0"/>
              <a:t>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Compatibilità</a:t>
            </a:r>
            <a:r>
              <a:rPr dirty="0"/>
              <a:t> </a:t>
            </a:r>
            <a:r>
              <a:rPr dirty="0" err="1"/>
              <a:t>garantita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interfacce</a:t>
            </a:r>
            <a:r>
              <a:rPr dirty="0"/>
              <a:t>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Design </a:t>
            </a:r>
            <a:r>
              <a:rPr dirty="0" err="1"/>
              <a:t>armonioso</a:t>
            </a:r>
            <a:r>
              <a:rPr dirty="0"/>
              <a:t>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Maggiore </a:t>
            </a:r>
            <a:r>
              <a:rPr dirty="0" err="1"/>
              <a:t>versatilità</a:t>
            </a:r>
            <a:r>
              <a:rPr dirty="0"/>
              <a:t>: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flessibilità</a:t>
            </a:r>
            <a:r>
              <a:rPr dirty="0"/>
              <a:t> per una </a:t>
            </a:r>
            <a:r>
              <a:rPr dirty="0" err="1"/>
              <a:t>progettazione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macchine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dirty="0"/>
              <a:t>E come </a:t>
            </a:r>
            <a:r>
              <a:rPr dirty="0" err="1"/>
              <a:t>sempre</a:t>
            </a:r>
            <a:r>
              <a:rPr dirty="0"/>
              <a:t> </a:t>
            </a:r>
            <a:r>
              <a:rPr dirty="0" err="1"/>
              <a:t>tutto</a:t>
            </a:r>
            <a:r>
              <a:rPr dirty="0"/>
              <a:t> da un </a:t>
            </a:r>
            <a:r>
              <a:rPr dirty="0" err="1"/>
              <a:t>unico</a:t>
            </a:r>
            <a:r>
              <a:rPr dirty="0"/>
              <a:t> </a:t>
            </a:r>
            <a:r>
              <a:rPr dirty="0" err="1"/>
              <a:t>fornitore</a:t>
            </a:r>
            <a:r>
              <a:rPr dirty="0"/>
              <a:t>! </a:t>
            </a:r>
            <a:br>
              <a:rPr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5929FB-4680-4250-8C16-7F3348188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81964" y="3987287"/>
            <a:ext cx="2734928" cy="2311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4517F3-44C1-4C87-9C11-3946E189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04903" y="1625216"/>
            <a:ext cx="2511989" cy="23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fik 83">
            <a:extLst>
              <a:ext uri="{FF2B5EF4-FFF2-40B4-BE49-F238E27FC236}">
                <a16:creationId xmlns:a16="http://schemas.microsoft.com/office/drawing/2014/main" id="{60B63FFA-E64D-4447-8FC1-9D7EC3254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53"/>
          <a:stretch/>
        </p:blipFill>
        <p:spPr>
          <a:xfrm>
            <a:off x="5670615" y="1649569"/>
            <a:ext cx="6521385" cy="52084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Tempistiche per l'upgrade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57507F3-2F6F-449F-9470-C36A99442531}"/>
              </a:ext>
            </a:extLst>
          </p:cNvPr>
          <p:cNvGrpSpPr/>
          <p:nvPr/>
        </p:nvGrpSpPr>
        <p:grpSpPr>
          <a:xfrm>
            <a:off x="0" y="835418"/>
            <a:ext cx="12191788" cy="823652"/>
            <a:chOff x="0" y="835418"/>
            <a:chExt cx="12191788" cy="823652"/>
          </a:xfrm>
        </p:grpSpPr>
        <p:cxnSp>
          <p:nvCxnSpPr>
            <p:cNvPr id="11" name="Gerade Verbindung 6">
              <a:extLst>
                <a:ext uri="{FF2B5EF4-FFF2-40B4-BE49-F238E27FC236}">
                  <a16:creationId xmlns:a16="http://schemas.microsoft.com/office/drawing/2014/main" id="{3A7C16C5-9A2F-4121-A37B-71A7DE5A3A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5" y="1281472"/>
              <a:ext cx="1219157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6">
              <a:extLst>
                <a:ext uri="{FF2B5EF4-FFF2-40B4-BE49-F238E27FC236}">
                  <a16:creationId xmlns:a16="http://schemas.microsoft.com/office/drawing/2014/main" id="{27DC5378-3D00-4557-8B33-F964A1BCE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4298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6">
              <a:extLst>
                <a:ext uri="{FF2B5EF4-FFF2-40B4-BE49-F238E27FC236}">
                  <a16:creationId xmlns:a16="http://schemas.microsoft.com/office/drawing/2014/main" id="{9761B68D-5512-4752-BE31-A6159DC92D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183072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6">
              <a:extLst>
                <a:ext uri="{FF2B5EF4-FFF2-40B4-BE49-F238E27FC236}">
                  <a16:creationId xmlns:a16="http://schemas.microsoft.com/office/drawing/2014/main" id="{7B998364-BA02-4A38-A8D6-D85FC71C6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2866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6">
              <a:extLst>
                <a:ext uri="{FF2B5EF4-FFF2-40B4-BE49-F238E27FC236}">
                  <a16:creationId xmlns:a16="http://schemas.microsoft.com/office/drawing/2014/main" id="{540725D0-6E1F-4EED-B08C-BCD198BC53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052803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6">
              <a:extLst>
                <a:ext uri="{FF2B5EF4-FFF2-40B4-BE49-F238E27FC236}">
                  <a16:creationId xmlns:a16="http://schemas.microsoft.com/office/drawing/2014/main" id="{F30FF886-0C6A-4E27-A7CE-1962379516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9839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6">
              <a:extLst>
                <a:ext uri="{FF2B5EF4-FFF2-40B4-BE49-F238E27FC236}">
                  <a16:creationId xmlns:a16="http://schemas.microsoft.com/office/drawing/2014/main" id="{7D61DA73-8C3F-4E33-AF63-8113F53D22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7004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6">
              <a:extLst>
                <a:ext uri="{FF2B5EF4-FFF2-40B4-BE49-F238E27FC236}">
                  <a16:creationId xmlns:a16="http://schemas.microsoft.com/office/drawing/2014/main" id="{A42C082A-256A-45DB-885D-8C50595D0D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41694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6">
              <a:extLst>
                <a:ext uri="{FF2B5EF4-FFF2-40B4-BE49-F238E27FC236}">
                  <a16:creationId xmlns:a16="http://schemas.microsoft.com/office/drawing/2014/main" id="{3922BA56-5D10-4244-AD96-8F342711C7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1423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6">
              <a:extLst>
                <a:ext uri="{FF2B5EF4-FFF2-40B4-BE49-F238E27FC236}">
                  <a16:creationId xmlns:a16="http://schemas.microsoft.com/office/drawing/2014/main" id="{72F24CBD-66A6-4786-B1A4-5330308AC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24452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6">
              <a:extLst>
                <a:ext uri="{FF2B5EF4-FFF2-40B4-BE49-F238E27FC236}">
                  <a16:creationId xmlns:a16="http://schemas.microsoft.com/office/drawing/2014/main" id="{80E9C3F6-4E3E-4D42-B945-D0B7D978B5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794181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6">
              <a:extLst>
                <a:ext uri="{FF2B5EF4-FFF2-40B4-BE49-F238E27FC236}">
                  <a16:creationId xmlns:a16="http://schemas.microsoft.com/office/drawing/2014/main" id="{2F89E7FB-CD73-4B3F-A73B-54493266DA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665831" y="1292033"/>
              <a:ext cx="347507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6">
              <a:extLst>
                <a:ext uri="{FF2B5EF4-FFF2-40B4-BE49-F238E27FC236}">
                  <a16:creationId xmlns:a16="http://schemas.microsoft.com/office/drawing/2014/main" id="{DBBD3DA9-FCE5-4D89-B714-E906E0A1A4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407210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6">
              <a:extLst>
                <a:ext uri="{FF2B5EF4-FFF2-40B4-BE49-F238E27FC236}">
                  <a16:creationId xmlns:a16="http://schemas.microsoft.com/office/drawing/2014/main" id="{CA9A3985-C3FE-4B46-BEEC-B6A40300DB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6228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6">
              <a:extLst>
                <a:ext uri="{FF2B5EF4-FFF2-40B4-BE49-F238E27FC236}">
                  <a16:creationId xmlns:a16="http://schemas.microsoft.com/office/drawing/2014/main" id="{50A546B5-91BA-4EDD-B05F-8C1B4E4428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7923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6">
              <a:extLst>
                <a:ext uri="{FF2B5EF4-FFF2-40B4-BE49-F238E27FC236}">
                  <a16:creationId xmlns:a16="http://schemas.microsoft.com/office/drawing/2014/main" id="{C9948BC4-3951-4B3E-A36D-A037B3B3AF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811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6">
              <a:extLst>
                <a:ext uri="{FF2B5EF4-FFF2-40B4-BE49-F238E27FC236}">
                  <a16:creationId xmlns:a16="http://schemas.microsoft.com/office/drawing/2014/main" id="{148CCE14-B97D-4845-896C-2A19A796FA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3201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6">
              <a:extLst>
                <a:ext uri="{FF2B5EF4-FFF2-40B4-BE49-F238E27FC236}">
                  <a16:creationId xmlns:a16="http://schemas.microsoft.com/office/drawing/2014/main" id="{F64BE59A-FC00-416D-8578-63427F625D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35088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6">
              <a:extLst>
                <a:ext uri="{FF2B5EF4-FFF2-40B4-BE49-F238E27FC236}">
                  <a16:creationId xmlns:a16="http://schemas.microsoft.com/office/drawing/2014/main" id="{30E99D59-46C6-4AF7-9CEC-477F81C275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56784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6">
              <a:extLst>
                <a:ext uri="{FF2B5EF4-FFF2-40B4-BE49-F238E27FC236}">
                  <a16:creationId xmlns:a16="http://schemas.microsoft.com/office/drawing/2014/main" id="{CF365C78-211C-4257-AB87-37938DE1AC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0366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6">
              <a:extLst>
                <a:ext uri="{FF2B5EF4-FFF2-40B4-BE49-F238E27FC236}">
                  <a16:creationId xmlns:a16="http://schemas.microsoft.com/office/drawing/2014/main" id="{3A6498F5-FC87-4C8C-84E0-32BF04F57B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2061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6">
              <a:extLst>
                <a:ext uri="{FF2B5EF4-FFF2-40B4-BE49-F238E27FC236}">
                  <a16:creationId xmlns:a16="http://schemas.microsoft.com/office/drawing/2014/main" id="{00BF201C-ABBC-45E7-A185-4C1D61BF64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43948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6">
              <a:extLst>
                <a:ext uri="{FF2B5EF4-FFF2-40B4-BE49-F238E27FC236}">
                  <a16:creationId xmlns:a16="http://schemas.microsoft.com/office/drawing/2014/main" id="{4A140651-7183-4E8E-8849-A8C1E15710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7339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6">
              <a:extLst>
                <a:ext uri="{FF2B5EF4-FFF2-40B4-BE49-F238E27FC236}">
                  <a16:creationId xmlns:a16="http://schemas.microsoft.com/office/drawing/2014/main" id="{EB02645E-F1C5-422A-BFBB-8F68E62EF4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09226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6">
              <a:extLst>
                <a:ext uri="{FF2B5EF4-FFF2-40B4-BE49-F238E27FC236}">
                  <a16:creationId xmlns:a16="http://schemas.microsoft.com/office/drawing/2014/main" id="{93FE0372-C975-4642-833C-8E84076A44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30921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6">
              <a:extLst>
                <a:ext uri="{FF2B5EF4-FFF2-40B4-BE49-F238E27FC236}">
                  <a16:creationId xmlns:a16="http://schemas.microsoft.com/office/drawing/2014/main" id="{E3C17CF2-DBE7-4EE4-92B4-0C1157C4ED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4504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6">
              <a:extLst>
                <a:ext uri="{FF2B5EF4-FFF2-40B4-BE49-F238E27FC236}">
                  <a16:creationId xmlns:a16="http://schemas.microsoft.com/office/drawing/2014/main" id="{93EEA8DF-5C13-4670-BBAF-9A66ACE72B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6199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6">
              <a:extLst>
                <a:ext uri="{FF2B5EF4-FFF2-40B4-BE49-F238E27FC236}">
                  <a16:creationId xmlns:a16="http://schemas.microsoft.com/office/drawing/2014/main" id="{2092211E-39A7-4E8F-9664-28528CEC81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18086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6">
              <a:extLst>
                <a:ext uri="{FF2B5EF4-FFF2-40B4-BE49-F238E27FC236}">
                  <a16:creationId xmlns:a16="http://schemas.microsoft.com/office/drawing/2014/main" id="{DBC830C7-9614-45AF-861B-DC786E60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1669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6">
              <a:extLst>
                <a:ext uri="{FF2B5EF4-FFF2-40B4-BE49-F238E27FC236}">
                  <a16:creationId xmlns:a16="http://schemas.microsoft.com/office/drawing/2014/main" id="{F7CBA1A3-A0FC-4C6D-8F86-3D7E941AF3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83364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6">
              <a:extLst>
                <a:ext uri="{FF2B5EF4-FFF2-40B4-BE49-F238E27FC236}">
                  <a16:creationId xmlns:a16="http://schemas.microsoft.com/office/drawing/2014/main" id="{D4B92F2A-A780-4DDB-AD2C-4C0FF89DF4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5059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6">
              <a:extLst>
                <a:ext uri="{FF2B5EF4-FFF2-40B4-BE49-F238E27FC236}">
                  <a16:creationId xmlns:a16="http://schemas.microsoft.com/office/drawing/2014/main" id="{362256D6-6F95-4676-B5EB-B0702B9F43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48642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6">
              <a:extLst>
                <a:ext uri="{FF2B5EF4-FFF2-40B4-BE49-F238E27FC236}">
                  <a16:creationId xmlns:a16="http://schemas.microsoft.com/office/drawing/2014/main" id="{19B8DAC3-2DF2-4B0D-BDF2-16329CE8B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0529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6">
              <a:extLst>
                <a:ext uri="{FF2B5EF4-FFF2-40B4-BE49-F238E27FC236}">
                  <a16:creationId xmlns:a16="http://schemas.microsoft.com/office/drawing/2014/main" id="{FEAB9BF4-640C-41F0-B2C4-5F3D401C8B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2224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6">
              <a:extLst>
                <a:ext uri="{FF2B5EF4-FFF2-40B4-BE49-F238E27FC236}">
                  <a16:creationId xmlns:a16="http://schemas.microsoft.com/office/drawing/2014/main" id="{9A325EEB-39E6-48A5-849C-C2520722E9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58072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6">
              <a:extLst>
                <a:ext uri="{FF2B5EF4-FFF2-40B4-BE49-F238E27FC236}">
                  <a16:creationId xmlns:a16="http://schemas.microsoft.com/office/drawing/2014/main" id="{93986734-A938-435A-8905-73B3122B5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57502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6">
              <a:extLst>
                <a:ext uri="{FF2B5EF4-FFF2-40B4-BE49-F238E27FC236}">
                  <a16:creationId xmlns:a16="http://schemas.microsoft.com/office/drawing/2014/main" id="{CFB715D4-31C1-43C0-A907-31EAA67784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79389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6">
              <a:extLst>
                <a:ext uri="{FF2B5EF4-FFF2-40B4-BE49-F238E27FC236}">
                  <a16:creationId xmlns:a16="http://schemas.microsoft.com/office/drawing/2014/main" id="{B6E607AB-57FB-464C-875D-787863F9A0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2780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6">
              <a:extLst>
                <a:ext uri="{FF2B5EF4-FFF2-40B4-BE49-F238E27FC236}">
                  <a16:creationId xmlns:a16="http://schemas.microsoft.com/office/drawing/2014/main" id="{EAB15D4F-D3E6-4FF2-B06E-343171D939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44475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6">
              <a:extLst>
                <a:ext uri="{FF2B5EF4-FFF2-40B4-BE49-F238E27FC236}">
                  <a16:creationId xmlns:a16="http://schemas.microsoft.com/office/drawing/2014/main" id="{BCD0B0F1-4784-4E67-861F-995E4090D4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66362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6">
              <a:extLst>
                <a:ext uri="{FF2B5EF4-FFF2-40B4-BE49-F238E27FC236}">
                  <a16:creationId xmlns:a16="http://schemas.microsoft.com/office/drawing/2014/main" id="{201DA176-DBD6-400C-83F0-5D2FD51B00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09945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6">
              <a:extLst>
                <a:ext uri="{FF2B5EF4-FFF2-40B4-BE49-F238E27FC236}">
                  <a16:creationId xmlns:a16="http://schemas.microsoft.com/office/drawing/2014/main" id="{70877D07-67EA-404E-8502-14F7219233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31640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6">
              <a:extLst>
                <a:ext uri="{FF2B5EF4-FFF2-40B4-BE49-F238E27FC236}">
                  <a16:creationId xmlns:a16="http://schemas.microsoft.com/office/drawing/2014/main" id="{AA704C79-7552-419E-B17F-EA9FE226F1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53335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6">
              <a:extLst>
                <a:ext uri="{FF2B5EF4-FFF2-40B4-BE49-F238E27FC236}">
                  <a16:creationId xmlns:a16="http://schemas.microsoft.com/office/drawing/2014/main" id="{4E61F97C-B318-4AEF-8F18-17E6F724A3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97110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6">
              <a:extLst>
                <a:ext uri="{FF2B5EF4-FFF2-40B4-BE49-F238E27FC236}">
                  <a16:creationId xmlns:a16="http://schemas.microsoft.com/office/drawing/2014/main" id="{FAE8D834-9BE6-467C-AFBF-002B5B4B0B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918805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Gruppieren 3">
              <a:extLst>
                <a:ext uri="{FF2B5EF4-FFF2-40B4-BE49-F238E27FC236}">
                  <a16:creationId xmlns:a16="http://schemas.microsoft.com/office/drawing/2014/main" id="{DBA9D804-5934-48E1-B851-73D7BE2BC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2363" y="1108678"/>
              <a:ext cx="871649" cy="347508"/>
              <a:chOff x="7848352" y="1035075"/>
              <a:chExt cx="720725" cy="287338"/>
            </a:xfrm>
          </p:grpSpPr>
          <p:cxnSp>
            <p:nvCxnSpPr>
              <p:cNvPr id="69" name="Gerade Verbindung 6">
                <a:extLst>
                  <a:ext uri="{FF2B5EF4-FFF2-40B4-BE49-F238E27FC236}">
                    <a16:creationId xmlns:a16="http://schemas.microsoft.com/office/drawing/2014/main" id="{C94F9A11-6E5E-471F-A324-AEDD6BE945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884071" y="1178744"/>
                <a:ext cx="287338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">
                <a:extLst>
                  <a:ext uri="{FF2B5EF4-FFF2-40B4-BE49-F238E27FC236}">
                    <a16:creationId xmlns:a16="http://schemas.microsoft.com/office/drawing/2014/main" id="{77B4659D-FF80-4553-AA93-56187FD0A5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776121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6">
                <a:extLst>
                  <a:ext uri="{FF2B5EF4-FFF2-40B4-BE49-F238E27FC236}">
                    <a16:creationId xmlns:a16="http://schemas.microsoft.com/office/drawing/2014/main" id="{31482CE0-7AA7-4FC7-A042-25962C3C7A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136484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6">
                <a:extLst>
                  <a:ext uri="{FF2B5EF4-FFF2-40B4-BE49-F238E27FC236}">
                    <a16:creationId xmlns:a16="http://schemas.microsoft.com/office/drawing/2014/main" id="{C06837ED-2502-4764-BE2F-F58F570471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317459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6">
                <a:extLst>
                  <a:ext uri="{FF2B5EF4-FFF2-40B4-BE49-F238E27FC236}">
                    <a16:creationId xmlns:a16="http://schemas.microsoft.com/office/drawing/2014/main" id="{508BE678-45AE-4965-A13D-27D403FAC2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96846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Gerade Verbindung 6">
              <a:extLst>
                <a:ext uri="{FF2B5EF4-FFF2-40B4-BE49-F238E27FC236}">
                  <a16:creationId xmlns:a16="http://schemas.microsoft.com/office/drawing/2014/main" id="{DA6E27E9-58BB-46FD-942B-363051074D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71248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6">
              <a:extLst>
                <a:ext uri="{FF2B5EF4-FFF2-40B4-BE49-F238E27FC236}">
                  <a16:creationId xmlns:a16="http://schemas.microsoft.com/office/drawing/2014/main" id="{1B980786-7E59-481C-91A6-3138E48DCF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929432" y="1274753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">
              <a:extLst>
                <a:ext uri="{FF2B5EF4-FFF2-40B4-BE49-F238E27FC236}">
                  <a16:creationId xmlns:a16="http://schemas.microsoft.com/office/drawing/2014/main" id="{F35D8C15-5DA3-422A-9AFA-4F0F42C087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146385" y="1274753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2" name="Gruppieren 91">
              <a:extLst>
                <a:ext uri="{FF2B5EF4-FFF2-40B4-BE49-F238E27FC236}">
                  <a16:creationId xmlns:a16="http://schemas.microsoft.com/office/drawing/2014/main" id="{C28834CB-B7E8-4E94-97C7-3C79F37EC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5662" y="1095240"/>
              <a:ext cx="871649" cy="347507"/>
              <a:chOff x="7848352" y="1035075"/>
              <a:chExt cx="720725" cy="287338"/>
            </a:xfrm>
          </p:grpSpPr>
          <p:cxnSp>
            <p:nvCxnSpPr>
              <p:cNvPr id="64" name="Gerade Verbindung 6">
                <a:extLst>
                  <a:ext uri="{FF2B5EF4-FFF2-40B4-BE49-F238E27FC236}">
                    <a16:creationId xmlns:a16="http://schemas.microsoft.com/office/drawing/2014/main" id="{C75F84BC-C96E-479C-ADFB-A2E4D94F23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884071" y="1178744"/>
                <a:ext cx="287338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">
                <a:extLst>
                  <a:ext uri="{FF2B5EF4-FFF2-40B4-BE49-F238E27FC236}">
                    <a16:creationId xmlns:a16="http://schemas.microsoft.com/office/drawing/2014/main" id="{77FCCC84-B7E6-48F4-A10E-DAAE4E3FB8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776121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 Verbindung 6">
                <a:extLst>
                  <a:ext uri="{FF2B5EF4-FFF2-40B4-BE49-F238E27FC236}">
                    <a16:creationId xmlns:a16="http://schemas.microsoft.com/office/drawing/2014/main" id="{EAE0CC3A-8773-4768-A701-12D62C4065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136484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">
                <a:extLst>
                  <a:ext uri="{FF2B5EF4-FFF2-40B4-BE49-F238E27FC236}">
                    <a16:creationId xmlns:a16="http://schemas.microsoft.com/office/drawing/2014/main" id="{155251D0-1158-4FB4-8DE5-8E0B3E77B8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317459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">
                <a:extLst>
                  <a:ext uri="{FF2B5EF4-FFF2-40B4-BE49-F238E27FC236}">
                    <a16:creationId xmlns:a16="http://schemas.microsoft.com/office/drawing/2014/main" id="{1F1A6D1B-5F38-4138-A3A3-2FA6B2E184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96846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E38772C-7DC8-4DE2-AB9D-EB33C2B0A96D}"/>
                </a:ext>
              </a:extLst>
            </p:cNvPr>
            <p:cNvSpPr/>
            <p:nvPr/>
          </p:nvSpPr>
          <p:spPr>
            <a:xfrm>
              <a:off x="0" y="835418"/>
              <a:ext cx="12191573" cy="82365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4" name="Gerade Verbindung 6">
            <a:extLst>
              <a:ext uri="{FF2B5EF4-FFF2-40B4-BE49-F238E27FC236}">
                <a16:creationId xmlns:a16="http://schemas.microsoft.com/office/drawing/2014/main" id="{D65C48BD-3FDF-4BB6-94F7-FF72D4869F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725" y="1303576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1CF6F4E0-DFE6-4697-B8B2-818D204E215B}"/>
              </a:ext>
            </a:extLst>
          </p:cNvPr>
          <p:cNvSpPr txBox="1"/>
          <p:nvPr/>
        </p:nvSpPr>
        <p:spPr>
          <a:xfrm>
            <a:off x="841725" y="2463799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01/10/2019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6D81B74-FB5C-4F9F-9FA8-33DC03021C8C}"/>
              </a:ext>
            </a:extLst>
          </p:cNvPr>
          <p:cNvSpPr txBox="1"/>
          <p:nvPr/>
        </p:nvSpPr>
        <p:spPr>
          <a:xfrm>
            <a:off x="877436" y="2897890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P2 – P4 </a:t>
            </a:r>
            <a:br/>
            <a:r>
              <a:t>PH(Q)3 – PH(Q)4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1B030326-C4F5-44F9-B559-2D086F765EE4}"/>
              </a:ext>
            </a:extLst>
          </p:cNvPr>
          <p:cNvSpPr txBox="1"/>
          <p:nvPr/>
        </p:nvSpPr>
        <p:spPr>
          <a:xfrm>
            <a:off x="2822876" y="2449523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01/03/2020</a:t>
            </a:r>
          </a:p>
        </p:txBody>
      </p:sp>
      <p:cxnSp>
        <p:nvCxnSpPr>
          <p:cNvPr id="78" name="Gerade Verbindung 6">
            <a:extLst>
              <a:ext uri="{FF2B5EF4-FFF2-40B4-BE49-F238E27FC236}">
                <a16:creationId xmlns:a16="http://schemas.microsoft.com/office/drawing/2014/main" id="{4C55283F-49E3-40CF-B751-A70B883EF0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8119" y="1292693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9A654B27-A988-4B80-8DE5-51ADB40B18BC}"/>
              </a:ext>
            </a:extLst>
          </p:cNvPr>
          <p:cNvSpPr txBox="1"/>
          <p:nvPr/>
        </p:nvSpPr>
        <p:spPr>
          <a:xfrm>
            <a:off x="2822876" y="2884099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P5 – P7 </a:t>
            </a:r>
            <a:br/>
            <a:r>
              <a:t>PH(Q)5 – PH(Q)7</a:t>
            </a:r>
          </a:p>
        </p:txBody>
      </p:sp>
      <p:cxnSp>
        <p:nvCxnSpPr>
          <p:cNvPr id="80" name="Gerade Verbindung 6">
            <a:extLst>
              <a:ext uri="{FF2B5EF4-FFF2-40B4-BE49-F238E27FC236}">
                <a16:creationId xmlns:a16="http://schemas.microsoft.com/office/drawing/2014/main" id="{43024478-1FB9-421F-B424-EBCE1C34D8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7594" y="1292693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Inhaltsplatzhalter 2">
            <a:extLst>
              <a:ext uri="{FF2B5EF4-FFF2-40B4-BE49-F238E27FC236}">
                <a16:creationId xmlns:a16="http://schemas.microsoft.com/office/drawing/2014/main" id="{4AA32FD8-37A9-4598-837A-0B882FF08E51}"/>
              </a:ext>
            </a:extLst>
          </p:cNvPr>
          <p:cNvSpPr txBox="1">
            <a:spLocks/>
          </p:cNvSpPr>
          <p:nvPr/>
        </p:nvSpPr>
        <p:spPr>
          <a:xfrm>
            <a:off x="566595" y="3948920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I tempi di </a:t>
            </a:r>
            <a:r>
              <a:rPr dirty="0" err="1"/>
              <a:t>consegna</a:t>
            </a:r>
            <a:r>
              <a:rPr dirty="0"/>
              <a:t> per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riduttori</a:t>
            </a:r>
            <a:r>
              <a:rPr dirty="0"/>
              <a:t> </a:t>
            </a:r>
            <a:r>
              <a:rPr dirty="0" err="1"/>
              <a:t>planetari</a:t>
            </a:r>
            <a:r>
              <a:rPr dirty="0"/>
              <a:t> G3 </a:t>
            </a:r>
            <a:br>
              <a:rPr dirty="0"/>
            </a:b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stessi</a:t>
            </a:r>
            <a:r>
              <a:rPr dirty="0"/>
              <a:t> di </a:t>
            </a:r>
            <a:r>
              <a:rPr dirty="0" err="1"/>
              <a:t>quelli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G2.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b="1" dirty="0" err="1">
                <a:solidFill>
                  <a:schemeClr val="accent3"/>
                </a:solidFill>
              </a:rPr>
              <a:t>Quando</a:t>
            </a:r>
            <a:r>
              <a:rPr b="1" dirty="0">
                <a:solidFill>
                  <a:schemeClr val="accent3"/>
                </a:solidFill>
              </a:rPr>
              <a:t> </a:t>
            </a:r>
            <a:r>
              <a:rPr b="1" dirty="0" err="1">
                <a:solidFill>
                  <a:schemeClr val="accent3"/>
                </a:solidFill>
              </a:rPr>
              <a:t>passate</a:t>
            </a:r>
            <a:r>
              <a:rPr b="1" dirty="0">
                <a:solidFill>
                  <a:schemeClr val="accent3"/>
                </a:solidFill>
              </a:rPr>
              <a:t> </a:t>
            </a:r>
            <a:r>
              <a:rPr b="1" dirty="0" err="1">
                <a:solidFill>
                  <a:schemeClr val="accent3"/>
                </a:solidFill>
              </a:rPr>
              <a:t>alla</a:t>
            </a:r>
            <a:r>
              <a:rPr b="1" dirty="0">
                <a:solidFill>
                  <a:schemeClr val="accent3"/>
                </a:solidFill>
              </a:rPr>
              <a:t> </a:t>
            </a:r>
            <a:r>
              <a:rPr b="1" dirty="0" err="1">
                <a:solidFill>
                  <a:schemeClr val="accent3"/>
                </a:solidFill>
              </a:rPr>
              <a:t>nuova</a:t>
            </a:r>
            <a:r>
              <a:rPr b="1" dirty="0">
                <a:solidFill>
                  <a:schemeClr val="accent3"/>
                </a:solidFill>
              </a:rPr>
              <a:t> </a:t>
            </a:r>
            <a:r>
              <a:rPr b="1" dirty="0" err="1">
                <a:solidFill>
                  <a:schemeClr val="accent3"/>
                </a:solidFill>
              </a:rPr>
              <a:t>generazione</a:t>
            </a:r>
            <a:r>
              <a:rPr b="1" dirty="0">
                <a:solidFill>
                  <a:schemeClr val="accent3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93EFB586-BDCB-4813-80D3-316BF3FCDD28}"/>
              </a:ext>
            </a:extLst>
          </p:cNvPr>
          <p:cNvSpPr txBox="1"/>
          <p:nvPr/>
        </p:nvSpPr>
        <p:spPr>
          <a:xfrm>
            <a:off x="6238332" y="2626632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E3F840F-73A5-4385-9762-B2B9AF3DBD79}"/>
              </a:ext>
            </a:extLst>
          </p:cNvPr>
          <p:cNvSpPr txBox="1"/>
          <p:nvPr/>
        </p:nvSpPr>
        <p:spPr>
          <a:xfrm>
            <a:off x="6238332" y="1906715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0B83DB52-9307-4EA4-9530-632DEADE8437}"/>
              </a:ext>
            </a:extLst>
          </p:cNvPr>
          <p:cNvSpPr txBox="1"/>
          <p:nvPr/>
        </p:nvSpPr>
        <p:spPr>
          <a:xfrm>
            <a:off x="4641745" y="2449523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01/05/2020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61C16A1A-498A-4219-BEEB-C8BB2365AB2D}"/>
              </a:ext>
            </a:extLst>
          </p:cNvPr>
          <p:cNvSpPr txBox="1"/>
          <p:nvPr/>
        </p:nvSpPr>
        <p:spPr>
          <a:xfrm>
            <a:off x="4641745" y="2884099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P8 – P9 </a:t>
            </a:r>
            <a:br/>
            <a:r>
              <a:t>PH(Q)8</a:t>
            </a:r>
          </a:p>
        </p:txBody>
      </p:sp>
    </p:spTree>
    <p:extLst>
      <p:ext uri="{BB962C8B-B14F-4D97-AF65-F5344CB8AC3E}">
        <p14:creationId xmlns:p14="http://schemas.microsoft.com/office/powerpoint/2010/main" val="22305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3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Fino al 59,5% in più di coppia </a:t>
            </a:r>
            <a:br/>
            <a:r>
              <a:t>di accelerazione.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PRESTAZIONI migliorate: coppia di accelerazione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A63908-D6AC-4CC2-B287-A2B05814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61CF1E-429E-41F6-9107-A2D3B4BBC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328" y="1282172"/>
            <a:ext cx="7424928" cy="50093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79D0148-4B9A-42F8-B9AF-566138CDA9E7}"/>
              </a:ext>
            </a:extLst>
          </p:cNvPr>
          <p:cNvSpPr/>
          <p:nvPr/>
        </p:nvSpPr>
        <p:spPr>
          <a:xfrm>
            <a:off x="5391150" y="1348847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7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677373B-533C-472E-A495-40A6BEDD9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428" y="1463737"/>
            <a:ext cx="7173278" cy="48901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Fino al 66,7% in più di </a:t>
            </a:r>
            <a:br/>
            <a:r>
              <a:t>coppia nominale.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PRESTAZIONI migliorate: coppia nominale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4C0074-8E95-47F0-AB78-B4FFAC90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0885C8A-7996-43EF-92B2-36F5C0B52EFC}"/>
              </a:ext>
            </a:extLst>
          </p:cNvPr>
          <p:cNvSpPr/>
          <p:nvPr/>
        </p:nvSpPr>
        <p:spPr>
          <a:xfrm>
            <a:off x="5391150" y="1558397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FB936D6-CDEA-4675-A8C4-B33A06B4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22" y="1480842"/>
            <a:ext cx="7165181" cy="491088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Fino al 57,5% in più di</a:t>
            </a:r>
            <a:br/>
            <a:r>
              <a:t>coppia di disattivazione di emergenza.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PRESTAZIONI migliorate: coppia di disattivazione di emergenza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AE7E3BB-559D-4F7C-8E83-B70F121FEDD8}"/>
              </a:ext>
            </a:extLst>
          </p:cNvPr>
          <p:cNvSpPr/>
          <p:nvPr/>
        </p:nvSpPr>
        <p:spPr>
          <a:xfrm>
            <a:off x="5391150" y="158697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1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4B035A8-5C0D-4529-8341-880C50E76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"/>
          <a:stretch/>
        </p:blipFill>
        <p:spPr>
          <a:xfrm>
            <a:off x="4582928" y="1425545"/>
            <a:ext cx="7071165" cy="4822034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t>Aumento del numero di giri in entrata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Nel funzionamento ciclico fino al 33,3%.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Nel funzionamento continuo fino al 44,7%.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PRESTAZIONI migliorate: numero di giri in entrata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2BEE942-8F8D-44B2-9083-8CF8983E6813}"/>
              </a:ext>
            </a:extLst>
          </p:cNvPr>
          <p:cNvSpPr/>
          <p:nvPr/>
        </p:nvSpPr>
        <p:spPr>
          <a:xfrm>
            <a:off x="5391150" y="154887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9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D43A71F-AB68-4596-B344-50358866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09" y="1424789"/>
            <a:ext cx="7157085" cy="4914424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Fino al 50,1% in più di</a:t>
            </a:r>
            <a:br/>
            <a:r>
              <a:t>resistenza alla torsione.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PRESTAZIONI migliorate: resistenza alla torsione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3C43647-BD51-4443-8019-0330E7E4AF43}"/>
              </a:ext>
            </a:extLst>
          </p:cNvPr>
          <p:cNvSpPr/>
          <p:nvPr/>
        </p:nvSpPr>
        <p:spPr>
          <a:xfrm>
            <a:off x="5391150" y="156792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4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78392" y="1424299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 err="1">
                <a:solidFill>
                  <a:schemeClr val="accent3"/>
                </a:solidFill>
              </a:rPr>
              <a:t>Coppia</a:t>
            </a:r>
            <a:r>
              <a:rPr lang="de-DE" sz="2400" b="1" dirty="0">
                <a:solidFill>
                  <a:schemeClr val="accent3"/>
                </a:solidFill>
              </a:rPr>
              <a:t> più </a:t>
            </a:r>
            <a:r>
              <a:rPr lang="de-DE" sz="2400" b="1" dirty="0" err="1">
                <a:solidFill>
                  <a:schemeClr val="accent3"/>
                </a:solidFill>
              </a:rPr>
              <a:t>elevata</a:t>
            </a:r>
            <a:r>
              <a:rPr lang="de-DE"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Coppie maggiori grazie a una dentatura </a:t>
            </a:r>
            <a:br>
              <a:rPr lang="it-IT" dirty="0"/>
            </a:br>
            <a:r>
              <a:rPr lang="it-IT" dirty="0"/>
              <a:t>più larga.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Coppie maggiori grazie alla dentatura della </a:t>
            </a:r>
            <a:br>
              <a:rPr lang="it-IT" dirty="0"/>
            </a:br>
            <a:r>
              <a:rPr lang="it-IT" dirty="0"/>
              <a:t>scatola temprata a nitrazione (a gioco ridotto).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PRESTAZIONI migliorate per la vostra macchina!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4270" y="1010886"/>
            <a:ext cx="5982357" cy="56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774E9B-6935-4A37-BC0E-3C92A227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9016" y="4295510"/>
            <a:ext cx="3740990" cy="2807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568015-3C07-4A6D-8782-ABBE2D94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59728" y="1727975"/>
            <a:ext cx="1003942" cy="453600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915BEF-6EE7-4A8A-99C7-6B0E5FB1B7F2}"/>
              </a:ext>
            </a:extLst>
          </p:cNvPr>
          <p:cNvGrpSpPr>
            <a:grpSpLocks noChangeAspect="1"/>
          </p:cNvGrpSpPr>
          <p:nvPr/>
        </p:nvGrpSpPr>
        <p:grpSpPr>
          <a:xfrm>
            <a:off x="904517" y="2594174"/>
            <a:ext cx="1681508" cy="1195189"/>
            <a:chOff x="916177" y="3223371"/>
            <a:chExt cx="3922951" cy="2788371"/>
          </a:xfrm>
        </p:grpSpPr>
        <p:pic>
          <p:nvPicPr>
            <p:cNvPr id="9" name="Grafik 8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C51E8144-44EC-4BA6-9842-97746C1C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0" name="Grafik 9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F27849A4-DD54-4556-B630-22A0BAC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Risparmiate spazio!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Compatti.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Peso ridotto.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Coppia elevata.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>
              <a:solidFill>
                <a:schemeClr val="accent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Approfittate dei vantaggi del montaggio diretto!</a:t>
            </a: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Nessun adattatore motore.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ridotto.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Massima dinamica di trasmissione.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Aumento del 65% della densità di potenza.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Soluzione di trasmissione pronta al montaggio.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PRESTAZIONI migliorate per la vostra macchina!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404767" y="5538788"/>
            <a:ext cx="25252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 dirty="0">
                <a:solidFill>
                  <a:schemeClr val="bg1"/>
                </a:solidFill>
              </a:rPr>
              <a:t>I </a:t>
            </a:r>
            <a:r>
              <a:rPr b="1" dirty="0" err="1">
                <a:solidFill>
                  <a:schemeClr val="bg1"/>
                </a:solidFill>
              </a:rPr>
              <a:t>motoriduttori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planetari</a:t>
            </a:r>
            <a:br>
              <a:rPr b="1" dirty="0">
                <a:solidFill>
                  <a:schemeClr val="bg1"/>
                </a:solidFill>
              </a:rPr>
            </a:br>
            <a:r>
              <a:rPr sz="2800" b="1" dirty="0" err="1">
                <a:solidFill>
                  <a:schemeClr val="bg1"/>
                </a:solidFill>
              </a:rPr>
              <a:t>più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compatti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sul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mercato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2200</Words>
  <Application>Microsoft Office PowerPoint</Application>
  <PresentationFormat>Breitbild</PresentationFormat>
  <Paragraphs>641</Paragraphs>
  <Slides>20</Slides>
  <Notes>19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Exo 2</vt:lpstr>
      <vt:lpstr>Wingdings</vt:lpstr>
      <vt:lpstr>Office</vt:lpstr>
      <vt:lpstr>I riduttori planetari  di STOBER.</vt:lpstr>
      <vt:lpstr>Ecco i vantaggi dell'upgrade…</vt:lpstr>
      <vt:lpstr>PRESTAZIONI migliorate: coppia di accelerazione</vt:lpstr>
      <vt:lpstr>PRESTAZIONI migliorate: coppia nominale</vt:lpstr>
      <vt:lpstr>PRESTAZIONI migliorate: coppia di disattivazione di emergenza</vt:lpstr>
      <vt:lpstr>PRESTAZIONI migliorate: numero di giri in entrata</vt:lpstr>
      <vt:lpstr>PRESTAZIONI migliorate: resistenza alla torsione</vt:lpstr>
      <vt:lpstr>PRESTAZIONI migliorate per la vostra macchina!</vt:lpstr>
      <vt:lpstr>PRESTAZIONI migliorate per la vostra macchina!</vt:lpstr>
      <vt:lpstr>PowerPoint-Präsentation</vt:lpstr>
      <vt:lpstr>PowerPoint-Präsentation</vt:lpstr>
      <vt:lpstr>P: la modifica delle lunghezze nel montaggio diretto</vt:lpstr>
      <vt:lpstr>PH: la modifica delle lunghezze nel montaggio diretto</vt:lpstr>
      <vt:lpstr>PowerPoint-Präsentation</vt:lpstr>
      <vt:lpstr>Più PRECISIONE con i riduttori planetari di STOBER</vt:lpstr>
      <vt:lpstr>SU MISURA per i vostri requisiti specifici</vt:lpstr>
      <vt:lpstr>Design armonioso</vt:lpstr>
      <vt:lpstr>I riduttori planetari di STOBER</vt:lpstr>
      <vt:lpstr>Make it yours! STOBER Configurator</vt:lpstr>
      <vt:lpstr>Tempistiche per l'upgrade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Vergleich G2 zu G3</dc:title>
  <dc:creator>Göransson, Ulla</dc:creator>
  <cp:lastModifiedBy>Grotzfeld, Claudia</cp:lastModifiedBy>
  <cp:revision>53</cp:revision>
  <dcterms:created xsi:type="dcterms:W3CDTF">2019-11-07T08:51:09Z</dcterms:created>
  <dcterms:modified xsi:type="dcterms:W3CDTF">2020-01-15T11:56:52Z</dcterms:modified>
</cp:coreProperties>
</file>