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318" r:id="rId3"/>
    <p:sldId id="334" r:id="rId4"/>
    <p:sldId id="335" r:id="rId5"/>
    <p:sldId id="302" r:id="rId6"/>
    <p:sldId id="261" r:id="rId7"/>
    <p:sldId id="319" r:id="rId8"/>
    <p:sldId id="333" r:id="rId9"/>
    <p:sldId id="263" r:id="rId10"/>
    <p:sldId id="303" r:id="rId11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2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63" autoAdjust="0"/>
  </p:normalViewPr>
  <p:slideViewPr>
    <p:cSldViewPr snapToGrid="0" snapToObjects="1">
      <p:cViewPr varScale="1">
        <p:scale>
          <a:sx n="99" d="100"/>
          <a:sy n="99" d="100"/>
        </p:scale>
        <p:origin x="780" y="72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1296561C-0CDA-4678-90D7-4A6B04D65335}"/>
    <pc:docChg chg="mod">
      <pc:chgData name="Grotzfeld, Claudia" userId="e45a4c30-6f52-4960-b995-3eb4b79be813" providerId="ADAL" clId="{1296561C-0CDA-4678-90D7-4A6B04D65335}" dt="2020-01-15T11:53:37.526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Un concepto de máquina y de montaje que ahorra espacio gracias a una construcción extremadamente corta y compacta.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Máxima dinámica de accionamiento gracias a momentos de inercia muy reducidos en el montaje directo. La eliminación de un adaptador de motor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garantiza que se aproveche</a:t>
            </a:r>
            <a:r>
              <a:t> toda la dinámica de accionamiento.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ym typeface="Wingdings" panose="05000000000000000000" pitchFamily="2" charset="2"/>
              </a:rPr>
              <a:t>La ampliación del diámetro del eje del piñón, así como un dentado más ancho en la etapa de salida, conllevan un mayor par de desconexión de emergencia y una capacidad portante en general más alta.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/>
              <a:t>Alta calidad de carcasas y dentados </a:t>
            </a:r>
            <a:r>
              <a:rPr sz="2000"/>
              <a:t>gracias a innovadoras tecnologías de producción </a:t>
            </a:r>
            <a:r>
              <a:t>que prometen la máxima precisión de posición con un juego de giro muy pequeño de hasta ≤ 1 arcmin.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Esto resulta, a su vez, en pares de aceleración altos y garantiza la máxima exactitud de funcionamiento y precisión,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por ejemplo</a:t>
            </a:r>
            <a:r>
              <a:t>, los accionamientos de cremallera de STOBER con una concentricidad de hasta ≤ 10 μm.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Excepcional tecnología de interfaces para la conexión de motores de los más diferentes tamaños.</a:t>
            </a:r>
            <a:br/>
            <a:r>
              <a:rPr sz="1600"/>
              <a:t>Los adaptadores de motor de STOBER…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están disponibles en las más diferentes versiones, así como en la variante ServoStop con un freno integrado.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se pueden combinar con reductores estándar o de juego reducido.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en la variante “Large” con placa de motor extragrande, permiten conectar los reductores STOBER más compactos con motores de diseño muy grande, lo que supone una característica exclusiva.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t>Reductores planetarios </a:t>
            </a:r>
            <a:br/>
            <a:r>
              <a:t>de STOBER.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/>
          <a:lstStyle/>
          <a:p>
            <a:r>
              <a:t>Eficientes. Precisos. De ajuste exacto.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D953D-8318-4896-BDFD-83E4BA0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IDENTIFICACIÓN DE PRODUCTO de STOBER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5187D-BE33-495E-84C4-F7E5D62E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8597" y="3586798"/>
            <a:ext cx="5166533" cy="10357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791F57-DD90-45BA-A73A-98CE9F80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18350" y="1070388"/>
            <a:ext cx="4748271" cy="5427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537CE0-BD52-44BD-A960-7E61C5E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840" y="4984144"/>
            <a:ext cx="5901942" cy="130413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E603157-52B7-40FB-A83D-7EF308041CB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5559600" cy="20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Todo a la vista. ¡Disponible en todo momento!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Instrucciones de montaje y de servicio.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Listas de piezas de recambio.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Información sobre características técnicas.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A58719-0218-4576-86EC-670B1A44ABB1}"/>
              </a:ext>
            </a:extLst>
          </p:cNvPr>
          <p:cNvSpPr/>
          <p:nvPr/>
        </p:nvSpPr>
        <p:spPr>
          <a:xfrm>
            <a:off x="540000" y="3784445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EA0ACF1-955F-4A94-ACF3-818A16D33B65}"/>
              </a:ext>
            </a:extLst>
          </p:cNvPr>
          <p:cNvSpPr/>
          <p:nvPr/>
        </p:nvSpPr>
        <p:spPr>
          <a:xfrm>
            <a:off x="540000" y="5046666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4254278-7F09-438A-AB78-73A9DA81A0E8}"/>
              </a:ext>
            </a:extLst>
          </p:cNvPr>
          <p:cNvSpPr/>
          <p:nvPr/>
        </p:nvSpPr>
        <p:spPr>
          <a:xfrm>
            <a:off x="5199729" y="3480727"/>
            <a:ext cx="1229311" cy="12312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EB1B23-D815-4806-ABE5-12F6FDE4713C}"/>
              </a:ext>
            </a:extLst>
          </p:cNvPr>
          <p:cNvSpPr/>
          <p:nvPr/>
        </p:nvSpPr>
        <p:spPr>
          <a:xfrm>
            <a:off x="1666666" y="5532696"/>
            <a:ext cx="1762333" cy="512643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AFB69B3-4FCB-4ACE-98F4-306E17B3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36665" y="1134357"/>
            <a:ext cx="5111640" cy="27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¡Ahorrará espacio!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Espacio de instalación pequeño.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Peso reducido.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Gran par de giro.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endParaRPr lang="de-DE" sz="2400" b="1" dirty="0">
              <a:solidFill>
                <a:schemeClr val="accent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br>
              <a:rPr sz="2400" b="1">
                <a:solidFill>
                  <a:schemeClr val="accent4"/>
                </a:solidFill>
              </a:rPr>
            </a:b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¡Aproveche las ventajas del montaje directo!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Sin adaptador de motor.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Peso reducido.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Máxima dinámica de accionamiento.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Densidad de potencia aumentada en un 65 %.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Solución de accionamiento lista para el montaje.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¡Más RENDIMIENTO para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máquina</a:t>
            </a:r>
            <a:r>
              <a:rPr dirty="0"/>
              <a:t>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62951" y="2435907"/>
            <a:ext cx="5005685" cy="3330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17E77D-7CF1-4D51-BE5E-6D27D8163616}"/>
              </a:ext>
            </a:extLst>
          </p:cNvPr>
          <p:cNvSpPr/>
          <p:nvPr/>
        </p:nvSpPr>
        <p:spPr>
          <a:xfrm>
            <a:off x="9053947" y="5499062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b="1" dirty="0">
                <a:solidFill>
                  <a:schemeClr val="bg1"/>
                </a:solidFill>
              </a:rPr>
              <a:t>Los </a:t>
            </a:r>
            <a:r>
              <a:rPr b="1" dirty="0" err="1">
                <a:solidFill>
                  <a:schemeClr val="bg1"/>
                </a:solidFill>
              </a:rPr>
              <a:t>motorreductores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planetarios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más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compactos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>
                <a:solidFill>
                  <a:schemeClr val="bg1"/>
                </a:solidFill>
              </a:rPr>
              <a:t>del mercado</a:t>
            </a:r>
          </a:p>
        </p:txBody>
      </p:sp>
    </p:spTree>
    <p:extLst>
      <p:ext uri="{BB962C8B-B14F-4D97-AF65-F5344CB8AC3E}">
        <p14:creationId xmlns:p14="http://schemas.microsoft.com/office/powerpoint/2010/main" val="18028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15100" y="1002162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¡</a:t>
            </a:r>
            <a:r>
              <a:rPr lang="de-DE" sz="2400" b="1" dirty="0" err="1">
                <a:solidFill>
                  <a:schemeClr val="accent3"/>
                </a:solidFill>
              </a:rPr>
              <a:t>Más</a:t>
            </a:r>
            <a:r>
              <a:rPr lang="de-DE" sz="2400" b="1" dirty="0">
                <a:solidFill>
                  <a:schemeClr val="accent3"/>
                </a:solidFill>
              </a:rPr>
              <a:t> par de </a:t>
            </a:r>
            <a:r>
              <a:rPr lang="de-DE" sz="2400" b="1" dirty="0" err="1">
                <a:solidFill>
                  <a:schemeClr val="accent3"/>
                </a:solidFill>
              </a:rPr>
              <a:t>giro</a:t>
            </a:r>
            <a:r>
              <a:rPr lang="de-DE"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Pares de giro más elevados mediante un dentado </a:t>
            </a:r>
            <a:br>
              <a:rPr lang="es-ES" dirty="0"/>
            </a:br>
            <a:r>
              <a:rPr lang="es-ES" dirty="0"/>
              <a:t>más ancho.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Pares de giro más altos mediante un dentado </a:t>
            </a:r>
            <a:br>
              <a:rPr lang="es-ES" dirty="0"/>
            </a:br>
            <a:r>
              <a:rPr lang="es-ES" dirty="0"/>
              <a:t>de la carcasa templado por nitruración (juego </a:t>
            </a:r>
            <a:br>
              <a:rPr lang="es-ES" dirty="0"/>
            </a:br>
            <a:r>
              <a:rPr lang="es-ES" dirty="0"/>
              <a:t>reducido).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s-ES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¡Más RENDIMIENTO para su máquina!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09643" y="1009094"/>
            <a:ext cx="5982357" cy="56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774E9B-6935-4A37-BC0E-3C92A227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3553" y="4352040"/>
            <a:ext cx="3740990" cy="2807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568015-3C07-4A6D-8782-ABBE2D94F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20756" y="1746916"/>
            <a:ext cx="997310" cy="4506034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915BEF-6EE7-4A8A-99C7-6B0E5FB1B7F2}"/>
              </a:ext>
            </a:extLst>
          </p:cNvPr>
          <p:cNvGrpSpPr>
            <a:grpSpLocks noChangeAspect="1"/>
          </p:cNvGrpSpPr>
          <p:nvPr/>
        </p:nvGrpSpPr>
        <p:grpSpPr>
          <a:xfrm>
            <a:off x="743905" y="2237098"/>
            <a:ext cx="1909780" cy="1357442"/>
            <a:chOff x="916177" y="3223371"/>
            <a:chExt cx="3922951" cy="2788371"/>
          </a:xfrm>
        </p:grpSpPr>
        <p:pic>
          <p:nvPicPr>
            <p:cNvPr id="9" name="Grafik 8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C51E8144-44EC-4BA6-9842-97746C1C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0" name="Grafik 9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F27849A4-DD54-4556-B630-22A0BAC4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2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>
                <a:solidFill>
                  <a:schemeClr val="accent3"/>
                </a:solidFill>
              </a:rPr>
              <a:t>¡Calidad mejorada, mayor precisión!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Máxima precisión de posición: juego de giro reducido ≤ 1 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Alta calidad de carcasas y dentados.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Pares de aceleración altos con la máxima exactitud </a:t>
            </a:r>
            <a:br/>
            <a:r>
              <a:t>de funcionamiento y precisión.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Más PRECISIÓN con reductores planetarios de STOBER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6716865" y="5632449"/>
            <a:ext cx="301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accent3"/>
                </a:solidFill>
              </a:rPr>
              <a:t>¡</a:t>
            </a:r>
            <a:r>
              <a:rPr sz="2000" b="1" dirty="0" err="1">
                <a:solidFill>
                  <a:schemeClr val="accent3"/>
                </a:solidFill>
              </a:rPr>
              <a:t>Muy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precisos</a:t>
            </a:r>
            <a:r>
              <a:rPr sz="2000" b="1" dirty="0">
                <a:solidFill>
                  <a:schemeClr val="accent3"/>
                </a:solidFill>
              </a:rPr>
              <a:t> y de </a:t>
            </a:r>
            <a:r>
              <a:rPr sz="2000" b="1" dirty="0" err="1">
                <a:solidFill>
                  <a:schemeClr val="accent3"/>
                </a:solidFill>
              </a:rPr>
              <a:t>juego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reducido</a:t>
            </a:r>
            <a:r>
              <a:rPr sz="20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251620" y="4997713"/>
            <a:ext cx="3391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b="1">
                <a:solidFill>
                  <a:schemeClr val="bg1"/>
                </a:solidFill>
              </a:rPr>
              <a:t>Accionamientos de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cremallera de STOBER 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con una concentricidad reducida </a:t>
            </a:r>
            <a:br>
              <a:rPr b="1">
                <a:solidFill>
                  <a:schemeClr val="bg1"/>
                </a:solidFill>
              </a:rPr>
            </a:br>
            <a:r>
              <a:rPr sz="2800" b="1">
                <a:solidFill>
                  <a:schemeClr val="bg1"/>
                </a:solidFill>
              </a:rPr>
              <a:t>de ≤ 10 μm</a:t>
            </a:r>
            <a:r>
              <a:rPr sz="280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6473" y="2379407"/>
            <a:ext cx="4281474" cy="32135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32BDB84-131D-4E72-8A95-CF88A117B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589"/>
          <a:stretch/>
        </p:blipFill>
        <p:spPr>
          <a:xfrm>
            <a:off x="7910525" y="360055"/>
            <a:ext cx="4281474" cy="57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BE662B32-CFBF-4FC0-817C-473A0601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87527" y="3666418"/>
            <a:ext cx="3105838" cy="31915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C8F52B-27E7-4866-A8A3-0A36D6F8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57242" y="3665312"/>
            <a:ext cx="5723236" cy="3218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860D-EF9C-4C10-AB07-E030B374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933094"/>
            <a:ext cx="3578485" cy="1976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840C-E7B2-49F6-BE9A-79A6279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¡Calidad garantizada!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A360BDC-A080-4EA4-A136-02F871544E05}"/>
              </a:ext>
            </a:extLst>
          </p:cNvPr>
          <p:cNvGrpSpPr/>
          <p:nvPr/>
        </p:nvGrpSpPr>
        <p:grpSpPr>
          <a:xfrm rot="5400000" flipH="1">
            <a:off x="2594788" y="2820565"/>
            <a:ext cx="1962342" cy="6171516"/>
            <a:chOff x="-1" y="2079114"/>
            <a:chExt cx="3017183" cy="3364751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9E47250B-DC4E-473A-8BD8-B78B298B3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winkliges Dreieck 6">
              <a:extLst>
                <a:ext uri="{FF2B5EF4-FFF2-40B4-BE49-F238E27FC236}">
                  <a16:creationId xmlns:a16="http://schemas.microsoft.com/office/drawing/2014/main" id="{37769793-F801-4AB9-B9AF-21F13E483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ACDEA5-DF6B-416C-B383-158288EB977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16287" y="2843220"/>
            <a:ext cx="1620663" cy="25387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CF83163-7FA5-498A-86E0-2CD8FE944E2A}"/>
              </a:ext>
            </a:extLst>
          </p:cNvPr>
          <p:cNvSpPr txBox="1">
            <a:spLocks/>
          </p:cNvSpPr>
          <p:nvPr/>
        </p:nvSpPr>
        <p:spPr>
          <a:xfrm>
            <a:off x="537906" y="1463738"/>
            <a:ext cx="9044505" cy="2201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¡</a:t>
            </a:r>
            <a:r>
              <a:rPr sz="2400" b="1" dirty="0" err="1">
                <a:solidFill>
                  <a:schemeClr val="accent3"/>
                </a:solidFill>
              </a:rPr>
              <a:t>Comprobamos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nuestros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reductores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planetarios</a:t>
            </a:r>
            <a:r>
              <a:rPr sz="2400" b="1" dirty="0">
                <a:solidFill>
                  <a:schemeClr val="accent3"/>
                </a:solidFill>
              </a:rPr>
              <a:t> con </a:t>
            </a:r>
            <a:r>
              <a:rPr sz="2400" b="1" dirty="0" err="1">
                <a:solidFill>
                  <a:schemeClr val="accent3"/>
                </a:solidFill>
              </a:rPr>
              <a:t>todo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detalle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Bancos</a:t>
            </a:r>
            <a:r>
              <a:rPr dirty="0"/>
              <a:t> de </a:t>
            </a:r>
            <a:r>
              <a:rPr dirty="0" err="1"/>
              <a:t>prueba</a:t>
            </a:r>
            <a:r>
              <a:rPr dirty="0"/>
              <a:t> </a:t>
            </a:r>
            <a:r>
              <a:rPr dirty="0" err="1"/>
              <a:t>diseñados</a:t>
            </a:r>
            <a:r>
              <a:rPr dirty="0"/>
              <a:t> y </a:t>
            </a:r>
            <a:r>
              <a:rPr dirty="0" err="1"/>
              <a:t>fabricados</a:t>
            </a:r>
            <a:r>
              <a:rPr dirty="0"/>
              <a:t> por </a:t>
            </a:r>
            <a:r>
              <a:rPr dirty="0" err="1"/>
              <a:t>nosotros</a:t>
            </a:r>
            <a:r>
              <a:rPr dirty="0"/>
              <a:t> con </a:t>
            </a:r>
            <a:r>
              <a:rPr dirty="0" err="1"/>
              <a:t>componentes</a:t>
            </a:r>
            <a:r>
              <a:rPr dirty="0"/>
              <a:t> STOBER.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Comproba</a:t>
            </a:r>
            <a:r>
              <a:rPr lang="de-DE" dirty="0" err="1"/>
              <a:t>ción</a:t>
            </a:r>
            <a:r>
              <a:rPr lang="de-DE" dirty="0"/>
              <a:t> y </a:t>
            </a:r>
            <a:r>
              <a:rPr lang="de-DE" dirty="0" err="1"/>
              <a:t>documentación</a:t>
            </a:r>
            <a:r>
              <a:rPr lang="de-DE" dirty="0"/>
              <a:t> de</a:t>
            </a:r>
            <a:r>
              <a:rPr dirty="0"/>
              <a:t> </a:t>
            </a:r>
            <a:r>
              <a:rPr dirty="0" err="1"/>
              <a:t>todos</a:t>
            </a:r>
            <a:r>
              <a:rPr dirty="0"/>
              <a:t> los </a:t>
            </a:r>
            <a:r>
              <a:rPr lang="de-DE" dirty="0" err="1"/>
              <a:t>parámetros</a:t>
            </a:r>
            <a:r>
              <a:rPr lang="de-DE" dirty="0"/>
              <a:t> y </a:t>
            </a:r>
            <a:r>
              <a:rPr lang="de-DE" dirty="0" err="1"/>
              <a:t>valores</a:t>
            </a:r>
            <a:r>
              <a:rPr lang="de-DE" dirty="0"/>
              <a:t> de </a:t>
            </a:r>
            <a:r>
              <a:rPr lang="de-DE" dirty="0" err="1"/>
              <a:t>ajuste</a:t>
            </a:r>
            <a:r>
              <a:rPr lang="de-DE" dirty="0"/>
              <a:t> </a:t>
            </a:r>
            <a:r>
              <a:rPr lang="de-DE" dirty="0" err="1"/>
              <a:t>como</a:t>
            </a:r>
            <a:r>
              <a:rPr lang="de-DE" dirty="0"/>
              <a:t> los </a:t>
            </a:r>
            <a:r>
              <a:rPr lang="de-DE" dirty="0" err="1"/>
              <a:t>ruidos</a:t>
            </a:r>
            <a:r>
              <a:rPr lang="de-DE" dirty="0"/>
              <a:t> de </a:t>
            </a:r>
            <a:r>
              <a:rPr lang="de-DE" dirty="0" err="1"/>
              <a:t>marcha</a:t>
            </a:r>
            <a:r>
              <a:rPr lang="de-DE" dirty="0"/>
              <a:t> o la </a:t>
            </a:r>
            <a:r>
              <a:rPr lang="de-DE" dirty="0" err="1"/>
              <a:t>precarga</a:t>
            </a:r>
            <a:r>
              <a:rPr lang="de-DE" dirty="0"/>
              <a:t> de los </a:t>
            </a:r>
            <a:r>
              <a:rPr lang="de-DE" dirty="0" err="1"/>
              <a:t>rodamientos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Banco de </a:t>
            </a:r>
            <a:r>
              <a:rPr dirty="0" err="1"/>
              <a:t>pruebas</a:t>
            </a:r>
            <a:r>
              <a:rPr dirty="0"/>
              <a:t> </a:t>
            </a:r>
            <a:r>
              <a:rPr dirty="0" err="1"/>
              <a:t>independiente</a:t>
            </a:r>
            <a:r>
              <a:rPr dirty="0"/>
              <a:t> para </a:t>
            </a:r>
            <a:r>
              <a:rPr dirty="0" err="1"/>
              <a:t>comprobar</a:t>
            </a:r>
            <a:r>
              <a:rPr dirty="0"/>
              <a:t> el </a:t>
            </a:r>
            <a:r>
              <a:rPr dirty="0" err="1"/>
              <a:t>juego</a:t>
            </a:r>
            <a:r>
              <a:rPr dirty="0"/>
              <a:t> de </a:t>
            </a:r>
            <a:r>
              <a:rPr dirty="0" err="1"/>
              <a:t>giro</a:t>
            </a:r>
            <a:r>
              <a:rPr dirty="0"/>
              <a:t> para la </a:t>
            </a:r>
            <a:r>
              <a:rPr dirty="0" err="1"/>
              <a:t>máxima</a:t>
            </a:r>
            <a:r>
              <a:rPr dirty="0"/>
              <a:t> </a:t>
            </a:r>
            <a:r>
              <a:rPr dirty="0" err="1"/>
              <a:t>precisión</a:t>
            </a:r>
            <a:r>
              <a:rPr dirty="0"/>
              <a:t> de </a:t>
            </a:r>
            <a:r>
              <a:rPr dirty="0" err="1"/>
              <a:t>posición</a:t>
            </a:r>
            <a:r>
              <a:rPr dirty="0"/>
              <a:t>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>
                <a:solidFill>
                  <a:schemeClr val="accent3"/>
                </a:solidFill>
              </a:rPr>
              <a:t>¡Un sinfín de posibilidades!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Construcción flexible de maquinaria.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Enorme variedad de </a:t>
            </a:r>
            <a:br/>
            <a:r>
              <a:t>combinaciones y opciones.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Máxima combinatoria </a:t>
            </a:r>
            <a:br/>
            <a:r>
              <a:t>de reductores y motores </a:t>
            </a:r>
            <a:br/>
            <a:r>
              <a:t>en el montaje directo.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Versiones de adaptador variables.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AJUSTE PRECISO para sus requisitos individuales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246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accent3"/>
                </a:solidFill>
              </a:rPr>
              <a:t>¡El producto adecuado </a:t>
            </a:r>
            <a:br>
              <a:rPr sz="2000" b="1">
                <a:solidFill>
                  <a:schemeClr val="accent3"/>
                </a:solidFill>
              </a:rPr>
            </a:br>
            <a:r>
              <a:rPr sz="2000" b="1">
                <a:solidFill>
                  <a:schemeClr val="accent3"/>
                </a:solidFill>
              </a:rPr>
              <a:t>para cualquier requisito!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19675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Reductores planetarios de STOBER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Eficientes. Precisos. De ajuste exacto.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Los motorreductores planetarios más compactos del mercado.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Precisión y rendimiento sobresalientes.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Variedad de combinaciones y de opciones exclusiva.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Robustez extraordinaria.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Soluciones de accionamiento listas para montar </a:t>
            </a:r>
            <a:br/>
            <a:r>
              <a:t>para máquinas herramienta y empaquetadoras, </a:t>
            </a:r>
            <a:br/>
            <a:r>
              <a:t>así como para aplicaciones en el sector de la </a:t>
            </a:r>
            <a:br/>
            <a:r>
              <a:t>automatización y la robótica.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9DAAFA-89E8-4685-BFE2-E278E0ADC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5721" y="2308165"/>
            <a:ext cx="6995407" cy="50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STOBER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s-ES" sz="2400" b="1" dirty="0">
                <a:solidFill>
                  <a:schemeClr val="accent3"/>
                </a:solidFill>
              </a:rPr>
              <a:t>La solución de accionamiento y automatización </a:t>
            </a:r>
            <a:r>
              <a:rPr lang="de-DE" sz="2400" b="1" dirty="0" err="1">
                <a:solidFill>
                  <a:schemeClr val="accent3"/>
                </a:solidFill>
              </a:rPr>
              <a:t>adecuada</a:t>
            </a:r>
            <a:r>
              <a:rPr lang="de-DE" sz="2400" b="1" dirty="0">
                <a:solidFill>
                  <a:schemeClr val="accent3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Encontrar</a:t>
            </a:r>
            <a:r>
              <a:rPr lang="de-DE" dirty="0"/>
              <a:t> </a:t>
            </a:r>
            <a:r>
              <a:rPr lang="de-DE" dirty="0" err="1"/>
              <a:t>rápidamente</a:t>
            </a:r>
            <a:r>
              <a:rPr lang="de-DE" dirty="0"/>
              <a:t> </a:t>
            </a:r>
            <a:r>
              <a:rPr lang="es-ES" dirty="0"/>
              <a:t>y configurar en tiempo real con unos pocos clics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dirty="0"/>
              <a:t>Filtrar, comparar, guardar y compartir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Descargue</a:t>
            </a:r>
            <a:r>
              <a:rPr lang="de-DE" dirty="0"/>
              <a:t>: </a:t>
            </a:r>
            <a:r>
              <a:rPr lang="es-ES" dirty="0"/>
              <a:t>modelos en 3D, esquemas de dimensiones u hojas de datos técnicas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Solicitar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oferta</a:t>
            </a:r>
            <a:r>
              <a:rPr lang="de-DE" dirty="0"/>
              <a:t> </a:t>
            </a:r>
            <a:r>
              <a:rPr lang="de-DE" dirty="0" err="1"/>
              <a:t>directamente</a:t>
            </a:r>
            <a:r>
              <a:rPr lang="de-DE"/>
              <a:t>!</a:t>
            </a: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39743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F225E8E-9121-4B06-B037-BD167D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801" y="836591"/>
            <a:ext cx="6325777" cy="6531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3493D8-63FD-4961-849C-5071320E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t>MORE THAN JUST A GEARBOX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40B6F2A-CE57-4C93-8678-CF6BF7F54812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¡Con </a:t>
            </a:r>
            <a:r>
              <a:rPr sz="2400" b="1" dirty="0" err="1">
                <a:solidFill>
                  <a:schemeClr val="accent3"/>
                </a:solidFill>
              </a:rPr>
              <a:t>nosotros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siempre</a:t>
            </a:r>
            <a:r>
              <a:rPr sz="2400" b="1" dirty="0">
                <a:solidFill>
                  <a:schemeClr val="accent3"/>
                </a:solidFill>
              </a:rPr>
              <a:t> hay </a:t>
            </a:r>
            <a:br>
              <a:rPr lang="de-DE" sz="2400" b="1" dirty="0">
                <a:solidFill>
                  <a:schemeClr val="accent3"/>
                </a:solidFill>
              </a:rPr>
            </a:br>
            <a:r>
              <a:rPr sz="2400" b="1" dirty="0">
                <a:solidFill>
                  <a:schemeClr val="accent3"/>
                </a:solidFill>
              </a:rPr>
              <a:t>algo </a:t>
            </a:r>
            <a:r>
              <a:rPr sz="2400" b="1" dirty="0" err="1">
                <a:solidFill>
                  <a:schemeClr val="accent3"/>
                </a:solidFill>
              </a:rPr>
              <a:t>más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Colaboración</a:t>
            </a:r>
            <a:r>
              <a:rPr dirty="0"/>
              <a:t> de </a:t>
            </a:r>
            <a:r>
              <a:rPr dirty="0" err="1"/>
              <a:t>igual</a:t>
            </a:r>
            <a:r>
              <a:rPr dirty="0"/>
              <a:t> a </a:t>
            </a:r>
            <a:r>
              <a:rPr dirty="0" err="1"/>
              <a:t>igual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Asesoramiento</a:t>
            </a:r>
            <a:r>
              <a:rPr dirty="0"/>
              <a:t> personal </a:t>
            </a:r>
            <a:r>
              <a:rPr dirty="0" err="1"/>
              <a:t>competente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Asistencia</a:t>
            </a:r>
            <a:r>
              <a:rPr dirty="0"/>
              <a:t> </a:t>
            </a:r>
            <a:r>
              <a:rPr dirty="0" err="1"/>
              <a:t>completa</a:t>
            </a:r>
            <a:r>
              <a:rPr dirty="0"/>
              <a:t>, </a:t>
            </a:r>
            <a:br>
              <a:rPr dirty="0"/>
            </a:br>
            <a:r>
              <a:rPr dirty="0" err="1"/>
              <a:t>desde</a:t>
            </a:r>
            <a:r>
              <a:rPr dirty="0"/>
              <a:t> la </a:t>
            </a:r>
            <a:r>
              <a:rPr dirty="0" err="1"/>
              <a:t>concepción</a:t>
            </a:r>
            <a:r>
              <a:rPr dirty="0"/>
              <a:t> hasta la </a:t>
            </a:r>
            <a:r>
              <a:rPr dirty="0" err="1"/>
              <a:t>puesta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servicio</a:t>
            </a:r>
            <a:r>
              <a:rPr dirty="0"/>
              <a:t> </a:t>
            </a:r>
            <a:br>
              <a:rPr dirty="0"/>
            </a:br>
            <a:r>
              <a:rPr dirty="0"/>
              <a:t>y, por </a:t>
            </a:r>
            <a:r>
              <a:rPr dirty="0" err="1"/>
              <a:t>supuesto</a:t>
            </a:r>
            <a:r>
              <a:rPr dirty="0"/>
              <a:t>, </a:t>
            </a:r>
            <a:r>
              <a:rPr dirty="0" err="1"/>
              <a:t>también</a:t>
            </a:r>
            <a:r>
              <a:rPr dirty="0"/>
              <a:t> </a:t>
            </a:r>
            <a:r>
              <a:rPr dirty="0" err="1"/>
              <a:t>después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Solución</a:t>
            </a:r>
            <a:r>
              <a:rPr dirty="0"/>
              <a:t> </a:t>
            </a:r>
            <a:r>
              <a:rPr dirty="0" err="1"/>
              <a:t>óptima</a:t>
            </a:r>
            <a:r>
              <a:rPr dirty="0"/>
              <a:t> para </a:t>
            </a:r>
            <a:r>
              <a:rPr dirty="0" err="1"/>
              <a:t>cada</a:t>
            </a:r>
            <a:r>
              <a:rPr dirty="0"/>
              <a:t> </a:t>
            </a:r>
            <a:br>
              <a:rPr dirty="0"/>
            </a:br>
            <a:r>
              <a:rPr dirty="0" err="1"/>
              <a:t>caso</a:t>
            </a:r>
            <a:r>
              <a:rPr dirty="0"/>
              <a:t> de </a:t>
            </a:r>
            <a:r>
              <a:rPr dirty="0" err="1"/>
              <a:t>aplicación</a:t>
            </a:r>
            <a:r>
              <a:rPr dirty="0"/>
              <a:t> individual.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6D240-3744-4298-A665-6BB42A7C6C96}"/>
              </a:ext>
            </a:extLst>
          </p:cNvPr>
          <p:cNvSpPr txBox="1"/>
          <p:nvPr/>
        </p:nvSpPr>
        <p:spPr>
          <a:xfrm>
            <a:off x="5205663" y="1781223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THAN JUST A GEARBOX</a:t>
            </a:r>
            <a:r>
              <a:rPr sz="28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7848B5-1C8A-4AEB-8819-7B9ABEB442DB}"/>
              </a:ext>
            </a:extLst>
          </p:cNvPr>
          <p:cNvSpPr txBox="1"/>
          <p:nvPr/>
        </p:nvSpPr>
        <p:spPr>
          <a:xfrm>
            <a:off x="5205663" y="1061306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MORE</a:t>
            </a:r>
            <a:r>
              <a:rPr sz="40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834</Words>
  <Application>Microsoft Office PowerPoint</Application>
  <PresentationFormat>Breitbild</PresentationFormat>
  <Paragraphs>138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Exo 2</vt:lpstr>
      <vt:lpstr>Wingdings</vt:lpstr>
      <vt:lpstr>Office</vt:lpstr>
      <vt:lpstr>Reductores planetarios  de STOBER.</vt:lpstr>
      <vt:lpstr>¡Más RENDIMIENTO para su máquina!</vt:lpstr>
      <vt:lpstr>¡Más RENDIMIENTO para su máquina!</vt:lpstr>
      <vt:lpstr>Más PRECISIÓN con reductores planetarios de STOBER</vt:lpstr>
      <vt:lpstr>¡Calidad garantizada! </vt:lpstr>
      <vt:lpstr>AJUSTE PRECISO para sus requisitos individuales</vt:lpstr>
      <vt:lpstr>Reductores planetarios de STOBER</vt:lpstr>
      <vt:lpstr>Make it yours! STOBER Configurator</vt:lpstr>
      <vt:lpstr>MORE THAN JUST A GEARBOX</vt:lpstr>
      <vt:lpstr>La IDENTIFICACIÓN DE PRODUCTO de STOBER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Grotzfeld, Claudia</cp:lastModifiedBy>
  <cp:revision>83</cp:revision>
  <dcterms:created xsi:type="dcterms:W3CDTF">2019-11-05T09:41:04Z</dcterms:created>
  <dcterms:modified xsi:type="dcterms:W3CDTF">2020-01-15T11:53:40Z</dcterms:modified>
</cp:coreProperties>
</file>