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23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63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3E74"/>
    <a:srgbClr val="004B88"/>
    <a:srgbClr val="006EB6"/>
    <a:srgbClr val="007FC4"/>
    <a:srgbClr val="6A9DD3"/>
    <a:srgbClr val="00386B"/>
    <a:srgbClr val="0071BC"/>
    <a:srgbClr val="E94994"/>
    <a:srgbClr val="E6A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7B543E-DA05-4A33-9C80-3A166E2C1DC5}" v="13" dt="2022-03-16T11:54:05.9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80"/>
  </p:normalViewPr>
  <p:slideViewPr>
    <p:cSldViewPr snapToGrid="0" snapToObjects="1">
      <p:cViewPr varScale="1">
        <p:scale>
          <a:sx n="119" d="100"/>
          <a:sy n="119" d="100"/>
        </p:scale>
        <p:origin x="96" y="300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1003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übler, Johannes" userId="d6aea1e1-d1f0-41e6-9b8b-79018585a9dc" providerId="ADAL" clId="{D57B543E-DA05-4A33-9C80-3A166E2C1DC5}"/>
    <pc:docChg chg="custSel addSld modSld">
      <pc:chgData name="Kübler, Johannes" userId="d6aea1e1-d1f0-41e6-9b8b-79018585a9dc" providerId="ADAL" clId="{D57B543E-DA05-4A33-9C80-3A166E2C1DC5}" dt="2022-03-16T12:01:22.808" v="1198" actId="20577"/>
      <pc:docMkLst>
        <pc:docMk/>
      </pc:docMkLst>
      <pc:sldChg chg="modSp mod">
        <pc:chgData name="Kübler, Johannes" userId="d6aea1e1-d1f0-41e6-9b8b-79018585a9dc" providerId="ADAL" clId="{D57B543E-DA05-4A33-9C80-3A166E2C1DC5}" dt="2022-03-16T12:01:22.808" v="1198" actId="20577"/>
        <pc:sldMkLst>
          <pc:docMk/>
          <pc:sldMk cId="2149195986" sldId="263"/>
        </pc:sldMkLst>
        <pc:spChg chg="mod">
          <ac:chgData name="Kübler, Johannes" userId="d6aea1e1-d1f0-41e6-9b8b-79018585a9dc" providerId="ADAL" clId="{D57B543E-DA05-4A33-9C80-3A166E2C1DC5}" dt="2022-03-16T11:56:14.506" v="759" actId="20577"/>
          <ac:spMkLst>
            <pc:docMk/>
            <pc:sldMk cId="2149195986" sldId="263"/>
            <ac:spMk id="2" creationId="{820BD10A-CDBC-43C3-9A24-CF4C6629E666}"/>
          </ac:spMkLst>
        </pc:spChg>
        <pc:spChg chg="mod">
          <ac:chgData name="Kübler, Johannes" userId="d6aea1e1-d1f0-41e6-9b8b-79018585a9dc" providerId="ADAL" clId="{D57B543E-DA05-4A33-9C80-3A166E2C1DC5}" dt="2022-03-16T12:01:22.808" v="1198" actId="20577"/>
          <ac:spMkLst>
            <pc:docMk/>
            <pc:sldMk cId="2149195986" sldId="263"/>
            <ac:spMk id="3" creationId="{859B7D9C-4151-4691-92CF-04DDBB70FA92}"/>
          </ac:spMkLst>
        </pc:spChg>
      </pc:sldChg>
      <pc:sldChg chg="addSp delSp modSp new mod">
        <pc:chgData name="Kübler, Johannes" userId="d6aea1e1-d1f0-41e6-9b8b-79018585a9dc" providerId="ADAL" clId="{D57B543E-DA05-4A33-9C80-3A166E2C1DC5}" dt="2022-03-16T11:46:05.088" v="313" actId="1035"/>
        <pc:sldMkLst>
          <pc:docMk/>
          <pc:sldMk cId="1920525718" sldId="271"/>
        </pc:sldMkLst>
        <pc:spChg chg="mod">
          <ac:chgData name="Kübler, Johannes" userId="d6aea1e1-d1f0-41e6-9b8b-79018585a9dc" providerId="ADAL" clId="{D57B543E-DA05-4A33-9C80-3A166E2C1DC5}" dt="2022-03-16T11:41:52.179" v="17" actId="20577"/>
          <ac:spMkLst>
            <pc:docMk/>
            <pc:sldMk cId="1920525718" sldId="271"/>
            <ac:spMk id="2" creationId="{B71982A4-CDDE-46AC-B75D-5B96E68FB29A}"/>
          </ac:spMkLst>
        </pc:spChg>
        <pc:spChg chg="del mod">
          <ac:chgData name="Kübler, Johannes" userId="d6aea1e1-d1f0-41e6-9b8b-79018585a9dc" providerId="ADAL" clId="{D57B543E-DA05-4A33-9C80-3A166E2C1DC5}" dt="2022-03-16T11:41:58.787" v="19" actId="478"/>
          <ac:spMkLst>
            <pc:docMk/>
            <pc:sldMk cId="1920525718" sldId="271"/>
            <ac:spMk id="3" creationId="{E02C48EF-F864-4628-9179-A7523F0DF9CB}"/>
          </ac:spMkLst>
        </pc:spChg>
        <pc:spChg chg="add mod">
          <ac:chgData name="Kübler, Johannes" userId="d6aea1e1-d1f0-41e6-9b8b-79018585a9dc" providerId="ADAL" clId="{D57B543E-DA05-4A33-9C80-3A166E2C1DC5}" dt="2022-03-16T11:46:05.088" v="313" actId="1035"/>
          <ac:spMkLst>
            <pc:docMk/>
            <pc:sldMk cId="1920525718" sldId="271"/>
            <ac:spMk id="6" creationId="{C5739E5C-E0A3-4AB5-A5A5-483B14C2CE1F}"/>
          </ac:spMkLst>
        </pc:spChg>
        <pc:graphicFrameChg chg="add mod">
          <ac:chgData name="Kübler, Johannes" userId="d6aea1e1-d1f0-41e6-9b8b-79018585a9dc" providerId="ADAL" clId="{D57B543E-DA05-4A33-9C80-3A166E2C1DC5}" dt="2022-03-16T11:42:43.684" v="59" actId="1035"/>
          <ac:graphicFrameMkLst>
            <pc:docMk/>
            <pc:sldMk cId="1920525718" sldId="271"/>
            <ac:graphicFrameMk id="4" creationId="{F7DBC44E-4952-4946-BC88-FEAB22E5C94E}"/>
          </ac:graphicFrameMkLst>
        </pc:graphicFrameChg>
        <pc:graphicFrameChg chg="add mod">
          <ac:chgData name="Kübler, Johannes" userId="d6aea1e1-d1f0-41e6-9b8b-79018585a9dc" providerId="ADAL" clId="{D57B543E-DA05-4A33-9C80-3A166E2C1DC5}" dt="2022-03-16T11:43:45.250" v="154" actId="1038"/>
          <ac:graphicFrameMkLst>
            <pc:docMk/>
            <pc:sldMk cId="1920525718" sldId="271"/>
            <ac:graphicFrameMk id="5" creationId="{4284BE32-B403-4BA1-A0FA-3B202253B6A1}"/>
          </ac:graphicFrameMkLst>
        </pc:graphicFrameChg>
      </pc:sldChg>
      <pc:sldChg chg="addSp delSp modSp add mod">
        <pc:chgData name="Kübler, Johannes" userId="d6aea1e1-d1f0-41e6-9b8b-79018585a9dc" providerId="ADAL" clId="{D57B543E-DA05-4A33-9C80-3A166E2C1DC5}" dt="2022-03-16T11:48:51.820" v="420" actId="20577"/>
        <pc:sldMkLst>
          <pc:docMk/>
          <pc:sldMk cId="1100755182" sldId="272"/>
        </pc:sldMkLst>
        <pc:spChg chg="mod">
          <ac:chgData name="Kübler, Johannes" userId="d6aea1e1-d1f0-41e6-9b8b-79018585a9dc" providerId="ADAL" clId="{D57B543E-DA05-4A33-9C80-3A166E2C1DC5}" dt="2022-03-16T11:46:47.446" v="326" actId="20577"/>
          <ac:spMkLst>
            <pc:docMk/>
            <pc:sldMk cId="1100755182" sldId="272"/>
            <ac:spMk id="2" creationId="{B71982A4-CDDE-46AC-B75D-5B96E68FB29A}"/>
          </ac:spMkLst>
        </pc:spChg>
        <pc:spChg chg="mod">
          <ac:chgData name="Kübler, Johannes" userId="d6aea1e1-d1f0-41e6-9b8b-79018585a9dc" providerId="ADAL" clId="{D57B543E-DA05-4A33-9C80-3A166E2C1DC5}" dt="2022-03-16T11:48:51.820" v="420" actId="20577"/>
          <ac:spMkLst>
            <pc:docMk/>
            <pc:sldMk cId="1100755182" sldId="272"/>
            <ac:spMk id="6" creationId="{C5739E5C-E0A3-4AB5-A5A5-483B14C2CE1F}"/>
          </ac:spMkLst>
        </pc:spChg>
        <pc:graphicFrameChg chg="add mod">
          <ac:chgData name="Kübler, Johannes" userId="d6aea1e1-d1f0-41e6-9b8b-79018585a9dc" providerId="ADAL" clId="{D57B543E-DA05-4A33-9C80-3A166E2C1DC5}" dt="2022-03-16T11:47:35.876" v="388" actId="1035"/>
          <ac:graphicFrameMkLst>
            <pc:docMk/>
            <pc:sldMk cId="1100755182" sldId="272"/>
            <ac:graphicFrameMk id="3" creationId="{661CD487-271D-4AC0-AEED-2AE03F38DB82}"/>
          </ac:graphicFrameMkLst>
        </pc:graphicFrameChg>
        <pc:graphicFrameChg chg="del">
          <ac:chgData name="Kübler, Johannes" userId="d6aea1e1-d1f0-41e6-9b8b-79018585a9dc" providerId="ADAL" clId="{D57B543E-DA05-4A33-9C80-3A166E2C1DC5}" dt="2022-03-16T11:46:54.655" v="327" actId="478"/>
          <ac:graphicFrameMkLst>
            <pc:docMk/>
            <pc:sldMk cId="1100755182" sldId="272"/>
            <ac:graphicFrameMk id="4" creationId="{F7DBC44E-4952-4946-BC88-FEAB22E5C94E}"/>
          </ac:graphicFrameMkLst>
        </pc:graphicFrameChg>
        <pc:graphicFrameChg chg="del">
          <ac:chgData name="Kübler, Johannes" userId="d6aea1e1-d1f0-41e6-9b8b-79018585a9dc" providerId="ADAL" clId="{D57B543E-DA05-4A33-9C80-3A166E2C1DC5}" dt="2022-03-16T11:46:59.848" v="328" actId="478"/>
          <ac:graphicFrameMkLst>
            <pc:docMk/>
            <pc:sldMk cId="1100755182" sldId="272"/>
            <ac:graphicFrameMk id="5" creationId="{4284BE32-B403-4BA1-A0FA-3B202253B6A1}"/>
          </ac:graphicFrameMkLst>
        </pc:graphicFrameChg>
        <pc:graphicFrameChg chg="add mod">
          <ac:chgData name="Kübler, Johannes" userId="d6aea1e1-d1f0-41e6-9b8b-79018585a9dc" providerId="ADAL" clId="{D57B543E-DA05-4A33-9C80-3A166E2C1DC5}" dt="2022-03-16T11:48:11.784" v="392" actId="14100"/>
          <ac:graphicFrameMkLst>
            <pc:docMk/>
            <pc:sldMk cId="1100755182" sldId="272"/>
            <ac:graphicFrameMk id="7" creationId="{16FE32B9-9BD1-4A65-A026-168282BB9C0C}"/>
          </ac:graphicFrameMkLst>
        </pc:graphicFrameChg>
      </pc:sldChg>
      <pc:sldChg chg="addSp delSp modSp add mod">
        <pc:chgData name="Kübler, Johannes" userId="d6aea1e1-d1f0-41e6-9b8b-79018585a9dc" providerId="ADAL" clId="{D57B543E-DA05-4A33-9C80-3A166E2C1DC5}" dt="2022-03-16T11:52:12.647" v="569" actId="20577"/>
        <pc:sldMkLst>
          <pc:docMk/>
          <pc:sldMk cId="4238846637" sldId="273"/>
        </pc:sldMkLst>
        <pc:spChg chg="mod">
          <ac:chgData name="Kübler, Johannes" userId="d6aea1e1-d1f0-41e6-9b8b-79018585a9dc" providerId="ADAL" clId="{D57B543E-DA05-4A33-9C80-3A166E2C1DC5}" dt="2022-03-16T11:49:41.550" v="448" actId="20577"/>
          <ac:spMkLst>
            <pc:docMk/>
            <pc:sldMk cId="4238846637" sldId="273"/>
            <ac:spMk id="2" creationId="{B71982A4-CDDE-46AC-B75D-5B96E68FB29A}"/>
          </ac:spMkLst>
        </pc:spChg>
        <pc:spChg chg="mod">
          <ac:chgData name="Kübler, Johannes" userId="d6aea1e1-d1f0-41e6-9b8b-79018585a9dc" providerId="ADAL" clId="{D57B543E-DA05-4A33-9C80-3A166E2C1DC5}" dt="2022-03-16T11:52:12.647" v="569" actId="20577"/>
          <ac:spMkLst>
            <pc:docMk/>
            <pc:sldMk cId="4238846637" sldId="273"/>
            <ac:spMk id="6" creationId="{C5739E5C-E0A3-4AB5-A5A5-483B14C2CE1F}"/>
          </ac:spMkLst>
        </pc:spChg>
        <pc:graphicFrameChg chg="del modGraphic">
          <ac:chgData name="Kübler, Johannes" userId="d6aea1e1-d1f0-41e6-9b8b-79018585a9dc" providerId="ADAL" clId="{D57B543E-DA05-4A33-9C80-3A166E2C1DC5}" dt="2022-03-16T11:49:49.318" v="450" actId="478"/>
          <ac:graphicFrameMkLst>
            <pc:docMk/>
            <pc:sldMk cId="4238846637" sldId="273"/>
            <ac:graphicFrameMk id="3" creationId="{661CD487-271D-4AC0-AEED-2AE03F38DB82}"/>
          </ac:graphicFrameMkLst>
        </pc:graphicFrameChg>
        <pc:graphicFrameChg chg="add mod">
          <ac:chgData name="Kübler, Johannes" userId="d6aea1e1-d1f0-41e6-9b8b-79018585a9dc" providerId="ADAL" clId="{D57B543E-DA05-4A33-9C80-3A166E2C1DC5}" dt="2022-03-16T11:50:31.952" v="516" actId="1035"/>
          <ac:graphicFrameMkLst>
            <pc:docMk/>
            <pc:sldMk cId="4238846637" sldId="273"/>
            <ac:graphicFrameMk id="4" creationId="{26F411BE-95B0-4FEC-BB02-1DF4F86F96A5}"/>
          </ac:graphicFrameMkLst>
        </pc:graphicFrameChg>
        <pc:graphicFrameChg chg="del">
          <ac:chgData name="Kübler, Johannes" userId="d6aea1e1-d1f0-41e6-9b8b-79018585a9dc" providerId="ADAL" clId="{D57B543E-DA05-4A33-9C80-3A166E2C1DC5}" dt="2022-03-16T11:49:53.505" v="451" actId="478"/>
          <ac:graphicFrameMkLst>
            <pc:docMk/>
            <pc:sldMk cId="4238846637" sldId="273"/>
            <ac:graphicFrameMk id="7" creationId="{16FE32B9-9BD1-4A65-A026-168282BB9C0C}"/>
          </ac:graphicFrameMkLst>
        </pc:graphicFrameChg>
        <pc:graphicFrameChg chg="add mod">
          <ac:chgData name="Kübler, Johannes" userId="d6aea1e1-d1f0-41e6-9b8b-79018585a9dc" providerId="ADAL" clId="{D57B543E-DA05-4A33-9C80-3A166E2C1DC5}" dt="2022-03-16T11:51:00.035" v="520" actId="14100"/>
          <ac:graphicFrameMkLst>
            <pc:docMk/>
            <pc:sldMk cId="4238846637" sldId="273"/>
            <ac:graphicFrameMk id="8" creationId="{7C60194E-270D-4306-8F65-6956001541A5}"/>
          </ac:graphicFrameMkLst>
        </pc:graphicFrameChg>
      </pc:sldChg>
      <pc:sldChg chg="addSp delSp modSp add mod">
        <pc:chgData name="Kübler, Johannes" userId="d6aea1e1-d1f0-41e6-9b8b-79018585a9dc" providerId="ADAL" clId="{D57B543E-DA05-4A33-9C80-3A166E2C1DC5}" dt="2022-03-16T11:54:55.802" v="710" actId="20577"/>
        <pc:sldMkLst>
          <pc:docMk/>
          <pc:sldMk cId="1618417334" sldId="274"/>
        </pc:sldMkLst>
        <pc:spChg chg="mod">
          <ac:chgData name="Kübler, Johannes" userId="d6aea1e1-d1f0-41e6-9b8b-79018585a9dc" providerId="ADAL" clId="{D57B543E-DA05-4A33-9C80-3A166E2C1DC5}" dt="2022-03-16T11:52:58.019" v="592" actId="20577"/>
          <ac:spMkLst>
            <pc:docMk/>
            <pc:sldMk cId="1618417334" sldId="274"/>
            <ac:spMk id="2" creationId="{B71982A4-CDDE-46AC-B75D-5B96E68FB29A}"/>
          </ac:spMkLst>
        </pc:spChg>
        <pc:spChg chg="mod">
          <ac:chgData name="Kübler, Johannes" userId="d6aea1e1-d1f0-41e6-9b8b-79018585a9dc" providerId="ADAL" clId="{D57B543E-DA05-4A33-9C80-3A166E2C1DC5}" dt="2022-03-16T11:54:55.802" v="710" actId="20577"/>
          <ac:spMkLst>
            <pc:docMk/>
            <pc:sldMk cId="1618417334" sldId="274"/>
            <ac:spMk id="6" creationId="{C5739E5C-E0A3-4AB5-A5A5-483B14C2CE1F}"/>
          </ac:spMkLst>
        </pc:spChg>
        <pc:graphicFrameChg chg="add mod">
          <ac:chgData name="Kübler, Johannes" userId="d6aea1e1-d1f0-41e6-9b8b-79018585a9dc" providerId="ADAL" clId="{D57B543E-DA05-4A33-9C80-3A166E2C1DC5}" dt="2022-03-16T11:53:46.456" v="656" actId="1035"/>
          <ac:graphicFrameMkLst>
            <pc:docMk/>
            <pc:sldMk cId="1618417334" sldId="274"/>
            <ac:graphicFrameMk id="3" creationId="{C8101D14-4D64-470B-9508-2A0ABF6C6B4E}"/>
          </ac:graphicFrameMkLst>
        </pc:graphicFrameChg>
        <pc:graphicFrameChg chg="del modGraphic">
          <ac:chgData name="Kübler, Johannes" userId="d6aea1e1-d1f0-41e6-9b8b-79018585a9dc" providerId="ADAL" clId="{D57B543E-DA05-4A33-9C80-3A166E2C1DC5}" dt="2022-03-16T11:53:03.087" v="594" actId="478"/>
          <ac:graphicFrameMkLst>
            <pc:docMk/>
            <pc:sldMk cId="1618417334" sldId="274"/>
            <ac:graphicFrameMk id="4" creationId="{26F411BE-95B0-4FEC-BB02-1DF4F86F96A5}"/>
          </ac:graphicFrameMkLst>
        </pc:graphicFrameChg>
        <pc:graphicFrameChg chg="add mod">
          <ac:chgData name="Kübler, Johannes" userId="d6aea1e1-d1f0-41e6-9b8b-79018585a9dc" providerId="ADAL" clId="{D57B543E-DA05-4A33-9C80-3A166E2C1DC5}" dt="2022-03-16T11:54:19.972" v="660" actId="14100"/>
          <ac:graphicFrameMkLst>
            <pc:docMk/>
            <pc:sldMk cId="1618417334" sldId="274"/>
            <ac:graphicFrameMk id="7" creationId="{37C29C6C-93FE-4518-BAFF-A0E1C1486C6A}"/>
          </ac:graphicFrameMkLst>
        </pc:graphicFrameChg>
        <pc:graphicFrameChg chg="del">
          <ac:chgData name="Kübler, Johannes" userId="d6aea1e1-d1f0-41e6-9b8b-79018585a9dc" providerId="ADAL" clId="{D57B543E-DA05-4A33-9C80-3A166E2C1DC5}" dt="2022-03-16T11:53:09.533" v="595" actId="478"/>
          <ac:graphicFrameMkLst>
            <pc:docMk/>
            <pc:sldMk cId="1618417334" sldId="274"/>
            <ac:graphicFrameMk id="8" creationId="{7C60194E-270D-4306-8F65-6956001541A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TBDC02.stoeber.de\SYS\01_Intern\09_Infos%20aus%20PMT\High%20Speed\Statistik%20Synchronservomotoren%202019%20bis%202022_03_2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TBDC02.stoeber.de\SYS\01_Intern\09_Infos%20aus%20PMT\High%20Speed\Statistik%20Synchronservomotoren%202019%20bis%202022_03_2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toebergermany-my.sharepoint.com/personal/johannes_kuebler_stoeber_de/Documents/Desktop/Unterwegs/High%20Speed/High%20Speed%20Vergleichsstatistik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toebergermany-my.sharepoint.com/personal/johannes_kuebler_stoeber_de/Documents/Desktop/Unterwegs/High%20Speed/High%20Speed%20Vergleichsstatistike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toebergermany-my.sharepoint.com/personal/johannes_kuebler_stoeber_de/Documents/Desktop/Unterwegs/High%20Speed/High%20Speed%20Vergleichsstatistike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Baureihe EZ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Tabelle1!$A$4</c:f>
              <c:strCache>
                <c:ptCount val="1"/>
                <c:pt idx="0">
                  <c:v>EZ ≤ 3000rpm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Tabelle1!$B$3:$F$3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Summe</c:v>
                </c:pt>
              </c:strCache>
            </c:strRef>
          </c:cat>
          <c:val>
            <c:numRef>
              <c:f>Tabelle1!$B$4:$F$4</c:f>
              <c:numCache>
                <c:formatCode>General</c:formatCode>
                <c:ptCount val="5"/>
                <c:pt idx="0">
                  <c:v>9933</c:v>
                </c:pt>
                <c:pt idx="1">
                  <c:v>8181</c:v>
                </c:pt>
                <c:pt idx="2">
                  <c:v>11015</c:v>
                </c:pt>
                <c:pt idx="3">
                  <c:v>3251</c:v>
                </c:pt>
                <c:pt idx="4">
                  <c:v>32380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77-4DAA-88EF-BD21AFBFD7AA}"/>
            </c:ext>
          </c:extLst>
        </c:ser>
        <c:ser>
          <c:idx val="1"/>
          <c:order val="1"/>
          <c:tx>
            <c:strRef>
              <c:f>Tabelle1!$A$5</c:f>
              <c:strCache>
                <c:ptCount val="1"/>
                <c:pt idx="0">
                  <c:v>EZ &gt; 3000rpm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Tabelle1!$B$3:$F$3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Summe</c:v>
                </c:pt>
              </c:strCache>
            </c:strRef>
          </c:cat>
          <c:val>
            <c:numRef>
              <c:f>Tabelle1!$B$5:$F$5</c:f>
              <c:numCache>
                <c:formatCode>General</c:formatCode>
                <c:ptCount val="5"/>
                <c:pt idx="0">
                  <c:v>3480</c:v>
                </c:pt>
                <c:pt idx="1">
                  <c:v>3016</c:v>
                </c:pt>
                <c:pt idx="2">
                  <c:v>4487</c:v>
                </c:pt>
                <c:pt idx="3">
                  <c:v>1305</c:v>
                </c:pt>
                <c:pt idx="4">
                  <c:v>12288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77-4DAA-88EF-BD21AFBFD7AA}"/>
            </c:ext>
          </c:extLst>
        </c:ser>
        <c:ser>
          <c:idx val="2"/>
          <c:order val="2"/>
          <c:tx>
            <c:strRef>
              <c:f>Tabelle1!$A$6</c:f>
              <c:strCache>
                <c:ptCount val="1"/>
                <c:pt idx="0">
                  <c:v>Summe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Tabelle1!$B$3:$F$3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Summe</c:v>
                </c:pt>
              </c:strCache>
            </c:strRef>
          </c:cat>
          <c:val>
            <c:numRef>
              <c:f>Tabelle1!$B$6:$F$6</c:f>
              <c:numCache>
                <c:formatCode>General</c:formatCode>
                <c:ptCount val="5"/>
                <c:pt idx="0">
                  <c:v>13413</c:v>
                </c:pt>
                <c:pt idx="1">
                  <c:v>11197</c:v>
                </c:pt>
                <c:pt idx="2">
                  <c:v>15502</c:v>
                </c:pt>
                <c:pt idx="3">
                  <c:v>4556</c:v>
                </c:pt>
                <c:pt idx="4">
                  <c:v>44668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77-4DAA-88EF-BD21AFBFD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3307072"/>
        <c:axId val="645567152"/>
      </c:barChart>
      <c:lineChart>
        <c:grouping val="standard"/>
        <c:varyColors val="0"/>
        <c:ser>
          <c:idx val="3"/>
          <c:order val="3"/>
          <c:tx>
            <c:strRef>
              <c:f>Tabelle1!$A$7</c:f>
              <c:strCache>
                <c:ptCount val="1"/>
                <c:pt idx="0">
                  <c:v>Anteil ≤ 3000rpm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Tabelle1!$B$3:$F$3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Summe</c:v>
                </c:pt>
              </c:strCache>
            </c:strRef>
          </c:cat>
          <c:val>
            <c:numRef>
              <c:f>Tabelle1!$B$7:$F$7</c:f>
              <c:numCache>
                <c:formatCode>0%</c:formatCode>
                <c:ptCount val="5"/>
                <c:pt idx="0">
                  <c:v>0.7405502124804294</c:v>
                </c:pt>
                <c:pt idx="1">
                  <c:v>0.73064213628650532</c:v>
                </c:pt>
                <c:pt idx="2">
                  <c:v>0.71055347697071347</c:v>
                </c:pt>
                <c:pt idx="3">
                  <c:v>0.71356453028972788</c:v>
                </c:pt>
                <c:pt idx="4">
                  <c:v>0.72490373421688903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77-4DAA-88EF-BD21AFBFD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5569120"/>
        <c:axId val="645567808"/>
      </c:lineChart>
      <c:catAx>
        <c:axId val="64330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5567152"/>
        <c:crosses val="autoZero"/>
        <c:auto val="1"/>
        <c:lblAlgn val="ctr"/>
        <c:lblOffset val="100"/>
        <c:noMultiLvlLbl val="0"/>
      </c:catAx>
      <c:valAx>
        <c:axId val="64556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307072"/>
        <c:crosses val="autoZero"/>
        <c:crossBetween val="between"/>
      </c:valAx>
      <c:valAx>
        <c:axId val="645567808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5569120"/>
        <c:crosses val="max"/>
        <c:crossBetween val="between"/>
      </c:valAx>
      <c:catAx>
        <c:axId val="645569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5567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Baureihe ED/EK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Tabelle1!$A$10</c:f>
              <c:strCache>
                <c:ptCount val="1"/>
                <c:pt idx="0">
                  <c:v>ED/EK ≤ 3000rpm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Tabelle1!$B$9:$F$9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Summe</c:v>
                </c:pt>
              </c:strCache>
            </c:strRef>
          </c:cat>
          <c:val>
            <c:numRef>
              <c:f>Tabelle1!$B$10:$F$10</c:f>
              <c:numCache>
                <c:formatCode>General</c:formatCode>
                <c:ptCount val="5"/>
                <c:pt idx="0">
                  <c:v>3625</c:v>
                </c:pt>
                <c:pt idx="1">
                  <c:v>2851</c:v>
                </c:pt>
                <c:pt idx="2">
                  <c:v>3219</c:v>
                </c:pt>
                <c:pt idx="3">
                  <c:v>853</c:v>
                </c:pt>
                <c:pt idx="4">
                  <c:v>10548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2F-4B00-9CD8-FF0D4B01FD9F}"/>
            </c:ext>
          </c:extLst>
        </c:ser>
        <c:ser>
          <c:idx val="1"/>
          <c:order val="1"/>
          <c:tx>
            <c:strRef>
              <c:f>Tabelle1!$A$11</c:f>
              <c:strCache>
                <c:ptCount val="1"/>
                <c:pt idx="0">
                  <c:v>ED/EK &gt; 3000rpm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Tabelle1!$B$9:$F$9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Summe</c:v>
                </c:pt>
              </c:strCache>
            </c:strRef>
          </c:cat>
          <c:val>
            <c:numRef>
              <c:f>Tabelle1!$B$11:$F$11</c:f>
              <c:numCache>
                <c:formatCode>General</c:formatCode>
                <c:ptCount val="5"/>
                <c:pt idx="0">
                  <c:v>3546</c:v>
                </c:pt>
                <c:pt idx="1">
                  <c:v>2552</c:v>
                </c:pt>
                <c:pt idx="2">
                  <c:v>3432</c:v>
                </c:pt>
                <c:pt idx="3">
                  <c:v>845</c:v>
                </c:pt>
                <c:pt idx="4">
                  <c:v>10375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2F-4B00-9CD8-FF0D4B01FD9F}"/>
            </c:ext>
          </c:extLst>
        </c:ser>
        <c:ser>
          <c:idx val="2"/>
          <c:order val="2"/>
          <c:tx>
            <c:strRef>
              <c:f>Tabelle1!$A$12</c:f>
              <c:strCache>
                <c:ptCount val="1"/>
                <c:pt idx="0">
                  <c:v>Summe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Tabelle1!$B$9:$F$9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Summe</c:v>
                </c:pt>
              </c:strCache>
            </c:strRef>
          </c:cat>
          <c:val>
            <c:numRef>
              <c:f>Tabelle1!$B$12:$F$12</c:f>
              <c:numCache>
                <c:formatCode>General</c:formatCode>
                <c:ptCount val="5"/>
                <c:pt idx="0">
                  <c:v>7171</c:v>
                </c:pt>
                <c:pt idx="1">
                  <c:v>5403</c:v>
                </c:pt>
                <c:pt idx="2">
                  <c:v>6651</c:v>
                </c:pt>
                <c:pt idx="3">
                  <c:v>1698</c:v>
                </c:pt>
                <c:pt idx="4">
                  <c:v>20923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2F-4B00-9CD8-FF0D4B01F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2654008"/>
        <c:axId val="792653024"/>
      </c:barChart>
      <c:lineChart>
        <c:grouping val="standard"/>
        <c:varyColors val="0"/>
        <c:ser>
          <c:idx val="3"/>
          <c:order val="3"/>
          <c:tx>
            <c:strRef>
              <c:f>Tabelle1!$A$13</c:f>
              <c:strCache>
                <c:ptCount val="1"/>
                <c:pt idx="0">
                  <c:v>Anteil ≤ 3000rpm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Tabelle1!$B$9:$F$9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Summe</c:v>
                </c:pt>
              </c:strCache>
            </c:strRef>
          </c:cat>
          <c:val>
            <c:numRef>
              <c:f>Tabelle1!$B$13:$F$13</c:f>
              <c:numCache>
                <c:formatCode>0%</c:formatCode>
                <c:ptCount val="5"/>
                <c:pt idx="0">
                  <c:v>0.50550829730860414</c:v>
                </c:pt>
                <c:pt idx="1">
                  <c:v>0.52766981306681471</c:v>
                </c:pt>
                <c:pt idx="2">
                  <c:v>0.48398737032025257</c:v>
                </c:pt>
                <c:pt idx="3">
                  <c:v>0.50235571260306244</c:v>
                </c:pt>
                <c:pt idx="4">
                  <c:v>0.50413420637575879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2F-4B00-9CD8-FF0D4B01F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2655648"/>
        <c:axId val="792653352"/>
      </c:lineChart>
      <c:catAx>
        <c:axId val="792654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2653024"/>
        <c:crosses val="autoZero"/>
        <c:auto val="1"/>
        <c:lblAlgn val="ctr"/>
        <c:lblOffset val="100"/>
        <c:noMultiLvlLbl val="0"/>
      </c:catAx>
      <c:valAx>
        <c:axId val="79265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2654008"/>
        <c:crosses val="autoZero"/>
        <c:crossBetween val="between"/>
      </c:valAx>
      <c:valAx>
        <c:axId val="792653352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2655648"/>
        <c:crosses val="max"/>
        <c:crossBetween val="between"/>
      </c:valAx>
      <c:catAx>
        <c:axId val="792655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2653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Length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Tabelle1!$A$4</c:f>
              <c:strCache>
                <c:ptCount val="1"/>
                <c:pt idx="0">
                  <c:v>Total Length 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Tabelle1!$B$3:$O$3</c:f>
              <c:strCache>
                <c:ptCount val="14"/>
                <c:pt idx="0">
                  <c:v>Amada</c:v>
                </c:pt>
                <c:pt idx="1">
                  <c:v>Mecanumeric X</c:v>
                </c:pt>
                <c:pt idx="2">
                  <c:v>Mecanumeric Y</c:v>
                </c:pt>
                <c:pt idx="3">
                  <c:v>Rodin4D</c:v>
                </c:pt>
                <c:pt idx="4">
                  <c:v>Th. Construction Y</c:v>
                </c:pt>
                <c:pt idx="5">
                  <c:v>Th. Construction Y</c:v>
                </c:pt>
                <c:pt idx="6">
                  <c:v>Krauss Maffei
G100 WPL350</c:v>
                </c:pt>
                <c:pt idx="7">
                  <c:v>Krauss Maffei
G100 WPL260</c:v>
                </c:pt>
                <c:pt idx="8">
                  <c:v>Krauss Maffei
G50 WPL260</c:v>
                </c:pt>
                <c:pt idx="9">
                  <c:v>Rudholzer Z</c:v>
                </c:pt>
                <c:pt idx="10">
                  <c:v>Rudholzer Door Lift</c:v>
                </c:pt>
                <c:pt idx="11">
                  <c:v>P.W.Lenzen</c:v>
                </c:pt>
                <c:pt idx="12">
                  <c:v>Zarian</c:v>
                </c:pt>
                <c:pt idx="13">
                  <c:v>Average</c:v>
                </c:pt>
              </c:strCache>
            </c:strRef>
          </c:cat>
          <c:val>
            <c:numRef>
              <c:f>Tabelle1!$B$4:$O$4</c:f>
              <c:numCache>
                <c:formatCode>General</c:formatCode>
                <c:ptCount val="14"/>
                <c:pt idx="0">
                  <c:v>376</c:v>
                </c:pt>
                <c:pt idx="1">
                  <c:v>163</c:v>
                </c:pt>
                <c:pt idx="2">
                  <c:v>163</c:v>
                </c:pt>
                <c:pt idx="3">
                  <c:v>223.5</c:v>
                </c:pt>
                <c:pt idx="4">
                  <c:v>258</c:v>
                </c:pt>
                <c:pt idx="5">
                  <c:v>298</c:v>
                </c:pt>
                <c:pt idx="6">
                  <c:v>839</c:v>
                </c:pt>
                <c:pt idx="7">
                  <c:v>839</c:v>
                </c:pt>
                <c:pt idx="8">
                  <c:v>839</c:v>
                </c:pt>
                <c:pt idx="9">
                  <c:v>389</c:v>
                </c:pt>
                <c:pt idx="10">
                  <c:v>342</c:v>
                </c:pt>
                <c:pt idx="11">
                  <c:v>415.5</c:v>
                </c:pt>
                <c:pt idx="12">
                  <c:v>742.5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D-4CF5-A0B6-34F604637395}"/>
            </c:ext>
          </c:extLst>
        </c:ser>
        <c:ser>
          <c:idx val="1"/>
          <c:order val="1"/>
          <c:tx>
            <c:strRef>
              <c:f>Tabelle1!$A$5</c:f>
              <c:strCache>
                <c:ptCount val="1"/>
                <c:pt idx="0">
                  <c:v>Total Lenght HS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Tabelle1!$B$3:$O$3</c:f>
              <c:strCache>
                <c:ptCount val="14"/>
                <c:pt idx="0">
                  <c:v>Amada</c:v>
                </c:pt>
                <c:pt idx="1">
                  <c:v>Mecanumeric X</c:v>
                </c:pt>
                <c:pt idx="2">
                  <c:v>Mecanumeric Y</c:v>
                </c:pt>
                <c:pt idx="3">
                  <c:v>Rodin4D</c:v>
                </c:pt>
                <c:pt idx="4">
                  <c:v>Th. Construction Y</c:v>
                </c:pt>
                <c:pt idx="5">
                  <c:v>Th. Construction Y</c:v>
                </c:pt>
                <c:pt idx="6">
                  <c:v>Krauss Maffei
G100 WPL350</c:v>
                </c:pt>
                <c:pt idx="7">
                  <c:v>Krauss Maffei
G100 WPL260</c:v>
                </c:pt>
                <c:pt idx="8">
                  <c:v>Krauss Maffei
G50 WPL260</c:v>
                </c:pt>
                <c:pt idx="9">
                  <c:v>Rudholzer Z</c:v>
                </c:pt>
                <c:pt idx="10">
                  <c:v>Rudholzer Door Lift</c:v>
                </c:pt>
                <c:pt idx="11">
                  <c:v>P.W.Lenzen</c:v>
                </c:pt>
                <c:pt idx="12">
                  <c:v>Zarian</c:v>
                </c:pt>
                <c:pt idx="13">
                  <c:v>Average</c:v>
                </c:pt>
              </c:strCache>
            </c:strRef>
          </c:cat>
          <c:val>
            <c:numRef>
              <c:f>Tabelle1!$B$5:$O$5</c:f>
              <c:numCache>
                <c:formatCode>General</c:formatCode>
                <c:ptCount val="14"/>
                <c:pt idx="0">
                  <c:v>350</c:v>
                </c:pt>
                <c:pt idx="1">
                  <c:v>180.5</c:v>
                </c:pt>
                <c:pt idx="2">
                  <c:v>180.5</c:v>
                </c:pt>
                <c:pt idx="3">
                  <c:v>241</c:v>
                </c:pt>
                <c:pt idx="4">
                  <c:v>265</c:v>
                </c:pt>
                <c:pt idx="5">
                  <c:v>320</c:v>
                </c:pt>
                <c:pt idx="6">
                  <c:v>757</c:v>
                </c:pt>
                <c:pt idx="7">
                  <c:v>667</c:v>
                </c:pt>
                <c:pt idx="8">
                  <c:v>667</c:v>
                </c:pt>
                <c:pt idx="9">
                  <c:v>325</c:v>
                </c:pt>
                <c:pt idx="10">
                  <c:v>265</c:v>
                </c:pt>
                <c:pt idx="11">
                  <c:v>390.5</c:v>
                </c:pt>
                <c:pt idx="12">
                  <c:v>581.5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D-4CF5-A0B6-34F604637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1406232"/>
        <c:axId val="426995504"/>
      </c:barChart>
      <c:lineChart>
        <c:grouping val="standard"/>
        <c:varyColors val="0"/>
        <c:ser>
          <c:idx val="2"/>
          <c:order val="2"/>
          <c:tx>
            <c:strRef>
              <c:f>Tabelle1!$A$6</c:f>
              <c:strCache>
                <c:ptCount val="1"/>
                <c:pt idx="0">
                  <c:v>Length Delta HS in 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Tabelle1!$B$3:$O$3</c:f>
              <c:strCache>
                <c:ptCount val="14"/>
                <c:pt idx="0">
                  <c:v>Amada</c:v>
                </c:pt>
                <c:pt idx="1">
                  <c:v>Mecanumeric X</c:v>
                </c:pt>
                <c:pt idx="2">
                  <c:v>Mecanumeric Y</c:v>
                </c:pt>
                <c:pt idx="3">
                  <c:v>Rodin4D</c:v>
                </c:pt>
                <c:pt idx="4">
                  <c:v>Th. Construction Y</c:v>
                </c:pt>
                <c:pt idx="5">
                  <c:v>Th. Construction Y</c:v>
                </c:pt>
                <c:pt idx="6">
                  <c:v>Krauss Maffei
G100 WPL350</c:v>
                </c:pt>
                <c:pt idx="7">
                  <c:v>Krauss Maffei
G100 WPL260</c:v>
                </c:pt>
                <c:pt idx="8">
                  <c:v>Krauss Maffei
G50 WPL260</c:v>
                </c:pt>
                <c:pt idx="9">
                  <c:v>Rudholzer Z</c:v>
                </c:pt>
                <c:pt idx="10">
                  <c:v>Rudholzer Door Lift</c:v>
                </c:pt>
                <c:pt idx="11">
                  <c:v>P.W.Lenzen</c:v>
                </c:pt>
                <c:pt idx="12">
                  <c:v>Zarian</c:v>
                </c:pt>
                <c:pt idx="13">
                  <c:v>Average</c:v>
                </c:pt>
              </c:strCache>
            </c:strRef>
          </c:cat>
          <c:val>
            <c:numRef>
              <c:f>Tabelle1!$B$6:$O$6</c:f>
              <c:numCache>
                <c:formatCode>0%</c:formatCode>
                <c:ptCount val="14"/>
                <c:pt idx="0">
                  <c:v>-6.9148936170212782E-2</c:v>
                </c:pt>
                <c:pt idx="1">
                  <c:v>0.1073619631901841</c:v>
                </c:pt>
                <c:pt idx="2">
                  <c:v>0.1073619631901841</c:v>
                </c:pt>
                <c:pt idx="3">
                  <c:v>7.829977628635354E-2</c:v>
                </c:pt>
                <c:pt idx="4">
                  <c:v>2.7131782945736482E-2</c:v>
                </c:pt>
                <c:pt idx="5">
                  <c:v>7.3825503355704702E-2</c:v>
                </c:pt>
                <c:pt idx="6">
                  <c:v>-9.7735399284862967E-2</c:v>
                </c:pt>
                <c:pt idx="7">
                  <c:v>-0.2050059594755661</c:v>
                </c:pt>
                <c:pt idx="8">
                  <c:v>-0.2050059594755661</c:v>
                </c:pt>
                <c:pt idx="9">
                  <c:v>-0.16452442159383029</c:v>
                </c:pt>
                <c:pt idx="10">
                  <c:v>-0.22514619883040932</c:v>
                </c:pt>
                <c:pt idx="11">
                  <c:v>-6.0168471720818295E-2</c:v>
                </c:pt>
                <c:pt idx="12">
                  <c:v>-0.21683501683501682</c:v>
                </c:pt>
                <c:pt idx="13">
                  <c:v>-6.5353028801393834E-2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1D-4CF5-A0B6-34F604637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815072"/>
        <c:axId val="416536784"/>
      </c:lineChart>
      <c:catAx>
        <c:axId val="631406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6995504"/>
        <c:crosses val="autoZero"/>
        <c:auto val="1"/>
        <c:lblAlgn val="ctr"/>
        <c:lblOffset val="100"/>
        <c:noMultiLvlLbl val="0"/>
      </c:catAx>
      <c:valAx>
        <c:axId val="42699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31406232"/>
        <c:crosses val="autoZero"/>
        <c:crossBetween val="between"/>
      </c:valAx>
      <c:valAx>
        <c:axId val="416536784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6815072"/>
        <c:crosses val="max"/>
        <c:crossBetween val="between"/>
      </c:valAx>
      <c:catAx>
        <c:axId val="42681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65367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Weight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Tabelle1!$A$9</c:f>
              <c:strCache>
                <c:ptCount val="1"/>
                <c:pt idx="0">
                  <c:v>Weight 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Tabelle1!$B$8:$O$8</c:f>
              <c:strCache>
                <c:ptCount val="14"/>
                <c:pt idx="0">
                  <c:v>Amada</c:v>
                </c:pt>
                <c:pt idx="1">
                  <c:v>Mecanumeric X</c:v>
                </c:pt>
                <c:pt idx="2">
                  <c:v>Mecanumeric Y</c:v>
                </c:pt>
                <c:pt idx="3">
                  <c:v>Rodin4D</c:v>
                </c:pt>
                <c:pt idx="4">
                  <c:v>Th. Construction Y</c:v>
                </c:pt>
                <c:pt idx="5">
                  <c:v>Th. Construction Y</c:v>
                </c:pt>
                <c:pt idx="6">
                  <c:v>Krauss Maffei
G100 WPL350</c:v>
                </c:pt>
                <c:pt idx="7">
                  <c:v>Krauss Maffei
G100 WPL260</c:v>
                </c:pt>
                <c:pt idx="8">
                  <c:v>Krauss Maffei
G50 WPL260</c:v>
                </c:pt>
                <c:pt idx="9">
                  <c:v>Rudholzer Z</c:v>
                </c:pt>
                <c:pt idx="10">
                  <c:v>Rudholzer Door Lift</c:v>
                </c:pt>
                <c:pt idx="11">
                  <c:v>P.W.Lenzen</c:v>
                </c:pt>
                <c:pt idx="12">
                  <c:v>Zarian</c:v>
                </c:pt>
                <c:pt idx="13">
                  <c:v>Average</c:v>
                </c:pt>
              </c:strCache>
            </c:strRef>
          </c:cat>
          <c:val>
            <c:numRef>
              <c:f>Tabelle1!$B$9:$O$9</c:f>
              <c:numCache>
                <c:formatCode>General</c:formatCode>
                <c:ptCount val="14"/>
                <c:pt idx="0">
                  <c:v>41</c:v>
                </c:pt>
                <c:pt idx="1">
                  <c:v>5.5</c:v>
                </c:pt>
                <c:pt idx="2">
                  <c:v>5.5</c:v>
                </c:pt>
                <c:pt idx="3">
                  <c:v>8.1999999999999993</c:v>
                </c:pt>
                <c:pt idx="4">
                  <c:v>7.9</c:v>
                </c:pt>
                <c:pt idx="5">
                  <c:v>12</c:v>
                </c:pt>
                <c:pt idx="6">
                  <c:v>198</c:v>
                </c:pt>
                <c:pt idx="7">
                  <c:v>198</c:v>
                </c:pt>
                <c:pt idx="8">
                  <c:v>198</c:v>
                </c:pt>
                <c:pt idx="9">
                  <c:v>30</c:v>
                </c:pt>
                <c:pt idx="10">
                  <c:v>12</c:v>
                </c:pt>
                <c:pt idx="11">
                  <c:v>26</c:v>
                </c:pt>
                <c:pt idx="12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89-4E37-A00C-0B6B6E9E70A8}"/>
            </c:ext>
          </c:extLst>
        </c:ser>
        <c:ser>
          <c:idx val="1"/>
          <c:order val="1"/>
          <c:tx>
            <c:strRef>
              <c:f>Tabelle1!$A$10</c:f>
              <c:strCache>
                <c:ptCount val="1"/>
                <c:pt idx="0">
                  <c:v>Weight HS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Tabelle1!$B$8:$O$8</c:f>
              <c:strCache>
                <c:ptCount val="14"/>
                <c:pt idx="0">
                  <c:v>Amada</c:v>
                </c:pt>
                <c:pt idx="1">
                  <c:v>Mecanumeric X</c:v>
                </c:pt>
                <c:pt idx="2">
                  <c:v>Mecanumeric Y</c:v>
                </c:pt>
                <c:pt idx="3">
                  <c:v>Rodin4D</c:v>
                </c:pt>
                <c:pt idx="4">
                  <c:v>Th. Construction Y</c:v>
                </c:pt>
                <c:pt idx="5">
                  <c:v>Th. Construction Y</c:v>
                </c:pt>
                <c:pt idx="6">
                  <c:v>Krauss Maffei
G100 WPL350</c:v>
                </c:pt>
                <c:pt idx="7">
                  <c:v>Krauss Maffei
G100 WPL260</c:v>
                </c:pt>
                <c:pt idx="8">
                  <c:v>Krauss Maffei
G50 WPL260</c:v>
                </c:pt>
                <c:pt idx="9">
                  <c:v>Rudholzer Z</c:v>
                </c:pt>
                <c:pt idx="10">
                  <c:v>Rudholzer Door Lift</c:v>
                </c:pt>
                <c:pt idx="11">
                  <c:v>P.W.Lenzen</c:v>
                </c:pt>
                <c:pt idx="12">
                  <c:v>Zarian</c:v>
                </c:pt>
                <c:pt idx="13">
                  <c:v>Average</c:v>
                </c:pt>
              </c:strCache>
            </c:strRef>
          </c:cat>
          <c:val>
            <c:numRef>
              <c:f>Tabelle1!$B$10:$O$10</c:f>
              <c:numCache>
                <c:formatCode>General</c:formatCode>
                <c:ptCount val="14"/>
                <c:pt idx="0">
                  <c:v>26</c:v>
                </c:pt>
                <c:pt idx="1">
                  <c:v>3.6</c:v>
                </c:pt>
                <c:pt idx="2">
                  <c:v>3.6</c:v>
                </c:pt>
                <c:pt idx="3">
                  <c:v>6.3</c:v>
                </c:pt>
                <c:pt idx="4">
                  <c:v>5.5</c:v>
                </c:pt>
                <c:pt idx="5">
                  <c:v>12</c:v>
                </c:pt>
                <c:pt idx="6">
                  <c:v>184</c:v>
                </c:pt>
                <c:pt idx="7">
                  <c:v>177</c:v>
                </c:pt>
                <c:pt idx="8">
                  <c:v>177</c:v>
                </c:pt>
                <c:pt idx="9">
                  <c:v>16</c:v>
                </c:pt>
                <c:pt idx="10">
                  <c:v>6.5</c:v>
                </c:pt>
                <c:pt idx="11">
                  <c:v>24</c:v>
                </c:pt>
                <c:pt idx="12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89-4E37-A00C-0B6B6E9E7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2853072"/>
        <c:axId val="422851104"/>
      </c:barChart>
      <c:lineChart>
        <c:grouping val="standard"/>
        <c:varyColors val="0"/>
        <c:ser>
          <c:idx val="2"/>
          <c:order val="2"/>
          <c:tx>
            <c:strRef>
              <c:f>Tabelle1!$A$11</c:f>
              <c:strCache>
                <c:ptCount val="1"/>
                <c:pt idx="0">
                  <c:v>Weight Delta HS in 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Tabelle1!$B$8:$O$8</c:f>
              <c:strCache>
                <c:ptCount val="14"/>
                <c:pt idx="0">
                  <c:v>Amada</c:v>
                </c:pt>
                <c:pt idx="1">
                  <c:v>Mecanumeric X</c:v>
                </c:pt>
                <c:pt idx="2">
                  <c:v>Mecanumeric Y</c:v>
                </c:pt>
                <c:pt idx="3">
                  <c:v>Rodin4D</c:v>
                </c:pt>
                <c:pt idx="4">
                  <c:v>Th. Construction Y</c:v>
                </c:pt>
                <c:pt idx="5">
                  <c:v>Th. Construction Y</c:v>
                </c:pt>
                <c:pt idx="6">
                  <c:v>Krauss Maffei
G100 WPL350</c:v>
                </c:pt>
                <c:pt idx="7">
                  <c:v>Krauss Maffei
G100 WPL260</c:v>
                </c:pt>
                <c:pt idx="8">
                  <c:v>Krauss Maffei
G50 WPL260</c:v>
                </c:pt>
                <c:pt idx="9">
                  <c:v>Rudholzer Z</c:v>
                </c:pt>
                <c:pt idx="10">
                  <c:v>Rudholzer Door Lift</c:v>
                </c:pt>
                <c:pt idx="11">
                  <c:v>P.W.Lenzen</c:v>
                </c:pt>
                <c:pt idx="12">
                  <c:v>Zarian</c:v>
                </c:pt>
                <c:pt idx="13">
                  <c:v>Average</c:v>
                </c:pt>
              </c:strCache>
            </c:strRef>
          </c:cat>
          <c:val>
            <c:numRef>
              <c:f>Tabelle1!$B$11:$O$11</c:f>
              <c:numCache>
                <c:formatCode>0%</c:formatCode>
                <c:ptCount val="14"/>
                <c:pt idx="0">
                  <c:v>-0.36585365853658536</c:v>
                </c:pt>
                <c:pt idx="1">
                  <c:v>-0.34545454545454546</c:v>
                </c:pt>
                <c:pt idx="2">
                  <c:v>-0.34545454545454546</c:v>
                </c:pt>
                <c:pt idx="3">
                  <c:v>-0.23170731707317072</c:v>
                </c:pt>
                <c:pt idx="4">
                  <c:v>-0.30379746835443044</c:v>
                </c:pt>
                <c:pt idx="5">
                  <c:v>0</c:v>
                </c:pt>
                <c:pt idx="6">
                  <c:v>-7.0707070707070718E-2</c:v>
                </c:pt>
                <c:pt idx="7">
                  <c:v>-0.10606060606060608</c:v>
                </c:pt>
                <c:pt idx="8">
                  <c:v>-0.10606060606060608</c:v>
                </c:pt>
                <c:pt idx="9">
                  <c:v>-0.46666666666666667</c:v>
                </c:pt>
                <c:pt idx="10">
                  <c:v>-0.45833333333333337</c:v>
                </c:pt>
                <c:pt idx="11">
                  <c:v>-7.6923076923076872E-2</c:v>
                </c:pt>
                <c:pt idx="12">
                  <c:v>-0.15714285714285714</c:v>
                </c:pt>
                <c:pt idx="13">
                  <c:v>-0.23339705782826878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89-4E37-A00C-0B6B6E9E7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8968840"/>
        <c:axId val="628971136"/>
      </c:lineChart>
      <c:catAx>
        <c:axId val="42285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2851104"/>
        <c:crosses val="autoZero"/>
        <c:auto val="1"/>
        <c:lblAlgn val="ctr"/>
        <c:lblOffset val="100"/>
        <c:noMultiLvlLbl val="0"/>
      </c:catAx>
      <c:valAx>
        <c:axId val="42285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2853072"/>
        <c:crosses val="autoZero"/>
        <c:crossBetween val="between"/>
      </c:valAx>
      <c:valAx>
        <c:axId val="628971136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968840"/>
        <c:crosses val="max"/>
        <c:crossBetween val="between"/>
      </c:valAx>
      <c:catAx>
        <c:axId val="628968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289711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Inertia Missmatch</a:t>
            </a:r>
            <a:r>
              <a:rPr lang="en-US" baseline="0"/>
              <a:t> Comparison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Tabelle1!$A$14</c:f>
              <c:strCache>
                <c:ptCount val="1"/>
                <c:pt idx="0">
                  <c:v>Inertia Missmatch 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Tabelle1!$B$13:$O$13</c:f>
              <c:strCache>
                <c:ptCount val="14"/>
                <c:pt idx="0">
                  <c:v>Amada</c:v>
                </c:pt>
                <c:pt idx="1">
                  <c:v>Mecanumeric X</c:v>
                </c:pt>
                <c:pt idx="2">
                  <c:v>Mecanumeric Y</c:v>
                </c:pt>
                <c:pt idx="3">
                  <c:v>Rodin4D</c:v>
                </c:pt>
                <c:pt idx="4">
                  <c:v>Th. Construction Y</c:v>
                </c:pt>
                <c:pt idx="5">
                  <c:v>Th. Construction Y</c:v>
                </c:pt>
                <c:pt idx="6">
                  <c:v>Krauss Maffei
G100 WPL350</c:v>
                </c:pt>
                <c:pt idx="7">
                  <c:v>Krauss Maffei
G100 WPL260</c:v>
                </c:pt>
                <c:pt idx="8">
                  <c:v>Krauss Maffei
G50 WPL260</c:v>
                </c:pt>
                <c:pt idx="9">
                  <c:v>Rudholzer Z</c:v>
                </c:pt>
                <c:pt idx="10">
                  <c:v>Rudholzer Door Lift</c:v>
                </c:pt>
                <c:pt idx="11">
                  <c:v>P.W.Lenzen</c:v>
                </c:pt>
                <c:pt idx="12">
                  <c:v>Zarian</c:v>
                </c:pt>
                <c:pt idx="13">
                  <c:v>Average</c:v>
                </c:pt>
              </c:strCache>
            </c:strRef>
          </c:cat>
          <c:val>
            <c:numRef>
              <c:f>Tabelle1!$B$14:$O$14</c:f>
              <c:numCache>
                <c:formatCode>General</c:formatCode>
                <c:ptCount val="14"/>
                <c:pt idx="0">
                  <c:v>2.8</c:v>
                </c:pt>
                <c:pt idx="1">
                  <c:v>26.5</c:v>
                </c:pt>
                <c:pt idx="2">
                  <c:v>13.6</c:v>
                </c:pt>
                <c:pt idx="3">
                  <c:v>12.4</c:v>
                </c:pt>
                <c:pt idx="4">
                  <c:v>7.3</c:v>
                </c:pt>
                <c:pt idx="5">
                  <c:v>3.5</c:v>
                </c:pt>
                <c:pt idx="6">
                  <c:v>63</c:v>
                </c:pt>
                <c:pt idx="7">
                  <c:v>57</c:v>
                </c:pt>
                <c:pt idx="8">
                  <c:v>33</c:v>
                </c:pt>
                <c:pt idx="9">
                  <c:v>0.12</c:v>
                </c:pt>
                <c:pt idx="10">
                  <c:v>0.3</c:v>
                </c:pt>
                <c:pt idx="11">
                  <c:v>0</c:v>
                </c:pt>
                <c:pt idx="12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C4-49B4-98AB-E469A7147840}"/>
            </c:ext>
          </c:extLst>
        </c:ser>
        <c:ser>
          <c:idx val="1"/>
          <c:order val="1"/>
          <c:tx>
            <c:strRef>
              <c:f>Tabelle1!$A$15</c:f>
              <c:strCache>
                <c:ptCount val="1"/>
                <c:pt idx="0">
                  <c:v>Inertia Missmatch HS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Tabelle1!$B$13:$O$13</c:f>
              <c:strCache>
                <c:ptCount val="14"/>
                <c:pt idx="0">
                  <c:v>Amada</c:v>
                </c:pt>
                <c:pt idx="1">
                  <c:v>Mecanumeric X</c:v>
                </c:pt>
                <c:pt idx="2">
                  <c:v>Mecanumeric Y</c:v>
                </c:pt>
                <c:pt idx="3">
                  <c:v>Rodin4D</c:v>
                </c:pt>
                <c:pt idx="4">
                  <c:v>Th. Construction Y</c:v>
                </c:pt>
                <c:pt idx="5">
                  <c:v>Th. Construction Y</c:v>
                </c:pt>
                <c:pt idx="6">
                  <c:v>Krauss Maffei
G100 WPL350</c:v>
                </c:pt>
                <c:pt idx="7">
                  <c:v>Krauss Maffei
G100 WPL260</c:v>
                </c:pt>
                <c:pt idx="8">
                  <c:v>Krauss Maffei
G50 WPL260</c:v>
                </c:pt>
                <c:pt idx="9">
                  <c:v>Rudholzer Z</c:v>
                </c:pt>
                <c:pt idx="10">
                  <c:v>Rudholzer Door Lift</c:v>
                </c:pt>
                <c:pt idx="11">
                  <c:v>P.W.Lenzen</c:v>
                </c:pt>
                <c:pt idx="12">
                  <c:v>Zarian</c:v>
                </c:pt>
                <c:pt idx="13">
                  <c:v>Average</c:v>
                </c:pt>
              </c:strCache>
            </c:strRef>
          </c:cat>
          <c:val>
            <c:numRef>
              <c:f>Tabelle1!$B$15:$O$15</c:f>
              <c:numCache>
                <c:formatCode>General</c:formatCode>
                <c:ptCount val="14"/>
                <c:pt idx="0">
                  <c:v>2.9</c:v>
                </c:pt>
                <c:pt idx="1">
                  <c:v>9.5</c:v>
                </c:pt>
                <c:pt idx="2">
                  <c:v>4.3</c:v>
                </c:pt>
                <c:pt idx="3">
                  <c:v>12.2</c:v>
                </c:pt>
                <c:pt idx="4">
                  <c:v>7.2</c:v>
                </c:pt>
                <c:pt idx="5">
                  <c:v>2.6</c:v>
                </c:pt>
                <c:pt idx="6">
                  <c:v>40</c:v>
                </c:pt>
                <c:pt idx="7">
                  <c:v>29</c:v>
                </c:pt>
                <c:pt idx="8">
                  <c:v>17</c:v>
                </c:pt>
                <c:pt idx="9">
                  <c:v>0.2</c:v>
                </c:pt>
                <c:pt idx="10">
                  <c:v>0.28000000000000003</c:v>
                </c:pt>
                <c:pt idx="11">
                  <c:v>0</c:v>
                </c:pt>
                <c:pt idx="12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C4-49B4-98AB-E469A7147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6970688"/>
        <c:axId val="756966752"/>
      </c:barChart>
      <c:lineChart>
        <c:grouping val="standard"/>
        <c:varyColors val="0"/>
        <c:ser>
          <c:idx val="2"/>
          <c:order val="2"/>
          <c:tx>
            <c:strRef>
              <c:f>Tabelle1!$A$16</c:f>
              <c:strCache>
                <c:ptCount val="1"/>
                <c:pt idx="0">
                  <c:v>IM Delta HS in 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Tabelle1!$B$13:$O$13</c:f>
              <c:strCache>
                <c:ptCount val="14"/>
                <c:pt idx="0">
                  <c:v>Amada</c:v>
                </c:pt>
                <c:pt idx="1">
                  <c:v>Mecanumeric X</c:v>
                </c:pt>
                <c:pt idx="2">
                  <c:v>Mecanumeric Y</c:v>
                </c:pt>
                <c:pt idx="3">
                  <c:v>Rodin4D</c:v>
                </c:pt>
                <c:pt idx="4">
                  <c:v>Th. Construction Y</c:v>
                </c:pt>
                <c:pt idx="5">
                  <c:v>Th. Construction Y</c:v>
                </c:pt>
                <c:pt idx="6">
                  <c:v>Krauss Maffei
G100 WPL350</c:v>
                </c:pt>
                <c:pt idx="7">
                  <c:v>Krauss Maffei
G100 WPL260</c:v>
                </c:pt>
                <c:pt idx="8">
                  <c:v>Krauss Maffei
G50 WPL260</c:v>
                </c:pt>
                <c:pt idx="9">
                  <c:v>Rudholzer Z</c:v>
                </c:pt>
                <c:pt idx="10">
                  <c:v>Rudholzer Door Lift</c:v>
                </c:pt>
                <c:pt idx="11">
                  <c:v>P.W.Lenzen</c:v>
                </c:pt>
                <c:pt idx="12">
                  <c:v>Zarian</c:v>
                </c:pt>
                <c:pt idx="13">
                  <c:v>Average</c:v>
                </c:pt>
              </c:strCache>
            </c:strRef>
          </c:cat>
          <c:val>
            <c:numRef>
              <c:f>Tabelle1!$B$16:$O$16</c:f>
              <c:numCache>
                <c:formatCode>0%</c:formatCode>
                <c:ptCount val="14"/>
                <c:pt idx="0">
                  <c:v>3.5714285714285809E-2</c:v>
                </c:pt>
                <c:pt idx="1">
                  <c:v>-0.64150943396226423</c:v>
                </c:pt>
                <c:pt idx="2">
                  <c:v>-0.68382352941176472</c:v>
                </c:pt>
                <c:pt idx="3">
                  <c:v>-1.6129032258064613E-2</c:v>
                </c:pt>
                <c:pt idx="4">
                  <c:v>-1.3698630136986245E-2</c:v>
                </c:pt>
                <c:pt idx="5">
                  <c:v>-0.25714285714285712</c:v>
                </c:pt>
                <c:pt idx="6">
                  <c:v>-0.36507936507936511</c:v>
                </c:pt>
                <c:pt idx="7">
                  <c:v>-0.49122807017543857</c:v>
                </c:pt>
                <c:pt idx="8">
                  <c:v>-0.48484848484848486</c:v>
                </c:pt>
                <c:pt idx="9">
                  <c:v>0.66666666666666674</c:v>
                </c:pt>
                <c:pt idx="10">
                  <c:v>-6.6666666666666541E-2</c:v>
                </c:pt>
                <c:pt idx="11">
                  <c:v>0</c:v>
                </c:pt>
                <c:pt idx="12">
                  <c:v>2.7027027027026973E-2</c:v>
                </c:pt>
                <c:pt idx="13">
                  <c:v>-0.17620908386722406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C4-49B4-98AB-E469A7147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6966424"/>
        <c:axId val="756969704"/>
      </c:lineChart>
      <c:catAx>
        <c:axId val="75697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56966752"/>
        <c:crosses val="autoZero"/>
        <c:auto val="1"/>
        <c:lblAlgn val="ctr"/>
        <c:lblOffset val="100"/>
        <c:noMultiLvlLbl val="0"/>
      </c:catAx>
      <c:valAx>
        <c:axId val="75696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56970688"/>
        <c:crosses val="autoZero"/>
        <c:crossBetween val="between"/>
      </c:valAx>
      <c:valAx>
        <c:axId val="756969704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56966424"/>
        <c:crosses val="max"/>
        <c:crossBetween val="between"/>
      </c:valAx>
      <c:catAx>
        <c:axId val="756966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6969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>
            <a:noAutofit/>
          </a:bodyPr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 dirty="0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A75CD3E-870F-439E-8EC1-378B5C7B68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53800" y="6529604"/>
            <a:ext cx="7429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b"/>
          <a:lstStyle/>
          <a:p>
            <a:pPr algn="r" defTabSz="1019175" eaLnBrk="0" hangingPunct="0"/>
            <a:fld id="{51CB384A-0536-4360-B28A-1B00EEFBB37D}" type="slidenum">
              <a:rPr lang="de-DE" altLang="de-DE" sz="1300" b="1">
                <a:solidFill>
                  <a:srgbClr val="808080"/>
                </a:solidFill>
              </a:rPr>
              <a:pPr algn="r" defTabSz="1019175" eaLnBrk="0" hangingPunct="0"/>
              <a:t>‹Nr.›</a:t>
            </a:fld>
            <a:endParaRPr lang="de-DE" altLang="de-DE" sz="13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399" y="2314800"/>
            <a:ext cx="7470189" cy="1476000"/>
          </a:xfrm>
        </p:spPr>
        <p:txBody>
          <a:bodyPr/>
          <a:lstStyle/>
          <a:p>
            <a:r>
              <a:rPr lang="de-DE" dirty="0"/>
              <a:t>Advantages </a:t>
            </a:r>
            <a:r>
              <a:rPr lang="de-DE" dirty="0" err="1"/>
              <a:t>of</a:t>
            </a:r>
            <a:r>
              <a:rPr lang="de-DE" dirty="0"/>
              <a:t> High Speed Motors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399" y="3874174"/>
            <a:ext cx="7879263" cy="645454"/>
          </a:xfrm>
        </p:spPr>
        <p:txBody>
          <a:bodyPr/>
          <a:lstStyle/>
          <a:p>
            <a:r>
              <a:rPr lang="de-DE" dirty="0"/>
              <a:t>J. Kübler, PMT March 2022 – Task </a:t>
            </a:r>
            <a:r>
              <a:rPr lang="de-DE" dirty="0" err="1"/>
              <a:t>from</a:t>
            </a:r>
            <a:r>
              <a:rPr lang="de-DE" dirty="0"/>
              <a:t> PMT November 2021</a:t>
            </a:r>
          </a:p>
        </p:txBody>
      </p:sp>
    </p:spTree>
    <p:extLst>
      <p:ext uri="{BB962C8B-B14F-4D97-AF65-F5344CB8AC3E}">
        <p14:creationId xmlns:p14="http://schemas.microsoft.com/office/powerpoint/2010/main" val="334952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D8006340-4F4E-4D10-A5D5-470194754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812" y="3521600"/>
            <a:ext cx="3986687" cy="316799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D2C670-4B3F-4651-B575-870622E95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74" y="3521600"/>
            <a:ext cx="3986686" cy="31679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82472"/>
            <a:ext cx="7987800" cy="460800"/>
          </a:xfrm>
        </p:spPr>
        <p:txBody>
          <a:bodyPr/>
          <a:lstStyle/>
          <a:p>
            <a:r>
              <a:rPr lang="de-DE" dirty="0"/>
              <a:t>Krauss Maffei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5882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/>
              <a:t>Rotary Table G100 WPL260</a:t>
            </a:r>
          </a:p>
          <a:p>
            <a:pPr marL="0" indent="0">
              <a:buNone/>
            </a:pPr>
            <a:r>
              <a:rPr lang="de-DE" dirty="0"/>
              <a:t>Inertia: 36kgm² </a:t>
            </a: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α</a:t>
            </a:r>
            <a:r>
              <a:rPr lang="de-DE" dirty="0">
                <a:sym typeface="Wingdings" panose="05000000000000000000" pitchFamily="2" charset="2"/>
              </a:rPr>
              <a:t> = 51/-64 °/s²  n</a:t>
            </a:r>
            <a:r>
              <a:rPr lang="de-DE" baseline="-25000" dirty="0">
                <a:sym typeface="Wingdings" panose="05000000000000000000" pitchFamily="2" charset="2"/>
              </a:rPr>
              <a:t>2</a:t>
            </a:r>
            <a:r>
              <a:rPr lang="de-DE" dirty="0">
                <a:sym typeface="Wingdings" panose="05000000000000000000" pitchFamily="2" charset="2"/>
              </a:rPr>
              <a:t> = 10,5 1/min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			Possible Solution: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					K813_0360 EZ803U/</a:t>
            </a:r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4500</a:t>
            </a:r>
            <a:r>
              <a:rPr lang="de-DE" sz="2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de-DE" dirty="0">
                <a:sym typeface="Wingdings" panose="05000000000000000000" pitchFamily="2" charset="2"/>
              </a:rPr>
              <a:t>				</a:t>
            </a:r>
            <a:endParaRPr lang="de-DE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E7EED3-8FA9-42C4-8DF5-6CB5EA094972}"/>
              </a:ext>
            </a:extLst>
          </p:cNvPr>
          <p:cNvSpPr txBox="1"/>
          <p:nvPr/>
        </p:nvSpPr>
        <p:spPr>
          <a:xfrm>
            <a:off x="540000" y="2551589"/>
            <a:ext cx="28620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dirty="0">
              <a:sym typeface="Wingdings" panose="05000000000000000000" pitchFamily="2" charset="2"/>
            </a:endParaRPr>
          </a:p>
          <a:p>
            <a:r>
              <a:rPr lang="de-DE" sz="2000" dirty="0" err="1">
                <a:sym typeface="Wingdings" panose="05000000000000000000" pitchFamily="2" charset="2"/>
              </a:rPr>
              <a:t>Current</a:t>
            </a:r>
            <a:r>
              <a:rPr lang="de-DE" sz="2000" dirty="0">
                <a:sym typeface="Wingdings" panose="05000000000000000000" pitchFamily="2" charset="2"/>
              </a:rPr>
              <a:t> Solution: </a:t>
            </a:r>
          </a:p>
          <a:p>
            <a:r>
              <a:rPr lang="de-DE" sz="2000" dirty="0">
                <a:sym typeface="Wingdings" panose="05000000000000000000" pitchFamily="2" charset="2"/>
              </a:rPr>
              <a:t>K813_0230 EZ805B/2000 </a:t>
            </a:r>
          </a:p>
          <a:p>
            <a:endParaRPr lang="de-DE" sz="2000" dirty="0">
              <a:sym typeface="Wingdings" panose="05000000000000000000" pitchFamily="2" charset="2"/>
            </a:endParaRPr>
          </a:p>
          <a:p>
            <a:endParaRPr lang="de-DE" sz="2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4FA2B4B-1104-4617-B6AD-C384B0F7099D}"/>
              </a:ext>
            </a:extLst>
          </p:cNvPr>
          <p:cNvSpPr txBox="1"/>
          <p:nvPr/>
        </p:nvSpPr>
        <p:spPr>
          <a:xfrm>
            <a:off x="3683327" y="636835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IM=57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9642D4B-6A2C-4B1C-8032-8748BB368B6C}"/>
              </a:ext>
            </a:extLst>
          </p:cNvPr>
          <p:cNvSpPr txBox="1"/>
          <p:nvPr/>
        </p:nvSpPr>
        <p:spPr>
          <a:xfrm>
            <a:off x="9334351" y="636835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IM=29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287CA05-D5CC-4D2A-B8AB-4507BF735F98}"/>
              </a:ext>
            </a:extLst>
          </p:cNvPr>
          <p:cNvSpPr txBox="1"/>
          <p:nvPr/>
        </p:nvSpPr>
        <p:spPr>
          <a:xfrm>
            <a:off x="3172986" y="5325765"/>
            <a:ext cx="2129109" cy="1046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=839mm            </a:t>
            </a:r>
          </a:p>
          <a:p>
            <a:r>
              <a:rPr lang="de-DE" dirty="0">
                <a:solidFill>
                  <a:srgbClr val="FF0000"/>
                </a:solidFill>
              </a:rPr>
              <a:t>□</a:t>
            </a:r>
            <a:r>
              <a:rPr lang="de-DE" baseline="-25000" dirty="0" err="1">
                <a:solidFill>
                  <a:srgbClr val="FF0000"/>
                </a:solidFill>
              </a:rPr>
              <a:t>Mot</a:t>
            </a:r>
            <a:r>
              <a:rPr lang="de-DE" dirty="0">
                <a:solidFill>
                  <a:srgbClr val="FF0000"/>
                </a:solidFill>
              </a:rPr>
              <a:t>=190/215mm     </a:t>
            </a:r>
          </a:p>
          <a:p>
            <a:r>
              <a:rPr lang="de-DE" dirty="0" err="1">
                <a:solidFill>
                  <a:srgbClr val="FF0000"/>
                </a:solidFill>
              </a:rPr>
              <a:t>m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=198kg</a:t>
            </a:r>
          </a:p>
          <a:p>
            <a:endParaRPr lang="de-DE" sz="800" dirty="0">
              <a:solidFill>
                <a:srgbClr val="FF000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0D23264-85D9-4073-89F5-D6FAA514E4AB}"/>
              </a:ext>
            </a:extLst>
          </p:cNvPr>
          <p:cNvSpPr txBox="1"/>
          <p:nvPr/>
        </p:nvSpPr>
        <p:spPr>
          <a:xfrm>
            <a:off x="9411371" y="5325765"/>
            <a:ext cx="2248372" cy="1046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=667mm                  </a:t>
            </a:r>
          </a:p>
          <a:p>
            <a:r>
              <a:rPr lang="de-DE" dirty="0">
                <a:solidFill>
                  <a:srgbClr val="FF0000"/>
                </a:solidFill>
              </a:rPr>
              <a:t>□</a:t>
            </a:r>
            <a:r>
              <a:rPr lang="de-DE" baseline="-25000" dirty="0" err="1">
                <a:solidFill>
                  <a:srgbClr val="FF0000"/>
                </a:solidFill>
              </a:rPr>
              <a:t>Mot</a:t>
            </a:r>
            <a:r>
              <a:rPr lang="de-DE" dirty="0">
                <a:solidFill>
                  <a:srgbClr val="FF0000"/>
                </a:solidFill>
              </a:rPr>
              <a:t>=190/215mm</a:t>
            </a:r>
          </a:p>
          <a:p>
            <a:r>
              <a:rPr lang="de-DE" dirty="0" err="1">
                <a:solidFill>
                  <a:srgbClr val="FF0000"/>
                </a:solidFill>
              </a:rPr>
              <a:t>m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=177kg</a:t>
            </a:r>
          </a:p>
          <a:p>
            <a:endParaRPr lang="de-DE" sz="800" dirty="0">
              <a:solidFill>
                <a:srgbClr val="FF0000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9FEF300-2EE2-412D-89DE-D1EEB44657E4}"/>
              </a:ext>
            </a:extLst>
          </p:cNvPr>
          <p:cNvSpPr txBox="1"/>
          <p:nvPr/>
        </p:nvSpPr>
        <p:spPr>
          <a:xfrm>
            <a:off x="4323838" y="5922323"/>
            <a:ext cx="898003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6486,-€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E3458D4-3451-42CD-B156-1E4E005EE5BC}"/>
              </a:ext>
            </a:extLst>
          </p:cNvPr>
          <p:cNvSpPr txBox="1"/>
          <p:nvPr/>
        </p:nvSpPr>
        <p:spPr>
          <a:xfrm>
            <a:off x="10683083" y="5926937"/>
            <a:ext cx="898003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5474,-€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0DDC728-9D3B-4321-933C-291EF03E04EC}"/>
              </a:ext>
            </a:extLst>
          </p:cNvPr>
          <p:cNvCxnSpPr/>
          <p:nvPr/>
        </p:nvCxnSpPr>
        <p:spPr>
          <a:xfrm>
            <a:off x="7010399" y="5345504"/>
            <a:ext cx="593558" cy="1167591"/>
          </a:xfrm>
          <a:prstGeom prst="line">
            <a:avLst/>
          </a:prstGeom>
          <a:ln w="127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74A6BA38-0345-4585-82BE-3959A749D127}"/>
              </a:ext>
            </a:extLst>
          </p:cNvPr>
          <p:cNvCxnSpPr>
            <a:cxnSpLocks/>
          </p:cNvCxnSpPr>
          <p:nvPr/>
        </p:nvCxnSpPr>
        <p:spPr>
          <a:xfrm>
            <a:off x="6378760" y="5345504"/>
            <a:ext cx="631639" cy="0"/>
          </a:xfrm>
          <a:prstGeom prst="line">
            <a:avLst/>
          </a:prstGeom>
          <a:ln w="127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A55DD3C7-ACC9-4610-B0B1-69520F67E9B7}"/>
              </a:ext>
            </a:extLst>
          </p:cNvPr>
          <p:cNvSpPr txBox="1"/>
          <p:nvPr/>
        </p:nvSpPr>
        <p:spPr>
          <a:xfrm>
            <a:off x="9295727" y="3016425"/>
            <a:ext cx="2775958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Motor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winding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4500rpm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currently</a:t>
            </a:r>
            <a:r>
              <a:rPr lang="de-DE" sz="1600" dirty="0"/>
              <a:t> not </a:t>
            </a:r>
            <a:r>
              <a:rPr lang="de-DE" sz="1600" dirty="0" err="1"/>
              <a:t>avalilable</a:t>
            </a:r>
            <a:r>
              <a:rPr lang="de-DE" sz="1600" dirty="0"/>
              <a:t>. </a:t>
            </a:r>
            <a:r>
              <a:rPr lang="de-DE" sz="1600" dirty="0" err="1"/>
              <a:t>Roughly</a:t>
            </a:r>
            <a:r>
              <a:rPr lang="de-DE" sz="1600" dirty="0"/>
              <a:t> </a:t>
            </a:r>
            <a:r>
              <a:rPr lang="de-DE" sz="1600" dirty="0" err="1"/>
              <a:t>estimated</a:t>
            </a:r>
            <a:r>
              <a:rPr lang="de-DE" sz="1600" dirty="0"/>
              <a:t> </a:t>
            </a:r>
            <a:r>
              <a:rPr lang="de-DE" sz="1600" dirty="0" err="1"/>
              <a:t>this</a:t>
            </a:r>
            <a:r>
              <a:rPr lang="de-DE" sz="1600" dirty="0"/>
              <a:t> </a:t>
            </a:r>
            <a:r>
              <a:rPr lang="de-DE" sz="1600" dirty="0" err="1"/>
              <a:t>could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voltage</a:t>
            </a:r>
            <a:r>
              <a:rPr lang="de-DE" sz="1600" dirty="0"/>
              <a:t> </a:t>
            </a:r>
            <a:r>
              <a:rPr lang="de-DE" sz="1600" dirty="0" err="1"/>
              <a:t>lim</a:t>
            </a:r>
            <a:r>
              <a:rPr lang="de-DE" sz="1600" dirty="0"/>
              <a:t> </a:t>
            </a:r>
            <a:r>
              <a:rPr lang="de-DE" sz="1600" dirty="0" err="1"/>
              <a:t>curve</a:t>
            </a:r>
            <a:r>
              <a:rPr lang="de-DE" sz="1600" dirty="0"/>
              <a:t>. 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72AC004C-9F47-4147-B8AA-3930BFF5DE95}"/>
              </a:ext>
            </a:extLst>
          </p:cNvPr>
          <p:cNvCxnSpPr>
            <a:cxnSpLocks/>
          </p:cNvCxnSpPr>
          <p:nvPr/>
        </p:nvCxnSpPr>
        <p:spPr>
          <a:xfrm flipH="1">
            <a:off x="7057627" y="3238894"/>
            <a:ext cx="2308500" cy="21590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83D422E0-E5CD-43C7-A296-2C7DF22B7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947" y="849039"/>
            <a:ext cx="4143179" cy="203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8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08E3AAC2-9056-4A2F-AF49-97FDCC5F3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133" y="3521599"/>
            <a:ext cx="4016938" cy="319203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606712A-BA48-4F53-9705-0659499A5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71" y="3521599"/>
            <a:ext cx="3986688" cy="31679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82472"/>
            <a:ext cx="7987800" cy="460800"/>
          </a:xfrm>
        </p:spPr>
        <p:txBody>
          <a:bodyPr/>
          <a:lstStyle/>
          <a:p>
            <a:r>
              <a:rPr lang="de-DE" dirty="0"/>
              <a:t>Krauss Maffei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5882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/>
              <a:t>Rotary Table G50 WPL260</a:t>
            </a:r>
          </a:p>
          <a:p>
            <a:pPr marL="0" indent="0">
              <a:buNone/>
            </a:pPr>
            <a:r>
              <a:rPr lang="de-DE" dirty="0"/>
              <a:t>Inertia: 21kgm² </a:t>
            </a: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α</a:t>
            </a:r>
            <a:r>
              <a:rPr lang="de-DE" dirty="0">
                <a:sym typeface="Wingdings" panose="05000000000000000000" pitchFamily="2" charset="2"/>
              </a:rPr>
              <a:t> = 51/-64 °/s²  n</a:t>
            </a:r>
            <a:r>
              <a:rPr lang="de-DE" baseline="-25000" dirty="0">
                <a:sym typeface="Wingdings" panose="05000000000000000000" pitchFamily="2" charset="2"/>
              </a:rPr>
              <a:t>2</a:t>
            </a:r>
            <a:r>
              <a:rPr lang="de-DE" dirty="0">
                <a:sym typeface="Wingdings" panose="05000000000000000000" pitchFamily="2" charset="2"/>
              </a:rPr>
              <a:t> = 10,5 1/min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			Possible Solution: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					K813_0360 EZ803U/</a:t>
            </a:r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4500</a:t>
            </a:r>
            <a:r>
              <a:rPr lang="de-DE" sz="2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de-DE" dirty="0">
                <a:sym typeface="Wingdings" panose="05000000000000000000" pitchFamily="2" charset="2"/>
              </a:rPr>
              <a:t>				</a:t>
            </a:r>
            <a:endParaRPr lang="de-DE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E7EED3-8FA9-42C4-8DF5-6CB5EA094972}"/>
              </a:ext>
            </a:extLst>
          </p:cNvPr>
          <p:cNvSpPr txBox="1"/>
          <p:nvPr/>
        </p:nvSpPr>
        <p:spPr>
          <a:xfrm>
            <a:off x="540000" y="2551589"/>
            <a:ext cx="28620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dirty="0">
              <a:sym typeface="Wingdings" panose="05000000000000000000" pitchFamily="2" charset="2"/>
            </a:endParaRPr>
          </a:p>
          <a:p>
            <a:r>
              <a:rPr lang="de-DE" sz="2000" dirty="0" err="1">
                <a:sym typeface="Wingdings" panose="05000000000000000000" pitchFamily="2" charset="2"/>
              </a:rPr>
              <a:t>Current</a:t>
            </a:r>
            <a:r>
              <a:rPr lang="de-DE" sz="2000" dirty="0">
                <a:sym typeface="Wingdings" panose="05000000000000000000" pitchFamily="2" charset="2"/>
              </a:rPr>
              <a:t> Solution: </a:t>
            </a:r>
          </a:p>
          <a:p>
            <a:r>
              <a:rPr lang="de-DE" sz="2000" dirty="0">
                <a:sym typeface="Wingdings" panose="05000000000000000000" pitchFamily="2" charset="2"/>
              </a:rPr>
              <a:t>K813_0230 EZ805B/2000 </a:t>
            </a:r>
          </a:p>
          <a:p>
            <a:endParaRPr lang="de-DE" sz="2000" dirty="0">
              <a:sym typeface="Wingdings" panose="05000000000000000000" pitchFamily="2" charset="2"/>
            </a:endParaRPr>
          </a:p>
          <a:p>
            <a:endParaRPr lang="de-DE" sz="2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4FA2B4B-1104-4617-B6AD-C384B0F7099D}"/>
              </a:ext>
            </a:extLst>
          </p:cNvPr>
          <p:cNvSpPr txBox="1"/>
          <p:nvPr/>
        </p:nvSpPr>
        <p:spPr>
          <a:xfrm>
            <a:off x="3683327" y="636835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IM=33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9642D4B-6A2C-4B1C-8032-8748BB368B6C}"/>
              </a:ext>
            </a:extLst>
          </p:cNvPr>
          <p:cNvSpPr txBox="1"/>
          <p:nvPr/>
        </p:nvSpPr>
        <p:spPr>
          <a:xfrm>
            <a:off x="9334351" y="636835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IM=17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287CA05-D5CC-4D2A-B8AB-4507BF735F98}"/>
              </a:ext>
            </a:extLst>
          </p:cNvPr>
          <p:cNvSpPr txBox="1"/>
          <p:nvPr/>
        </p:nvSpPr>
        <p:spPr>
          <a:xfrm>
            <a:off x="3172986" y="5325765"/>
            <a:ext cx="2129109" cy="1046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=839mm            </a:t>
            </a:r>
          </a:p>
          <a:p>
            <a:r>
              <a:rPr lang="de-DE" dirty="0">
                <a:solidFill>
                  <a:srgbClr val="FF0000"/>
                </a:solidFill>
              </a:rPr>
              <a:t>□</a:t>
            </a:r>
            <a:r>
              <a:rPr lang="de-DE" baseline="-25000" dirty="0" err="1">
                <a:solidFill>
                  <a:srgbClr val="FF0000"/>
                </a:solidFill>
              </a:rPr>
              <a:t>Mot</a:t>
            </a:r>
            <a:r>
              <a:rPr lang="de-DE" dirty="0">
                <a:solidFill>
                  <a:srgbClr val="FF0000"/>
                </a:solidFill>
              </a:rPr>
              <a:t>=190/215mm     </a:t>
            </a:r>
          </a:p>
          <a:p>
            <a:r>
              <a:rPr lang="de-DE" dirty="0" err="1">
                <a:solidFill>
                  <a:srgbClr val="FF0000"/>
                </a:solidFill>
              </a:rPr>
              <a:t>m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=198kg</a:t>
            </a:r>
          </a:p>
          <a:p>
            <a:endParaRPr lang="de-DE" sz="800" dirty="0">
              <a:solidFill>
                <a:srgbClr val="FF000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0D23264-85D9-4073-89F5-D6FAA514E4AB}"/>
              </a:ext>
            </a:extLst>
          </p:cNvPr>
          <p:cNvSpPr txBox="1"/>
          <p:nvPr/>
        </p:nvSpPr>
        <p:spPr>
          <a:xfrm>
            <a:off x="9411371" y="5325765"/>
            <a:ext cx="2248372" cy="1046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=667mm                  </a:t>
            </a:r>
          </a:p>
          <a:p>
            <a:r>
              <a:rPr lang="de-DE" dirty="0">
                <a:solidFill>
                  <a:srgbClr val="FF0000"/>
                </a:solidFill>
              </a:rPr>
              <a:t>□</a:t>
            </a:r>
            <a:r>
              <a:rPr lang="de-DE" baseline="-25000" dirty="0" err="1">
                <a:solidFill>
                  <a:srgbClr val="FF0000"/>
                </a:solidFill>
              </a:rPr>
              <a:t>Mot</a:t>
            </a:r>
            <a:r>
              <a:rPr lang="de-DE" dirty="0">
                <a:solidFill>
                  <a:srgbClr val="FF0000"/>
                </a:solidFill>
              </a:rPr>
              <a:t>=190/215mm</a:t>
            </a:r>
          </a:p>
          <a:p>
            <a:r>
              <a:rPr lang="de-DE" dirty="0" err="1">
                <a:solidFill>
                  <a:srgbClr val="FF0000"/>
                </a:solidFill>
              </a:rPr>
              <a:t>m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=177kg</a:t>
            </a:r>
          </a:p>
          <a:p>
            <a:endParaRPr lang="de-DE" sz="800" dirty="0">
              <a:solidFill>
                <a:srgbClr val="FF0000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9FEF300-2EE2-412D-89DE-D1EEB44657E4}"/>
              </a:ext>
            </a:extLst>
          </p:cNvPr>
          <p:cNvSpPr txBox="1"/>
          <p:nvPr/>
        </p:nvSpPr>
        <p:spPr>
          <a:xfrm>
            <a:off x="4323838" y="5922323"/>
            <a:ext cx="898003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6486,-€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E3458D4-3451-42CD-B156-1E4E005EE5BC}"/>
              </a:ext>
            </a:extLst>
          </p:cNvPr>
          <p:cNvSpPr txBox="1"/>
          <p:nvPr/>
        </p:nvSpPr>
        <p:spPr>
          <a:xfrm>
            <a:off x="10683083" y="5926937"/>
            <a:ext cx="898003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5474,-€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0DDC728-9D3B-4321-933C-291EF03E04EC}"/>
              </a:ext>
            </a:extLst>
          </p:cNvPr>
          <p:cNvCxnSpPr/>
          <p:nvPr/>
        </p:nvCxnSpPr>
        <p:spPr>
          <a:xfrm>
            <a:off x="6882063" y="5361546"/>
            <a:ext cx="593558" cy="1167591"/>
          </a:xfrm>
          <a:prstGeom prst="line">
            <a:avLst/>
          </a:prstGeom>
          <a:ln w="127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74A6BA38-0345-4585-82BE-3959A749D127}"/>
              </a:ext>
            </a:extLst>
          </p:cNvPr>
          <p:cNvCxnSpPr>
            <a:cxnSpLocks/>
          </p:cNvCxnSpPr>
          <p:nvPr/>
        </p:nvCxnSpPr>
        <p:spPr>
          <a:xfrm>
            <a:off x="6250424" y="5361546"/>
            <a:ext cx="631639" cy="0"/>
          </a:xfrm>
          <a:prstGeom prst="line">
            <a:avLst/>
          </a:prstGeom>
          <a:ln w="127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A55DD3C7-ACC9-4610-B0B1-69520F67E9B7}"/>
              </a:ext>
            </a:extLst>
          </p:cNvPr>
          <p:cNvSpPr txBox="1"/>
          <p:nvPr/>
        </p:nvSpPr>
        <p:spPr>
          <a:xfrm>
            <a:off x="9295727" y="3016425"/>
            <a:ext cx="2775958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Motor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winding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4500rpm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currently</a:t>
            </a:r>
            <a:r>
              <a:rPr lang="de-DE" sz="1600" dirty="0"/>
              <a:t> not </a:t>
            </a:r>
            <a:r>
              <a:rPr lang="de-DE" sz="1600" dirty="0" err="1"/>
              <a:t>avalilable</a:t>
            </a:r>
            <a:r>
              <a:rPr lang="de-DE" sz="1600" dirty="0"/>
              <a:t>. </a:t>
            </a:r>
            <a:r>
              <a:rPr lang="de-DE" sz="1600" dirty="0" err="1"/>
              <a:t>Roughly</a:t>
            </a:r>
            <a:r>
              <a:rPr lang="de-DE" sz="1600" dirty="0"/>
              <a:t> </a:t>
            </a:r>
            <a:r>
              <a:rPr lang="de-DE" sz="1600" dirty="0" err="1"/>
              <a:t>estimated</a:t>
            </a:r>
            <a:r>
              <a:rPr lang="de-DE" sz="1600" dirty="0"/>
              <a:t> </a:t>
            </a:r>
            <a:r>
              <a:rPr lang="de-DE" sz="1600" dirty="0" err="1"/>
              <a:t>this</a:t>
            </a:r>
            <a:r>
              <a:rPr lang="de-DE" sz="1600" dirty="0"/>
              <a:t> </a:t>
            </a:r>
            <a:r>
              <a:rPr lang="de-DE" sz="1600" dirty="0" err="1"/>
              <a:t>could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voltage</a:t>
            </a:r>
            <a:r>
              <a:rPr lang="de-DE" sz="1600" dirty="0"/>
              <a:t> </a:t>
            </a:r>
            <a:r>
              <a:rPr lang="de-DE" sz="1600" dirty="0" err="1"/>
              <a:t>lim</a:t>
            </a:r>
            <a:r>
              <a:rPr lang="de-DE" sz="1600" dirty="0"/>
              <a:t> </a:t>
            </a:r>
            <a:r>
              <a:rPr lang="de-DE" sz="1600" dirty="0" err="1"/>
              <a:t>curve</a:t>
            </a:r>
            <a:r>
              <a:rPr lang="de-DE" sz="1600" dirty="0"/>
              <a:t>. 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72AC004C-9F47-4147-B8AA-3930BFF5DE95}"/>
              </a:ext>
            </a:extLst>
          </p:cNvPr>
          <p:cNvCxnSpPr>
            <a:cxnSpLocks/>
          </p:cNvCxnSpPr>
          <p:nvPr/>
        </p:nvCxnSpPr>
        <p:spPr>
          <a:xfrm flipH="1">
            <a:off x="7057627" y="3238894"/>
            <a:ext cx="2308500" cy="21590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58BB1597-A4ED-41F4-A597-A220F3AED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812" y="855542"/>
            <a:ext cx="3986687" cy="20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74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606D1BED-9C0C-4459-9365-9F916D051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279" y="3574682"/>
            <a:ext cx="4003883" cy="175108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D236CBD4-4C16-4941-85C9-07B0B0819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350" y="5315241"/>
            <a:ext cx="4003812" cy="154275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B1952EB-5991-4F36-B37B-5C3B3D129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31" y="3573876"/>
            <a:ext cx="4064431" cy="32297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82472"/>
            <a:ext cx="7987800" cy="460800"/>
          </a:xfrm>
        </p:spPr>
        <p:txBody>
          <a:bodyPr/>
          <a:lstStyle/>
          <a:p>
            <a:r>
              <a:rPr lang="de-DE" dirty="0" err="1"/>
              <a:t>Rudholzer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5882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/>
              <a:t>Z-Axis: Ball </a:t>
            </a:r>
            <a:r>
              <a:rPr lang="de-DE" dirty="0" err="1"/>
              <a:t>Screw</a:t>
            </a:r>
            <a:r>
              <a:rPr lang="de-DE" dirty="0"/>
              <a:t> p=32mm/U </a:t>
            </a:r>
          </a:p>
          <a:p>
            <a:pPr marL="0" indent="0">
              <a:buNone/>
            </a:pPr>
            <a:r>
              <a:rPr lang="de-DE" dirty="0" err="1"/>
              <a:t>Mass</a:t>
            </a:r>
            <a:r>
              <a:rPr lang="de-DE" dirty="0"/>
              <a:t>: 150kg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a = 10 / - 15m/s²  v= 0,54 m/s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			Possible Solution: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					K102_0060 EZ502U/6000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			</a:t>
            </a:r>
            <a:endParaRPr lang="de-DE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E7EED3-8FA9-42C4-8DF5-6CB5EA094972}"/>
              </a:ext>
            </a:extLst>
          </p:cNvPr>
          <p:cNvSpPr txBox="1"/>
          <p:nvPr/>
        </p:nvSpPr>
        <p:spPr>
          <a:xfrm>
            <a:off x="540000" y="2551589"/>
            <a:ext cx="288765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dirty="0">
              <a:sym typeface="Wingdings" panose="05000000000000000000" pitchFamily="2" charset="2"/>
            </a:endParaRPr>
          </a:p>
          <a:p>
            <a:r>
              <a:rPr lang="de-DE" sz="2000" dirty="0" err="1">
                <a:sym typeface="Wingdings" panose="05000000000000000000" pitchFamily="2" charset="2"/>
              </a:rPr>
              <a:t>Current</a:t>
            </a:r>
            <a:r>
              <a:rPr lang="de-DE" sz="2000" dirty="0">
                <a:sym typeface="Wingdings" panose="05000000000000000000" pitchFamily="2" charset="2"/>
              </a:rPr>
              <a:t> Solution: </a:t>
            </a:r>
          </a:p>
          <a:p>
            <a:r>
              <a:rPr lang="de-DE" sz="2000" dirty="0">
                <a:sym typeface="Wingdings" panose="05000000000000000000" pitchFamily="2" charset="2"/>
              </a:rPr>
              <a:t>K202_0040 EZ703U/4500 </a:t>
            </a:r>
          </a:p>
          <a:p>
            <a:endParaRPr lang="de-DE" sz="2000" dirty="0">
              <a:sym typeface="Wingdings" panose="05000000000000000000" pitchFamily="2" charset="2"/>
            </a:endParaRPr>
          </a:p>
          <a:p>
            <a:endParaRPr lang="de-DE" sz="2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4FA2B4B-1104-4617-B6AD-C384B0F7099D}"/>
              </a:ext>
            </a:extLst>
          </p:cNvPr>
          <p:cNvSpPr txBox="1"/>
          <p:nvPr/>
        </p:nvSpPr>
        <p:spPr>
          <a:xfrm>
            <a:off x="3683327" y="6368352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IM=0,12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9642D4B-6A2C-4B1C-8032-8748BB368B6C}"/>
              </a:ext>
            </a:extLst>
          </p:cNvPr>
          <p:cNvSpPr txBox="1"/>
          <p:nvPr/>
        </p:nvSpPr>
        <p:spPr>
          <a:xfrm>
            <a:off x="9430603" y="636835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IM=0,2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C13228F-A4E6-4336-B6FB-ABED1825AC1C}"/>
              </a:ext>
            </a:extLst>
          </p:cNvPr>
          <p:cNvSpPr txBox="1"/>
          <p:nvPr/>
        </p:nvSpPr>
        <p:spPr>
          <a:xfrm>
            <a:off x="9295727" y="3016425"/>
            <a:ext cx="2775958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err="1"/>
              <a:t>Gearbox</a:t>
            </a:r>
            <a:r>
              <a:rPr lang="de-DE" sz="1600" dirty="0"/>
              <a:t> </a:t>
            </a:r>
            <a:r>
              <a:rPr lang="de-DE" sz="1600" dirty="0" err="1"/>
              <a:t>max</a:t>
            </a:r>
            <a:r>
              <a:rPr lang="de-DE" sz="1600" dirty="0"/>
              <a:t> </a:t>
            </a:r>
            <a:r>
              <a:rPr lang="de-DE" sz="1600" dirty="0" err="1"/>
              <a:t>input</a:t>
            </a:r>
            <a:r>
              <a:rPr lang="de-DE" sz="1600" dirty="0"/>
              <a:t> </a:t>
            </a:r>
            <a:r>
              <a:rPr lang="de-DE" sz="1600" dirty="0" err="1"/>
              <a:t>speed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limited </a:t>
            </a:r>
            <a:r>
              <a:rPr lang="de-DE" sz="1600" dirty="0" err="1"/>
              <a:t>to</a:t>
            </a:r>
            <a:r>
              <a:rPr lang="de-DE" sz="1600" dirty="0"/>
              <a:t> 5000rpm.</a:t>
            </a:r>
          </a:p>
          <a:p>
            <a:r>
              <a:rPr lang="de-DE" sz="1600" dirty="0" err="1"/>
              <a:t>Needed</a:t>
            </a:r>
            <a:r>
              <a:rPr lang="de-DE" sz="1600" dirty="0"/>
              <a:t>: 6000rpm</a:t>
            </a:r>
          </a:p>
          <a:p>
            <a:endParaRPr lang="de-DE" sz="1600" dirty="0"/>
          </a:p>
          <a:p>
            <a:r>
              <a:rPr lang="de-DE" sz="1600" dirty="0"/>
              <a:t>Motor </a:t>
            </a:r>
            <a:r>
              <a:rPr lang="de-DE" sz="1600" dirty="0" err="1"/>
              <a:t>runs</a:t>
            </a:r>
            <a:r>
              <a:rPr lang="de-DE" sz="1600" dirty="0"/>
              <a:t> in </a:t>
            </a:r>
            <a:r>
              <a:rPr lang="de-DE" sz="1600" dirty="0" err="1"/>
              <a:t>field</a:t>
            </a:r>
            <a:r>
              <a:rPr lang="de-DE" sz="1600" dirty="0"/>
              <a:t> </a:t>
            </a:r>
            <a:r>
              <a:rPr lang="de-DE" sz="1600" dirty="0" err="1"/>
              <a:t>weekening</a:t>
            </a:r>
            <a:endParaRPr lang="de-DE" sz="1600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BD7C86F-C038-4A12-AEBB-2A3318FB725B}"/>
              </a:ext>
            </a:extLst>
          </p:cNvPr>
          <p:cNvCxnSpPr>
            <a:cxnSpLocks/>
          </p:cNvCxnSpPr>
          <p:nvPr/>
        </p:nvCxnSpPr>
        <p:spPr>
          <a:xfrm flipH="1">
            <a:off x="7275095" y="3238894"/>
            <a:ext cx="2091031" cy="17261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B73FD3B1-7133-482B-B70E-1F4C6ABF7812}"/>
              </a:ext>
            </a:extLst>
          </p:cNvPr>
          <p:cNvSpPr txBox="1"/>
          <p:nvPr/>
        </p:nvSpPr>
        <p:spPr>
          <a:xfrm>
            <a:off x="3172986" y="5325765"/>
            <a:ext cx="2142574" cy="1046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=389mm                </a:t>
            </a:r>
          </a:p>
          <a:p>
            <a:r>
              <a:rPr lang="de-DE" dirty="0">
                <a:solidFill>
                  <a:srgbClr val="FF0000"/>
                </a:solidFill>
              </a:rPr>
              <a:t>□</a:t>
            </a:r>
            <a:r>
              <a:rPr lang="de-DE" baseline="-25000" dirty="0" err="1">
                <a:solidFill>
                  <a:srgbClr val="FF0000"/>
                </a:solidFill>
              </a:rPr>
              <a:t>Mot</a:t>
            </a:r>
            <a:r>
              <a:rPr lang="de-DE" dirty="0">
                <a:solidFill>
                  <a:srgbClr val="FF0000"/>
                </a:solidFill>
              </a:rPr>
              <a:t>=145mm</a:t>
            </a:r>
          </a:p>
          <a:p>
            <a:r>
              <a:rPr lang="de-DE" dirty="0" err="1">
                <a:solidFill>
                  <a:srgbClr val="FF0000"/>
                </a:solidFill>
              </a:rPr>
              <a:t>m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=30kg</a:t>
            </a:r>
          </a:p>
          <a:p>
            <a:endParaRPr lang="de-DE" sz="800" dirty="0">
              <a:solidFill>
                <a:srgbClr val="FF000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6477DFB-D3BA-4E39-9B54-30E35D9F518E}"/>
              </a:ext>
            </a:extLst>
          </p:cNvPr>
          <p:cNvSpPr txBox="1"/>
          <p:nvPr/>
        </p:nvSpPr>
        <p:spPr>
          <a:xfrm>
            <a:off x="9411371" y="5301702"/>
            <a:ext cx="2248372" cy="1046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=325mm                  </a:t>
            </a:r>
          </a:p>
          <a:p>
            <a:r>
              <a:rPr lang="de-DE" dirty="0">
                <a:solidFill>
                  <a:srgbClr val="FF0000"/>
                </a:solidFill>
              </a:rPr>
              <a:t>□</a:t>
            </a:r>
            <a:r>
              <a:rPr lang="de-DE" baseline="-25000" dirty="0" err="1">
                <a:solidFill>
                  <a:srgbClr val="FF0000"/>
                </a:solidFill>
              </a:rPr>
              <a:t>Mot</a:t>
            </a:r>
            <a:r>
              <a:rPr lang="de-DE" dirty="0">
                <a:solidFill>
                  <a:srgbClr val="FF0000"/>
                </a:solidFill>
              </a:rPr>
              <a:t>=115mm</a:t>
            </a:r>
          </a:p>
          <a:p>
            <a:r>
              <a:rPr lang="de-DE" dirty="0" err="1">
                <a:solidFill>
                  <a:srgbClr val="FF0000"/>
                </a:solidFill>
              </a:rPr>
              <a:t>m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=16kg</a:t>
            </a:r>
          </a:p>
          <a:p>
            <a:endParaRPr lang="de-DE" sz="800" dirty="0">
              <a:solidFill>
                <a:srgbClr val="FF0000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131FC4B-0B4B-48AC-B5D8-EF0C2B6FD05E}"/>
              </a:ext>
            </a:extLst>
          </p:cNvPr>
          <p:cNvSpPr txBox="1"/>
          <p:nvPr/>
        </p:nvSpPr>
        <p:spPr>
          <a:xfrm>
            <a:off x="4323838" y="5914302"/>
            <a:ext cx="898003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1946,-€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561BC27-15DB-4D68-B119-079EE7BDAFBC}"/>
              </a:ext>
            </a:extLst>
          </p:cNvPr>
          <p:cNvSpPr txBox="1"/>
          <p:nvPr/>
        </p:nvSpPr>
        <p:spPr>
          <a:xfrm>
            <a:off x="10683083" y="5902874"/>
            <a:ext cx="898003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1405,-€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10195F-389B-4012-9AE5-2316757DF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047" y="854140"/>
            <a:ext cx="4062680" cy="2034545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68C2EC15-60AC-4991-9198-4863B86DABF1}"/>
              </a:ext>
            </a:extLst>
          </p:cNvPr>
          <p:cNvCxnSpPr>
            <a:cxnSpLocks/>
          </p:cNvCxnSpPr>
          <p:nvPr/>
        </p:nvCxnSpPr>
        <p:spPr>
          <a:xfrm flipH="1">
            <a:off x="7336192" y="4182805"/>
            <a:ext cx="1998691" cy="19452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2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077B15C3-2CF6-4603-A8CA-F60A65136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677" y="3513776"/>
            <a:ext cx="4131816" cy="328331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B688B7F-1187-4C83-B883-3F757EDCD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14" y="3513776"/>
            <a:ext cx="4131816" cy="32833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82472"/>
            <a:ext cx="7987800" cy="460800"/>
          </a:xfrm>
        </p:spPr>
        <p:txBody>
          <a:bodyPr/>
          <a:lstStyle/>
          <a:p>
            <a:r>
              <a:rPr lang="de-DE" dirty="0" err="1"/>
              <a:t>Rudholzer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5882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/>
              <a:t>Door Lift: Ball </a:t>
            </a:r>
            <a:r>
              <a:rPr lang="de-DE" dirty="0" err="1"/>
              <a:t>Screw</a:t>
            </a:r>
            <a:r>
              <a:rPr lang="de-DE" dirty="0"/>
              <a:t> p=100mm/U </a:t>
            </a:r>
          </a:p>
          <a:p>
            <a:pPr marL="0" indent="0">
              <a:buNone/>
            </a:pPr>
            <a:r>
              <a:rPr lang="de-DE" dirty="0" err="1"/>
              <a:t>Mass</a:t>
            </a:r>
            <a:r>
              <a:rPr lang="de-DE" dirty="0"/>
              <a:t>: 50kg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a = 0,5m/s²  v= 0,5 m/s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			Possible Solution: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					KL102_0160 ED212U/6000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			</a:t>
            </a:r>
            <a:endParaRPr lang="de-DE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E7EED3-8FA9-42C4-8DF5-6CB5EA094972}"/>
              </a:ext>
            </a:extLst>
          </p:cNvPr>
          <p:cNvSpPr txBox="1"/>
          <p:nvPr/>
        </p:nvSpPr>
        <p:spPr>
          <a:xfrm>
            <a:off x="540000" y="2551589"/>
            <a:ext cx="288765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dirty="0">
              <a:sym typeface="Wingdings" panose="05000000000000000000" pitchFamily="2" charset="2"/>
            </a:endParaRPr>
          </a:p>
          <a:p>
            <a:r>
              <a:rPr lang="de-DE" sz="2000" dirty="0" err="1">
                <a:sym typeface="Wingdings" panose="05000000000000000000" pitchFamily="2" charset="2"/>
              </a:rPr>
              <a:t>Current</a:t>
            </a:r>
            <a:r>
              <a:rPr lang="de-DE" sz="2000" dirty="0">
                <a:sym typeface="Wingdings" panose="05000000000000000000" pitchFamily="2" charset="2"/>
              </a:rPr>
              <a:t> Solution: </a:t>
            </a:r>
          </a:p>
          <a:p>
            <a:r>
              <a:rPr lang="de-DE" sz="2000" dirty="0">
                <a:sym typeface="Wingdings" panose="05000000000000000000" pitchFamily="2" charset="2"/>
              </a:rPr>
              <a:t>K102_0140 EZ303U/3000 </a:t>
            </a:r>
          </a:p>
          <a:p>
            <a:endParaRPr lang="de-DE" sz="2000" dirty="0">
              <a:sym typeface="Wingdings" panose="05000000000000000000" pitchFamily="2" charset="2"/>
            </a:endParaRPr>
          </a:p>
          <a:p>
            <a:endParaRPr lang="de-DE" sz="2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4FA2B4B-1104-4617-B6AD-C384B0F7099D}"/>
              </a:ext>
            </a:extLst>
          </p:cNvPr>
          <p:cNvSpPr txBox="1"/>
          <p:nvPr/>
        </p:nvSpPr>
        <p:spPr>
          <a:xfrm>
            <a:off x="3683327" y="6368352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IM=0,3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9642D4B-6A2C-4B1C-8032-8748BB368B6C}"/>
              </a:ext>
            </a:extLst>
          </p:cNvPr>
          <p:cNvSpPr txBox="1"/>
          <p:nvPr/>
        </p:nvSpPr>
        <p:spPr>
          <a:xfrm>
            <a:off x="9430603" y="6368352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IM=0,28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73FD3B1-7133-482B-B70E-1F4C6ABF7812}"/>
              </a:ext>
            </a:extLst>
          </p:cNvPr>
          <p:cNvSpPr txBox="1"/>
          <p:nvPr/>
        </p:nvSpPr>
        <p:spPr>
          <a:xfrm>
            <a:off x="3172986" y="5325765"/>
            <a:ext cx="2142574" cy="1046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=342mm                </a:t>
            </a:r>
          </a:p>
          <a:p>
            <a:r>
              <a:rPr lang="de-DE" dirty="0">
                <a:solidFill>
                  <a:srgbClr val="FF0000"/>
                </a:solidFill>
              </a:rPr>
              <a:t>□</a:t>
            </a:r>
            <a:r>
              <a:rPr lang="de-DE" baseline="-25000" dirty="0" err="1">
                <a:solidFill>
                  <a:srgbClr val="FF0000"/>
                </a:solidFill>
              </a:rPr>
              <a:t>Mot</a:t>
            </a:r>
            <a:r>
              <a:rPr lang="de-DE" dirty="0">
                <a:solidFill>
                  <a:srgbClr val="FF0000"/>
                </a:solidFill>
              </a:rPr>
              <a:t>=72mm</a:t>
            </a:r>
          </a:p>
          <a:p>
            <a:r>
              <a:rPr lang="de-DE" dirty="0" err="1">
                <a:solidFill>
                  <a:srgbClr val="FF0000"/>
                </a:solidFill>
              </a:rPr>
              <a:t>m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=12kg</a:t>
            </a:r>
          </a:p>
          <a:p>
            <a:endParaRPr lang="de-DE" sz="800" dirty="0">
              <a:solidFill>
                <a:srgbClr val="FF000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6477DFB-D3BA-4E39-9B54-30E35D9F518E}"/>
              </a:ext>
            </a:extLst>
          </p:cNvPr>
          <p:cNvSpPr txBox="1"/>
          <p:nvPr/>
        </p:nvSpPr>
        <p:spPr>
          <a:xfrm>
            <a:off x="9411371" y="5301702"/>
            <a:ext cx="2248372" cy="1046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=265mm                  </a:t>
            </a:r>
          </a:p>
          <a:p>
            <a:r>
              <a:rPr lang="de-DE" dirty="0">
                <a:solidFill>
                  <a:srgbClr val="FF0000"/>
                </a:solidFill>
              </a:rPr>
              <a:t>□</a:t>
            </a:r>
            <a:r>
              <a:rPr lang="de-DE" baseline="-25000" dirty="0" err="1">
                <a:solidFill>
                  <a:srgbClr val="FF0000"/>
                </a:solidFill>
              </a:rPr>
              <a:t>Mot</a:t>
            </a:r>
            <a:r>
              <a:rPr lang="de-DE" dirty="0">
                <a:solidFill>
                  <a:srgbClr val="FF0000"/>
                </a:solidFill>
              </a:rPr>
              <a:t>=55mm</a:t>
            </a:r>
          </a:p>
          <a:p>
            <a:r>
              <a:rPr lang="de-DE" dirty="0" err="1">
                <a:solidFill>
                  <a:srgbClr val="FF0000"/>
                </a:solidFill>
              </a:rPr>
              <a:t>m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=6,5kg</a:t>
            </a:r>
          </a:p>
          <a:p>
            <a:endParaRPr lang="de-DE" sz="800" dirty="0">
              <a:solidFill>
                <a:srgbClr val="FF0000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131FC4B-0B4B-48AC-B5D8-EF0C2B6FD05E}"/>
              </a:ext>
            </a:extLst>
          </p:cNvPr>
          <p:cNvSpPr txBox="1"/>
          <p:nvPr/>
        </p:nvSpPr>
        <p:spPr>
          <a:xfrm>
            <a:off x="4323838" y="5914302"/>
            <a:ext cx="898003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1135,-€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561BC27-15DB-4D68-B119-079EE7BDAFBC}"/>
              </a:ext>
            </a:extLst>
          </p:cNvPr>
          <p:cNvSpPr txBox="1"/>
          <p:nvPr/>
        </p:nvSpPr>
        <p:spPr>
          <a:xfrm>
            <a:off x="10683083" y="5902874"/>
            <a:ext cx="898003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1167,-€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004A7C-31C1-44CB-B22B-670D699420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256"/>
          <a:stretch/>
        </p:blipFill>
        <p:spPr>
          <a:xfrm>
            <a:off x="5266272" y="838773"/>
            <a:ext cx="3972889" cy="200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77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CC647887-6EC5-47D7-BAF8-2448E48F0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094" y="3491816"/>
            <a:ext cx="4131816" cy="328331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32C1B3E-FA71-4EA1-9BCA-12E373C13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89" y="3513776"/>
            <a:ext cx="4131816" cy="32833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82472"/>
            <a:ext cx="7987800" cy="460800"/>
          </a:xfrm>
        </p:spPr>
        <p:txBody>
          <a:bodyPr/>
          <a:lstStyle/>
          <a:p>
            <a:r>
              <a:rPr lang="de-DE" dirty="0"/>
              <a:t>P.W. Lenzen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5882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 err="1"/>
              <a:t>Continous</a:t>
            </a:r>
            <a:r>
              <a:rPr lang="de-DE" dirty="0"/>
              <a:t> Duty S1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M</a:t>
            </a:r>
            <a:r>
              <a:rPr lang="de-DE" baseline="-25000" dirty="0">
                <a:sym typeface="Wingdings" panose="05000000000000000000" pitchFamily="2" charset="2"/>
              </a:rPr>
              <a:t>2</a:t>
            </a:r>
            <a:r>
              <a:rPr lang="de-DE" dirty="0">
                <a:sym typeface="Wingdings" panose="05000000000000000000" pitchFamily="2" charset="2"/>
              </a:rPr>
              <a:t>=267Nm at n</a:t>
            </a:r>
            <a:r>
              <a:rPr lang="de-DE" baseline="-25000" dirty="0">
                <a:sym typeface="Wingdings" panose="05000000000000000000" pitchFamily="2" charset="2"/>
              </a:rPr>
              <a:t>2</a:t>
            </a:r>
            <a:r>
              <a:rPr lang="de-DE" dirty="0">
                <a:sym typeface="Wingdings" panose="05000000000000000000" pitchFamily="2" charset="2"/>
              </a:rPr>
              <a:t>=150 1/min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			Possible Solution: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					</a:t>
            </a:r>
            <a:r>
              <a:rPr lang="de-DE" sz="2000" dirty="0">
                <a:sym typeface="Wingdings" panose="05000000000000000000" pitchFamily="2" charset="2"/>
              </a:rPr>
              <a:t>P732_S0400 EZ702U/6000 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			</a:t>
            </a:r>
            <a:endParaRPr lang="de-DE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E7EED3-8FA9-42C4-8DF5-6CB5EA094972}"/>
              </a:ext>
            </a:extLst>
          </p:cNvPr>
          <p:cNvSpPr txBox="1"/>
          <p:nvPr/>
        </p:nvSpPr>
        <p:spPr>
          <a:xfrm>
            <a:off x="540000" y="2551589"/>
            <a:ext cx="300627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dirty="0">
              <a:sym typeface="Wingdings" panose="05000000000000000000" pitchFamily="2" charset="2"/>
            </a:endParaRPr>
          </a:p>
          <a:p>
            <a:r>
              <a:rPr lang="de-DE" sz="2000" dirty="0" err="1">
                <a:sym typeface="Wingdings" panose="05000000000000000000" pitchFamily="2" charset="2"/>
              </a:rPr>
              <a:t>Current</a:t>
            </a:r>
            <a:r>
              <a:rPr lang="de-DE" sz="2000" dirty="0">
                <a:sym typeface="Wingdings" panose="05000000000000000000" pitchFamily="2" charset="2"/>
              </a:rPr>
              <a:t> Solution: </a:t>
            </a:r>
          </a:p>
          <a:p>
            <a:r>
              <a:rPr lang="de-DE" sz="2000" dirty="0">
                <a:sym typeface="Wingdings" panose="05000000000000000000" pitchFamily="2" charset="2"/>
              </a:rPr>
              <a:t>P732_S0200 EZ703U/3000 </a:t>
            </a:r>
          </a:p>
          <a:p>
            <a:endParaRPr lang="de-DE" sz="2000" dirty="0">
              <a:sym typeface="Wingdings" panose="05000000000000000000" pitchFamily="2" charset="2"/>
            </a:endParaRPr>
          </a:p>
          <a:p>
            <a:endParaRPr lang="de-DE" sz="2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4FA2B4B-1104-4617-B6AD-C384B0F7099D}"/>
              </a:ext>
            </a:extLst>
          </p:cNvPr>
          <p:cNvSpPr txBox="1"/>
          <p:nvPr/>
        </p:nvSpPr>
        <p:spPr>
          <a:xfrm>
            <a:off x="3683327" y="6368352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IM=0,0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9642D4B-6A2C-4B1C-8032-8748BB368B6C}"/>
              </a:ext>
            </a:extLst>
          </p:cNvPr>
          <p:cNvSpPr txBox="1"/>
          <p:nvPr/>
        </p:nvSpPr>
        <p:spPr>
          <a:xfrm>
            <a:off x="9430603" y="636835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IM=0,0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73FD3B1-7133-482B-B70E-1F4C6ABF7812}"/>
              </a:ext>
            </a:extLst>
          </p:cNvPr>
          <p:cNvSpPr txBox="1"/>
          <p:nvPr/>
        </p:nvSpPr>
        <p:spPr>
          <a:xfrm>
            <a:off x="3172986" y="5325765"/>
            <a:ext cx="2317301" cy="1046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=415,5mm                </a:t>
            </a:r>
          </a:p>
          <a:p>
            <a:r>
              <a:rPr lang="de-DE" dirty="0">
                <a:solidFill>
                  <a:srgbClr val="FF0000"/>
                </a:solidFill>
              </a:rPr>
              <a:t>□</a:t>
            </a:r>
            <a:r>
              <a:rPr lang="de-DE" baseline="-25000" dirty="0" err="1">
                <a:solidFill>
                  <a:srgbClr val="FF0000"/>
                </a:solidFill>
              </a:rPr>
              <a:t>Mot</a:t>
            </a:r>
            <a:r>
              <a:rPr lang="de-DE" dirty="0">
                <a:solidFill>
                  <a:srgbClr val="FF0000"/>
                </a:solidFill>
              </a:rPr>
              <a:t>=145mm</a:t>
            </a:r>
          </a:p>
          <a:p>
            <a:r>
              <a:rPr lang="de-DE" dirty="0" err="1">
                <a:solidFill>
                  <a:srgbClr val="FF0000"/>
                </a:solidFill>
              </a:rPr>
              <a:t>m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=26kg</a:t>
            </a:r>
          </a:p>
          <a:p>
            <a:endParaRPr lang="de-DE" sz="800" dirty="0">
              <a:solidFill>
                <a:srgbClr val="FF000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6477DFB-D3BA-4E39-9B54-30E35D9F518E}"/>
              </a:ext>
            </a:extLst>
          </p:cNvPr>
          <p:cNvSpPr txBox="1"/>
          <p:nvPr/>
        </p:nvSpPr>
        <p:spPr>
          <a:xfrm>
            <a:off x="9411371" y="5301702"/>
            <a:ext cx="2423099" cy="1046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=390,5mm                  </a:t>
            </a:r>
          </a:p>
          <a:p>
            <a:r>
              <a:rPr lang="de-DE" dirty="0">
                <a:solidFill>
                  <a:srgbClr val="FF0000"/>
                </a:solidFill>
              </a:rPr>
              <a:t>□</a:t>
            </a:r>
            <a:r>
              <a:rPr lang="de-DE" baseline="-25000" dirty="0" err="1">
                <a:solidFill>
                  <a:srgbClr val="FF0000"/>
                </a:solidFill>
              </a:rPr>
              <a:t>Mot</a:t>
            </a:r>
            <a:r>
              <a:rPr lang="de-DE" dirty="0">
                <a:solidFill>
                  <a:srgbClr val="FF0000"/>
                </a:solidFill>
              </a:rPr>
              <a:t>=145mm</a:t>
            </a:r>
          </a:p>
          <a:p>
            <a:r>
              <a:rPr lang="de-DE" dirty="0" err="1">
                <a:solidFill>
                  <a:srgbClr val="FF0000"/>
                </a:solidFill>
              </a:rPr>
              <a:t>m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=24kg</a:t>
            </a:r>
          </a:p>
          <a:p>
            <a:endParaRPr lang="de-DE" sz="800" dirty="0">
              <a:solidFill>
                <a:srgbClr val="FF0000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131FC4B-0B4B-48AC-B5D8-EF0C2B6FD05E}"/>
              </a:ext>
            </a:extLst>
          </p:cNvPr>
          <p:cNvSpPr txBox="1"/>
          <p:nvPr/>
        </p:nvSpPr>
        <p:spPr>
          <a:xfrm>
            <a:off x="4323838" y="5914302"/>
            <a:ext cx="898003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1273,-€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561BC27-15DB-4D68-B119-079EE7BDAFBC}"/>
              </a:ext>
            </a:extLst>
          </p:cNvPr>
          <p:cNvSpPr txBox="1"/>
          <p:nvPr/>
        </p:nvSpPr>
        <p:spPr>
          <a:xfrm>
            <a:off x="10683083" y="5902874"/>
            <a:ext cx="898003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1118,-€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DA51686-0078-45B2-B280-C9B347A4B7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671"/>
          <a:stretch/>
        </p:blipFill>
        <p:spPr>
          <a:xfrm>
            <a:off x="5228677" y="847459"/>
            <a:ext cx="4404607" cy="2094989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0A36B53A-D654-47F0-8DBD-A60D96BE4818}"/>
              </a:ext>
            </a:extLst>
          </p:cNvPr>
          <p:cNvSpPr txBox="1"/>
          <p:nvPr/>
        </p:nvSpPr>
        <p:spPr>
          <a:xfrm>
            <a:off x="9504959" y="3487680"/>
            <a:ext cx="2503241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err="1"/>
              <a:t>Gearbox</a:t>
            </a:r>
            <a:r>
              <a:rPr lang="de-DE" sz="1600" dirty="0"/>
              <a:t> nominal </a:t>
            </a:r>
            <a:r>
              <a:rPr lang="de-DE" sz="1600" dirty="0" err="1"/>
              <a:t>input</a:t>
            </a:r>
            <a:r>
              <a:rPr lang="de-DE" sz="1600" dirty="0"/>
              <a:t> </a:t>
            </a:r>
            <a:r>
              <a:rPr lang="de-DE" sz="1600" dirty="0" err="1"/>
              <a:t>speed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limited </a:t>
            </a:r>
            <a:r>
              <a:rPr lang="de-DE" sz="1600" dirty="0" err="1"/>
              <a:t>to</a:t>
            </a:r>
            <a:r>
              <a:rPr lang="de-DE" sz="1600" dirty="0"/>
              <a:t> 3700rpm.</a:t>
            </a:r>
          </a:p>
          <a:p>
            <a:r>
              <a:rPr lang="de-DE" sz="1600" dirty="0" err="1"/>
              <a:t>Needed</a:t>
            </a:r>
            <a:r>
              <a:rPr lang="de-DE" sz="1600" dirty="0"/>
              <a:t>: 5250rpm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814A998C-A213-4B44-B745-5C4F56532050}"/>
              </a:ext>
            </a:extLst>
          </p:cNvPr>
          <p:cNvCxnSpPr>
            <a:cxnSpLocks/>
          </p:cNvCxnSpPr>
          <p:nvPr/>
        </p:nvCxnSpPr>
        <p:spPr>
          <a:xfrm flipH="1">
            <a:off x="7050507" y="3713747"/>
            <a:ext cx="2454452" cy="9949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042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8A1EDB11-A5FE-4A71-A670-882652276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548" y="3491816"/>
            <a:ext cx="4131816" cy="328331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D56C3BF-94EA-40D0-ACA4-172595A70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31" y="3491816"/>
            <a:ext cx="4131816" cy="32833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82472"/>
            <a:ext cx="7987800" cy="460800"/>
          </a:xfrm>
        </p:spPr>
        <p:txBody>
          <a:bodyPr/>
          <a:lstStyle/>
          <a:p>
            <a:r>
              <a:rPr lang="de-DE" dirty="0" err="1"/>
              <a:t>Zarian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5882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/>
              <a:t>Z-Axis: Rack and </a:t>
            </a:r>
            <a:r>
              <a:rPr lang="de-DE" dirty="0" err="1"/>
              <a:t>Pinion</a:t>
            </a:r>
            <a:endParaRPr lang="de-DE" dirty="0"/>
          </a:p>
          <a:p>
            <a:pPr marL="0" indent="0">
              <a:buNone/>
            </a:pPr>
            <a:r>
              <a:rPr lang="de-DE" dirty="0" err="1">
                <a:sym typeface="Wingdings" panose="05000000000000000000" pitchFamily="2" charset="2"/>
              </a:rPr>
              <a:t>Mass</a:t>
            </a:r>
            <a:r>
              <a:rPr lang="de-DE" dirty="0">
                <a:sym typeface="Wingdings" panose="05000000000000000000" pitchFamily="2" charset="2"/>
              </a:rPr>
              <a:t>: 2000kg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a=2,5m/s²  v=0,65m/s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			Possible Solution: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					K713_0500 </a:t>
            </a:r>
            <a:r>
              <a:rPr lang="de-DE" sz="2000" dirty="0">
                <a:sym typeface="Wingdings" panose="05000000000000000000" pitchFamily="2" charset="2"/>
              </a:rPr>
              <a:t>EZ802U/4500 </a:t>
            </a:r>
          </a:p>
          <a:p>
            <a:pPr marL="0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			</a:t>
            </a:r>
            <a:endParaRPr lang="de-DE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E7EED3-8FA9-42C4-8DF5-6CB5EA094972}"/>
              </a:ext>
            </a:extLst>
          </p:cNvPr>
          <p:cNvSpPr txBox="1"/>
          <p:nvPr/>
        </p:nvSpPr>
        <p:spPr>
          <a:xfrm>
            <a:off x="540000" y="2551589"/>
            <a:ext cx="292580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dirty="0">
              <a:sym typeface="Wingdings" panose="05000000000000000000" pitchFamily="2" charset="2"/>
            </a:endParaRPr>
          </a:p>
          <a:p>
            <a:r>
              <a:rPr lang="de-DE" sz="2000" dirty="0" err="1">
                <a:sym typeface="Wingdings" panose="05000000000000000000" pitchFamily="2" charset="2"/>
              </a:rPr>
              <a:t>Current</a:t>
            </a:r>
            <a:r>
              <a:rPr lang="de-DE" sz="2000" dirty="0">
                <a:sym typeface="Wingdings" panose="05000000000000000000" pitchFamily="2" charset="2"/>
              </a:rPr>
              <a:t> Solution: </a:t>
            </a:r>
          </a:p>
          <a:p>
            <a:r>
              <a:rPr lang="de-DE" sz="2000" dirty="0">
                <a:sym typeface="Wingdings" panose="05000000000000000000" pitchFamily="2" charset="2"/>
              </a:rPr>
              <a:t>K713_0390 ED806U/3000 </a:t>
            </a:r>
          </a:p>
          <a:p>
            <a:endParaRPr lang="de-DE" sz="2000" dirty="0">
              <a:sym typeface="Wingdings" panose="05000000000000000000" pitchFamily="2" charset="2"/>
            </a:endParaRPr>
          </a:p>
          <a:p>
            <a:endParaRPr lang="de-DE" sz="2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4FA2B4B-1104-4617-B6AD-C384B0F7099D}"/>
              </a:ext>
            </a:extLst>
          </p:cNvPr>
          <p:cNvSpPr txBox="1"/>
          <p:nvPr/>
        </p:nvSpPr>
        <p:spPr>
          <a:xfrm>
            <a:off x="3683327" y="6368352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IM=0,74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9642D4B-6A2C-4B1C-8032-8748BB368B6C}"/>
              </a:ext>
            </a:extLst>
          </p:cNvPr>
          <p:cNvSpPr txBox="1"/>
          <p:nvPr/>
        </p:nvSpPr>
        <p:spPr>
          <a:xfrm>
            <a:off x="9430603" y="6368352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IM=0,76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73FD3B1-7133-482B-B70E-1F4C6ABF7812}"/>
              </a:ext>
            </a:extLst>
          </p:cNvPr>
          <p:cNvSpPr txBox="1"/>
          <p:nvPr/>
        </p:nvSpPr>
        <p:spPr>
          <a:xfrm>
            <a:off x="3172986" y="5325765"/>
            <a:ext cx="2317301" cy="1046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=742,5mm                </a:t>
            </a:r>
          </a:p>
          <a:p>
            <a:r>
              <a:rPr lang="de-DE" dirty="0">
                <a:solidFill>
                  <a:srgbClr val="FF0000"/>
                </a:solidFill>
              </a:rPr>
              <a:t>□</a:t>
            </a:r>
            <a:r>
              <a:rPr lang="de-DE" baseline="-25000" dirty="0" err="1">
                <a:solidFill>
                  <a:srgbClr val="FF0000"/>
                </a:solidFill>
              </a:rPr>
              <a:t>Mot</a:t>
            </a:r>
            <a:r>
              <a:rPr lang="de-DE" dirty="0">
                <a:solidFill>
                  <a:srgbClr val="FF0000"/>
                </a:solidFill>
              </a:rPr>
              <a:t>=190mm</a:t>
            </a:r>
          </a:p>
          <a:p>
            <a:r>
              <a:rPr lang="de-DE" dirty="0" err="1">
                <a:solidFill>
                  <a:srgbClr val="FF0000"/>
                </a:solidFill>
              </a:rPr>
              <a:t>m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=140kg</a:t>
            </a:r>
          </a:p>
          <a:p>
            <a:endParaRPr lang="de-DE" sz="800" dirty="0">
              <a:solidFill>
                <a:srgbClr val="FF000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6477DFB-D3BA-4E39-9B54-30E35D9F518E}"/>
              </a:ext>
            </a:extLst>
          </p:cNvPr>
          <p:cNvSpPr txBox="1"/>
          <p:nvPr/>
        </p:nvSpPr>
        <p:spPr>
          <a:xfrm>
            <a:off x="9411371" y="5301702"/>
            <a:ext cx="2423099" cy="1046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=581,5mm                  </a:t>
            </a:r>
          </a:p>
          <a:p>
            <a:r>
              <a:rPr lang="de-DE" dirty="0">
                <a:solidFill>
                  <a:srgbClr val="FF0000"/>
                </a:solidFill>
              </a:rPr>
              <a:t>□</a:t>
            </a:r>
            <a:r>
              <a:rPr lang="de-DE" baseline="-25000" dirty="0" err="1">
                <a:solidFill>
                  <a:srgbClr val="FF0000"/>
                </a:solidFill>
              </a:rPr>
              <a:t>Mot</a:t>
            </a:r>
            <a:r>
              <a:rPr lang="de-DE" dirty="0">
                <a:solidFill>
                  <a:srgbClr val="FF0000"/>
                </a:solidFill>
              </a:rPr>
              <a:t>=190mm</a:t>
            </a:r>
          </a:p>
          <a:p>
            <a:r>
              <a:rPr lang="de-DE" dirty="0" err="1">
                <a:solidFill>
                  <a:srgbClr val="FF0000"/>
                </a:solidFill>
              </a:rPr>
              <a:t>m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=118kg</a:t>
            </a:r>
          </a:p>
          <a:p>
            <a:endParaRPr lang="de-DE" sz="800" dirty="0">
              <a:solidFill>
                <a:srgbClr val="FF0000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131FC4B-0B4B-48AC-B5D8-EF0C2B6FD05E}"/>
              </a:ext>
            </a:extLst>
          </p:cNvPr>
          <p:cNvSpPr txBox="1"/>
          <p:nvPr/>
        </p:nvSpPr>
        <p:spPr>
          <a:xfrm>
            <a:off x="4323838" y="5914302"/>
            <a:ext cx="898003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5535,-€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561BC27-15DB-4D68-B119-079EE7BDAFBC}"/>
              </a:ext>
            </a:extLst>
          </p:cNvPr>
          <p:cNvSpPr txBox="1"/>
          <p:nvPr/>
        </p:nvSpPr>
        <p:spPr>
          <a:xfrm>
            <a:off x="10683083" y="5902874"/>
            <a:ext cx="898003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4042,-€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A36B53A-D654-47F0-8DBD-A60D96BE4818}"/>
              </a:ext>
            </a:extLst>
          </p:cNvPr>
          <p:cNvSpPr txBox="1"/>
          <p:nvPr/>
        </p:nvSpPr>
        <p:spPr>
          <a:xfrm>
            <a:off x="9504959" y="3487680"/>
            <a:ext cx="2503241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Capture K713 </a:t>
            </a:r>
            <a:r>
              <a:rPr lang="de-DE" sz="1600" dirty="0" err="1"/>
              <a:t>with</a:t>
            </a:r>
            <a:r>
              <a:rPr lang="de-DE" sz="1600" dirty="0"/>
              <a:t> 4500rpm </a:t>
            </a:r>
            <a:r>
              <a:rPr lang="de-DE" sz="1600" dirty="0" err="1"/>
              <a:t>motors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missing</a:t>
            </a:r>
            <a:r>
              <a:rPr lang="de-DE" sz="1600" dirty="0"/>
              <a:t> in Catalog and </a:t>
            </a:r>
            <a:r>
              <a:rPr lang="de-DE" sz="1600" dirty="0" err="1"/>
              <a:t>ServoSoft</a:t>
            </a:r>
            <a:r>
              <a:rPr lang="de-DE" sz="1600" dirty="0"/>
              <a:t>.</a:t>
            </a:r>
          </a:p>
          <a:p>
            <a:r>
              <a:rPr lang="de-DE" sz="1600" dirty="0"/>
              <a:t>Even </a:t>
            </a:r>
            <a:r>
              <a:rPr lang="de-DE" sz="1600" dirty="0" err="1"/>
              <a:t>though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motor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existing</a:t>
            </a:r>
            <a:r>
              <a:rPr lang="de-DE" sz="1600" dirty="0"/>
              <a:t> and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gearbox</a:t>
            </a:r>
            <a:r>
              <a:rPr lang="de-DE" sz="1600" dirty="0"/>
              <a:t> </a:t>
            </a:r>
            <a:r>
              <a:rPr lang="de-DE" sz="1600" dirty="0" err="1"/>
              <a:t>allows</a:t>
            </a:r>
            <a:r>
              <a:rPr lang="de-DE" sz="1600" dirty="0"/>
              <a:t> </a:t>
            </a:r>
            <a:r>
              <a:rPr lang="de-DE" sz="1600" dirty="0" err="1"/>
              <a:t>this</a:t>
            </a:r>
            <a:r>
              <a:rPr lang="de-DE" sz="1600" dirty="0"/>
              <a:t> </a:t>
            </a:r>
            <a:r>
              <a:rPr lang="de-DE" sz="1600" dirty="0" err="1"/>
              <a:t>speed</a:t>
            </a:r>
            <a:r>
              <a:rPr lang="de-DE" sz="1600" dirty="0"/>
              <a:t>. 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814A998C-A213-4B44-B745-5C4F56532050}"/>
              </a:ext>
            </a:extLst>
          </p:cNvPr>
          <p:cNvCxnSpPr>
            <a:cxnSpLocks/>
          </p:cNvCxnSpPr>
          <p:nvPr/>
        </p:nvCxnSpPr>
        <p:spPr>
          <a:xfrm flipH="1">
            <a:off x="6882063" y="3713747"/>
            <a:ext cx="2622896" cy="19178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4E964CB9-62CC-499B-97D7-007AA3FFC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144" y="846103"/>
            <a:ext cx="4171766" cy="2089131"/>
          </a:xfrm>
          <a:prstGeom prst="rect">
            <a:avLst/>
          </a:prstGeom>
        </p:spPr>
      </p:pic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E4FB002D-9D75-40AB-AC84-CDE1ADAC93F0}"/>
              </a:ext>
            </a:extLst>
          </p:cNvPr>
          <p:cNvCxnSpPr>
            <a:cxnSpLocks/>
          </p:cNvCxnSpPr>
          <p:nvPr/>
        </p:nvCxnSpPr>
        <p:spPr>
          <a:xfrm>
            <a:off x="6545179" y="5392464"/>
            <a:ext cx="986589" cy="822686"/>
          </a:xfrm>
          <a:prstGeom prst="line">
            <a:avLst/>
          </a:prstGeom>
          <a:ln w="127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B1545B3F-E2AB-46EC-9CF6-16E1C387F830}"/>
              </a:ext>
            </a:extLst>
          </p:cNvPr>
          <p:cNvCxnSpPr>
            <a:cxnSpLocks/>
          </p:cNvCxnSpPr>
          <p:nvPr/>
        </p:nvCxnSpPr>
        <p:spPr>
          <a:xfrm>
            <a:off x="6250424" y="5392464"/>
            <a:ext cx="294755" cy="0"/>
          </a:xfrm>
          <a:prstGeom prst="line">
            <a:avLst/>
          </a:prstGeom>
          <a:ln w="127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897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1982A4-CDDE-46AC-B75D-5B96E68F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Comparison</a:t>
            </a:r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7DBC44E-4952-4946-BC88-FEAB22E5C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988962"/>
              </p:ext>
            </p:extLst>
          </p:nvPr>
        </p:nvGraphicFramePr>
        <p:xfrm>
          <a:off x="749300" y="1117889"/>
          <a:ext cx="10694990" cy="743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8088">
                  <a:extLst>
                    <a:ext uri="{9D8B030D-6E8A-4147-A177-3AD203B41FA5}">
                      <a16:colId xmlns:a16="http://schemas.microsoft.com/office/drawing/2014/main" val="395893572"/>
                    </a:ext>
                  </a:extLst>
                </a:gridCol>
                <a:gridCol w="409770">
                  <a:extLst>
                    <a:ext uri="{9D8B030D-6E8A-4147-A177-3AD203B41FA5}">
                      <a16:colId xmlns:a16="http://schemas.microsoft.com/office/drawing/2014/main" val="2535839318"/>
                    </a:ext>
                  </a:extLst>
                </a:gridCol>
                <a:gridCol w="747830">
                  <a:extLst>
                    <a:ext uri="{9D8B030D-6E8A-4147-A177-3AD203B41FA5}">
                      <a16:colId xmlns:a16="http://schemas.microsoft.com/office/drawing/2014/main" val="2186407196"/>
                    </a:ext>
                  </a:extLst>
                </a:gridCol>
                <a:gridCol w="747830">
                  <a:extLst>
                    <a:ext uri="{9D8B030D-6E8A-4147-A177-3AD203B41FA5}">
                      <a16:colId xmlns:a16="http://schemas.microsoft.com/office/drawing/2014/main" val="2206874408"/>
                    </a:ext>
                  </a:extLst>
                </a:gridCol>
                <a:gridCol w="635143">
                  <a:extLst>
                    <a:ext uri="{9D8B030D-6E8A-4147-A177-3AD203B41FA5}">
                      <a16:colId xmlns:a16="http://schemas.microsoft.com/office/drawing/2014/main" val="1146995500"/>
                    </a:ext>
                  </a:extLst>
                </a:gridCol>
                <a:gridCol w="881005">
                  <a:extLst>
                    <a:ext uri="{9D8B030D-6E8A-4147-A177-3AD203B41FA5}">
                      <a16:colId xmlns:a16="http://schemas.microsoft.com/office/drawing/2014/main" val="1292727876"/>
                    </a:ext>
                  </a:extLst>
                </a:gridCol>
                <a:gridCol w="881005">
                  <a:extLst>
                    <a:ext uri="{9D8B030D-6E8A-4147-A177-3AD203B41FA5}">
                      <a16:colId xmlns:a16="http://schemas.microsoft.com/office/drawing/2014/main" val="1894130141"/>
                    </a:ext>
                  </a:extLst>
                </a:gridCol>
                <a:gridCol w="686364">
                  <a:extLst>
                    <a:ext uri="{9D8B030D-6E8A-4147-A177-3AD203B41FA5}">
                      <a16:colId xmlns:a16="http://schemas.microsoft.com/office/drawing/2014/main" val="2273212085"/>
                    </a:ext>
                  </a:extLst>
                </a:gridCol>
                <a:gridCol w="686364">
                  <a:extLst>
                    <a:ext uri="{9D8B030D-6E8A-4147-A177-3AD203B41FA5}">
                      <a16:colId xmlns:a16="http://schemas.microsoft.com/office/drawing/2014/main" val="87110908"/>
                    </a:ext>
                  </a:extLst>
                </a:gridCol>
                <a:gridCol w="665876">
                  <a:extLst>
                    <a:ext uri="{9D8B030D-6E8A-4147-A177-3AD203B41FA5}">
                      <a16:colId xmlns:a16="http://schemas.microsoft.com/office/drawing/2014/main" val="1755331007"/>
                    </a:ext>
                  </a:extLst>
                </a:gridCol>
                <a:gridCol w="635143">
                  <a:extLst>
                    <a:ext uri="{9D8B030D-6E8A-4147-A177-3AD203B41FA5}">
                      <a16:colId xmlns:a16="http://schemas.microsoft.com/office/drawing/2014/main" val="2100828175"/>
                    </a:ext>
                  </a:extLst>
                </a:gridCol>
                <a:gridCol w="635143">
                  <a:extLst>
                    <a:ext uri="{9D8B030D-6E8A-4147-A177-3AD203B41FA5}">
                      <a16:colId xmlns:a16="http://schemas.microsoft.com/office/drawing/2014/main" val="3756471483"/>
                    </a:ext>
                  </a:extLst>
                </a:gridCol>
                <a:gridCol w="635143">
                  <a:extLst>
                    <a:ext uri="{9D8B030D-6E8A-4147-A177-3AD203B41FA5}">
                      <a16:colId xmlns:a16="http://schemas.microsoft.com/office/drawing/2014/main" val="3782804964"/>
                    </a:ext>
                  </a:extLst>
                </a:gridCol>
                <a:gridCol w="635143">
                  <a:extLst>
                    <a:ext uri="{9D8B030D-6E8A-4147-A177-3AD203B41FA5}">
                      <a16:colId xmlns:a16="http://schemas.microsoft.com/office/drawing/2014/main" val="1253337793"/>
                    </a:ext>
                  </a:extLst>
                </a:gridCol>
                <a:gridCol w="635143">
                  <a:extLst>
                    <a:ext uri="{9D8B030D-6E8A-4147-A177-3AD203B41FA5}">
                      <a16:colId xmlns:a16="http://schemas.microsoft.com/office/drawing/2014/main" val="2468378275"/>
                    </a:ext>
                  </a:extLst>
                </a:gridCol>
              </a:tblGrid>
              <a:tr h="295034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Amada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Mecanumeric X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Mecanumeric Y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Rodin4D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Th. Construction Y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Th. Construction Y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Krauss Maffei</a:t>
                      </a:r>
                      <a:br>
                        <a:rPr lang="de-DE" sz="900" u="none" strike="noStrike">
                          <a:effectLst/>
                        </a:rPr>
                      </a:br>
                      <a:r>
                        <a:rPr lang="de-DE" sz="900" u="none" strike="noStrike">
                          <a:effectLst/>
                        </a:rPr>
                        <a:t>G100 WPL350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Krauss Maffei</a:t>
                      </a:r>
                      <a:br>
                        <a:rPr lang="de-DE" sz="900" u="none" strike="noStrike">
                          <a:effectLst/>
                        </a:rPr>
                      </a:br>
                      <a:r>
                        <a:rPr lang="de-DE" sz="900" u="none" strike="noStrike">
                          <a:effectLst/>
                        </a:rPr>
                        <a:t>G100 WPL260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Krauss Maffei</a:t>
                      </a:r>
                      <a:br>
                        <a:rPr lang="de-DE" sz="900" u="none" strike="noStrike">
                          <a:effectLst/>
                        </a:rPr>
                      </a:br>
                      <a:r>
                        <a:rPr lang="de-DE" sz="900" u="none" strike="noStrike">
                          <a:effectLst/>
                        </a:rPr>
                        <a:t>G50 WPL260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Rudholzer Z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Rudholzer Door Lift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P.W.Lenzen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Zarian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Average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extLst>
                  <a:ext uri="{0D108BD9-81ED-4DB2-BD59-A6C34878D82A}">
                    <a16:rowId xmlns:a16="http://schemas.microsoft.com/office/drawing/2014/main" val="4240239342"/>
                  </a:ext>
                </a:extLst>
              </a:tr>
              <a:tr h="14751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Total Length LS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376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163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163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223,5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258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298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839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839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839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389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342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415,5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742,5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extLst>
                  <a:ext uri="{0D108BD9-81ED-4DB2-BD59-A6C34878D82A}">
                    <a16:rowId xmlns:a16="http://schemas.microsoft.com/office/drawing/2014/main" val="2380272752"/>
                  </a:ext>
                </a:extLst>
              </a:tr>
              <a:tr h="14751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Total Lenght HS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350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180,5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180,5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241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265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320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757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667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667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325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265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390,5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581,5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extLst>
                  <a:ext uri="{0D108BD9-81ED-4DB2-BD59-A6C34878D82A}">
                    <a16:rowId xmlns:a16="http://schemas.microsoft.com/office/drawing/2014/main" val="1558776217"/>
                  </a:ext>
                </a:extLst>
              </a:tr>
              <a:tr h="153664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Length Delta HS in 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-7%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11%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11%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8%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3%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7%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-10%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-21%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-21%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-16%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-23%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-6%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-22%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 dirty="0">
                          <a:effectLst/>
                        </a:rPr>
                        <a:t>-7%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extLst>
                  <a:ext uri="{0D108BD9-81ED-4DB2-BD59-A6C34878D82A}">
                    <a16:rowId xmlns:a16="http://schemas.microsoft.com/office/drawing/2014/main" val="15398536"/>
                  </a:ext>
                </a:extLst>
              </a:tr>
            </a:tbl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4284BE32-B403-4BA1-A0FA-3B202253B6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894073"/>
              </p:ext>
            </p:extLst>
          </p:nvPr>
        </p:nvGraphicFramePr>
        <p:xfrm>
          <a:off x="775855" y="2095500"/>
          <a:ext cx="6191712" cy="449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C5739E5C-E0A3-4AB5-A5A5-483B14C2CE1F}"/>
              </a:ext>
            </a:extLst>
          </p:cNvPr>
          <p:cNvSpPr/>
          <p:nvPr/>
        </p:nvSpPr>
        <p:spPr>
          <a:xfrm>
            <a:off x="7620000" y="2438401"/>
            <a:ext cx="3824290" cy="14870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The High Speed </a:t>
            </a:r>
            <a:r>
              <a:rPr lang="de-DE" sz="2400" dirty="0" err="1"/>
              <a:t>solution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in </a:t>
            </a:r>
            <a:r>
              <a:rPr lang="de-DE" sz="2400" dirty="0" err="1"/>
              <a:t>average</a:t>
            </a:r>
            <a:r>
              <a:rPr lang="de-DE" sz="2400" dirty="0"/>
              <a:t> 7% </a:t>
            </a:r>
            <a:r>
              <a:rPr lang="de-DE" sz="2400" dirty="0" err="1"/>
              <a:t>shorter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Low Speed </a:t>
            </a:r>
            <a:r>
              <a:rPr lang="de-DE" sz="2400" dirty="0" err="1"/>
              <a:t>solution</a:t>
            </a:r>
            <a:r>
              <a:rPr lang="de-DE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20525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1982A4-CDDE-46AC-B75D-5B96E68F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Weight</a:t>
            </a:r>
            <a:r>
              <a:rPr lang="de-DE" dirty="0"/>
              <a:t> </a:t>
            </a:r>
            <a:r>
              <a:rPr lang="de-DE" dirty="0" err="1"/>
              <a:t>Comparison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5739E5C-E0A3-4AB5-A5A5-483B14C2CE1F}"/>
              </a:ext>
            </a:extLst>
          </p:cNvPr>
          <p:cNvSpPr/>
          <p:nvPr/>
        </p:nvSpPr>
        <p:spPr>
          <a:xfrm>
            <a:off x="7620000" y="2438401"/>
            <a:ext cx="3824290" cy="14870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The High Speed </a:t>
            </a:r>
            <a:r>
              <a:rPr lang="de-DE" sz="2400" dirty="0" err="1"/>
              <a:t>solution</a:t>
            </a:r>
            <a:r>
              <a:rPr lang="de-DE" sz="2400" dirty="0"/>
              <a:t> </a:t>
            </a:r>
            <a:r>
              <a:rPr lang="de-DE" sz="2400" dirty="0" err="1"/>
              <a:t>has</a:t>
            </a:r>
            <a:r>
              <a:rPr lang="de-DE" sz="2400" dirty="0"/>
              <a:t> in </a:t>
            </a:r>
            <a:r>
              <a:rPr lang="de-DE" sz="2400" dirty="0" err="1"/>
              <a:t>average</a:t>
            </a:r>
            <a:r>
              <a:rPr lang="de-DE" sz="2400" dirty="0"/>
              <a:t> 23%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weight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Low Speed </a:t>
            </a:r>
            <a:r>
              <a:rPr lang="de-DE" sz="2400" dirty="0" err="1"/>
              <a:t>solution</a:t>
            </a:r>
            <a:r>
              <a:rPr lang="de-DE" sz="2400" dirty="0"/>
              <a:t>!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61CD487-271D-4AC0-AEED-2AE03F38D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488844"/>
              </p:ext>
            </p:extLst>
          </p:nvPr>
        </p:nvGraphicFramePr>
        <p:xfrm>
          <a:off x="749300" y="1099423"/>
          <a:ext cx="10694990" cy="743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8088">
                  <a:extLst>
                    <a:ext uri="{9D8B030D-6E8A-4147-A177-3AD203B41FA5}">
                      <a16:colId xmlns:a16="http://schemas.microsoft.com/office/drawing/2014/main" val="2097305397"/>
                    </a:ext>
                  </a:extLst>
                </a:gridCol>
                <a:gridCol w="409770">
                  <a:extLst>
                    <a:ext uri="{9D8B030D-6E8A-4147-A177-3AD203B41FA5}">
                      <a16:colId xmlns:a16="http://schemas.microsoft.com/office/drawing/2014/main" val="982701281"/>
                    </a:ext>
                  </a:extLst>
                </a:gridCol>
                <a:gridCol w="747830">
                  <a:extLst>
                    <a:ext uri="{9D8B030D-6E8A-4147-A177-3AD203B41FA5}">
                      <a16:colId xmlns:a16="http://schemas.microsoft.com/office/drawing/2014/main" val="1373836103"/>
                    </a:ext>
                  </a:extLst>
                </a:gridCol>
                <a:gridCol w="747830">
                  <a:extLst>
                    <a:ext uri="{9D8B030D-6E8A-4147-A177-3AD203B41FA5}">
                      <a16:colId xmlns:a16="http://schemas.microsoft.com/office/drawing/2014/main" val="1144230605"/>
                    </a:ext>
                  </a:extLst>
                </a:gridCol>
                <a:gridCol w="635143">
                  <a:extLst>
                    <a:ext uri="{9D8B030D-6E8A-4147-A177-3AD203B41FA5}">
                      <a16:colId xmlns:a16="http://schemas.microsoft.com/office/drawing/2014/main" val="3024183198"/>
                    </a:ext>
                  </a:extLst>
                </a:gridCol>
                <a:gridCol w="881005">
                  <a:extLst>
                    <a:ext uri="{9D8B030D-6E8A-4147-A177-3AD203B41FA5}">
                      <a16:colId xmlns:a16="http://schemas.microsoft.com/office/drawing/2014/main" val="420850670"/>
                    </a:ext>
                  </a:extLst>
                </a:gridCol>
                <a:gridCol w="881005">
                  <a:extLst>
                    <a:ext uri="{9D8B030D-6E8A-4147-A177-3AD203B41FA5}">
                      <a16:colId xmlns:a16="http://schemas.microsoft.com/office/drawing/2014/main" val="2706009535"/>
                    </a:ext>
                  </a:extLst>
                </a:gridCol>
                <a:gridCol w="686364">
                  <a:extLst>
                    <a:ext uri="{9D8B030D-6E8A-4147-A177-3AD203B41FA5}">
                      <a16:colId xmlns:a16="http://schemas.microsoft.com/office/drawing/2014/main" val="226178725"/>
                    </a:ext>
                  </a:extLst>
                </a:gridCol>
                <a:gridCol w="686364">
                  <a:extLst>
                    <a:ext uri="{9D8B030D-6E8A-4147-A177-3AD203B41FA5}">
                      <a16:colId xmlns:a16="http://schemas.microsoft.com/office/drawing/2014/main" val="4213133108"/>
                    </a:ext>
                  </a:extLst>
                </a:gridCol>
                <a:gridCol w="665876">
                  <a:extLst>
                    <a:ext uri="{9D8B030D-6E8A-4147-A177-3AD203B41FA5}">
                      <a16:colId xmlns:a16="http://schemas.microsoft.com/office/drawing/2014/main" val="969597035"/>
                    </a:ext>
                  </a:extLst>
                </a:gridCol>
                <a:gridCol w="635143">
                  <a:extLst>
                    <a:ext uri="{9D8B030D-6E8A-4147-A177-3AD203B41FA5}">
                      <a16:colId xmlns:a16="http://schemas.microsoft.com/office/drawing/2014/main" val="1051262562"/>
                    </a:ext>
                  </a:extLst>
                </a:gridCol>
                <a:gridCol w="635143">
                  <a:extLst>
                    <a:ext uri="{9D8B030D-6E8A-4147-A177-3AD203B41FA5}">
                      <a16:colId xmlns:a16="http://schemas.microsoft.com/office/drawing/2014/main" val="3907091639"/>
                    </a:ext>
                  </a:extLst>
                </a:gridCol>
                <a:gridCol w="635143">
                  <a:extLst>
                    <a:ext uri="{9D8B030D-6E8A-4147-A177-3AD203B41FA5}">
                      <a16:colId xmlns:a16="http://schemas.microsoft.com/office/drawing/2014/main" val="418843984"/>
                    </a:ext>
                  </a:extLst>
                </a:gridCol>
                <a:gridCol w="635143">
                  <a:extLst>
                    <a:ext uri="{9D8B030D-6E8A-4147-A177-3AD203B41FA5}">
                      <a16:colId xmlns:a16="http://schemas.microsoft.com/office/drawing/2014/main" val="4214895757"/>
                    </a:ext>
                  </a:extLst>
                </a:gridCol>
                <a:gridCol w="635143">
                  <a:extLst>
                    <a:ext uri="{9D8B030D-6E8A-4147-A177-3AD203B41FA5}">
                      <a16:colId xmlns:a16="http://schemas.microsoft.com/office/drawing/2014/main" val="2831701114"/>
                    </a:ext>
                  </a:extLst>
                </a:gridCol>
              </a:tblGrid>
              <a:tr h="295034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Amada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Mecanumeric X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Mecanumeric Y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Rodin4D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Th. Construction Y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Th. Construction Y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Krauss Maffei</a:t>
                      </a:r>
                      <a:br>
                        <a:rPr lang="de-DE" sz="900" u="none" strike="noStrike">
                          <a:effectLst/>
                        </a:rPr>
                      </a:br>
                      <a:r>
                        <a:rPr lang="de-DE" sz="900" u="none" strike="noStrike">
                          <a:effectLst/>
                        </a:rPr>
                        <a:t>G100 WPL350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Krauss Maffei</a:t>
                      </a:r>
                      <a:br>
                        <a:rPr lang="de-DE" sz="900" u="none" strike="noStrike">
                          <a:effectLst/>
                        </a:rPr>
                      </a:br>
                      <a:r>
                        <a:rPr lang="de-DE" sz="900" u="none" strike="noStrike">
                          <a:effectLst/>
                        </a:rPr>
                        <a:t>G100 WPL260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Krauss Maffei</a:t>
                      </a:r>
                      <a:br>
                        <a:rPr lang="de-DE" sz="900" u="none" strike="noStrike">
                          <a:effectLst/>
                        </a:rPr>
                      </a:br>
                      <a:r>
                        <a:rPr lang="de-DE" sz="900" u="none" strike="noStrike">
                          <a:effectLst/>
                        </a:rPr>
                        <a:t>G50 WPL260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Rudholzer Z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Rudholzer Door Lift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P.W.Lenzen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Zarian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Average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extLst>
                  <a:ext uri="{0D108BD9-81ED-4DB2-BD59-A6C34878D82A}">
                    <a16:rowId xmlns:a16="http://schemas.microsoft.com/office/drawing/2014/main" val="3828170687"/>
                  </a:ext>
                </a:extLst>
              </a:tr>
              <a:tr h="14751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Weight LS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41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5,5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5,5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8,2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7,9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198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198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198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30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26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140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extLst>
                  <a:ext uri="{0D108BD9-81ED-4DB2-BD59-A6C34878D82A}">
                    <a16:rowId xmlns:a16="http://schemas.microsoft.com/office/drawing/2014/main" val="3137024319"/>
                  </a:ext>
                </a:extLst>
              </a:tr>
              <a:tr h="14751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Weight HS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26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3,6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3,6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6,3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5,5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184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177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177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6,5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24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118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extLst>
                  <a:ext uri="{0D108BD9-81ED-4DB2-BD59-A6C34878D82A}">
                    <a16:rowId xmlns:a16="http://schemas.microsoft.com/office/drawing/2014/main" val="1459766928"/>
                  </a:ext>
                </a:extLst>
              </a:tr>
              <a:tr h="153664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Weight Delta HS in 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-37%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-35%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-35%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-23%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-30%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0%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-7%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-11%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-11%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-47%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-46%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-8%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-16%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 dirty="0">
                          <a:effectLst/>
                        </a:rPr>
                        <a:t>-23%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extLst>
                  <a:ext uri="{0D108BD9-81ED-4DB2-BD59-A6C34878D82A}">
                    <a16:rowId xmlns:a16="http://schemas.microsoft.com/office/drawing/2014/main" val="1113101571"/>
                  </a:ext>
                </a:extLst>
              </a:tr>
            </a:tbl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16FE32B9-9BD1-4A65-A026-168282BB9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657829"/>
              </p:ext>
            </p:extLst>
          </p:nvPr>
        </p:nvGraphicFramePr>
        <p:xfrm>
          <a:off x="747247" y="1969423"/>
          <a:ext cx="6798861" cy="4717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0755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1982A4-CDDE-46AC-B75D-5B96E68F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Inertia </a:t>
            </a:r>
            <a:r>
              <a:rPr lang="de-DE" dirty="0" err="1"/>
              <a:t>Missmatch</a:t>
            </a:r>
            <a:r>
              <a:rPr lang="de-DE" dirty="0"/>
              <a:t> </a:t>
            </a:r>
            <a:r>
              <a:rPr lang="de-DE" dirty="0" err="1"/>
              <a:t>Comparison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5739E5C-E0A3-4AB5-A5A5-483B14C2CE1F}"/>
              </a:ext>
            </a:extLst>
          </p:cNvPr>
          <p:cNvSpPr/>
          <p:nvPr/>
        </p:nvSpPr>
        <p:spPr>
          <a:xfrm>
            <a:off x="7620000" y="2438401"/>
            <a:ext cx="3824290" cy="14870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The High Speed </a:t>
            </a:r>
            <a:r>
              <a:rPr lang="de-DE" sz="2400" dirty="0" err="1"/>
              <a:t>solution</a:t>
            </a:r>
            <a:r>
              <a:rPr lang="de-DE" sz="2400" dirty="0"/>
              <a:t> </a:t>
            </a:r>
            <a:r>
              <a:rPr lang="de-DE" sz="2400" dirty="0" err="1"/>
              <a:t>has</a:t>
            </a:r>
            <a:r>
              <a:rPr lang="de-DE" sz="2400" dirty="0"/>
              <a:t> in </a:t>
            </a:r>
            <a:r>
              <a:rPr lang="de-DE" sz="2400" dirty="0" err="1"/>
              <a:t>average</a:t>
            </a:r>
            <a:r>
              <a:rPr lang="de-DE" sz="2400" dirty="0"/>
              <a:t> a 18% </a:t>
            </a:r>
            <a:r>
              <a:rPr lang="de-DE" sz="2400" dirty="0" err="1"/>
              <a:t>lower</a:t>
            </a:r>
            <a:r>
              <a:rPr lang="de-DE" sz="2400" dirty="0"/>
              <a:t> (</a:t>
            </a:r>
            <a:r>
              <a:rPr lang="de-DE" sz="2400" dirty="0" err="1"/>
              <a:t>better</a:t>
            </a:r>
            <a:r>
              <a:rPr lang="de-DE" sz="2400" dirty="0"/>
              <a:t>) Inertia </a:t>
            </a:r>
            <a:r>
              <a:rPr lang="de-DE" sz="2400" dirty="0" err="1"/>
              <a:t>Missmatch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Low Speed </a:t>
            </a:r>
            <a:r>
              <a:rPr lang="de-DE" sz="2400" dirty="0" err="1"/>
              <a:t>solution</a:t>
            </a:r>
            <a:r>
              <a:rPr lang="de-DE" sz="2400" dirty="0"/>
              <a:t>!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6F411BE-95B0-4FEC-BB02-1DF4F86F9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345031"/>
              </p:ext>
            </p:extLst>
          </p:nvPr>
        </p:nvGraphicFramePr>
        <p:xfrm>
          <a:off x="749300" y="1127133"/>
          <a:ext cx="10694990" cy="743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8088">
                  <a:extLst>
                    <a:ext uri="{9D8B030D-6E8A-4147-A177-3AD203B41FA5}">
                      <a16:colId xmlns:a16="http://schemas.microsoft.com/office/drawing/2014/main" val="293639660"/>
                    </a:ext>
                  </a:extLst>
                </a:gridCol>
                <a:gridCol w="409770">
                  <a:extLst>
                    <a:ext uri="{9D8B030D-6E8A-4147-A177-3AD203B41FA5}">
                      <a16:colId xmlns:a16="http://schemas.microsoft.com/office/drawing/2014/main" val="1325807156"/>
                    </a:ext>
                  </a:extLst>
                </a:gridCol>
                <a:gridCol w="747830">
                  <a:extLst>
                    <a:ext uri="{9D8B030D-6E8A-4147-A177-3AD203B41FA5}">
                      <a16:colId xmlns:a16="http://schemas.microsoft.com/office/drawing/2014/main" val="337109530"/>
                    </a:ext>
                  </a:extLst>
                </a:gridCol>
                <a:gridCol w="747830">
                  <a:extLst>
                    <a:ext uri="{9D8B030D-6E8A-4147-A177-3AD203B41FA5}">
                      <a16:colId xmlns:a16="http://schemas.microsoft.com/office/drawing/2014/main" val="2515260909"/>
                    </a:ext>
                  </a:extLst>
                </a:gridCol>
                <a:gridCol w="635143">
                  <a:extLst>
                    <a:ext uri="{9D8B030D-6E8A-4147-A177-3AD203B41FA5}">
                      <a16:colId xmlns:a16="http://schemas.microsoft.com/office/drawing/2014/main" val="414007127"/>
                    </a:ext>
                  </a:extLst>
                </a:gridCol>
                <a:gridCol w="881005">
                  <a:extLst>
                    <a:ext uri="{9D8B030D-6E8A-4147-A177-3AD203B41FA5}">
                      <a16:colId xmlns:a16="http://schemas.microsoft.com/office/drawing/2014/main" val="2481443091"/>
                    </a:ext>
                  </a:extLst>
                </a:gridCol>
                <a:gridCol w="881005">
                  <a:extLst>
                    <a:ext uri="{9D8B030D-6E8A-4147-A177-3AD203B41FA5}">
                      <a16:colId xmlns:a16="http://schemas.microsoft.com/office/drawing/2014/main" val="2105001054"/>
                    </a:ext>
                  </a:extLst>
                </a:gridCol>
                <a:gridCol w="686364">
                  <a:extLst>
                    <a:ext uri="{9D8B030D-6E8A-4147-A177-3AD203B41FA5}">
                      <a16:colId xmlns:a16="http://schemas.microsoft.com/office/drawing/2014/main" val="3662547143"/>
                    </a:ext>
                  </a:extLst>
                </a:gridCol>
                <a:gridCol w="686364">
                  <a:extLst>
                    <a:ext uri="{9D8B030D-6E8A-4147-A177-3AD203B41FA5}">
                      <a16:colId xmlns:a16="http://schemas.microsoft.com/office/drawing/2014/main" val="784184716"/>
                    </a:ext>
                  </a:extLst>
                </a:gridCol>
                <a:gridCol w="665876">
                  <a:extLst>
                    <a:ext uri="{9D8B030D-6E8A-4147-A177-3AD203B41FA5}">
                      <a16:colId xmlns:a16="http://schemas.microsoft.com/office/drawing/2014/main" val="736830342"/>
                    </a:ext>
                  </a:extLst>
                </a:gridCol>
                <a:gridCol w="635143">
                  <a:extLst>
                    <a:ext uri="{9D8B030D-6E8A-4147-A177-3AD203B41FA5}">
                      <a16:colId xmlns:a16="http://schemas.microsoft.com/office/drawing/2014/main" val="490589071"/>
                    </a:ext>
                  </a:extLst>
                </a:gridCol>
                <a:gridCol w="635143">
                  <a:extLst>
                    <a:ext uri="{9D8B030D-6E8A-4147-A177-3AD203B41FA5}">
                      <a16:colId xmlns:a16="http://schemas.microsoft.com/office/drawing/2014/main" val="29754075"/>
                    </a:ext>
                  </a:extLst>
                </a:gridCol>
                <a:gridCol w="635143">
                  <a:extLst>
                    <a:ext uri="{9D8B030D-6E8A-4147-A177-3AD203B41FA5}">
                      <a16:colId xmlns:a16="http://schemas.microsoft.com/office/drawing/2014/main" val="362787530"/>
                    </a:ext>
                  </a:extLst>
                </a:gridCol>
                <a:gridCol w="635143">
                  <a:extLst>
                    <a:ext uri="{9D8B030D-6E8A-4147-A177-3AD203B41FA5}">
                      <a16:colId xmlns:a16="http://schemas.microsoft.com/office/drawing/2014/main" val="666979871"/>
                    </a:ext>
                  </a:extLst>
                </a:gridCol>
                <a:gridCol w="635143">
                  <a:extLst>
                    <a:ext uri="{9D8B030D-6E8A-4147-A177-3AD203B41FA5}">
                      <a16:colId xmlns:a16="http://schemas.microsoft.com/office/drawing/2014/main" val="1016766413"/>
                    </a:ext>
                  </a:extLst>
                </a:gridCol>
              </a:tblGrid>
              <a:tr h="295034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Amada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Mecanumeric X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Mecanumeric Y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Rodin4D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Th. Construction Y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Th. Construction Y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Krauss Maffei</a:t>
                      </a:r>
                      <a:br>
                        <a:rPr lang="de-DE" sz="900" u="none" strike="noStrike">
                          <a:effectLst/>
                        </a:rPr>
                      </a:br>
                      <a:r>
                        <a:rPr lang="de-DE" sz="900" u="none" strike="noStrike">
                          <a:effectLst/>
                        </a:rPr>
                        <a:t>G100 WPL350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Krauss Maffei</a:t>
                      </a:r>
                      <a:br>
                        <a:rPr lang="de-DE" sz="900" u="none" strike="noStrike">
                          <a:effectLst/>
                        </a:rPr>
                      </a:br>
                      <a:r>
                        <a:rPr lang="de-DE" sz="900" u="none" strike="noStrike">
                          <a:effectLst/>
                        </a:rPr>
                        <a:t>G100 WPL260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Krauss Maffei</a:t>
                      </a:r>
                      <a:br>
                        <a:rPr lang="de-DE" sz="900" u="none" strike="noStrike">
                          <a:effectLst/>
                        </a:rPr>
                      </a:br>
                      <a:r>
                        <a:rPr lang="de-DE" sz="900" u="none" strike="noStrike">
                          <a:effectLst/>
                        </a:rPr>
                        <a:t>G50 WPL260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Rudholzer Z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Rudholzer Door Lift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P.W.Lenzen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Zarian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Average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extLst>
                  <a:ext uri="{0D108BD9-81ED-4DB2-BD59-A6C34878D82A}">
                    <a16:rowId xmlns:a16="http://schemas.microsoft.com/office/drawing/2014/main" val="2860505012"/>
                  </a:ext>
                </a:extLst>
              </a:tr>
              <a:tr h="14751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Inertia Missmatch LS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2,8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26,5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13,6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12,4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7,3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3,5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63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57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33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0,12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0,3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0,74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extLst>
                  <a:ext uri="{0D108BD9-81ED-4DB2-BD59-A6C34878D82A}">
                    <a16:rowId xmlns:a16="http://schemas.microsoft.com/office/drawing/2014/main" val="374869467"/>
                  </a:ext>
                </a:extLst>
              </a:tr>
              <a:tr h="14751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Inertia Missmatch HS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2,9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9,5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4,3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12,2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7,2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2,6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40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29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17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0,2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0,28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0,76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extLst>
                  <a:ext uri="{0D108BD9-81ED-4DB2-BD59-A6C34878D82A}">
                    <a16:rowId xmlns:a16="http://schemas.microsoft.com/office/drawing/2014/main" val="3714564181"/>
                  </a:ext>
                </a:extLst>
              </a:tr>
              <a:tr h="153664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IM Delta HS in 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4%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-64%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-68%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-2%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-1%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-26%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-37%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-49%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-48%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67%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-7%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0%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3%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 dirty="0">
                          <a:effectLst/>
                        </a:rPr>
                        <a:t>-18%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extLst>
                  <a:ext uri="{0D108BD9-81ED-4DB2-BD59-A6C34878D82A}">
                    <a16:rowId xmlns:a16="http://schemas.microsoft.com/office/drawing/2014/main" val="2515841987"/>
                  </a:ext>
                </a:extLst>
              </a:tr>
            </a:tbl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7C60194E-270D-4306-8F65-6956001541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860676"/>
              </p:ext>
            </p:extLst>
          </p:nvPr>
        </p:nvGraphicFramePr>
        <p:xfrm>
          <a:off x="753918" y="2057400"/>
          <a:ext cx="6552046" cy="4694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8846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1982A4-CDDE-46AC-B75D-5B96E68FB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54" y="360055"/>
            <a:ext cx="7955145" cy="460800"/>
          </a:xfrm>
        </p:spPr>
        <p:txBody>
          <a:bodyPr/>
          <a:lstStyle/>
          <a:p>
            <a:r>
              <a:rPr lang="de-DE" dirty="0" err="1"/>
              <a:t>Gross</a:t>
            </a:r>
            <a:r>
              <a:rPr lang="de-DE" dirty="0"/>
              <a:t> Price </a:t>
            </a:r>
            <a:r>
              <a:rPr lang="de-DE" dirty="0" err="1"/>
              <a:t>Comparison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5739E5C-E0A3-4AB5-A5A5-483B14C2CE1F}"/>
              </a:ext>
            </a:extLst>
          </p:cNvPr>
          <p:cNvSpPr/>
          <p:nvPr/>
        </p:nvSpPr>
        <p:spPr>
          <a:xfrm>
            <a:off x="7620000" y="2438401"/>
            <a:ext cx="3824290" cy="14870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The High Speed </a:t>
            </a:r>
            <a:r>
              <a:rPr lang="de-DE" sz="2400" dirty="0" err="1"/>
              <a:t>solution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in </a:t>
            </a:r>
            <a:r>
              <a:rPr lang="de-DE" sz="2400" dirty="0" err="1"/>
              <a:t>average</a:t>
            </a:r>
            <a:r>
              <a:rPr lang="de-DE" sz="2400" dirty="0"/>
              <a:t> 10% </a:t>
            </a:r>
            <a:r>
              <a:rPr lang="de-DE" sz="2400" dirty="0" err="1"/>
              <a:t>cheaper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Low Speed </a:t>
            </a:r>
            <a:r>
              <a:rPr lang="de-DE" sz="2400" dirty="0" err="1"/>
              <a:t>solution</a:t>
            </a:r>
            <a:r>
              <a:rPr lang="de-DE" sz="2400" dirty="0"/>
              <a:t>!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C8101D14-4D64-470B-9508-2A0ABF6C6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143192"/>
              </p:ext>
            </p:extLst>
          </p:nvPr>
        </p:nvGraphicFramePr>
        <p:xfrm>
          <a:off x="749300" y="1167891"/>
          <a:ext cx="10694990" cy="743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8088">
                  <a:extLst>
                    <a:ext uri="{9D8B030D-6E8A-4147-A177-3AD203B41FA5}">
                      <a16:colId xmlns:a16="http://schemas.microsoft.com/office/drawing/2014/main" val="3230912742"/>
                    </a:ext>
                  </a:extLst>
                </a:gridCol>
                <a:gridCol w="409770">
                  <a:extLst>
                    <a:ext uri="{9D8B030D-6E8A-4147-A177-3AD203B41FA5}">
                      <a16:colId xmlns:a16="http://schemas.microsoft.com/office/drawing/2014/main" val="1723679663"/>
                    </a:ext>
                  </a:extLst>
                </a:gridCol>
                <a:gridCol w="747830">
                  <a:extLst>
                    <a:ext uri="{9D8B030D-6E8A-4147-A177-3AD203B41FA5}">
                      <a16:colId xmlns:a16="http://schemas.microsoft.com/office/drawing/2014/main" val="3001325381"/>
                    </a:ext>
                  </a:extLst>
                </a:gridCol>
                <a:gridCol w="747830">
                  <a:extLst>
                    <a:ext uri="{9D8B030D-6E8A-4147-A177-3AD203B41FA5}">
                      <a16:colId xmlns:a16="http://schemas.microsoft.com/office/drawing/2014/main" val="3181791264"/>
                    </a:ext>
                  </a:extLst>
                </a:gridCol>
                <a:gridCol w="635143">
                  <a:extLst>
                    <a:ext uri="{9D8B030D-6E8A-4147-A177-3AD203B41FA5}">
                      <a16:colId xmlns:a16="http://schemas.microsoft.com/office/drawing/2014/main" val="2241336821"/>
                    </a:ext>
                  </a:extLst>
                </a:gridCol>
                <a:gridCol w="881005">
                  <a:extLst>
                    <a:ext uri="{9D8B030D-6E8A-4147-A177-3AD203B41FA5}">
                      <a16:colId xmlns:a16="http://schemas.microsoft.com/office/drawing/2014/main" val="1568673316"/>
                    </a:ext>
                  </a:extLst>
                </a:gridCol>
                <a:gridCol w="881005">
                  <a:extLst>
                    <a:ext uri="{9D8B030D-6E8A-4147-A177-3AD203B41FA5}">
                      <a16:colId xmlns:a16="http://schemas.microsoft.com/office/drawing/2014/main" val="2152953395"/>
                    </a:ext>
                  </a:extLst>
                </a:gridCol>
                <a:gridCol w="686364">
                  <a:extLst>
                    <a:ext uri="{9D8B030D-6E8A-4147-A177-3AD203B41FA5}">
                      <a16:colId xmlns:a16="http://schemas.microsoft.com/office/drawing/2014/main" val="2551372043"/>
                    </a:ext>
                  </a:extLst>
                </a:gridCol>
                <a:gridCol w="686364">
                  <a:extLst>
                    <a:ext uri="{9D8B030D-6E8A-4147-A177-3AD203B41FA5}">
                      <a16:colId xmlns:a16="http://schemas.microsoft.com/office/drawing/2014/main" val="2710550281"/>
                    </a:ext>
                  </a:extLst>
                </a:gridCol>
                <a:gridCol w="665876">
                  <a:extLst>
                    <a:ext uri="{9D8B030D-6E8A-4147-A177-3AD203B41FA5}">
                      <a16:colId xmlns:a16="http://schemas.microsoft.com/office/drawing/2014/main" val="1477099017"/>
                    </a:ext>
                  </a:extLst>
                </a:gridCol>
                <a:gridCol w="635143">
                  <a:extLst>
                    <a:ext uri="{9D8B030D-6E8A-4147-A177-3AD203B41FA5}">
                      <a16:colId xmlns:a16="http://schemas.microsoft.com/office/drawing/2014/main" val="2027954363"/>
                    </a:ext>
                  </a:extLst>
                </a:gridCol>
                <a:gridCol w="635143">
                  <a:extLst>
                    <a:ext uri="{9D8B030D-6E8A-4147-A177-3AD203B41FA5}">
                      <a16:colId xmlns:a16="http://schemas.microsoft.com/office/drawing/2014/main" val="151549350"/>
                    </a:ext>
                  </a:extLst>
                </a:gridCol>
                <a:gridCol w="635143">
                  <a:extLst>
                    <a:ext uri="{9D8B030D-6E8A-4147-A177-3AD203B41FA5}">
                      <a16:colId xmlns:a16="http://schemas.microsoft.com/office/drawing/2014/main" val="2675901606"/>
                    </a:ext>
                  </a:extLst>
                </a:gridCol>
                <a:gridCol w="635143">
                  <a:extLst>
                    <a:ext uri="{9D8B030D-6E8A-4147-A177-3AD203B41FA5}">
                      <a16:colId xmlns:a16="http://schemas.microsoft.com/office/drawing/2014/main" val="1768408982"/>
                    </a:ext>
                  </a:extLst>
                </a:gridCol>
                <a:gridCol w="635143">
                  <a:extLst>
                    <a:ext uri="{9D8B030D-6E8A-4147-A177-3AD203B41FA5}">
                      <a16:colId xmlns:a16="http://schemas.microsoft.com/office/drawing/2014/main" val="417588090"/>
                    </a:ext>
                  </a:extLst>
                </a:gridCol>
              </a:tblGrid>
              <a:tr h="295034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Amada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Mecanumeric X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Mecanumeric Y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Rodin4D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Th. Construction Y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Th. Construction Y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Krauss Maffei</a:t>
                      </a:r>
                      <a:br>
                        <a:rPr lang="de-DE" sz="900" u="none" strike="noStrike">
                          <a:effectLst/>
                        </a:rPr>
                      </a:br>
                      <a:r>
                        <a:rPr lang="de-DE" sz="900" u="none" strike="noStrike">
                          <a:effectLst/>
                        </a:rPr>
                        <a:t>G100 WPL350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Krauss Maffei</a:t>
                      </a:r>
                      <a:br>
                        <a:rPr lang="de-DE" sz="900" u="none" strike="noStrike">
                          <a:effectLst/>
                        </a:rPr>
                      </a:br>
                      <a:r>
                        <a:rPr lang="de-DE" sz="900" u="none" strike="noStrike">
                          <a:effectLst/>
                        </a:rPr>
                        <a:t>G100 WPL260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Krauss Maffei</a:t>
                      </a:r>
                      <a:br>
                        <a:rPr lang="de-DE" sz="900" u="none" strike="noStrike">
                          <a:effectLst/>
                        </a:rPr>
                      </a:br>
                      <a:r>
                        <a:rPr lang="de-DE" sz="900" u="none" strike="noStrike">
                          <a:effectLst/>
                        </a:rPr>
                        <a:t>G50 WPL260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Rudholzer Z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Rudholzer Door Lift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P.W.Lenzen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Zarian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Average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extLst>
                  <a:ext uri="{0D108BD9-81ED-4DB2-BD59-A6C34878D82A}">
                    <a16:rowId xmlns:a16="http://schemas.microsoft.com/office/drawing/2014/main" val="3145834474"/>
                  </a:ext>
                </a:extLst>
              </a:tr>
              <a:tr h="14751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Gross Price LS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1341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1341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2050</a:t>
                      </a: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995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1246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6486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6486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6486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1946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1135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1273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5535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extLst>
                  <a:ext uri="{0D108BD9-81ED-4DB2-BD59-A6C34878D82A}">
                    <a16:rowId xmlns:a16="http://schemas.microsoft.com/office/drawing/2014/main" val="1827878230"/>
                  </a:ext>
                </a:extLst>
              </a:tr>
              <a:tr h="14751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Gross Price HS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1142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1142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1951</a:t>
                      </a: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1014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1308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5792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5474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5474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1405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1167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1118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4042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extLst>
                  <a:ext uri="{0D108BD9-81ED-4DB2-BD59-A6C34878D82A}">
                    <a16:rowId xmlns:a16="http://schemas.microsoft.com/office/drawing/2014/main" val="3205868209"/>
                  </a:ext>
                </a:extLst>
              </a:tr>
              <a:tr h="1536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Gross Price Delta HS in 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0%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-15%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-15%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5%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2%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5%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-11%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-16%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-16%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-28%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3%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-12%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-27%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 dirty="0">
                          <a:effectLst/>
                        </a:rPr>
                        <a:t>-10%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7" marR="6147" marT="6147" marB="0" anchor="b"/>
                </a:tc>
                <a:extLst>
                  <a:ext uri="{0D108BD9-81ED-4DB2-BD59-A6C34878D82A}">
                    <a16:rowId xmlns:a16="http://schemas.microsoft.com/office/drawing/2014/main" val="2299927265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8D61A58E-D7F8-1B54-CA47-9D7694E77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99" y="2261105"/>
            <a:ext cx="6601755" cy="396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1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51AFA9-8CAE-4092-94FE-1C79A4FD4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Statistics</a:t>
            </a:r>
            <a:r>
              <a:rPr lang="de-DE" dirty="0"/>
              <a:t> </a:t>
            </a:r>
            <a:r>
              <a:rPr lang="de-DE" dirty="0" err="1"/>
              <a:t>Synchronous</a:t>
            </a:r>
            <a:r>
              <a:rPr lang="de-DE" dirty="0"/>
              <a:t> Servomotors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1AD020C-9AD6-4B6D-AE98-6673CA16F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795423"/>
              </p:ext>
            </p:extLst>
          </p:nvPr>
        </p:nvGraphicFramePr>
        <p:xfrm>
          <a:off x="615950" y="4247670"/>
          <a:ext cx="4978400" cy="929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109533064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85003347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51642230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68162092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54347756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85866004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2019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2020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2021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2022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Summe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125729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EZ ≤ 3000rpm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9933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8181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11015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3251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32380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105595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EZ &gt; 3000rpm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3480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3016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4487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1305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12288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484841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Summe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13413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11197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15502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4556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44668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3323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Anteil ≤ 3000rpm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74%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73%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71%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71%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72%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61761949"/>
                  </a:ext>
                </a:extLst>
              </a:tr>
            </a:tbl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6F7045F0-E67C-42A7-B7BF-EF73817712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097336"/>
              </p:ext>
            </p:extLst>
          </p:nvPr>
        </p:nvGraphicFramePr>
        <p:xfrm>
          <a:off x="615950" y="1122281"/>
          <a:ext cx="4978400" cy="3056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65B1844-4A69-45A6-AF0B-571A7EE44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874972"/>
              </p:ext>
            </p:extLst>
          </p:nvPr>
        </p:nvGraphicFramePr>
        <p:xfrm>
          <a:off x="6273800" y="4247670"/>
          <a:ext cx="4978400" cy="929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3712144027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78225664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73231503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54367826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75668243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82386293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2019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2020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2021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2022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Summe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389913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ED/EK ≤ 3000rpm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3625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2851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3219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853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10548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6249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ED/EK &gt; 3000rpm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3546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2552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3432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845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10375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51185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Summe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7171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5403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6651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1698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20923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6190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Anteil ≤ 3000rpm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51%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53%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48%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50%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70167967"/>
                  </a:ext>
                </a:extLst>
              </a:tr>
            </a:tbl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D6DD6D2F-1C7F-4551-B264-17BC16BB6C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633842"/>
              </p:ext>
            </p:extLst>
          </p:nvPr>
        </p:nvGraphicFramePr>
        <p:xfrm>
          <a:off x="6242752" y="1122281"/>
          <a:ext cx="5009448" cy="3056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52753880-0291-4829-A8DC-4021B9FDDC96}"/>
              </a:ext>
            </a:extLst>
          </p:cNvPr>
          <p:cNvSpPr txBox="1"/>
          <p:nvPr/>
        </p:nvSpPr>
        <p:spPr>
          <a:xfrm>
            <a:off x="540000" y="5260489"/>
            <a:ext cx="54437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EZ Motoren sind sehr hochpolig, dadurch entstehen hohe Blindströme. Dies kann zum Baugrößensprung beim Antriebsregler führen.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Für hohe Drehzahlen sind hohe Frequenzen erforderlich (&gt;600Hz) </a:t>
            </a:r>
            <a:br>
              <a:rPr lang="de-DE" sz="1400" dirty="0"/>
            </a:br>
            <a:r>
              <a:rPr lang="de-DE" sz="1400" dirty="0"/>
              <a:t>Viele Antriebsregler sind wegen der „Dual Use“ Verordnung auf 599Hz begrenzt.</a:t>
            </a:r>
          </a:p>
          <a:p>
            <a:endParaRPr lang="de-DE" sz="1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39340CC-EF2D-6504-2229-C3AE96D576BB}"/>
              </a:ext>
            </a:extLst>
          </p:cNvPr>
          <p:cNvSpPr txBox="1"/>
          <p:nvPr/>
        </p:nvSpPr>
        <p:spPr>
          <a:xfrm>
            <a:off x="6267026" y="5279500"/>
            <a:ext cx="56763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/>
              <a:t>EZ motors have very high polarity, which results in high reactive currents. This can lead to a step change in the size of the drive controller.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/>
              <a:t>For high speeds, high frequencies are required (&gt;600Hz) Many drive controllers are limited to 599Hz because of the "Dual Use" regulation.</a:t>
            </a:r>
            <a:endParaRPr lang="de-DE" sz="1400" i="1" dirty="0"/>
          </a:p>
        </p:txBody>
      </p:sp>
    </p:spTree>
    <p:extLst>
      <p:ext uri="{BB962C8B-B14F-4D97-AF65-F5344CB8AC3E}">
        <p14:creationId xmlns:p14="http://schemas.microsoft.com/office/powerpoint/2010/main" val="3419240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3EE85-BB61-762E-DD79-1B6C33FEE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Technical </a:t>
            </a:r>
            <a:r>
              <a:rPr lang="de-DE" dirty="0" err="1"/>
              <a:t>Disadvantages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Higher Speeds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34577E-C11E-596A-78C2-A9595E965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Temperatur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increasing</a:t>
            </a:r>
            <a:endParaRPr lang="de-DE" dirty="0"/>
          </a:p>
          <a:p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temperatur</a:t>
            </a:r>
            <a:r>
              <a:rPr lang="de-DE" dirty="0"/>
              <a:t> </a:t>
            </a:r>
            <a:r>
              <a:rPr lang="de-DE" dirty="0" err="1"/>
              <a:t>increases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internal </a:t>
            </a:r>
            <a:r>
              <a:rPr lang="de-DE" dirty="0" err="1"/>
              <a:t>pressure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faster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seal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wear</a:t>
            </a:r>
            <a:r>
              <a:rPr lang="de-DE" dirty="0">
                <a:sym typeface="Wingdings" panose="05000000000000000000" pitchFamily="2" charset="2"/>
              </a:rPr>
              <a:t> out.</a:t>
            </a:r>
          </a:p>
          <a:p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higher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temperatur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lifetime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oil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shorter</a:t>
            </a:r>
            <a:endParaRPr lang="de-DE" dirty="0"/>
          </a:p>
          <a:p>
            <a:r>
              <a:rPr lang="de-DE" dirty="0"/>
              <a:t>Running </a:t>
            </a:r>
            <a:r>
              <a:rPr lang="de-DE" dirty="0" err="1"/>
              <a:t>noise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increasing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80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0BD10A-CDBC-43C3-9A24-CF4C6629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 Point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think</a:t>
            </a:r>
            <a:r>
              <a:rPr lang="de-DE" dirty="0"/>
              <a:t> </a:t>
            </a:r>
            <a:r>
              <a:rPr lang="de-DE" dirty="0" err="1"/>
              <a:t>about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9B7D9C-4151-4691-92CF-04DDBB70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987285"/>
            <a:ext cx="11161800" cy="5686231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A High Speed Solution </a:t>
            </a:r>
            <a:r>
              <a:rPr lang="de-DE" sz="1800" dirty="0" err="1"/>
              <a:t>needs</a:t>
            </a:r>
            <a:r>
              <a:rPr lang="de-DE" sz="1800" dirty="0"/>
              <a:t> </a:t>
            </a:r>
            <a:r>
              <a:rPr lang="de-DE" sz="1800" dirty="0" err="1"/>
              <a:t>higher</a:t>
            </a:r>
            <a:r>
              <a:rPr lang="de-DE" sz="1800" dirty="0"/>
              <a:t> </a:t>
            </a:r>
            <a:r>
              <a:rPr lang="de-DE" sz="1800" dirty="0" err="1"/>
              <a:t>ratios</a:t>
            </a:r>
            <a:r>
              <a:rPr lang="de-DE" sz="1800" dirty="0"/>
              <a:t>. </a:t>
            </a:r>
          </a:p>
          <a:p>
            <a:pPr marL="0" indent="0">
              <a:buNone/>
            </a:pPr>
            <a:r>
              <a:rPr lang="de-DE" sz="1800" dirty="0"/>
              <a:t>At </a:t>
            </a:r>
            <a:r>
              <a:rPr lang="de-DE" sz="1800" dirty="0" err="1"/>
              <a:t>the</a:t>
            </a:r>
            <a:r>
              <a:rPr lang="de-DE" sz="1800" dirty="0"/>
              <a:t> P / PH and PE </a:t>
            </a:r>
            <a:r>
              <a:rPr lang="de-DE" sz="1800" dirty="0" err="1"/>
              <a:t>line</a:t>
            </a:r>
            <a:r>
              <a:rPr lang="de-DE" sz="1800" dirty="0"/>
              <a:t> </a:t>
            </a:r>
            <a:r>
              <a:rPr lang="de-DE" sz="1800" dirty="0" err="1"/>
              <a:t>this</a:t>
            </a:r>
            <a:r>
              <a:rPr lang="de-DE" sz="1800" dirty="0"/>
              <a:t> </a:t>
            </a:r>
            <a:r>
              <a:rPr lang="de-DE" sz="1800" dirty="0" err="1"/>
              <a:t>leads</a:t>
            </a:r>
            <a:r>
              <a:rPr lang="de-DE" sz="1800" dirty="0"/>
              <a:t> </a:t>
            </a:r>
            <a:r>
              <a:rPr lang="de-DE" sz="1800" dirty="0" err="1"/>
              <a:t>very</a:t>
            </a:r>
            <a:r>
              <a:rPr lang="de-DE" sz="1800" dirty="0"/>
              <a:t> </a:t>
            </a:r>
            <a:r>
              <a:rPr lang="de-DE" sz="1800" dirty="0" err="1"/>
              <a:t>often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a 2-stage </a:t>
            </a:r>
            <a:r>
              <a:rPr lang="de-DE" sz="1800" dirty="0" err="1"/>
              <a:t>gearbox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The 2-stage </a:t>
            </a:r>
            <a:r>
              <a:rPr lang="de-DE" sz="1800" dirty="0" err="1"/>
              <a:t>gearboxes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about</a:t>
            </a:r>
            <a:r>
              <a:rPr lang="de-DE" sz="1800" dirty="0"/>
              <a:t> 60 – 80% </a:t>
            </a:r>
            <a:r>
              <a:rPr lang="de-DE" sz="1800" dirty="0" err="1"/>
              <a:t>more</a:t>
            </a:r>
            <a:r>
              <a:rPr lang="de-DE" sz="1800" dirty="0"/>
              <a:t> expensive. </a:t>
            </a:r>
          </a:p>
          <a:p>
            <a:pPr marL="0" indent="0">
              <a:buNone/>
            </a:pPr>
            <a:r>
              <a:rPr lang="de-DE" sz="1800" dirty="0"/>
              <a:t>This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overcompensating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price</a:t>
            </a:r>
            <a:r>
              <a:rPr lang="de-DE" sz="1800" dirty="0"/>
              <a:t> </a:t>
            </a:r>
            <a:r>
              <a:rPr lang="de-DE" sz="1800" dirty="0" err="1"/>
              <a:t>advantage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smaller</a:t>
            </a:r>
            <a:r>
              <a:rPr lang="de-DE" sz="1800" dirty="0"/>
              <a:t> </a:t>
            </a:r>
            <a:r>
              <a:rPr lang="de-DE" sz="1800" dirty="0" err="1"/>
              <a:t>motor</a:t>
            </a:r>
            <a:r>
              <a:rPr lang="de-DE" sz="1800" dirty="0"/>
              <a:t>. </a:t>
            </a:r>
          </a:p>
          <a:p>
            <a:pPr marL="0" indent="0">
              <a:buNone/>
            </a:pPr>
            <a:endParaRPr lang="de-DE" sz="1800" dirty="0"/>
          </a:p>
          <a:p>
            <a:pPr>
              <a:buFont typeface="Wingdings" panose="05000000000000000000" pitchFamily="2" charset="2"/>
              <a:buChar char="à"/>
            </a:pPr>
            <a:r>
              <a:rPr lang="de-DE" sz="1800" dirty="0" err="1">
                <a:sym typeface="Wingdings" panose="05000000000000000000" pitchFamily="2" charset="2"/>
              </a:rPr>
              <a:t>Is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it</a:t>
            </a:r>
            <a:r>
              <a:rPr lang="de-DE" sz="1800" dirty="0">
                <a:sym typeface="Wingdings" panose="05000000000000000000" pitchFamily="2" charset="2"/>
              </a:rPr>
              <a:t> possible </a:t>
            </a:r>
            <a:r>
              <a:rPr lang="de-DE" sz="1800" dirty="0" err="1">
                <a:sym typeface="Wingdings" panose="05000000000000000000" pitchFamily="2" charset="2"/>
              </a:rPr>
              <a:t>to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resuce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the</a:t>
            </a:r>
            <a:r>
              <a:rPr lang="de-DE" sz="1800" dirty="0">
                <a:sym typeface="Wingdings" panose="05000000000000000000" pitchFamily="2" charset="2"/>
              </a:rPr>
              <a:t> 2-stage </a:t>
            </a:r>
            <a:r>
              <a:rPr lang="de-DE" sz="1800" dirty="0" err="1">
                <a:sym typeface="Wingdings" panose="05000000000000000000" pitchFamily="2" charset="2"/>
              </a:rPr>
              <a:t>prices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to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about</a:t>
            </a:r>
            <a:r>
              <a:rPr lang="de-DE" sz="1800" dirty="0">
                <a:sym typeface="Wingdings" panose="05000000000000000000" pitchFamily="2" charset="2"/>
              </a:rPr>
              <a:t> +30 – 50%?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sz="1800" dirty="0">
                <a:sym typeface="Wingdings" panose="05000000000000000000" pitchFamily="2" charset="2"/>
              </a:rPr>
              <a:t>Try </a:t>
            </a:r>
            <a:r>
              <a:rPr lang="de-DE" sz="1800" dirty="0" err="1">
                <a:sym typeface="Wingdings" panose="05000000000000000000" pitchFamily="2" charset="2"/>
              </a:rPr>
              <a:t>to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use</a:t>
            </a:r>
            <a:r>
              <a:rPr lang="de-DE" sz="1800" dirty="0">
                <a:sym typeface="Wingdings" panose="05000000000000000000" pitchFamily="2" charset="2"/>
              </a:rPr>
              <a:t> K, C </a:t>
            </a:r>
            <a:r>
              <a:rPr lang="de-DE" sz="1800" dirty="0" err="1">
                <a:sym typeface="Wingdings" panose="05000000000000000000" pitchFamily="2" charset="2"/>
              </a:rPr>
              <a:t>or</a:t>
            </a:r>
            <a:r>
              <a:rPr lang="de-DE" sz="1800" dirty="0">
                <a:sym typeface="Wingdings" panose="05000000000000000000" pitchFamily="2" charset="2"/>
              </a:rPr>
              <a:t> F-</a:t>
            </a:r>
            <a:r>
              <a:rPr lang="de-DE" sz="1800" dirty="0" err="1">
                <a:sym typeface="Wingdings" panose="05000000000000000000" pitchFamily="2" charset="2"/>
              </a:rPr>
              <a:t>gearboxes</a:t>
            </a:r>
            <a:r>
              <a:rPr lang="de-DE" sz="1800" dirty="0">
                <a:sym typeface="Wingdings" panose="05000000000000000000" pitchFamily="2" charset="2"/>
              </a:rPr>
              <a:t>, </a:t>
            </a:r>
            <a:r>
              <a:rPr lang="de-DE" sz="1800" dirty="0" err="1">
                <a:sym typeface="Wingdings" panose="05000000000000000000" pitchFamily="2" charset="2"/>
              </a:rPr>
              <a:t>because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higher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ratios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are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here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for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free</a:t>
            </a:r>
            <a:r>
              <a:rPr lang="de-DE" sz="1800">
                <a:sym typeface="Wingdings" panose="05000000000000000000" pitchFamily="2" charset="2"/>
              </a:rPr>
              <a:t>!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14919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82472"/>
            <a:ext cx="7987800" cy="460800"/>
          </a:xfrm>
        </p:spPr>
        <p:txBody>
          <a:bodyPr/>
          <a:lstStyle/>
          <a:p>
            <a:r>
              <a:rPr lang="de-DE" dirty="0"/>
              <a:t>AMADA LCG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5882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/>
              <a:t>X-Axis (</a:t>
            </a:r>
            <a:r>
              <a:rPr lang="de-DE" dirty="0" err="1"/>
              <a:t>Gantry</a:t>
            </a:r>
            <a:r>
              <a:rPr lang="de-DE" dirty="0"/>
              <a:t>) Rack and </a:t>
            </a:r>
            <a:r>
              <a:rPr lang="de-DE" dirty="0" err="1"/>
              <a:t>Pinion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 err="1"/>
              <a:t>Mass</a:t>
            </a:r>
            <a:r>
              <a:rPr lang="de-DE" dirty="0"/>
              <a:t>: 650kg </a:t>
            </a:r>
            <a:r>
              <a:rPr lang="de-DE" dirty="0">
                <a:sym typeface="Wingdings" panose="05000000000000000000" pitchFamily="2" charset="2"/>
              </a:rPr>
              <a:t> 2/3 on </a:t>
            </a:r>
            <a:r>
              <a:rPr lang="de-DE" dirty="0" err="1">
                <a:sym typeface="Wingdings" panose="05000000000000000000" pitchFamily="2" charset="2"/>
              </a:rPr>
              <a:t>one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side</a:t>
            </a:r>
            <a:r>
              <a:rPr lang="de-DE" dirty="0">
                <a:sym typeface="Wingdings" panose="05000000000000000000" pitchFamily="2" charset="2"/>
              </a:rPr>
              <a:t> m=433kg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a = 10 m/s² v = 2 m/s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			Possible Solution: ZV330S PH732SXSR0160 EZ505B/6000  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					</a:t>
            </a:r>
            <a:r>
              <a:rPr lang="de-DE" sz="1200" dirty="0">
                <a:solidFill>
                  <a:srgbClr val="FF0000"/>
                </a:solidFill>
                <a:sym typeface="Wingdings" panose="05000000000000000000" pitchFamily="2" charset="2"/>
              </a:rPr>
              <a:t>(n1N=6000 1/min </a:t>
            </a:r>
            <a:r>
              <a:rPr lang="de-DE" sz="1200" dirty="0" err="1">
                <a:solidFill>
                  <a:srgbClr val="FF0000"/>
                </a:solidFill>
                <a:sym typeface="Wingdings" panose="05000000000000000000" pitchFamily="2" charset="2"/>
              </a:rPr>
              <a:t>currently</a:t>
            </a:r>
            <a:r>
              <a:rPr lang="de-DE" sz="1200" dirty="0">
                <a:solidFill>
                  <a:srgbClr val="FF0000"/>
                </a:solidFill>
                <a:sym typeface="Wingdings" panose="05000000000000000000" pitchFamily="2" charset="2"/>
              </a:rPr>
              <a:t> not </a:t>
            </a:r>
            <a:r>
              <a:rPr lang="de-DE" sz="1200" dirty="0" err="1">
                <a:solidFill>
                  <a:srgbClr val="FF0000"/>
                </a:solidFill>
                <a:sym typeface="Wingdings" panose="05000000000000000000" pitchFamily="2" charset="2"/>
              </a:rPr>
              <a:t>available</a:t>
            </a:r>
            <a:r>
              <a:rPr lang="de-DE" sz="1200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de-DE" sz="1200" dirty="0">
              <a:solidFill>
                <a:srgbClr val="FF000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A8149AD-88E8-40AA-BF48-0CDB09711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700" y="839242"/>
            <a:ext cx="4266183" cy="194292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AF85114-7501-400E-AD12-2B75EDA94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0" y="3429000"/>
            <a:ext cx="4191325" cy="33317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3F3DAED-C451-4A20-9BDA-AF9E58E19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092" y="3412327"/>
            <a:ext cx="4191326" cy="333178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5E7EED3-8FA9-42C4-8DF5-6CB5EA094972}"/>
              </a:ext>
            </a:extLst>
          </p:cNvPr>
          <p:cNvSpPr txBox="1"/>
          <p:nvPr/>
        </p:nvSpPr>
        <p:spPr>
          <a:xfrm>
            <a:off x="540000" y="2463358"/>
            <a:ext cx="31268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ym typeface="Wingdings" panose="05000000000000000000" pitchFamily="2" charset="2"/>
              </a:rPr>
              <a:t>Current</a:t>
            </a:r>
            <a:r>
              <a:rPr lang="de-DE" sz="2000" dirty="0">
                <a:sym typeface="Wingdings" panose="05000000000000000000" pitchFamily="2" charset="2"/>
              </a:rPr>
              <a:t> Solution: </a:t>
            </a:r>
          </a:p>
          <a:p>
            <a:r>
              <a:rPr lang="de-DE" sz="2000" dirty="0">
                <a:sym typeface="Wingdings" panose="05000000000000000000" pitchFamily="2" charset="2"/>
              </a:rPr>
              <a:t>ZV330S PH731SXSR0070ME </a:t>
            </a:r>
          </a:p>
          <a:p>
            <a:r>
              <a:rPr lang="de-DE" sz="2000" dirty="0">
                <a:sym typeface="Wingdings" panose="05000000000000000000" pitchFamily="2" charset="2"/>
              </a:rPr>
              <a:t>Fanuc alpha22-4000i</a:t>
            </a:r>
          </a:p>
          <a:p>
            <a:endParaRPr lang="de-DE" sz="2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4FA2B4B-1104-4617-B6AD-C384B0F7099D}"/>
              </a:ext>
            </a:extLst>
          </p:cNvPr>
          <p:cNvSpPr txBox="1"/>
          <p:nvPr/>
        </p:nvSpPr>
        <p:spPr>
          <a:xfrm>
            <a:off x="3706986" y="6352936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IM=2,8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9642D4B-6A2C-4B1C-8032-8748BB368B6C}"/>
              </a:ext>
            </a:extLst>
          </p:cNvPr>
          <p:cNvSpPr txBox="1"/>
          <p:nvPr/>
        </p:nvSpPr>
        <p:spPr>
          <a:xfrm>
            <a:off x="9494773" y="5598000"/>
            <a:ext cx="2357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IM=2,9 </a:t>
            </a:r>
          </a:p>
          <a:p>
            <a:r>
              <a:rPr lang="de-DE" dirty="0" err="1"/>
              <a:t>although</a:t>
            </a:r>
            <a:r>
              <a:rPr lang="de-DE" dirty="0"/>
              <a:t> </a:t>
            </a:r>
            <a:r>
              <a:rPr lang="de-DE" dirty="0" err="1"/>
              <a:t>geared</a:t>
            </a:r>
            <a:r>
              <a:rPr lang="de-DE" dirty="0"/>
              <a:t> </a:t>
            </a:r>
            <a:r>
              <a:rPr lang="de-DE" dirty="0" err="1"/>
              <a:t>motor</a:t>
            </a:r>
            <a:endParaRPr lang="de-DE" dirty="0"/>
          </a:p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coupling</a:t>
            </a:r>
            <a:r>
              <a:rPr lang="de-DE" dirty="0"/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11A12B-19E1-4567-89BF-8981D4B78408}"/>
              </a:ext>
            </a:extLst>
          </p:cNvPr>
          <p:cNvSpPr txBox="1"/>
          <p:nvPr/>
        </p:nvSpPr>
        <p:spPr>
          <a:xfrm>
            <a:off x="2480428" y="5487004"/>
            <a:ext cx="2229136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=161+215=376mm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□</a:t>
            </a:r>
            <a:r>
              <a:rPr lang="de-DE" baseline="-25000" dirty="0" err="1">
                <a:solidFill>
                  <a:srgbClr val="FF0000"/>
                </a:solidFill>
              </a:rPr>
              <a:t>Mot</a:t>
            </a:r>
            <a:r>
              <a:rPr lang="de-DE" dirty="0">
                <a:solidFill>
                  <a:srgbClr val="FF0000"/>
                </a:solidFill>
              </a:rPr>
              <a:t>=174mm</a:t>
            </a:r>
          </a:p>
          <a:p>
            <a:r>
              <a:rPr lang="de-DE" dirty="0" err="1">
                <a:solidFill>
                  <a:srgbClr val="FF0000"/>
                </a:solidFill>
              </a:rPr>
              <a:t>m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=12+29=41kg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2C797B5-0481-4D5E-A17D-563B5A5010F7}"/>
              </a:ext>
            </a:extLst>
          </p:cNvPr>
          <p:cNvSpPr txBox="1"/>
          <p:nvPr/>
        </p:nvSpPr>
        <p:spPr>
          <a:xfrm>
            <a:off x="9609010" y="4560722"/>
            <a:ext cx="2372957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=436mm (FC 86mm)</a:t>
            </a:r>
          </a:p>
          <a:p>
            <a:r>
              <a:rPr lang="de-DE" dirty="0">
                <a:solidFill>
                  <a:srgbClr val="FF0000"/>
                </a:solidFill>
              </a:rPr>
              <a:t>□</a:t>
            </a:r>
            <a:r>
              <a:rPr lang="de-DE" baseline="-25000" dirty="0" err="1">
                <a:solidFill>
                  <a:srgbClr val="FF0000"/>
                </a:solidFill>
              </a:rPr>
              <a:t>Mot</a:t>
            </a:r>
            <a:r>
              <a:rPr lang="de-DE" dirty="0">
                <a:solidFill>
                  <a:srgbClr val="FF0000"/>
                </a:solidFill>
              </a:rPr>
              <a:t>=115/135</a:t>
            </a:r>
          </a:p>
          <a:p>
            <a:r>
              <a:rPr lang="de-DE" dirty="0" err="1">
                <a:solidFill>
                  <a:srgbClr val="FF0000"/>
                </a:solidFill>
              </a:rPr>
              <a:t>m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=26kg</a:t>
            </a:r>
          </a:p>
        </p:txBody>
      </p:sp>
    </p:spTree>
    <p:extLst>
      <p:ext uri="{BB962C8B-B14F-4D97-AF65-F5344CB8AC3E}">
        <p14:creationId xmlns:p14="http://schemas.microsoft.com/office/powerpoint/2010/main" val="323423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D605239-EAAD-44A3-BC02-832530D88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14" y="3576579"/>
            <a:ext cx="3922986" cy="31184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82472"/>
            <a:ext cx="7987800" cy="460800"/>
          </a:xfrm>
        </p:spPr>
        <p:txBody>
          <a:bodyPr/>
          <a:lstStyle/>
          <a:p>
            <a:r>
              <a:rPr lang="de-DE" dirty="0" err="1"/>
              <a:t>Mecanumeric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5882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/>
              <a:t>X-Axis (</a:t>
            </a:r>
            <a:r>
              <a:rPr lang="de-DE" dirty="0" err="1"/>
              <a:t>Gantry</a:t>
            </a:r>
            <a:r>
              <a:rPr lang="de-DE" dirty="0"/>
              <a:t>) Rack and </a:t>
            </a:r>
            <a:r>
              <a:rPr lang="de-DE" dirty="0" err="1"/>
              <a:t>Pinion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 err="1"/>
              <a:t>Mass</a:t>
            </a:r>
            <a:r>
              <a:rPr lang="de-DE" dirty="0"/>
              <a:t>: 600kg </a:t>
            </a:r>
            <a:r>
              <a:rPr lang="de-DE" dirty="0">
                <a:sym typeface="Wingdings" panose="05000000000000000000" pitchFamily="2" charset="2"/>
              </a:rPr>
              <a:t> 1/2 on </a:t>
            </a:r>
            <a:r>
              <a:rPr lang="de-DE" dirty="0" err="1">
                <a:sym typeface="Wingdings" panose="05000000000000000000" pitchFamily="2" charset="2"/>
              </a:rPr>
              <a:t>one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side</a:t>
            </a:r>
            <a:r>
              <a:rPr lang="de-DE" dirty="0">
                <a:sym typeface="Wingdings" panose="05000000000000000000" pitchFamily="2" charset="2"/>
              </a:rPr>
              <a:t> m=300kg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a = 2 m/s² v = 1,33 m/s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			Possible Solution: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					</a:t>
            </a:r>
            <a:r>
              <a:rPr lang="de-DE" sz="2000" dirty="0">
                <a:sym typeface="Wingdings" panose="05000000000000000000" pitchFamily="2" charset="2"/>
              </a:rPr>
              <a:t>ZV216SE P331_0040 EZ401U/3000</a:t>
            </a:r>
            <a:r>
              <a:rPr lang="de-DE" dirty="0">
                <a:sym typeface="Wingdings" panose="05000000000000000000" pitchFamily="2" charset="2"/>
              </a:rPr>
              <a:t>  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					</a:t>
            </a:r>
            <a:endParaRPr lang="de-DE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E7EED3-8FA9-42C4-8DF5-6CB5EA094972}"/>
              </a:ext>
            </a:extLst>
          </p:cNvPr>
          <p:cNvSpPr txBox="1"/>
          <p:nvPr/>
        </p:nvSpPr>
        <p:spPr>
          <a:xfrm>
            <a:off x="540000" y="2551589"/>
            <a:ext cx="384464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dirty="0">
              <a:sym typeface="Wingdings" panose="05000000000000000000" pitchFamily="2" charset="2"/>
            </a:endParaRPr>
          </a:p>
          <a:p>
            <a:r>
              <a:rPr lang="de-DE" sz="2000" dirty="0" err="1">
                <a:sym typeface="Wingdings" panose="05000000000000000000" pitchFamily="2" charset="2"/>
              </a:rPr>
              <a:t>Current</a:t>
            </a:r>
            <a:r>
              <a:rPr lang="de-DE" sz="2000" dirty="0">
                <a:sym typeface="Wingdings" panose="05000000000000000000" pitchFamily="2" charset="2"/>
              </a:rPr>
              <a:t> Solution: </a:t>
            </a:r>
          </a:p>
          <a:p>
            <a:r>
              <a:rPr lang="de-DE" sz="2000" dirty="0">
                <a:sym typeface="Wingdings" panose="05000000000000000000" pitchFamily="2" charset="2"/>
              </a:rPr>
              <a:t>ZV216SE P331_0080 EZ302U/6000 </a:t>
            </a:r>
          </a:p>
          <a:p>
            <a:endParaRPr lang="de-DE" sz="2000" dirty="0">
              <a:sym typeface="Wingdings" panose="05000000000000000000" pitchFamily="2" charset="2"/>
            </a:endParaRPr>
          </a:p>
          <a:p>
            <a:endParaRPr lang="de-DE" sz="2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4FA2B4B-1104-4617-B6AD-C384B0F7099D}"/>
              </a:ext>
            </a:extLst>
          </p:cNvPr>
          <p:cNvSpPr txBox="1"/>
          <p:nvPr/>
        </p:nvSpPr>
        <p:spPr>
          <a:xfrm>
            <a:off x="3616437" y="6341092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IM=9,5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9642D4B-6A2C-4B1C-8032-8748BB368B6C}"/>
              </a:ext>
            </a:extLst>
          </p:cNvPr>
          <p:cNvSpPr txBox="1"/>
          <p:nvPr/>
        </p:nvSpPr>
        <p:spPr>
          <a:xfrm>
            <a:off x="9346929" y="6365827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IM=26,5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5650FE-77EB-48EA-BD04-D9E7E8FFA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841" y="839242"/>
            <a:ext cx="4419465" cy="193345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A309BB1-88E9-4561-82FF-961717FF6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078" y="3591948"/>
            <a:ext cx="3922986" cy="311847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52466AB-BD45-4304-AD8D-DB7604755CC8}"/>
              </a:ext>
            </a:extLst>
          </p:cNvPr>
          <p:cNvSpPr txBox="1"/>
          <p:nvPr/>
        </p:nvSpPr>
        <p:spPr>
          <a:xfrm>
            <a:off x="2876206" y="5373891"/>
            <a:ext cx="2461571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=68,5+112=180,5mm</a:t>
            </a:r>
          </a:p>
          <a:p>
            <a:r>
              <a:rPr lang="de-DE" dirty="0">
                <a:solidFill>
                  <a:srgbClr val="FF0000"/>
                </a:solidFill>
              </a:rPr>
              <a:t>□</a:t>
            </a:r>
            <a:r>
              <a:rPr lang="de-DE" baseline="-25000" dirty="0" err="1">
                <a:solidFill>
                  <a:srgbClr val="FF0000"/>
                </a:solidFill>
              </a:rPr>
              <a:t>Mot</a:t>
            </a:r>
            <a:r>
              <a:rPr lang="de-DE" dirty="0">
                <a:solidFill>
                  <a:srgbClr val="FF0000"/>
                </a:solidFill>
              </a:rPr>
              <a:t>=72mm</a:t>
            </a:r>
          </a:p>
          <a:p>
            <a:r>
              <a:rPr lang="de-DE" dirty="0" err="1">
                <a:solidFill>
                  <a:srgbClr val="FF0000"/>
                </a:solidFill>
              </a:rPr>
              <a:t>m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=3,6kg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9A1B110-D591-44B1-8215-9B1C8F7AA067}"/>
              </a:ext>
            </a:extLst>
          </p:cNvPr>
          <p:cNvSpPr txBox="1"/>
          <p:nvPr/>
        </p:nvSpPr>
        <p:spPr>
          <a:xfrm>
            <a:off x="9411371" y="5397954"/>
            <a:ext cx="2259593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=65+98=163mm     </a:t>
            </a:r>
          </a:p>
          <a:p>
            <a:r>
              <a:rPr lang="de-DE" dirty="0">
                <a:solidFill>
                  <a:srgbClr val="FF0000"/>
                </a:solidFill>
              </a:rPr>
              <a:t>□</a:t>
            </a:r>
            <a:r>
              <a:rPr lang="de-DE" baseline="-25000" dirty="0" err="1">
                <a:solidFill>
                  <a:srgbClr val="FF0000"/>
                </a:solidFill>
              </a:rPr>
              <a:t>Mot</a:t>
            </a:r>
            <a:r>
              <a:rPr lang="de-DE" dirty="0">
                <a:solidFill>
                  <a:srgbClr val="FF0000"/>
                </a:solidFill>
              </a:rPr>
              <a:t>=98mm</a:t>
            </a:r>
          </a:p>
          <a:p>
            <a:r>
              <a:rPr lang="de-DE" dirty="0" err="1">
                <a:solidFill>
                  <a:srgbClr val="FF0000"/>
                </a:solidFill>
              </a:rPr>
              <a:t>m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=5,5kg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F35DEAD-2434-417C-817B-C9CEF00F0721}"/>
              </a:ext>
            </a:extLst>
          </p:cNvPr>
          <p:cNvSpPr txBox="1"/>
          <p:nvPr/>
        </p:nvSpPr>
        <p:spPr>
          <a:xfrm>
            <a:off x="4323838" y="5834092"/>
            <a:ext cx="898003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1142,-€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A13D9F6-71D8-489B-854D-AC9DF8903F71}"/>
              </a:ext>
            </a:extLst>
          </p:cNvPr>
          <p:cNvSpPr txBox="1"/>
          <p:nvPr/>
        </p:nvSpPr>
        <p:spPr>
          <a:xfrm>
            <a:off x="10683083" y="5886832"/>
            <a:ext cx="898003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1341,-€</a:t>
            </a:r>
          </a:p>
        </p:txBody>
      </p:sp>
    </p:spTree>
    <p:extLst>
      <p:ext uri="{BB962C8B-B14F-4D97-AF65-F5344CB8AC3E}">
        <p14:creationId xmlns:p14="http://schemas.microsoft.com/office/powerpoint/2010/main" val="178573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6B3FF2D-4D61-4D8F-ACDF-2351DBFB8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841" y="3518409"/>
            <a:ext cx="4037381" cy="320941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3CCFD25-76B7-409B-8DDA-35FB37392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95" y="3533599"/>
            <a:ext cx="4018273" cy="319422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82472"/>
            <a:ext cx="7987800" cy="460800"/>
          </a:xfrm>
        </p:spPr>
        <p:txBody>
          <a:bodyPr/>
          <a:lstStyle/>
          <a:p>
            <a:r>
              <a:rPr lang="de-DE" dirty="0" err="1"/>
              <a:t>Mecanumeric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5882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/>
              <a:t>Y-Axis Rack and </a:t>
            </a:r>
            <a:r>
              <a:rPr lang="de-DE" dirty="0" err="1"/>
              <a:t>Pinion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 err="1"/>
              <a:t>Mass</a:t>
            </a:r>
            <a:r>
              <a:rPr lang="de-DE" dirty="0"/>
              <a:t>: 200kg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a = 2 m/s²   v = 1,33 m/s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			Possible Solution: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					</a:t>
            </a:r>
            <a:r>
              <a:rPr lang="de-DE" sz="2000" dirty="0">
                <a:sym typeface="Wingdings" panose="05000000000000000000" pitchFamily="2" charset="2"/>
              </a:rPr>
              <a:t>ZV216SE P331_0040 EZ401U/3000</a:t>
            </a:r>
            <a:r>
              <a:rPr lang="de-DE" dirty="0">
                <a:sym typeface="Wingdings" panose="05000000000000000000" pitchFamily="2" charset="2"/>
              </a:rPr>
              <a:t>  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					</a:t>
            </a:r>
            <a:endParaRPr lang="de-DE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E7EED3-8FA9-42C4-8DF5-6CB5EA094972}"/>
              </a:ext>
            </a:extLst>
          </p:cNvPr>
          <p:cNvSpPr txBox="1"/>
          <p:nvPr/>
        </p:nvSpPr>
        <p:spPr>
          <a:xfrm>
            <a:off x="540000" y="2551589"/>
            <a:ext cx="384464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dirty="0">
              <a:sym typeface="Wingdings" panose="05000000000000000000" pitchFamily="2" charset="2"/>
            </a:endParaRPr>
          </a:p>
          <a:p>
            <a:r>
              <a:rPr lang="de-DE" sz="2000" dirty="0" err="1">
                <a:sym typeface="Wingdings" panose="05000000000000000000" pitchFamily="2" charset="2"/>
              </a:rPr>
              <a:t>Current</a:t>
            </a:r>
            <a:r>
              <a:rPr lang="de-DE" sz="2000" dirty="0">
                <a:sym typeface="Wingdings" panose="05000000000000000000" pitchFamily="2" charset="2"/>
              </a:rPr>
              <a:t> Solution: </a:t>
            </a:r>
          </a:p>
          <a:p>
            <a:r>
              <a:rPr lang="de-DE" sz="2000" dirty="0">
                <a:sym typeface="Wingdings" panose="05000000000000000000" pitchFamily="2" charset="2"/>
              </a:rPr>
              <a:t>ZV216SE P331_0080 EZ302U/6000 </a:t>
            </a:r>
          </a:p>
          <a:p>
            <a:endParaRPr lang="de-DE" sz="2000" dirty="0">
              <a:sym typeface="Wingdings" panose="05000000000000000000" pitchFamily="2" charset="2"/>
            </a:endParaRPr>
          </a:p>
          <a:p>
            <a:endParaRPr lang="de-DE" sz="2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4FA2B4B-1104-4617-B6AD-C384B0F7099D}"/>
              </a:ext>
            </a:extLst>
          </p:cNvPr>
          <p:cNvSpPr txBox="1"/>
          <p:nvPr/>
        </p:nvSpPr>
        <p:spPr>
          <a:xfrm>
            <a:off x="3747091" y="636897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IM=4,3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9642D4B-6A2C-4B1C-8032-8748BB368B6C}"/>
              </a:ext>
            </a:extLst>
          </p:cNvPr>
          <p:cNvSpPr txBox="1"/>
          <p:nvPr/>
        </p:nvSpPr>
        <p:spPr>
          <a:xfrm>
            <a:off x="9350392" y="6384058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IM=13,6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5650FE-77EB-48EA-BD04-D9E7E8FFA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841" y="839242"/>
            <a:ext cx="4419465" cy="193345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F51E4B1-20DB-48AA-8788-49921DAAD0DB}"/>
              </a:ext>
            </a:extLst>
          </p:cNvPr>
          <p:cNvSpPr txBox="1"/>
          <p:nvPr/>
        </p:nvSpPr>
        <p:spPr>
          <a:xfrm>
            <a:off x="2876206" y="5373891"/>
            <a:ext cx="2461571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=68,5+112=180,5mm</a:t>
            </a:r>
          </a:p>
          <a:p>
            <a:r>
              <a:rPr lang="de-DE" dirty="0">
                <a:solidFill>
                  <a:srgbClr val="FF0000"/>
                </a:solidFill>
              </a:rPr>
              <a:t>□</a:t>
            </a:r>
            <a:r>
              <a:rPr lang="de-DE" baseline="-25000" dirty="0" err="1">
                <a:solidFill>
                  <a:srgbClr val="FF0000"/>
                </a:solidFill>
              </a:rPr>
              <a:t>Mot</a:t>
            </a:r>
            <a:r>
              <a:rPr lang="de-DE" dirty="0">
                <a:solidFill>
                  <a:srgbClr val="FF0000"/>
                </a:solidFill>
              </a:rPr>
              <a:t>=72mm</a:t>
            </a:r>
          </a:p>
          <a:p>
            <a:r>
              <a:rPr lang="de-DE" dirty="0" err="1">
                <a:solidFill>
                  <a:srgbClr val="FF0000"/>
                </a:solidFill>
              </a:rPr>
              <a:t>m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=3,6kg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AB3633F-2B9F-4217-B51B-51121414A7EA}"/>
              </a:ext>
            </a:extLst>
          </p:cNvPr>
          <p:cNvSpPr txBox="1"/>
          <p:nvPr/>
        </p:nvSpPr>
        <p:spPr>
          <a:xfrm>
            <a:off x="9411371" y="5397954"/>
            <a:ext cx="2259593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=65+98=163mm     </a:t>
            </a:r>
          </a:p>
          <a:p>
            <a:r>
              <a:rPr lang="de-DE" dirty="0">
                <a:solidFill>
                  <a:srgbClr val="FF0000"/>
                </a:solidFill>
              </a:rPr>
              <a:t>□</a:t>
            </a:r>
            <a:r>
              <a:rPr lang="de-DE" baseline="-25000" dirty="0" err="1">
                <a:solidFill>
                  <a:srgbClr val="FF0000"/>
                </a:solidFill>
              </a:rPr>
              <a:t>Mot</a:t>
            </a:r>
            <a:r>
              <a:rPr lang="de-DE" dirty="0">
                <a:solidFill>
                  <a:srgbClr val="FF0000"/>
                </a:solidFill>
              </a:rPr>
              <a:t>=98mm</a:t>
            </a:r>
          </a:p>
          <a:p>
            <a:r>
              <a:rPr lang="de-DE" dirty="0" err="1">
                <a:solidFill>
                  <a:srgbClr val="FF0000"/>
                </a:solidFill>
              </a:rPr>
              <a:t>m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=5,5kg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92A15E4-0B8A-477D-B2E0-5D955AC20DF4}"/>
              </a:ext>
            </a:extLst>
          </p:cNvPr>
          <p:cNvSpPr txBox="1"/>
          <p:nvPr/>
        </p:nvSpPr>
        <p:spPr>
          <a:xfrm>
            <a:off x="4323838" y="5834092"/>
            <a:ext cx="898003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1142,-€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35B2581-E553-4751-8755-BAFE32F779FA}"/>
              </a:ext>
            </a:extLst>
          </p:cNvPr>
          <p:cNvSpPr txBox="1"/>
          <p:nvPr/>
        </p:nvSpPr>
        <p:spPr>
          <a:xfrm>
            <a:off x="10683083" y="5886832"/>
            <a:ext cx="898003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1341,-€</a:t>
            </a:r>
          </a:p>
        </p:txBody>
      </p:sp>
    </p:spTree>
    <p:extLst>
      <p:ext uri="{BB962C8B-B14F-4D97-AF65-F5344CB8AC3E}">
        <p14:creationId xmlns:p14="http://schemas.microsoft.com/office/powerpoint/2010/main" val="348137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963E04D0-5FB1-4615-9379-7A9076B6C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841" y="3529263"/>
            <a:ext cx="4036136" cy="320842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328BE37-802E-4BA3-A6B7-AA45FA1E5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98" y="3529263"/>
            <a:ext cx="4036136" cy="320842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82472"/>
            <a:ext cx="7987800" cy="460800"/>
          </a:xfrm>
        </p:spPr>
        <p:txBody>
          <a:bodyPr/>
          <a:lstStyle/>
          <a:p>
            <a:r>
              <a:rPr lang="de-DE" dirty="0"/>
              <a:t>RODIN4D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5882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/>
              <a:t>Rotary Table </a:t>
            </a:r>
          </a:p>
          <a:p>
            <a:pPr marL="0" indent="0">
              <a:buNone/>
            </a:pPr>
            <a:r>
              <a:rPr lang="de-DE" dirty="0"/>
              <a:t>Inertia: 0,8kgm² </a:t>
            </a: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α</a:t>
            </a:r>
            <a:r>
              <a:rPr lang="de-DE" dirty="0">
                <a:sym typeface="Wingdings" panose="05000000000000000000" pitchFamily="2" charset="2"/>
              </a:rPr>
              <a:t> = 70 </a:t>
            </a:r>
            <a:r>
              <a:rPr lang="de-DE" dirty="0" err="1">
                <a:sym typeface="Wingdings" panose="05000000000000000000" pitchFamily="2" charset="2"/>
              </a:rPr>
              <a:t>rad</a:t>
            </a:r>
            <a:r>
              <a:rPr lang="de-DE" dirty="0">
                <a:sym typeface="Wingdings" panose="05000000000000000000" pitchFamily="2" charset="2"/>
              </a:rPr>
              <a:t>/s²  n</a:t>
            </a:r>
            <a:r>
              <a:rPr lang="de-DE" baseline="-25000" dirty="0">
                <a:sym typeface="Wingdings" panose="05000000000000000000" pitchFamily="2" charset="2"/>
              </a:rPr>
              <a:t>2</a:t>
            </a:r>
            <a:r>
              <a:rPr lang="de-DE" dirty="0">
                <a:sym typeface="Wingdings" panose="05000000000000000000" pitchFamily="2" charset="2"/>
              </a:rPr>
              <a:t> = 167 1/min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			Possible Solution: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					</a:t>
            </a:r>
            <a:r>
              <a:rPr lang="de-DE" sz="2000" dirty="0">
                <a:sym typeface="Wingdings" panose="05000000000000000000" pitchFamily="2" charset="2"/>
              </a:rPr>
              <a:t>PH432_0400 EZ302U/6000 </a:t>
            </a:r>
            <a:r>
              <a:rPr lang="de-DE" dirty="0">
                <a:sym typeface="Wingdings" panose="05000000000000000000" pitchFamily="2" charset="2"/>
              </a:rPr>
              <a:t>					</a:t>
            </a:r>
            <a:endParaRPr lang="de-DE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E7EED3-8FA9-42C4-8DF5-6CB5EA094972}"/>
              </a:ext>
            </a:extLst>
          </p:cNvPr>
          <p:cNvSpPr txBox="1"/>
          <p:nvPr/>
        </p:nvSpPr>
        <p:spPr>
          <a:xfrm>
            <a:off x="540000" y="2551589"/>
            <a:ext cx="304795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dirty="0">
              <a:sym typeface="Wingdings" panose="05000000000000000000" pitchFamily="2" charset="2"/>
            </a:endParaRPr>
          </a:p>
          <a:p>
            <a:r>
              <a:rPr lang="de-DE" sz="2000" dirty="0" err="1">
                <a:sym typeface="Wingdings" panose="05000000000000000000" pitchFamily="2" charset="2"/>
              </a:rPr>
              <a:t>Current</a:t>
            </a:r>
            <a:r>
              <a:rPr lang="de-DE" sz="2000" dirty="0">
                <a:sym typeface="Wingdings" panose="05000000000000000000" pitchFamily="2" charset="2"/>
              </a:rPr>
              <a:t> Solution: </a:t>
            </a:r>
          </a:p>
          <a:p>
            <a:r>
              <a:rPr lang="de-DE" sz="2000" dirty="0">
                <a:sym typeface="Wingdings" panose="05000000000000000000" pitchFamily="2" charset="2"/>
              </a:rPr>
              <a:t>PH432_0250 EZ401U/3000 </a:t>
            </a:r>
          </a:p>
          <a:p>
            <a:endParaRPr lang="de-DE" sz="2000" dirty="0">
              <a:sym typeface="Wingdings" panose="05000000000000000000" pitchFamily="2" charset="2"/>
            </a:endParaRPr>
          </a:p>
          <a:p>
            <a:endParaRPr lang="de-DE" sz="2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4FA2B4B-1104-4617-B6AD-C384B0F7099D}"/>
              </a:ext>
            </a:extLst>
          </p:cNvPr>
          <p:cNvSpPr txBox="1"/>
          <p:nvPr/>
        </p:nvSpPr>
        <p:spPr>
          <a:xfrm>
            <a:off x="3683327" y="6368352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IM=12,4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9642D4B-6A2C-4B1C-8032-8748BB368B6C}"/>
              </a:ext>
            </a:extLst>
          </p:cNvPr>
          <p:cNvSpPr txBox="1"/>
          <p:nvPr/>
        </p:nvSpPr>
        <p:spPr>
          <a:xfrm>
            <a:off x="9334351" y="6368352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IM=12,2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989D83C-4ECD-40F4-8AE8-70060B9E5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841" y="843969"/>
            <a:ext cx="4144284" cy="1978894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1FE77768-1975-46EC-B20A-12E10B6A0A02}"/>
              </a:ext>
            </a:extLst>
          </p:cNvPr>
          <p:cNvSpPr txBox="1"/>
          <p:nvPr/>
        </p:nvSpPr>
        <p:spPr>
          <a:xfrm>
            <a:off x="9303748" y="3016425"/>
            <a:ext cx="2775958" cy="20621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Problem at </a:t>
            </a:r>
            <a:r>
              <a:rPr lang="de-DE" sz="1600" dirty="0" err="1"/>
              <a:t>gearbox</a:t>
            </a:r>
            <a:r>
              <a:rPr lang="de-DE" sz="1600" dirty="0"/>
              <a:t>:</a:t>
            </a:r>
          </a:p>
          <a:p>
            <a:r>
              <a:rPr lang="de-DE" sz="1600" dirty="0"/>
              <a:t>The </a:t>
            </a:r>
            <a:r>
              <a:rPr lang="de-DE" sz="1600" dirty="0" err="1"/>
              <a:t>allowed</a:t>
            </a:r>
            <a:r>
              <a:rPr lang="de-DE" sz="1600" dirty="0"/>
              <a:t> n</a:t>
            </a:r>
            <a:r>
              <a:rPr lang="de-DE" sz="1600" baseline="-25000" dirty="0"/>
              <a:t>2N</a:t>
            </a:r>
            <a:r>
              <a:rPr lang="de-DE" sz="1600" dirty="0"/>
              <a:t> </a:t>
            </a:r>
            <a:r>
              <a:rPr lang="de-DE" sz="1600" dirty="0" err="1"/>
              <a:t>drops</a:t>
            </a:r>
            <a:r>
              <a:rPr lang="de-DE" sz="1600" dirty="0"/>
              <a:t> down</a:t>
            </a:r>
          </a:p>
          <a:p>
            <a:r>
              <a:rPr lang="de-DE" sz="1600" dirty="0" err="1"/>
              <a:t>from</a:t>
            </a:r>
            <a:r>
              <a:rPr lang="de-DE" sz="1600" dirty="0"/>
              <a:t>  180 </a:t>
            </a:r>
            <a:r>
              <a:rPr lang="de-DE" sz="1600" dirty="0" err="1"/>
              <a:t>to</a:t>
            </a:r>
            <a:r>
              <a:rPr lang="de-DE" sz="1600" dirty="0"/>
              <a:t> 125 1/min due </a:t>
            </a:r>
            <a:r>
              <a:rPr lang="de-DE" sz="1600" dirty="0" err="1"/>
              <a:t>to</a:t>
            </a:r>
            <a:r>
              <a:rPr lang="de-DE" sz="1600" dirty="0"/>
              <a:t> a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small</a:t>
            </a:r>
            <a:r>
              <a:rPr lang="de-DE" sz="1600" dirty="0"/>
              <a:t> </a:t>
            </a:r>
            <a:r>
              <a:rPr lang="de-DE" sz="1600" dirty="0" err="1"/>
              <a:t>increase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n</a:t>
            </a:r>
            <a:r>
              <a:rPr lang="de-DE" sz="1600" baseline="-25000" dirty="0"/>
              <a:t>1N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4000 1/min (i=25)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4500 1/min (i=40). </a:t>
            </a:r>
          </a:p>
          <a:p>
            <a:r>
              <a:rPr lang="de-DE" sz="1600" dirty="0"/>
              <a:t>i=40 </a:t>
            </a:r>
            <a:r>
              <a:rPr lang="de-DE" sz="1600" dirty="0" err="1"/>
              <a:t>should</a:t>
            </a:r>
            <a:r>
              <a:rPr lang="de-DE" sz="1600" dirty="0"/>
              <a:t> </a:t>
            </a:r>
            <a:r>
              <a:rPr lang="de-DE" sz="1600" dirty="0" err="1"/>
              <a:t>have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n</a:t>
            </a:r>
            <a:r>
              <a:rPr lang="de-DE" sz="1600" baseline="-25000" dirty="0"/>
              <a:t>1N</a:t>
            </a:r>
            <a:r>
              <a:rPr lang="de-DE" sz="1600" dirty="0"/>
              <a:t>=6000 1/min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3FF59A02-C841-48D4-AC4E-A09DA74074DB}"/>
              </a:ext>
            </a:extLst>
          </p:cNvPr>
          <p:cNvCxnSpPr/>
          <p:nvPr/>
        </p:nvCxnSpPr>
        <p:spPr>
          <a:xfrm flipH="1">
            <a:off x="6769768" y="3238894"/>
            <a:ext cx="2596357" cy="15934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8287CA05-D5CC-4D2A-B8AB-4507BF735F98}"/>
              </a:ext>
            </a:extLst>
          </p:cNvPr>
          <p:cNvSpPr txBox="1"/>
          <p:nvPr/>
        </p:nvSpPr>
        <p:spPr>
          <a:xfrm>
            <a:off x="3172986" y="5325765"/>
            <a:ext cx="2105705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=223,5mm            </a:t>
            </a:r>
          </a:p>
          <a:p>
            <a:r>
              <a:rPr lang="de-DE" dirty="0">
                <a:solidFill>
                  <a:srgbClr val="FF0000"/>
                </a:solidFill>
              </a:rPr>
              <a:t>□</a:t>
            </a:r>
            <a:r>
              <a:rPr lang="de-DE" baseline="-25000" dirty="0" err="1">
                <a:solidFill>
                  <a:srgbClr val="FF0000"/>
                </a:solidFill>
              </a:rPr>
              <a:t>Mot</a:t>
            </a:r>
            <a:r>
              <a:rPr lang="de-DE" dirty="0">
                <a:solidFill>
                  <a:srgbClr val="FF0000"/>
                </a:solidFill>
              </a:rPr>
              <a:t>=98mm</a:t>
            </a:r>
          </a:p>
          <a:p>
            <a:r>
              <a:rPr lang="de-DE" dirty="0" err="1">
                <a:solidFill>
                  <a:srgbClr val="FF0000"/>
                </a:solidFill>
              </a:rPr>
              <a:t>m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=8,2kg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0D23264-85D9-4073-89F5-D6FAA514E4AB}"/>
              </a:ext>
            </a:extLst>
          </p:cNvPr>
          <p:cNvSpPr txBox="1"/>
          <p:nvPr/>
        </p:nvSpPr>
        <p:spPr>
          <a:xfrm>
            <a:off x="9411371" y="5397954"/>
            <a:ext cx="2248372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=241mm                  </a:t>
            </a:r>
          </a:p>
          <a:p>
            <a:r>
              <a:rPr lang="de-DE" dirty="0">
                <a:solidFill>
                  <a:srgbClr val="FF0000"/>
                </a:solidFill>
              </a:rPr>
              <a:t>□</a:t>
            </a:r>
            <a:r>
              <a:rPr lang="de-DE" baseline="-25000" dirty="0" err="1">
                <a:solidFill>
                  <a:srgbClr val="FF0000"/>
                </a:solidFill>
              </a:rPr>
              <a:t>Mot</a:t>
            </a:r>
            <a:r>
              <a:rPr lang="de-DE" dirty="0">
                <a:solidFill>
                  <a:srgbClr val="FF0000"/>
                </a:solidFill>
              </a:rPr>
              <a:t>=72mm</a:t>
            </a:r>
          </a:p>
          <a:p>
            <a:r>
              <a:rPr lang="de-DE" dirty="0" err="1">
                <a:solidFill>
                  <a:srgbClr val="FF0000"/>
                </a:solidFill>
              </a:rPr>
              <a:t>m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=6,3kg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9FEF300-2EE2-412D-89DE-D1EEB44657E4}"/>
              </a:ext>
            </a:extLst>
          </p:cNvPr>
          <p:cNvSpPr txBox="1"/>
          <p:nvPr/>
        </p:nvSpPr>
        <p:spPr>
          <a:xfrm>
            <a:off x="4323838" y="5834092"/>
            <a:ext cx="898003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2050,-€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E3458D4-3451-42CD-B156-1E4E005EE5BC}"/>
              </a:ext>
            </a:extLst>
          </p:cNvPr>
          <p:cNvSpPr txBox="1"/>
          <p:nvPr/>
        </p:nvSpPr>
        <p:spPr>
          <a:xfrm>
            <a:off x="10683083" y="5886832"/>
            <a:ext cx="898003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1951,-€</a:t>
            </a:r>
          </a:p>
        </p:txBody>
      </p:sp>
    </p:spTree>
    <p:extLst>
      <p:ext uri="{BB962C8B-B14F-4D97-AF65-F5344CB8AC3E}">
        <p14:creationId xmlns:p14="http://schemas.microsoft.com/office/powerpoint/2010/main" val="202495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43F82358-6565-441D-8483-8A4123C61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046" y="3506865"/>
            <a:ext cx="4062681" cy="322952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9069ED2-BA1D-49F5-A710-A337DD123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78" y="3506865"/>
            <a:ext cx="4062680" cy="32295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82472"/>
            <a:ext cx="7987800" cy="460800"/>
          </a:xfrm>
        </p:spPr>
        <p:txBody>
          <a:bodyPr/>
          <a:lstStyle/>
          <a:p>
            <a:r>
              <a:rPr lang="de-DE" dirty="0"/>
              <a:t>Thomas Construction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5882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/>
              <a:t>Y-Axis </a:t>
            </a:r>
            <a:r>
              <a:rPr lang="de-DE" dirty="0" err="1"/>
              <a:t>Pulley</a:t>
            </a:r>
            <a:r>
              <a:rPr lang="de-DE" dirty="0"/>
              <a:t> Belt </a:t>
            </a:r>
          </a:p>
          <a:p>
            <a:pPr marL="0" indent="0">
              <a:buNone/>
            </a:pPr>
            <a:r>
              <a:rPr lang="de-DE" dirty="0" err="1"/>
              <a:t>Mass</a:t>
            </a:r>
            <a:r>
              <a:rPr lang="de-DE" dirty="0"/>
              <a:t>: 61kg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a = 2 m/s² v= 1 m/s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			Possible Solution: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					</a:t>
            </a:r>
            <a:r>
              <a:rPr lang="de-DE" sz="2000" dirty="0">
                <a:sym typeface="Wingdings" panose="05000000000000000000" pitchFamily="2" charset="2"/>
              </a:rPr>
              <a:t>PE422_0250EZ301U/6000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			</a:t>
            </a:r>
            <a:endParaRPr lang="de-DE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E7EED3-8FA9-42C4-8DF5-6CB5EA094972}"/>
              </a:ext>
            </a:extLst>
          </p:cNvPr>
          <p:cNvSpPr txBox="1"/>
          <p:nvPr/>
        </p:nvSpPr>
        <p:spPr>
          <a:xfrm>
            <a:off x="540000" y="2551589"/>
            <a:ext cx="295497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dirty="0">
              <a:sym typeface="Wingdings" panose="05000000000000000000" pitchFamily="2" charset="2"/>
            </a:endParaRPr>
          </a:p>
          <a:p>
            <a:r>
              <a:rPr lang="de-DE" sz="2000" dirty="0" err="1">
                <a:sym typeface="Wingdings" panose="05000000000000000000" pitchFamily="2" charset="2"/>
              </a:rPr>
              <a:t>Current</a:t>
            </a:r>
            <a:r>
              <a:rPr lang="de-DE" sz="2000" dirty="0">
                <a:sym typeface="Wingdings" panose="05000000000000000000" pitchFamily="2" charset="2"/>
              </a:rPr>
              <a:t> Solution: </a:t>
            </a:r>
          </a:p>
          <a:p>
            <a:r>
              <a:rPr lang="de-DE" sz="2000" dirty="0">
                <a:sym typeface="Wingdings" panose="05000000000000000000" pitchFamily="2" charset="2"/>
              </a:rPr>
              <a:t>PE421_0100EZ402U/3000 </a:t>
            </a:r>
          </a:p>
          <a:p>
            <a:endParaRPr lang="de-DE" sz="2000" dirty="0">
              <a:sym typeface="Wingdings" panose="05000000000000000000" pitchFamily="2" charset="2"/>
            </a:endParaRPr>
          </a:p>
          <a:p>
            <a:endParaRPr lang="de-DE" sz="2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4FA2B4B-1104-4617-B6AD-C384B0F7099D}"/>
              </a:ext>
            </a:extLst>
          </p:cNvPr>
          <p:cNvSpPr txBox="1"/>
          <p:nvPr/>
        </p:nvSpPr>
        <p:spPr>
          <a:xfrm>
            <a:off x="3683327" y="6368352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IM=7,3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9642D4B-6A2C-4B1C-8032-8748BB368B6C}"/>
              </a:ext>
            </a:extLst>
          </p:cNvPr>
          <p:cNvSpPr txBox="1"/>
          <p:nvPr/>
        </p:nvSpPr>
        <p:spPr>
          <a:xfrm>
            <a:off x="9398519" y="636835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IM=7,2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0EC174-66CA-4B0F-ABCC-F94509FFF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841" y="844549"/>
            <a:ext cx="4073886" cy="200292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78A104B-EA2A-4B75-B89B-5EDC4DE565AD}"/>
              </a:ext>
            </a:extLst>
          </p:cNvPr>
          <p:cNvSpPr txBox="1"/>
          <p:nvPr/>
        </p:nvSpPr>
        <p:spPr>
          <a:xfrm>
            <a:off x="3172986" y="5325765"/>
            <a:ext cx="2089675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=258mm               </a:t>
            </a:r>
          </a:p>
          <a:p>
            <a:r>
              <a:rPr lang="de-DE" dirty="0">
                <a:solidFill>
                  <a:srgbClr val="FF0000"/>
                </a:solidFill>
              </a:rPr>
              <a:t>□</a:t>
            </a:r>
            <a:r>
              <a:rPr lang="de-DE" baseline="-25000" dirty="0" err="1">
                <a:solidFill>
                  <a:srgbClr val="FF0000"/>
                </a:solidFill>
              </a:rPr>
              <a:t>Mot</a:t>
            </a:r>
            <a:r>
              <a:rPr lang="de-DE" dirty="0">
                <a:solidFill>
                  <a:srgbClr val="FF0000"/>
                </a:solidFill>
              </a:rPr>
              <a:t>=98mm</a:t>
            </a:r>
          </a:p>
          <a:p>
            <a:r>
              <a:rPr lang="de-DE" dirty="0" err="1">
                <a:solidFill>
                  <a:srgbClr val="FF0000"/>
                </a:solidFill>
              </a:rPr>
              <a:t>m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=7,9kg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055FD36-86FE-46BD-B03C-8990F2E54826}"/>
              </a:ext>
            </a:extLst>
          </p:cNvPr>
          <p:cNvSpPr txBox="1"/>
          <p:nvPr/>
        </p:nvSpPr>
        <p:spPr>
          <a:xfrm>
            <a:off x="9411371" y="5397954"/>
            <a:ext cx="2248372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=265mm                  </a:t>
            </a:r>
          </a:p>
          <a:p>
            <a:r>
              <a:rPr lang="de-DE" dirty="0">
                <a:solidFill>
                  <a:srgbClr val="FF0000"/>
                </a:solidFill>
              </a:rPr>
              <a:t>□</a:t>
            </a:r>
            <a:r>
              <a:rPr lang="de-DE" baseline="-25000" dirty="0" err="1">
                <a:solidFill>
                  <a:srgbClr val="FF0000"/>
                </a:solidFill>
              </a:rPr>
              <a:t>Mot</a:t>
            </a:r>
            <a:r>
              <a:rPr lang="de-DE" dirty="0">
                <a:solidFill>
                  <a:srgbClr val="FF0000"/>
                </a:solidFill>
              </a:rPr>
              <a:t>=72mm</a:t>
            </a:r>
          </a:p>
          <a:p>
            <a:r>
              <a:rPr lang="de-DE" dirty="0" err="1">
                <a:solidFill>
                  <a:srgbClr val="FF0000"/>
                </a:solidFill>
              </a:rPr>
              <a:t>m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=5,5kg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AFB1AEA-F87E-4A56-AAE8-9DD73692BC1A}"/>
              </a:ext>
            </a:extLst>
          </p:cNvPr>
          <p:cNvSpPr txBox="1"/>
          <p:nvPr/>
        </p:nvSpPr>
        <p:spPr>
          <a:xfrm>
            <a:off x="4396027" y="5834092"/>
            <a:ext cx="780983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995,-€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5AC89AD-FD7D-4F12-AE63-6B17F2CB0805}"/>
              </a:ext>
            </a:extLst>
          </p:cNvPr>
          <p:cNvSpPr txBox="1"/>
          <p:nvPr/>
        </p:nvSpPr>
        <p:spPr>
          <a:xfrm>
            <a:off x="10683083" y="5886832"/>
            <a:ext cx="898003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1014,-€</a:t>
            </a:r>
          </a:p>
        </p:txBody>
      </p:sp>
    </p:spTree>
    <p:extLst>
      <p:ext uri="{BB962C8B-B14F-4D97-AF65-F5344CB8AC3E}">
        <p14:creationId xmlns:p14="http://schemas.microsoft.com/office/powerpoint/2010/main" val="3020316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20B465DF-6ED4-4613-8B78-81027DC4A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047" y="3526442"/>
            <a:ext cx="4070698" cy="323589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14466D4-B99B-4B47-97B5-37ACF30CE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98" y="3526442"/>
            <a:ext cx="4070698" cy="323589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82472"/>
            <a:ext cx="7987800" cy="460800"/>
          </a:xfrm>
        </p:spPr>
        <p:txBody>
          <a:bodyPr/>
          <a:lstStyle/>
          <a:p>
            <a:r>
              <a:rPr lang="de-DE" dirty="0"/>
              <a:t>Thomas Construction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5882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/>
              <a:t>Z-Axis </a:t>
            </a:r>
            <a:r>
              <a:rPr lang="de-DE" dirty="0" err="1"/>
              <a:t>Pulley</a:t>
            </a:r>
            <a:r>
              <a:rPr lang="de-DE" dirty="0"/>
              <a:t> Belt </a:t>
            </a:r>
          </a:p>
          <a:p>
            <a:pPr marL="0" indent="0">
              <a:buNone/>
            </a:pPr>
            <a:r>
              <a:rPr lang="de-DE" dirty="0" err="1"/>
              <a:t>Mass</a:t>
            </a:r>
            <a:r>
              <a:rPr lang="de-DE" dirty="0"/>
              <a:t>: 52kg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a = 2,7 m/s² v= 1,1 m/s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			Possible Solution: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					</a:t>
            </a:r>
            <a:r>
              <a:rPr lang="de-DE" sz="2000" dirty="0">
                <a:sym typeface="Wingdings" panose="05000000000000000000" pitchFamily="2" charset="2"/>
              </a:rPr>
              <a:t>PE522_0250EZ401U/6000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			</a:t>
            </a:r>
            <a:endParaRPr lang="de-DE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E7EED3-8FA9-42C4-8DF5-6CB5EA094972}"/>
              </a:ext>
            </a:extLst>
          </p:cNvPr>
          <p:cNvSpPr txBox="1"/>
          <p:nvPr/>
        </p:nvSpPr>
        <p:spPr>
          <a:xfrm>
            <a:off x="540000" y="2551589"/>
            <a:ext cx="295497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dirty="0">
              <a:sym typeface="Wingdings" panose="05000000000000000000" pitchFamily="2" charset="2"/>
            </a:endParaRPr>
          </a:p>
          <a:p>
            <a:r>
              <a:rPr lang="de-DE" sz="2000" dirty="0" err="1">
                <a:sym typeface="Wingdings" panose="05000000000000000000" pitchFamily="2" charset="2"/>
              </a:rPr>
              <a:t>Current</a:t>
            </a:r>
            <a:r>
              <a:rPr lang="de-DE" sz="2000" dirty="0">
                <a:sym typeface="Wingdings" panose="05000000000000000000" pitchFamily="2" charset="2"/>
              </a:rPr>
              <a:t> Solution: </a:t>
            </a:r>
          </a:p>
          <a:p>
            <a:r>
              <a:rPr lang="de-DE" sz="2000" dirty="0">
                <a:sym typeface="Wingdings" panose="05000000000000000000" pitchFamily="2" charset="2"/>
              </a:rPr>
              <a:t>PE521_0100EZ502U/3000 </a:t>
            </a:r>
          </a:p>
          <a:p>
            <a:endParaRPr lang="de-DE" sz="2000" dirty="0">
              <a:sym typeface="Wingdings" panose="05000000000000000000" pitchFamily="2" charset="2"/>
            </a:endParaRPr>
          </a:p>
          <a:p>
            <a:endParaRPr lang="de-DE" sz="2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4FA2B4B-1104-4617-B6AD-C384B0F7099D}"/>
              </a:ext>
            </a:extLst>
          </p:cNvPr>
          <p:cNvSpPr txBox="1"/>
          <p:nvPr/>
        </p:nvSpPr>
        <p:spPr>
          <a:xfrm>
            <a:off x="3683327" y="6368352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IM=3,5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9642D4B-6A2C-4B1C-8032-8748BB368B6C}"/>
              </a:ext>
            </a:extLst>
          </p:cNvPr>
          <p:cNvSpPr txBox="1"/>
          <p:nvPr/>
        </p:nvSpPr>
        <p:spPr>
          <a:xfrm>
            <a:off x="9430603" y="636835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IM=2,6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47B219A-BC7C-4ECE-B5F9-DF15A1F45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046" y="850232"/>
            <a:ext cx="4062681" cy="205974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4C13228F-A4E6-4336-B6FB-ABED1825AC1C}"/>
              </a:ext>
            </a:extLst>
          </p:cNvPr>
          <p:cNvSpPr txBox="1"/>
          <p:nvPr/>
        </p:nvSpPr>
        <p:spPr>
          <a:xfrm>
            <a:off x="9295727" y="3016425"/>
            <a:ext cx="2775958" cy="20621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Problem at </a:t>
            </a:r>
            <a:r>
              <a:rPr lang="de-DE" sz="1600" dirty="0" err="1"/>
              <a:t>gearbox</a:t>
            </a:r>
            <a:r>
              <a:rPr lang="de-DE" sz="1600" dirty="0"/>
              <a:t>:</a:t>
            </a:r>
          </a:p>
          <a:p>
            <a:r>
              <a:rPr lang="de-DE" sz="1600" dirty="0"/>
              <a:t>The </a:t>
            </a:r>
            <a:r>
              <a:rPr lang="de-DE" sz="1600" dirty="0" err="1"/>
              <a:t>allowed</a:t>
            </a:r>
            <a:r>
              <a:rPr lang="de-DE" sz="1600" dirty="0"/>
              <a:t> n</a:t>
            </a:r>
            <a:r>
              <a:rPr lang="de-DE" sz="1600" baseline="-25000" dirty="0"/>
              <a:t>2N</a:t>
            </a:r>
            <a:r>
              <a:rPr lang="de-DE" sz="1600" dirty="0"/>
              <a:t> </a:t>
            </a:r>
            <a:r>
              <a:rPr lang="de-DE" sz="1600" dirty="0" err="1"/>
              <a:t>drops</a:t>
            </a:r>
            <a:r>
              <a:rPr lang="de-DE" sz="1600" dirty="0"/>
              <a:t> down</a:t>
            </a:r>
          </a:p>
          <a:p>
            <a:r>
              <a:rPr lang="de-DE" sz="1600" dirty="0" err="1"/>
              <a:t>from</a:t>
            </a:r>
            <a:r>
              <a:rPr lang="de-DE" sz="1600" dirty="0"/>
              <a:t>  300 </a:t>
            </a:r>
            <a:r>
              <a:rPr lang="de-DE" sz="1600" dirty="0" err="1"/>
              <a:t>to</a:t>
            </a:r>
            <a:r>
              <a:rPr lang="de-DE" sz="1600" dirty="0"/>
              <a:t> 135 1/min due </a:t>
            </a:r>
            <a:r>
              <a:rPr lang="de-DE" sz="1600" dirty="0" err="1"/>
              <a:t>to</a:t>
            </a:r>
            <a:r>
              <a:rPr lang="de-DE" sz="1600" dirty="0"/>
              <a:t> a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small</a:t>
            </a:r>
            <a:r>
              <a:rPr lang="de-DE" sz="1600" dirty="0"/>
              <a:t> </a:t>
            </a:r>
            <a:r>
              <a:rPr lang="de-DE" sz="1600" dirty="0" err="1"/>
              <a:t>increase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n</a:t>
            </a:r>
            <a:r>
              <a:rPr lang="de-DE" sz="1600" baseline="-25000" dirty="0"/>
              <a:t>1N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3000 1/min (i=10)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3400 1/min (i=25). </a:t>
            </a:r>
          </a:p>
          <a:p>
            <a:r>
              <a:rPr lang="de-DE" sz="1600" dirty="0"/>
              <a:t>i=25 </a:t>
            </a:r>
            <a:r>
              <a:rPr lang="de-DE" sz="1600" dirty="0" err="1"/>
              <a:t>should</a:t>
            </a:r>
            <a:r>
              <a:rPr lang="de-DE" sz="1600" dirty="0"/>
              <a:t> </a:t>
            </a:r>
            <a:r>
              <a:rPr lang="de-DE" sz="1600" dirty="0" err="1"/>
              <a:t>have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n</a:t>
            </a:r>
            <a:r>
              <a:rPr lang="de-DE" sz="1600" baseline="-25000" dirty="0"/>
              <a:t>1N</a:t>
            </a:r>
            <a:r>
              <a:rPr lang="de-DE" sz="1600" dirty="0"/>
              <a:t>=7500 1/min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BD7C86F-C038-4A12-AEBB-2A3318FB725B}"/>
              </a:ext>
            </a:extLst>
          </p:cNvPr>
          <p:cNvCxnSpPr>
            <a:cxnSpLocks/>
          </p:cNvCxnSpPr>
          <p:nvPr/>
        </p:nvCxnSpPr>
        <p:spPr>
          <a:xfrm flipH="1">
            <a:off x="6769768" y="3238894"/>
            <a:ext cx="2596358" cy="17261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B73FD3B1-7133-482B-B70E-1F4C6ABF7812}"/>
              </a:ext>
            </a:extLst>
          </p:cNvPr>
          <p:cNvSpPr txBox="1"/>
          <p:nvPr/>
        </p:nvSpPr>
        <p:spPr>
          <a:xfrm>
            <a:off x="3172986" y="5325765"/>
            <a:ext cx="2142574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=298mm                </a:t>
            </a:r>
          </a:p>
          <a:p>
            <a:r>
              <a:rPr lang="de-DE" dirty="0">
                <a:solidFill>
                  <a:srgbClr val="FF0000"/>
                </a:solidFill>
              </a:rPr>
              <a:t>□</a:t>
            </a:r>
            <a:r>
              <a:rPr lang="de-DE" baseline="-25000" dirty="0" err="1">
                <a:solidFill>
                  <a:srgbClr val="FF0000"/>
                </a:solidFill>
              </a:rPr>
              <a:t>Mot</a:t>
            </a:r>
            <a:r>
              <a:rPr lang="de-DE" dirty="0">
                <a:solidFill>
                  <a:srgbClr val="FF0000"/>
                </a:solidFill>
              </a:rPr>
              <a:t>=115mm</a:t>
            </a:r>
          </a:p>
          <a:p>
            <a:r>
              <a:rPr lang="de-DE" dirty="0" err="1">
                <a:solidFill>
                  <a:srgbClr val="FF0000"/>
                </a:solidFill>
              </a:rPr>
              <a:t>m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=12kg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6477DFB-D3BA-4E39-9B54-30E35D9F518E}"/>
              </a:ext>
            </a:extLst>
          </p:cNvPr>
          <p:cNvSpPr txBox="1"/>
          <p:nvPr/>
        </p:nvSpPr>
        <p:spPr>
          <a:xfrm>
            <a:off x="9411371" y="5397954"/>
            <a:ext cx="2248372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=320mm                  </a:t>
            </a:r>
          </a:p>
          <a:p>
            <a:r>
              <a:rPr lang="de-DE" dirty="0">
                <a:solidFill>
                  <a:srgbClr val="FF0000"/>
                </a:solidFill>
              </a:rPr>
              <a:t>□</a:t>
            </a:r>
            <a:r>
              <a:rPr lang="de-DE" baseline="-25000" dirty="0" err="1">
                <a:solidFill>
                  <a:srgbClr val="FF0000"/>
                </a:solidFill>
              </a:rPr>
              <a:t>Mot</a:t>
            </a:r>
            <a:r>
              <a:rPr lang="de-DE" dirty="0">
                <a:solidFill>
                  <a:srgbClr val="FF0000"/>
                </a:solidFill>
              </a:rPr>
              <a:t>=98mm</a:t>
            </a:r>
          </a:p>
          <a:p>
            <a:r>
              <a:rPr lang="de-DE" dirty="0" err="1">
                <a:solidFill>
                  <a:srgbClr val="FF0000"/>
                </a:solidFill>
              </a:rPr>
              <a:t>m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=12kg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131FC4B-0B4B-48AC-B5D8-EF0C2B6FD05E}"/>
              </a:ext>
            </a:extLst>
          </p:cNvPr>
          <p:cNvSpPr txBox="1"/>
          <p:nvPr/>
        </p:nvSpPr>
        <p:spPr>
          <a:xfrm>
            <a:off x="4323838" y="5834092"/>
            <a:ext cx="898003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1246,-€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561BC27-15DB-4D68-B119-079EE7BDAFBC}"/>
              </a:ext>
            </a:extLst>
          </p:cNvPr>
          <p:cNvSpPr txBox="1"/>
          <p:nvPr/>
        </p:nvSpPr>
        <p:spPr>
          <a:xfrm>
            <a:off x="10683083" y="5886832"/>
            <a:ext cx="898003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1308,-€</a:t>
            </a:r>
          </a:p>
        </p:txBody>
      </p:sp>
    </p:spTree>
    <p:extLst>
      <p:ext uri="{BB962C8B-B14F-4D97-AF65-F5344CB8AC3E}">
        <p14:creationId xmlns:p14="http://schemas.microsoft.com/office/powerpoint/2010/main" val="378979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A5920B7E-FF42-4ECE-89AA-6D91A39AA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751" y="3494510"/>
            <a:ext cx="4036137" cy="320728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20D337C-805D-4218-823A-1F62A2973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34" y="3530396"/>
            <a:ext cx="4036137" cy="32072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82472"/>
            <a:ext cx="7987800" cy="460800"/>
          </a:xfrm>
        </p:spPr>
        <p:txBody>
          <a:bodyPr/>
          <a:lstStyle/>
          <a:p>
            <a:r>
              <a:rPr lang="de-DE" dirty="0"/>
              <a:t>Krauss Maffei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5882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/>
              <a:t>Rotary Table G100 WPL350</a:t>
            </a:r>
          </a:p>
          <a:p>
            <a:pPr marL="0" indent="0">
              <a:buNone/>
            </a:pPr>
            <a:r>
              <a:rPr lang="de-DE" dirty="0"/>
              <a:t>Inertia: 40kgm² </a:t>
            </a: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α</a:t>
            </a:r>
            <a:r>
              <a:rPr lang="de-DE" dirty="0">
                <a:sym typeface="Wingdings" panose="05000000000000000000" pitchFamily="2" charset="2"/>
              </a:rPr>
              <a:t> = 30/-45 °/s²  n</a:t>
            </a:r>
            <a:r>
              <a:rPr lang="de-DE" baseline="-25000" dirty="0">
                <a:sym typeface="Wingdings" panose="05000000000000000000" pitchFamily="2" charset="2"/>
              </a:rPr>
              <a:t>2</a:t>
            </a:r>
            <a:r>
              <a:rPr lang="de-DE" dirty="0">
                <a:sym typeface="Wingdings" panose="05000000000000000000" pitchFamily="2" charset="2"/>
              </a:rPr>
              <a:t> = 12 1/min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			Possible Solution: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					K813_0360 EZ803B/</a:t>
            </a:r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4500</a:t>
            </a:r>
            <a:r>
              <a:rPr lang="de-DE" sz="2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de-DE" dirty="0">
                <a:sym typeface="Wingdings" panose="05000000000000000000" pitchFamily="2" charset="2"/>
              </a:rPr>
              <a:t>				</a:t>
            </a:r>
            <a:endParaRPr lang="de-DE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E7EED3-8FA9-42C4-8DF5-6CB5EA094972}"/>
              </a:ext>
            </a:extLst>
          </p:cNvPr>
          <p:cNvSpPr txBox="1"/>
          <p:nvPr/>
        </p:nvSpPr>
        <p:spPr>
          <a:xfrm>
            <a:off x="540000" y="2551589"/>
            <a:ext cx="28620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dirty="0">
              <a:sym typeface="Wingdings" panose="05000000000000000000" pitchFamily="2" charset="2"/>
            </a:endParaRPr>
          </a:p>
          <a:p>
            <a:r>
              <a:rPr lang="de-DE" sz="2000" dirty="0" err="1">
                <a:sym typeface="Wingdings" panose="05000000000000000000" pitchFamily="2" charset="2"/>
              </a:rPr>
              <a:t>Current</a:t>
            </a:r>
            <a:r>
              <a:rPr lang="de-DE" sz="2000" dirty="0">
                <a:sym typeface="Wingdings" panose="05000000000000000000" pitchFamily="2" charset="2"/>
              </a:rPr>
              <a:t> Solution: </a:t>
            </a:r>
          </a:p>
          <a:p>
            <a:r>
              <a:rPr lang="de-DE" sz="2000" dirty="0">
                <a:sym typeface="Wingdings" panose="05000000000000000000" pitchFamily="2" charset="2"/>
              </a:rPr>
              <a:t>K813_0230 EZ805B/2000 </a:t>
            </a:r>
          </a:p>
          <a:p>
            <a:endParaRPr lang="de-DE" sz="2000" dirty="0">
              <a:sym typeface="Wingdings" panose="05000000000000000000" pitchFamily="2" charset="2"/>
            </a:endParaRPr>
          </a:p>
          <a:p>
            <a:endParaRPr lang="de-DE" sz="2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4FA2B4B-1104-4617-B6AD-C384B0F7099D}"/>
              </a:ext>
            </a:extLst>
          </p:cNvPr>
          <p:cNvSpPr txBox="1"/>
          <p:nvPr/>
        </p:nvSpPr>
        <p:spPr>
          <a:xfrm>
            <a:off x="3683327" y="636835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IM=63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9642D4B-6A2C-4B1C-8032-8748BB368B6C}"/>
              </a:ext>
            </a:extLst>
          </p:cNvPr>
          <p:cNvSpPr txBox="1"/>
          <p:nvPr/>
        </p:nvSpPr>
        <p:spPr>
          <a:xfrm>
            <a:off x="9334351" y="636835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IM=40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287CA05-D5CC-4D2A-B8AB-4507BF735F98}"/>
              </a:ext>
            </a:extLst>
          </p:cNvPr>
          <p:cNvSpPr txBox="1"/>
          <p:nvPr/>
        </p:nvSpPr>
        <p:spPr>
          <a:xfrm>
            <a:off x="3172986" y="5325765"/>
            <a:ext cx="2129109" cy="1046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=839mm            </a:t>
            </a:r>
          </a:p>
          <a:p>
            <a:r>
              <a:rPr lang="de-DE" dirty="0">
                <a:solidFill>
                  <a:srgbClr val="FF0000"/>
                </a:solidFill>
              </a:rPr>
              <a:t>□</a:t>
            </a:r>
            <a:r>
              <a:rPr lang="de-DE" baseline="-25000" dirty="0" err="1">
                <a:solidFill>
                  <a:srgbClr val="FF0000"/>
                </a:solidFill>
              </a:rPr>
              <a:t>Mot</a:t>
            </a:r>
            <a:r>
              <a:rPr lang="de-DE" dirty="0">
                <a:solidFill>
                  <a:srgbClr val="FF0000"/>
                </a:solidFill>
              </a:rPr>
              <a:t>=190/215mm     </a:t>
            </a:r>
          </a:p>
          <a:p>
            <a:r>
              <a:rPr lang="de-DE" dirty="0" err="1">
                <a:solidFill>
                  <a:srgbClr val="FF0000"/>
                </a:solidFill>
              </a:rPr>
              <a:t>m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=198kg</a:t>
            </a:r>
          </a:p>
          <a:p>
            <a:endParaRPr lang="de-DE" sz="800" dirty="0">
              <a:solidFill>
                <a:srgbClr val="FF000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0D23264-85D9-4073-89F5-D6FAA514E4AB}"/>
              </a:ext>
            </a:extLst>
          </p:cNvPr>
          <p:cNvSpPr txBox="1"/>
          <p:nvPr/>
        </p:nvSpPr>
        <p:spPr>
          <a:xfrm>
            <a:off x="9411371" y="5325765"/>
            <a:ext cx="2248372" cy="1046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=757mm                  </a:t>
            </a:r>
          </a:p>
          <a:p>
            <a:r>
              <a:rPr lang="de-DE" dirty="0">
                <a:solidFill>
                  <a:srgbClr val="FF0000"/>
                </a:solidFill>
              </a:rPr>
              <a:t>□</a:t>
            </a:r>
            <a:r>
              <a:rPr lang="de-DE" baseline="-25000" dirty="0" err="1">
                <a:solidFill>
                  <a:srgbClr val="FF0000"/>
                </a:solidFill>
              </a:rPr>
              <a:t>Mot</a:t>
            </a:r>
            <a:r>
              <a:rPr lang="de-DE" dirty="0">
                <a:solidFill>
                  <a:srgbClr val="FF0000"/>
                </a:solidFill>
              </a:rPr>
              <a:t>=190/215mm</a:t>
            </a:r>
          </a:p>
          <a:p>
            <a:r>
              <a:rPr lang="de-DE" dirty="0" err="1">
                <a:solidFill>
                  <a:srgbClr val="FF0000"/>
                </a:solidFill>
              </a:rPr>
              <a:t>m</a:t>
            </a:r>
            <a:r>
              <a:rPr lang="de-DE" baseline="-25000" dirty="0" err="1">
                <a:solidFill>
                  <a:srgbClr val="FF0000"/>
                </a:solidFill>
              </a:rPr>
              <a:t>tot</a:t>
            </a:r>
            <a:r>
              <a:rPr lang="de-DE" dirty="0">
                <a:solidFill>
                  <a:srgbClr val="FF0000"/>
                </a:solidFill>
              </a:rPr>
              <a:t>=184kg</a:t>
            </a:r>
          </a:p>
          <a:p>
            <a:endParaRPr lang="de-DE" sz="800" dirty="0">
              <a:solidFill>
                <a:srgbClr val="FF0000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9FEF300-2EE2-412D-89DE-D1EEB44657E4}"/>
              </a:ext>
            </a:extLst>
          </p:cNvPr>
          <p:cNvSpPr txBox="1"/>
          <p:nvPr/>
        </p:nvSpPr>
        <p:spPr>
          <a:xfrm>
            <a:off x="4323838" y="5922323"/>
            <a:ext cx="898003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6486,-€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E3458D4-3451-42CD-B156-1E4E005EE5BC}"/>
              </a:ext>
            </a:extLst>
          </p:cNvPr>
          <p:cNvSpPr txBox="1"/>
          <p:nvPr/>
        </p:nvSpPr>
        <p:spPr>
          <a:xfrm>
            <a:off x="10683083" y="5926937"/>
            <a:ext cx="898003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5792,-€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844511-8692-4AA9-8039-79246042F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841" y="847346"/>
            <a:ext cx="4189529" cy="2009366"/>
          </a:xfrm>
          <a:prstGeom prst="rect">
            <a:avLst/>
          </a:prstGeom>
        </p:spPr>
      </p:pic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0DDC728-9D3B-4321-933C-291EF03E04EC}"/>
              </a:ext>
            </a:extLst>
          </p:cNvPr>
          <p:cNvCxnSpPr/>
          <p:nvPr/>
        </p:nvCxnSpPr>
        <p:spPr>
          <a:xfrm>
            <a:off x="6825916" y="5345504"/>
            <a:ext cx="593558" cy="1167591"/>
          </a:xfrm>
          <a:prstGeom prst="line">
            <a:avLst/>
          </a:prstGeom>
          <a:ln w="127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74A6BA38-0345-4585-82BE-3959A749D127}"/>
              </a:ext>
            </a:extLst>
          </p:cNvPr>
          <p:cNvCxnSpPr>
            <a:cxnSpLocks/>
          </p:cNvCxnSpPr>
          <p:nvPr/>
        </p:nvCxnSpPr>
        <p:spPr>
          <a:xfrm>
            <a:off x="6194277" y="5345504"/>
            <a:ext cx="631639" cy="0"/>
          </a:xfrm>
          <a:prstGeom prst="line">
            <a:avLst/>
          </a:prstGeom>
          <a:ln w="127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A55DD3C7-ACC9-4610-B0B1-69520F67E9B7}"/>
              </a:ext>
            </a:extLst>
          </p:cNvPr>
          <p:cNvSpPr txBox="1"/>
          <p:nvPr/>
        </p:nvSpPr>
        <p:spPr>
          <a:xfrm>
            <a:off x="9295727" y="3016425"/>
            <a:ext cx="2775958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Motor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winding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4500rpm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currently</a:t>
            </a:r>
            <a:r>
              <a:rPr lang="de-DE" sz="1600" dirty="0"/>
              <a:t> not </a:t>
            </a:r>
            <a:r>
              <a:rPr lang="de-DE" sz="1600" dirty="0" err="1"/>
              <a:t>avalilable</a:t>
            </a:r>
            <a:r>
              <a:rPr lang="de-DE" sz="1600" dirty="0"/>
              <a:t>. </a:t>
            </a:r>
            <a:r>
              <a:rPr lang="de-DE" sz="1600" dirty="0" err="1"/>
              <a:t>Roughly</a:t>
            </a:r>
            <a:r>
              <a:rPr lang="de-DE" sz="1600" dirty="0"/>
              <a:t> </a:t>
            </a:r>
            <a:r>
              <a:rPr lang="de-DE" sz="1600" dirty="0" err="1"/>
              <a:t>estimated</a:t>
            </a:r>
            <a:r>
              <a:rPr lang="de-DE" sz="1600" dirty="0"/>
              <a:t> </a:t>
            </a:r>
            <a:r>
              <a:rPr lang="de-DE" sz="1600" dirty="0" err="1"/>
              <a:t>this</a:t>
            </a:r>
            <a:r>
              <a:rPr lang="de-DE" sz="1600" dirty="0"/>
              <a:t> </a:t>
            </a:r>
            <a:r>
              <a:rPr lang="de-DE" sz="1600" dirty="0" err="1"/>
              <a:t>could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voltage</a:t>
            </a:r>
            <a:r>
              <a:rPr lang="de-DE" sz="1600" dirty="0"/>
              <a:t> </a:t>
            </a:r>
            <a:r>
              <a:rPr lang="de-DE" sz="1600" dirty="0" err="1"/>
              <a:t>lim</a:t>
            </a:r>
            <a:r>
              <a:rPr lang="de-DE" sz="1600" dirty="0"/>
              <a:t> </a:t>
            </a:r>
            <a:r>
              <a:rPr lang="de-DE" sz="1600" dirty="0" err="1"/>
              <a:t>curve</a:t>
            </a:r>
            <a:r>
              <a:rPr lang="de-DE" sz="1600" dirty="0"/>
              <a:t>. 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72AC004C-9F47-4147-B8AA-3930BFF5DE95}"/>
              </a:ext>
            </a:extLst>
          </p:cNvPr>
          <p:cNvCxnSpPr>
            <a:cxnSpLocks/>
          </p:cNvCxnSpPr>
          <p:nvPr/>
        </p:nvCxnSpPr>
        <p:spPr>
          <a:xfrm flipH="1">
            <a:off x="6930189" y="3238894"/>
            <a:ext cx="2435937" cy="22555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649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BE4510B-E333-41EA-A161-387568982D9A}" vid="{D76D92FE-D632-45A9-8F0F-C5B0A5C6637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2020-11-17</Template>
  <TotalTime>0</TotalTime>
  <Words>2243</Words>
  <Application>Microsoft Office PowerPoint</Application>
  <PresentationFormat>Breitbild</PresentationFormat>
  <Paragraphs>606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</vt:lpstr>
      <vt:lpstr>Advantages of High Speed Motors</vt:lpstr>
      <vt:lpstr>Statistics Synchronous Servomotors</vt:lpstr>
      <vt:lpstr>AMADA LCG</vt:lpstr>
      <vt:lpstr>Mecanumeric</vt:lpstr>
      <vt:lpstr>Mecanumeric</vt:lpstr>
      <vt:lpstr>RODIN4D</vt:lpstr>
      <vt:lpstr>Thomas Construction</vt:lpstr>
      <vt:lpstr>Thomas Construction</vt:lpstr>
      <vt:lpstr>Krauss Maffei</vt:lpstr>
      <vt:lpstr>Krauss Maffei</vt:lpstr>
      <vt:lpstr>Krauss Maffei</vt:lpstr>
      <vt:lpstr>Rudholzer</vt:lpstr>
      <vt:lpstr>Rudholzer</vt:lpstr>
      <vt:lpstr>P.W. Lenzen</vt:lpstr>
      <vt:lpstr>Zarian</vt:lpstr>
      <vt:lpstr>Length Comparison</vt:lpstr>
      <vt:lpstr>Weight Comparison</vt:lpstr>
      <vt:lpstr>Inertia Missmatch Comparison</vt:lpstr>
      <vt:lpstr>Gross Price Comparison</vt:lpstr>
      <vt:lpstr>Technical Disadvantages of Higher Speeds</vt:lpstr>
      <vt:lpstr>A Point to think about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Kübler, Johannes</dc:creator>
  <cp:lastModifiedBy>Kübler, Johannes</cp:lastModifiedBy>
  <cp:revision>23</cp:revision>
  <dcterms:created xsi:type="dcterms:W3CDTF">2022-02-17T09:35:10Z</dcterms:created>
  <dcterms:modified xsi:type="dcterms:W3CDTF">2022-05-13T09:57:06Z</dcterms:modified>
</cp:coreProperties>
</file>