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D302CC20-48B7-4617-A7CA-9E79C9A0066E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pos="7" userDrawn="1">
          <p15:clr>
            <a:srgbClr val="A4A3A4"/>
          </p15:clr>
        </p15:guide>
        <p15:guide id="2" pos="393" userDrawn="1">
          <p15:clr>
            <a:srgbClr val="A4A3A4"/>
          </p15:clr>
        </p15:guide>
        <p15:guide id="3" pos="824" userDrawn="1">
          <p15:clr>
            <a:srgbClr val="A4A3A4"/>
          </p15:clr>
        </p15:guide>
        <p15:guide id="4" pos="1663" userDrawn="1">
          <p15:clr>
            <a:srgbClr val="A4A3A4"/>
          </p15:clr>
        </p15:guide>
        <p15:guide id="5" pos="2479" userDrawn="1">
          <p15:clr>
            <a:srgbClr val="A4A3A4"/>
          </p15:clr>
        </p15:guide>
        <p15:guide id="6" pos="3318" userDrawn="1">
          <p15:clr>
            <a:srgbClr val="A4A3A4"/>
          </p15:clr>
        </p15:guide>
        <p15:guide id="7" pos="4135" userDrawn="1">
          <p15:clr>
            <a:srgbClr val="A4A3A4"/>
          </p15:clr>
        </p15:guide>
        <p15:guide id="8" pos="4951" userDrawn="1">
          <p15:clr>
            <a:srgbClr val="A4A3A4"/>
          </p15:clr>
        </p15:guide>
        <p15:guide id="9" pos="5790" userDrawn="1">
          <p15:clr>
            <a:srgbClr val="A4A3A4"/>
          </p15:clr>
        </p15:guide>
        <p15:guide id="10" pos="6607" userDrawn="1">
          <p15:clr>
            <a:srgbClr val="A4A3A4"/>
          </p15:clr>
        </p15:guide>
        <p15:guide id="11" pos="7446" userDrawn="1">
          <p15:clr>
            <a:srgbClr val="A4A3A4"/>
          </p15:clr>
        </p15:guide>
        <p15:guide id="12" orient="horz" pos="4247" userDrawn="1">
          <p15:clr>
            <a:srgbClr val="A4A3A4"/>
          </p15:clr>
        </p15:guide>
        <p15:guide id="13" orient="horz" pos="3770" userDrawn="1">
          <p15:clr>
            <a:srgbClr val="A4A3A4"/>
          </p15:clr>
        </p15:guide>
        <p15:guide id="14" orient="horz" pos="3317" userDrawn="1">
          <p15:clr>
            <a:srgbClr val="A4A3A4"/>
          </p15:clr>
        </p15:guide>
        <p15:guide id="15" orient="horz" pos="2863" userDrawn="1">
          <p15:clr>
            <a:srgbClr val="A4A3A4"/>
          </p15:clr>
        </p15:guide>
        <p15:guide id="16" orient="horz" pos="2387" userDrawn="1">
          <p15:clr>
            <a:srgbClr val="A4A3A4"/>
          </p15:clr>
        </p15:guide>
        <p15:guide id="17" orient="horz" pos="1911" userDrawn="1">
          <p15:clr>
            <a:srgbClr val="A4A3A4"/>
          </p15:clr>
        </p15:guide>
        <p15:guide id="18" orient="horz" pos="1457" userDrawn="1">
          <p15:clr>
            <a:srgbClr val="A4A3A4"/>
          </p15:clr>
        </p15:guide>
        <p15:guide id="19" orient="horz" pos="1003" userDrawn="1">
          <p15:clr>
            <a:srgbClr val="A4A3A4"/>
          </p15:clr>
        </p15:guide>
        <p15:guide id="20" orient="horz" pos="5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A3C5"/>
    <a:srgbClr val="B1CCE5"/>
    <a:srgbClr val="003E74"/>
    <a:srgbClr val="004B88"/>
    <a:srgbClr val="006EB6"/>
    <a:srgbClr val="007FC4"/>
    <a:srgbClr val="6A9DD3"/>
    <a:srgbClr val="00386B"/>
    <a:srgbClr val="0071BC"/>
    <a:srgbClr val="E9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80"/>
  </p:normalViewPr>
  <p:slideViewPr>
    <p:cSldViewPr snapToGrid="0" snapToObjects="1">
      <p:cViewPr varScale="1">
        <p:scale>
          <a:sx n="119" d="100"/>
          <a:sy n="119" d="100"/>
        </p:scale>
        <p:origin x="96" y="300"/>
      </p:cViewPr>
      <p:guideLst>
        <p:guide pos="7"/>
        <p:guide pos="393"/>
        <p:guide pos="824"/>
        <p:guide pos="1663"/>
        <p:guide pos="2479"/>
        <p:guide pos="3318"/>
        <p:guide pos="4135"/>
        <p:guide pos="4951"/>
        <p:guide pos="5790"/>
        <p:guide pos="6607"/>
        <p:guide pos="7446"/>
        <p:guide orient="horz" pos="4247"/>
        <p:guide orient="horz" pos="3770"/>
        <p:guide orient="horz" pos="3317"/>
        <p:guide orient="horz" pos="2863"/>
        <p:guide orient="horz" pos="2387"/>
        <p:guide orient="horz" pos="1911"/>
        <p:guide orient="horz" pos="1457"/>
        <p:guide orient="horz" pos="1003"/>
        <p:guide orient="horz" pos="5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496BB-EB4D-D448-9822-9A227480818A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A3DF1-23CF-5344-9949-DF1C92A429D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8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6" y="840456"/>
            <a:ext cx="12192000" cy="3704557"/>
          </a:xfrm>
          <a:prstGeom prst="rect">
            <a:avLst/>
          </a:prstGeom>
          <a:solidFill>
            <a:srgbClr val="F8E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0400" y="2314800"/>
            <a:ext cx="6534000" cy="14760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60400" y="3874174"/>
            <a:ext cx="6534000" cy="645454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8" name="Dreieck 9"/>
          <p:cNvSpPr/>
          <p:nvPr userDrawn="1"/>
        </p:nvSpPr>
        <p:spPr>
          <a:xfrm rot="10800000">
            <a:off x="-6" y="11564"/>
            <a:ext cx="5245106" cy="340156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 10">
            <a:extLst>
              <a:ext uri="{FF2B5EF4-FFF2-40B4-BE49-F238E27FC236}">
                <a16:creationId xmlns:a16="http://schemas.microsoft.com/office/drawing/2014/main" id="{483D2F1A-6EAB-4925-A019-3186E5FDB7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>
            <a:extLst>
              <a:ext uri="{FF2B5EF4-FFF2-40B4-BE49-F238E27FC236}">
                <a16:creationId xmlns:a16="http://schemas.microsoft.com/office/drawing/2014/main" id="{C1DA38FF-A07F-40A2-AA15-D39AF17FD3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42967881"/>
              </p:ext>
            </p:extLst>
          </p:nvPr>
        </p:nvGraphicFramePr>
        <p:xfrm>
          <a:off x="16696" y="842510"/>
          <a:ext cx="11808000" cy="59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9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7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7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71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78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1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8000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rgbClr val="E94994"/>
                          </a:solidFill>
                        </a:ln>
                        <a:solidFill>
                          <a:srgbClr val="E94994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360055"/>
            <a:ext cx="7987800" cy="460800"/>
          </a:xfrm>
        </p:spPr>
        <p:txBody>
          <a:bodyPr>
            <a:noAutofit/>
          </a:bodyPr>
          <a:lstStyle>
            <a:lvl1pPr>
              <a:defRPr sz="24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000" y="1260000"/>
            <a:ext cx="11161800" cy="435133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883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9FFA86E-70FD-4ED7-971F-19F75EF9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FCB7A8E-3883-4B8B-8D2B-1C3EE3168FF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1174750"/>
            <a:ext cx="5245033" cy="635000"/>
          </a:xfrm>
        </p:spPr>
        <p:txBody>
          <a:bodyPr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A0DFAE58-A779-486A-85B6-608FBE5C03B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809750"/>
            <a:ext cx="5244782" cy="45621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AEE395DD-57B5-40B5-8B09-03782464AA1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0399" y="1173346"/>
            <a:ext cx="5245033" cy="635000"/>
          </a:xfrm>
        </p:spPr>
        <p:txBody>
          <a:bodyPr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9" name="Inhaltsplatzhalter 6">
            <a:extLst>
              <a:ext uri="{FF2B5EF4-FFF2-40B4-BE49-F238E27FC236}">
                <a16:creationId xmlns:a16="http://schemas.microsoft.com/office/drawing/2014/main" id="{661C66C9-EBBF-4E36-AF62-D4A443DE853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808346"/>
            <a:ext cx="5244782" cy="4562174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090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ildunt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E009D1-3427-4610-9FFC-3390DE02A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067B44FA-4344-4C42-9984-409D309E92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750" y="1030288"/>
            <a:ext cx="8469313" cy="4340225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A855298-25E6-4AF7-888E-E8C4B36500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524500"/>
            <a:ext cx="8469313" cy="7794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</a:lstStyle>
          <a:p>
            <a:pPr lvl="0"/>
            <a:r>
              <a:rPr lang="de-DE" dirty="0"/>
              <a:t>Bildunterschrift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280375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0C48FE18-9242-41FE-9623-D0DD0D431B4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10100" y="1077913"/>
            <a:ext cx="7042150" cy="5332412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61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FE9D6-7069-476B-965D-19553A057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419A4448-DE34-4F08-B0C3-38DA176AF8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077913"/>
            <a:ext cx="3878263" cy="1385887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 dirty="0"/>
              <a:t>Text durch Doppelklick hinzufügen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E394F618-8017-4FF4-AE8C-1E7E7314C34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39750" y="2579688"/>
            <a:ext cx="3878263" cy="3830637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abellenplatzhalter 3">
            <a:extLst>
              <a:ext uri="{FF2B5EF4-FFF2-40B4-BE49-F238E27FC236}">
                <a16:creationId xmlns:a16="http://schemas.microsoft.com/office/drawing/2014/main" id="{ED340692-74E6-41C6-8608-577B467B3A1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581525" y="1077913"/>
            <a:ext cx="7070725" cy="5332412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de-DE"/>
              <a:t>Tabelle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8100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78748A-91EA-4D8B-865E-C90630812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6">
            <a:extLst>
              <a:ext uri="{FF2B5EF4-FFF2-40B4-BE49-F238E27FC236}">
                <a16:creationId xmlns:a16="http://schemas.microsoft.com/office/drawing/2014/main" id="{F130F313-2472-43F1-B79D-725F8BA57A7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40000" y="1126156"/>
            <a:ext cx="5244782" cy="524576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  <p:sp>
        <p:nvSpPr>
          <p:cNvPr id="4" name="Inhaltsplatzhalter 6">
            <a:extLst>
              <a:ext uri="{FF2B5EF4-FFF2-40B4-BE49-F238E27FC236}">
                <a16:creationId xmlns:a16="http://schemas.microsoft.com/office/drawing/2014/main" id="{ED33610E-C335-427F-8866-A7A6C50C8DC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90650" y="1124752"/>
            <a:ext cx="5244782" cy="5245768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Text durch Doppelklick hinzufügen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055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65C63-9FD7-4BB0-B647-648194031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90003EE5-3F76-4707-A0E6-1BFFF90A5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C5409A5-780A-44F0-B736-94BFCB7EFF7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1850" y="2378075"/>
            <a:ext cx="10515600" cy="2136173"/>
          </a:xfrm>
        </p:spPr>
        <p:txBody>
          <a:bodyPr numCol="1" anchor="b"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de-DE" dirty="0"/>
              <a:t>Titel durch Doppelklick hinzufügen</a:t>
            </a:r>
          </a:p>
        </p:txBody>
      </p:sp>
    </p:spTree>
    <p:extLst>
      <p:ext uri="{BB962C8B-B14F-4D97-AF65-F5344CB8AC3E}">
        <p14:creationId xmlns:p14="http://schemas.microsoft.com/office/powerpoint/2010/main" val="340609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reieck 9"/>
          <p:cNvSpPr/>
          <p:nvPr userDrawn="1"/>
        </p:nvSpPr>
        <p:spPr>
          <a:xfrm rot="10800000">
            <a:off x="-14" y="11555"/>
            <a:ext cx="5267209" cy="3351681"/>
          </a:xfrm>
          <a:prstGeom prst="triangle">
            <a:avLst>
              <a:gd name="adj" fmla="val 100000"/>
            </a:avLst>
          </a:prstGeom>
          <a:gradFill>
            <a:gsLst>
              <a:gs pos="0">
                <a:schemeClr val="bg1">
                  <a:alpha val="16000"/>
                </a:schemeClr>
              </a:gs>
              <a:gs pos="90000">
                <a:srgbClr val="003E74">
                  <a:alpha val="70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Bild 10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0"/>
            <a:ext cx="12192004" cy="840456"/>
          </a:xfrm>
          <a:prstGeom prst="rect">
            <a:avLst/>
          </a:prstGeom>
        </p:spPr>
      </p:pic>
      <p:pic>
        <p:nvPicPr>
          <p:cNvPr id="9" name="Bild 1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802" y="217830"/>
            <a:ext cx="1958817" cy="418701"/>
          </a:xfrm>
          <a:prstGeom prst="rect">
            <a:avLst/>
          </a:prstGeom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341887"/>
            <a:ext cx="10695432" cy="486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1260000"/>
            <a:ext cx="10695432" cy="45676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Rectangle 17">
            <a:extLst>
              <a:ext uri="{FF2B5EF4-FFF2-40B4-BE49-F238E27FC236}">
                <a16:creationId xmlns:a16="http://schemas.microsoft.com/office/drawing/2014/main" id="{8A75CD3E-870F-439E-8EC1-378B5C7B68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53800" y="6529604"/>
            <a:ext cx="74295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 anchor="b"/>
          <a:lstStyle/>
          <a:p>
            <a:pPr algn="r" defTabSz="1019175" eaLnBrk="0" hangingPunct="0"/>
            <a:fld id="{51CB384A-0536-4360-B28A-1B00EEFBB37D}" type="slidenum">
              <a:rPr lang="de-DE" altLang="de-DE" sz="1300" b="1">
                <a:solidFill>
                  <a:srgbClr val="808080"/>
                </a:solidFill>
              </a:rPr>
              <a:pPr algn="r" defTabSz="1019175" eaLnBrk="0" hangingPunct="0"/>
              <a:t>‹Nr.›</a:t>
            </a:fld>
            <a:endParaRPr lang="de-DE" altLang="de-DE" sz="1300" b="1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60" r:id="rId6"/>
    <p:sldLayoutId id="2147483658" r:id="rId7"/>
    <p:sldLayoutId id="214748365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ober.crm4.dynamics.com/main.aspx?appid=96e65227-a5ac-e911-a840-000d3a2ddc03&amp;pagetype=dashboard&amp;id=5d431800-1270-40e9-a90a-c970556cf0fe&amp;type=system&amp;_canOverride=tru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\\satbdc02\Statistik\Vertrieb\Marktfeedbac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Market Feedback </a:t>
            </a:r>
            <a:r>
              <a:rPr lang="de-DE" dirty="0" err="1"/>
              <a:t>over</a:t>
            </a:r>
            <a:r>
              <a:rPr lang="de-DE" dirty="0"/>
              <a:t> CRM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J. Kübler, May 2022</a:t>
            </a:r>
          </a:p>
        </p:txBody>
      </p:sp>
    </p:spTree>
    <p:extLst>
      <p:ext uri="{BB962C8B-B14F-4D97-AF65-F5344CB8AC3E}">
        <p14:creationId xmlns:p14="http://schemas.microsoft.com/office/powerpoint/2010/main" val="334952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282472"/>
            <a:ext cx="7987800" cy="460800"/>
          </a:xfrm>
        </p:spPr>
        <p:txBody>
          <a:bodyPr/>
          <a:lstStyle/>
          <a:p>
            <a:r>
              <a:rPr lang="de-DE" dirty="0" err="1"/>
              <a:t>History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0000" y="1260000"/>
            <a:ext cx="11161800" cy="4351338"/>
          </a:xfrm>
        </p:spPr>
        <p:txBody>
          <a:bodyPr>
            <a:noAutofit/>
          </a:bodyPr>
          <a:lstStyle/>
          <a:p>
            <a:r>
              <a:rPr lang="de-DE" dirty="0"/>
              <a:t>In August 2019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launched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STOBER CRM System </a:t>
            </a:r>
            <a:r>
              <a:rPr lang="de-DE" dirty="0" err="1"/>
              <a:t>for</a:t>
            </a:r>
            <a:r>
              <a:rPr lang="de-DE" dirty="0"/>
              <a:t> D, A, and CH</a:t>
            </a:r>
            <a:br>
              <a:rPr lang="de-DE" dirty="0"/>
            </a:br>
            <a:r>
              <a:rPr lang="de-DE" dirty="0"/>
              <a:t>in </a:t>
            </a:r>
            <a:r>
              <a:rPr lang="de-DE" dirty="0" err="1"/>
              <a:t>December</a:t>
            </a:r>
            <a:r>
              <a:rPr lang="de-DE" dirty="0"/>
              <a:t> 2019 </a:t>
            </a:r>
            <a:r>
              <a:rPr lang="de-DE" dirty="0" err="1"/>
              <a:t>for</a:t>
            </a:r>
            <a:r>
              <a:rPr lang="de-DE" dirty="0"/>
              <a:t> USA and in April 2021 </a:t>
            </a:r>
            <a:r>
              <a:rPr lang="de-DE" dirty="0" err="1"/>
              <a:t>for</a:t>
            </a:r>
            <a:r>
              <a:rPr lang="de-DE" dirty="0"/>
              <a:t> FR</a:t>
            </a:r>
          </a:p>
          <a:p>
            <a:r>
              <a:rPr lang="de-DE" dirty="0"/>
              <a:t>Today Germany, Austria, </a:t>
            </a:r>
            <a:r>
              <a:rPr lang="de-DE" dirty="0" err="1"/>
              <a:t>Switzerland</a:t>
            </a:r>
            <a:r>
              <a:rPr lang="de-DE" dirty="0"/>
              <a:t> and…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STOBER CRM System</a:t>
            </a:r>
          </a:p>
          <a:p>
            <a:r>
              <a:rPr lang="de-DE" dirty="0"/>
              <a:t>The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country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UK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probably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2022. After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further</a:t>
            </a:r>
            <a:r>
              <a:rPr lang="de-DE" dirty="0"/>
              <a:t> </a:t>
            </a:r>
            <a:r>
              <a:rPr lang="de-DE" dirty="0" err="1"/>
              <a:t>planing</a:t>
            </a:r>
            <a:r>
              <a:rPr lang="de-DE" dirty="0"/>
              <a:t>. </a:t>
            </a:r>
          </a:p>
          <a:p>
            <a:r>
              <a:rPr lang="de-DE" dirty="0"/>
              <a:t>End </a:t>
            </a:r>
            <a:r>
              <a:rPr lang="de-DE" dirty="0" err="1"/>
              <a:t>of</a:t>
            </a:r>
            <a:r>
              <a:rPr lang="de-DE" dirty="0"/>
              <a:t> 2021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150 Feedbacks. (75 Feedbacks per </a:t>
            </a:r>
            <a:r>
              <a:rPr lang="de-DE" dirty="0" err="1"/>
              <a:t>year</a:t>
            </a:r>
            <a:r>
              <a:rPr lang="de-DE" dirty="0"/>
              <a:t>)</a:t>
            </a:r>
          </a:p>
          <a:p>
            <a:r>
              <a:rPr lang="de-DE" dirty="0" err="1"/>
              <a:t>Since</a:t>
            </a:r>
            <a:r>
              <a:rPr lang="de-DE" dirty="0"/>
              <a:t> </a:t>
            </a:r>
            <a:r>
              <a:rPr lang="de-DE" dirty="0" err="1"/>
              <a:t>February</a:t>
            </a:r>
            <a:r>
              <a:rPr lang="de-DE" dirty="0"/>
              <a:t> 2022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pushed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get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Feedbacks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err="1">
                <a:sym typeface="Wingdings" panose="05000000000000000000" pitchFamily="2" charset="2"/>
              </a:rPr>
              <a:t>about</a:t>
            </a:r>
            <a:r>
              <a:rPr lang="de-DE" dirty="0">
                <a:sym typeface="Wingdings" panose="05000000000000000000" pitchFamily="2" charset="2"/>
              </a:rPr>
              <a:t> 350 </a:t>
            </a:r>
            <a:r>
              <a:rPr lang="de-DE" dirty="0" err="1">
                <a:sym typeface="Wingdings" panose="05000000000000000000" pitchFamily="2" charset="2"/>
              </a:rPr>
              <a:t>today</a:t>
            </a:r>
            <a:r>
              <a:rPr lang="de-DE" dirty="0">
                <a:sym typeface="Wingdings" panose="05000000000000000000" pitchFamily="2" charset="2"/>
              </a:rPr>
              <a:t> 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(200 Feedbacks in 3 </a:t>
            </a:r>
            <a:r>
              <a:rPr lang="de-DE" dirty="0" err="1">
                <a:sym typeface="Wingdings" panose="05000000000000000000" pitchFamily="2" charset="2"/>
              </a:rPr>
              <a:t>monthes</a:t>
            </a:r>
            <a:r>
              <a:rPr lang="de-DE" dirty="0">
                <a:sym typeface="Wingdings" panose="05000000000000000000" pitchFamily="2" charset="2"/>
              </a:rPr>
              <a:t>)  +800% </a:t>
            </a:r>
            <a:endParaRPr lang="de-DE" dirty="0"/>
          </a:p>
          <a:p>
            <a:r>
              <a:rPr lang="de-DE" dirty="0"/>
              <a:t>The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department</a:t>
            </a:r>
            <a:r>
              <a:rPr lang="de-DE" dirty="0"/>
              <a:t> SYS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review, </a:t>
            </a:r>
            <a:r>
              <a:rPr lang="de-DE" dirty="0" err="1"/>
              <a:t>filter</a:t>
            </a:r>
            <a:r>
              <a:rPr lang="de-DE" dirty="0"/>
              <a:t> and </a:t>
            </a:r>
            <a:r>
              <a:rPr lang="de-DE" dirty="0" err="1"/>
              <a:t>sort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Feedback.</a:t>
            </a:r>
            <a:br>
              <a:rPr lang="de-DE" dirty="0"/>
            </a:b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provide</a:t>
            </a:r>
            <a:r>
              <a:rPr lang="de-DE" dirty="0"/>
              <a:t> a </a:t>
            </a:r>
            <a:r>
              <a:rPr lang="de-DE" dirty="0" err="1"/>
              <a:t>structured</a:t>
            </a:r>
            <a:r>
              <a:rPr lang="de-DE" dirty="0"/>
              <a:t> form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PM, and </a:t>
            </a:r>
            <a:r>
              <a:rPr lang="de-DE" dirty="0" err="1"/>
              <a:t>the</a:t>
            </a:r>
            <a:r>
              <a:rPr lang="de-DE" dirty="0"/>
              <a:t> R&amp;D Departements.</a:t>
            </a:r>
          </a:p>
        </p:txBody>
      </p:sp>
    </p:spTree>
    <p:extLst>
      <p:ext uri="{BB962C8B-B14F-4D97-AF65-F5344CB8AC3E}">
        <p14:creationId xmlns:p14="http://schemas.microsoft.com/office/powerpoint/2010/main" val="323423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10">
            <a:extLst>
              <a:ext uri="{FF2B5EF4-FFF2-40B4-BE49-F238E27FC236}">
                <a16:creationId xmlns:a16="http://schemas.microsoft.com/office/drawing/2014/main" id="{351E7C22-F8C7-4C48-A483-D799C0B62CFA}"/>
              </a:ext>
            </a:extLst>
          </p:cNvPr>
          <p:cNvSpPr/>
          <p:nvPr/>
        </p:nvSpPr>
        <p:spPr>
          <a:xfrm>
            <a:off x="184490" y="1588168"/>
            <a:ext cx="6577264" cy="4243137"/>
          </a:xfrm>
          <a:prstGeom prst="ellipse">
            <a:avLst/>
          </a:prstGeom>
          <a:solidFill>
            <a:srgbClr val="B1CCE5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3B50BF9-CEDE-427D-97DB-FDA692EE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Market Feedback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2ED5646-38E6-49D5-B134-E3D07B1C1C3B}"/>
              </a:ext>
            </a:extLst>
          </p:cNvPr>
          <p:cNvSpPr/>
          <p:nvPr/>
        </p:nvSpPr>
        <p:spPr>
          <a:xfrm>
            <a:off x="2334132" y="3160295"/>
            <a:ext cx="2021305" cy="120315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CRM</a:t>
            </a:r>
          </a:p>
          <a:p>
            <a:pPr algn="ctr"/>
            <a:r>
              <a:rPr lang="de-DE" dirty="0"/>
              <a:t>Market Feedback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5D5E391C-B019-4905-91BE-54495352A88A}"/>
              </a:ext>
            </a:extLst>
          </p:cNvPr>
          <p:cNvSpPr/>
          <p:nvPr/>
        </p:nvSpPr>
        <p:spPr>
          <a:xfrm>
            <a:off x="625647" y="2573454"/>
            <a:ext cx="1331495" cy="762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Feature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5B55E6CA-4C51-4D3C-8F79-376A403CB6D8}"/>
              </a:ext>
            </a:extLst>
          </p:cNvPr>
          <p:cNvSpPr/>
          <p:nvPr/>
        </p:nvSpPr>
        <p:spPr>
          <a:xfrm>
            <a:off x="2334132" y="1716505"/>
            <a:ext cx="2021305" cy="89835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Missing</a:t>
            </a:r>
            <a:r>
              <a:rPr lang="de-DE" dirty="0"/>
              <a:t> Feature / Performance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94DA866-4D24-46E5-B44F-597DDF205766}"/>
              </a:ext>
            </a:extLst>
          </p:cNvPr>
          <p:cNvSpPr/>
          <p:nvPr/>
        </p:nvSpPr>
        <p:spPr>
          <a:xfrm>
            <a:off x="4732427" y="2541370"/>
            <a:ext cx="1612233" cy="762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Missing</a:t>
            </a:r>
            <a:r>
              <a:rPr lang="de-DE" dirty="0"/>
              <a:t> Product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1F30965-4AC8-401D-89B1-42B7440BF100}"/>
              </a:ext>
            </a:extLst>
          </p:cNvPr>
          <p:cNvSpPr/>
          <p:nvPr/>
        </p:nvSpPr>
        <p:spPr>
          <a:xfrm>
            <a:off x="457204" y="3982453"/>
            <a:ext cx="1331495" cy="762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Price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C442A3F-E461-4216-9664-D29B84A22257}"/>
              </a:ext>
            </a:extLst>
          </p:cNvPr>
          <p:cNvSpPr/>
          <p:nvPr/>
        </p:nvSpPr>
        <p:spPr>
          <a:xfrm>
            <a:off x="2679036" y="4936960"/>
            <a:ext cx="1331495" cy="762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Quality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460DC717-80E7-4E47-83F4-7EBC0C8C5F47}"/>
              </a:ext>
            </a:extLst>
          </p:cNvPr>
          <p:cNvSpPr/>
          <p:nvPr/>
        </p:nvSpPr>
        <p:spPr>
          <a:xfrm>
            <a:off x="4900869" y="4136156"/>
            <a:ext cx="1331495" cy="762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Service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8E88458-ACE7-43A1-82BC-BACA1A5726F9}"/>
              </a:ext>
            </a:extLst>
          </p:cNvPr>
          <p:cNvSpPr/>
          <p:nvPr/>
        </p:nvSpPr>
        <p:spPr>
          <a:xfrm>
            <a:off x="7965858" y="1399675"/>
            <a:ext cx="2046351" cy="147587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Strategic Product Management</a:t>
            </a:r>
          </a:p>
        </p:txBody>
      </p:sp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FB67A296-B19F-473D-8638-E14E9A825630}"/>
              </a:ext>
            </a:extLst>
          </p:cNvPr>
          <p:cNvSpPr/>
          <p:nvPr/>
        </p:nvSpPr>
        <p:spPr>
          <a:xfrm rot="20155010">
            <a:off x="6468183" y="2244834"/>
            <a:ext cx="1814407" cy="95314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Creation</a:t>
            </a:r>
            <a:endParaRPr lang="de-DE" dirty="0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E9C34AE7-BE1B-4B8E-B7A4-28A4EB517066}"/>
              </a:ext>
            </a:extLst>
          </p:cNvPr>
          <p:cNvSpPr/>
          <p:nvPr/>
        </p:nvSpPr>
        <p:spPr>
          <a:xfrm>
            <a:off x="8425140" y="4908920"/>
            <a:ext cx="2234445" cy="147587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R&amp;D Departements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C78BDCA7-8217-4053-A16B-667872B9B92C}"/>
              </a:ext>
            </a:extLst>
          </p:cNvPr>
          <p:cNvSpPr/>
          <p:nvPr/>
        </p:nvSpPr>
        <p:spPr>
          <a:xfrm>
            <a:off x="10218823" y="1074821"/>
            <a:ext cx="1564105" cy="713874"/>
          </a:xfrm>
          <a:prstGeom prst="ellipse">
            <a:avLst/>
          </a:prstGeom>
          <a:solidFill>
            <a:srgbClr val="C1A3C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Product Roadmap</a:t>
            </a:r>
          </a:p>
        </p:txBody>
      </p:sp>
      <p:sp>
        <p:nvSpPr>
          <p:cNvPr id="13" name="Pfeil: nach rechts 12">
            <a:extLst>
              <a:ext uri="{FF2B5EF4-FFF2-40B4-BE49-F238E27FC236}">
                <a16:creationId xmlns:a16="http://schemas.microsoft.com/office/drawing/2014/main" id="{AE16C092-3D6F-4AFC-85D0-C22EDFC3FDFA}"/>
              </a:ext>
            </a:extLst>
          </p:cNvPr>
          <p:cNvSpPr/>
          <p:nvPr/>
        </p:nvSpPr>
        <p:spPr>
          <a:xfrm rot="19824103">
            <a:off x="9805356" y="1557670"/>
            <a:ext cx="534307" cy="23130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F4EE4945-83B9-49E7-AB38-69E03B920479}"/>
              </a:ext>
            </a:extLst>
          </p:cNvPr>
          <p:cNvSpPr/>
          <p:nvPr/>
        </p:nvSpPr>
        <p:spPr>
          <a:xfrm>
            <a:off x="10226845" y="2646938"/>
            <a:ext cx="1564105" cy="713874"/>
          </a:xfrm>
          <a:prstGeom prst="ellipse">
            <a:avLst/>
          </a:prstGeom>
          <a:solidFill>
            <a:srgbClr val="C1A3C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New Products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D7295575-7CDA-48F3-BBD7-38C25392C44B}"/>
              </a:ext>
            </a:extLst>
          </p:cNvPr>
          <p:cNvSpPr/>
          <p:nvPr/>
        </p:nvSpPr>
        <p:spPr>
          <a:xfrm>
            <a:off x="9873924" y="3729782"/>
            <a:ext cx="2156281" cy="1255295"/>
          </a:xfrm>
          <a:prstGeom prst="ellipse">
            <a:avLst/>
          </a:prstGeom>
          <a:solidFill>
            <a:srgbClr val="C1A3C5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Improvement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Products and Services</a:t>
            </a:r>
          </a:p>
        </p:txBody>
      </p:sp>
      <p:sp>
        <p:nvSpPr>
          <p:cNvPr id="22" name="Pfeil: nach rechts 21">
            <a:extLst>
              <a:ext uri="{FF2B5EF4-FFF2-40B4-BE49-F238E27FC236}">
                <a16:creationId xmlns:a16="http://schemas.microsoft.com/office/drawing/2014/main" id="{FB6CDB17-78FA-4DA9-A9CA-D508834755FE}"/>
              </a:ext>
            </a:extLst>
          </p:cNvPr>
          <p:cNvSpPr/>
          <p:nvPr/>
        </p:nvSpPr>
        <p:spPr>
          <a:xfrm rot="18187424">
            <a:off x="10078064" y="4876647"/>
            <a:ext cx="434967" cy="23130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Pfeil: nach rechts 16">
            <a:extLst>
              <a:ext uri="{FF2B5EF4-FFF2-40B4-BE49-F238E27FC236}">
                <a16:creationId xmlns:a16="http://schemas.microsoft.com/office/drawing/2014/main" id="{1C1BD93E-7AD2-4F18-837C-729D5877671F}"/>
              </a:ext>
            </a:extLst>
          </p:cNvPr>
          <p:cNvSpPr/>
          <p:nvPr/>
        </p:nvSpPr>
        <p:spPr>
          <a:xfrm rot="1648868">
            <a:off x="6277941" y="4253636"/>
            <a:ext cx="2486582" cy="145275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Product, Service and Quality </a:t>
            </a:r>
            <a:r>
              <a:rPr lang="de-DE" dirty="0" err="1"/>
              <a:t>Improvement</a:t>
            </a:r>
            <a:endParaRPr lang="de-DE" dirty="0"/>
          </a:p>
        </p:txBody>
      </p:sp>
      <p:sp>
        <p:nvSpPr>
          <p:cNvPr id="19" name="Pfeil: nach rechts 18">
            <a:extLst>
              <a:ext uri="{FF2B5EF4-FFF2-40B4-BE49-F238E27FC236}">
                <a16:creationId xmlns:a16="http://schemas.microsoft.com/office/drawing/2014/main" id="{37A0DC0C-1A7D-4BE8-AA44-21DC3ED38237}"/>
              </a:ext>
            </a:extLst>
          </p:cNvPr>
          <p:cNvSpPr/>
          <p:nvPr/>
        </p:nvSpPr>
        <p:spPr>
          <a:xfrm rot="5400000">
            <a:off x="10499560" y="1971594"/>
            <a:ext cx="1002629" cy="49245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SPEP</a:t>
            </a:r>
          </a:p>
        </p:txBody>
      </p:sp>
      <p:sp>
        <p:nvSpPr>
          <p:cNvPr id="23" name="Pfeil: nach rechts 22">
            <a:extLst>
              <a:ext uri="{FF2B5EF4-FFF2-40B4-BE49-F238E27FC236}">
                <a16:creationId xmlns:a16="http://schemas.microsoft.com/office/drawing/2014/main" id="{4F1C15CF-AC61-4C62-8D24-5F7E2CD4E99C}"/>
              </a:ext>
            </a:extLst>
          </p:cNvPr>
          <p:cNvSpPr/>
          <p:nvPr/>
        </p:nvSpPr>
        <p:spPr>
          <a:xfrm rot="1758817">
            <a:off x="6942983" y="1337392"/>
            <a:ext cx="1190771" cy="45177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/>
              <a:t>Idea</a:t>
            </a:r>
            <a:r>
              <a:rPr lang="de-DE" sz="1200" dirty="0"/>
              <a:t> </a:t>
            </a:r>
            <a:r>
              <a:rPr lang="de-DE" sz="1200" dirty="0" err="1"/>
              <a:t>Creation</a:t>
            </a:r>
            <a:endParaRPr lang="de-DE" sz="1200" dirty="0"/>
          </a:p>
        </p:txBody>
      </p:sp>
      <p:sp>
        <p:nvSpPr>
          <p:cNvPr id="24" name="Pfeil: nach rechts 23">
            <a:extLst>
              <a:ext uri="{FF2B5EF4-FFF2-40B4-BE49-F238E27FC236}">
                <a16:creationId xmlns:a16="http://schemas.microsoft.com/office/drawing/2014/main" id="{B9A15D45-1456-438B-A99E-DDCED3BF60DE}"/>
              </a:ext>
            </a:extLst>
          </p:cNvPr>
          <p:cNvSpPr/>
          <p:nvPr/>
        </p:nvSpPr>
        <p:spPr>
          <a:xfrm rot="3136119">
            <a:off x="7409719" y="838318"/>
            <a:ext cx="1190771" cy="45177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/>
              <a:t>Idea</a:t>
            </a:r>
            <a:r>
              <a:rPr lang="de-DE" sz="1200" dirty="0"/>
              <a:t> </a:t>
            </a:r>
            <a:r>
              <a:rPr lang="de-DE" sz="1200" dirty="0" err="1"/>
              <a:t>Creation</a:t>
            </a:r>
            <a:endParaRPr lang="de-DE" sz="1200" dirty="0"/>
          </a:p>
        </p:txBody>
      </p:sp>
      <p:sp>
        <p:nvSpPr>
          <p:cNvPr id="25" name="Pfeil: nach rechts 24">
            <a:extLst>
              <a:ext uri="{FF2B5EF4-FFF2-40B4-BE49-F238E27FC236}">
                <a16:creationId xmlns:a16="http://schemas.microsoft.com/office/drawing/2014/main" id="{6C11F341-0EB4-44E5-BC62-6F08F06E8779}"/>
              </a:ext>
            </a:extLst>
          </p:cNvPr>
          <p:cNvSpPr/>
          <p:nvPr/>
        </p:nvSpPr>
        <p:spPr>
          <a:xfrm rot="4612179">
            <a:off x="8065732" y="624912"/>
            <a:ext cx="1190771" cy="45177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/>
              <a:t>Idea</a:t>
            </a:r>
            <a:r>
              <a:rPr lang="de-DE" sz="1200" dirty="0"/>
              <a:t> </a:t>
            </a:r>
            <a:r>
              <a:rPr lang="de-DE" sz="1200" dirty="0" err="1"/>
              <a:t>Creation</a:t>
            </a:r>
            <a:endParaRPr lang="de-DE" sz="1200" dirty="0"/>
          </a:p>
        </p:txBody>
      </p: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E4B08B01-7D39-4291-BA72-AFDA7B396B44}"/>
              </a:ext>
            </a:extLst>
          </p:cNvPr>
          <p:cNvSpPr/>
          <p:nvPr/>
        </p:nvSpPr>
        <p:spPr>
          <a:xfrm rot="5649250">
            <a:off x="8754311" y="600264"/>
            <a:ext cx="1190771" cy="45177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/>
              <a:t>Idea</a:t>
            </a:r>
            <a:r>
              <a:rPr lang="de-DE" sz="1200" dirty="0"/>
              <a:t> </a:t>
            </a:r>
            <a:r>
              <a:rPr lang="de-DE" sz="1200" dirty="0" err="1"/>
              <a:t>Creation</a:t>
            </a:r>
            <a:endParaRPr lang="de-DE" sz="1200" dirty="0"/>
          </a:p>
        </p:txBody>
      </p:sp>
      <p:sp>
        <p:nvSpPr>
          <p:cNvPr id="27" name="Pfeil: nach rechts 26">
            <a:extLst>
              <a:ext uri="{FF2B5EF4-FFF2-40B4-BE49-F238E27FC236}">
                <a16:creationId xmlns:a16="http://schemas.microsoft.com/office/drawing/2014/main" id="{A8077CEF-8489-4469-A112-413FCAE809BA}"/>
              </a:ext>
            </a:extLst>
          </p:cNvPr>
          <p:cNvSpPr/>
          <p:nvPr/>
        </p:nvSpPr>
        <p:spPr>
          <a:xfrm rot="6834377">
            <a:off x="9334800" y="785802"/>
            <a:ext cx="1190771" cy="45177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/>
              <a:t>Idea</a:t>
            </a:r>
            <a:r>
              <a:rPr lang="de-DE" sz="1200" dirty="0"/>
              <a:t> </a:t>
            </a:r>
            <a:r>
              <a:rPr lang="de-DE" sz="1200" dirty="0" err="1"/>
              <a:t>Creation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83604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1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6" grpId="0" animBg="1"/>
      <p:bldP spid="18" grpId="0" animBg="1"/>
      <p:bldP spid="3" grpId="0" animBg="1"/>
      <p:bldP spid="13" grpId="0" animBg="1"/>
      <p:bldP spid="20" grpId="0" animBg="1"/>
      <p:bldP spid="21" grpId="0" animBg="1"/>
      <p:bldP spid="22" grpId="0" animBg="1"/>
      <p:bldP spid="17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22174-1604-45E4-BF4B-DE33BE3D7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Examples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Product, Service and Quality </a:t>
            </a:r>
            <a:r>
              <a:rPr lang="de-DE" dirty="0" err="1"/>
              <a:t>Improvements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CE6E42-43CD-45D2-9B5C-7CEC93813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0653"/>
            <a:ext cx="11161800" cy="5414210"/>
          </a:xfrm>
        </p:spPr>
        <p:txBody>
          <a:bodyPr/>
          <a:lstStyle/>
          <a:p>
            <a:r>
              <a:rPr lang="en-US" dirty="0"/>
              <a:t>B10</a:t>
            </a:r>
            <a:r>
              <a:rPr lang="en-US" baseline="-25000" dirty="0"/>
              <a:t>D</a:t>
            </a:r>
            <a:r>
              <a:rPr lang="en-US" dirty="0"/>
              <a:t> values for </a:t>
            </a:r>
            <a:r>
              <a:rPr lang="en-US" dirty="0" err="1"/>
              <a:t>ServoStop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Document from our supplier Mayr is released to forward to our customers</a:t>
            </a:r>
          </a:p>
          <a:p>
            <a:r>
              <a:rPr lang="en-US" dirty="0">
                <a:sym typeface="Wingdings" panose="05000000000000000000" pitchFamily="2" charset="2"/>
              </a:rPr>
              <a:t>PH832 not 100% compatible to PH822  Special Option pilot b2 and pinhole in output flange is now available. </a:t>
            </a:r>
          </a:p>
          <a:p>
            <a:r>
              <a:rPr lang="en-US" dirty="0">
                <a:sym typeface="Wingdings" panose="05000000000000000000" pitchFamily="2" charset="2"/>
              </a:rPr>
              <a:t>UKCA labeling required  is available now</a:t>
            </a:r>
          </a:p>
          <a:p>
            <a:r>
              <a:rPr lang="en-US" dirty="0">
                <a:sym typeface="Wingdings" panose="05000000000000000000" pitchFamily="2" charset="2"/>
              </a:rPr>
              <a:t>EZ2 as replacement for ED2  last week released </a:t>
            </a:r>
          </a:p>
          <a:p>
            <a:r>
              <a:rPr lang="en-US" dirty="0">
                <a:sym typeface="Wingdings" panose="05000000000000000000" pitchFamily="2" charset="2"/>
              </a:rPr>
              <a:t>Manual PS Gearbox without hint that shifting is only allowed without load  now implemented</a:t>
            </a:r>
          </a:p>
          <a:p>
            <a:r>
              <a:rPr lang="en-US" dirty="0">
                <a:sym typeface="Wingdings" panose="05000000000000000000" pitchFamily="2" charset="2"/>
              </a:rPr>
              <a:t>Missing Geared Motor Combinations  	S</a:t>
            </a:r>
            <a:r>
              <a:rPr lang="en-US" baseline="-25000" dirty="0">
                <a:sym typeface="Wingdings" panose="05000000000000000000" pitchFamily="2" charset="2"/>
              </a:rPr>
              <a:t>B</a:t>
            </a:r>
            <a:r>
              <a:rPr lang="en-US" dirty="0">
                <a:sym typeface="Wingdings" panose="05000000000000000000" pitchFamily="2" charset="2"/>
              </a:rPr>
              <a:t> Factor is eliminated.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					All Combination with S ≥ 1,0 are now available.</a:t>
            </a:r>
          </a:p>
          <a:p>
            <a:r>
              <a:rPr lang="en-US" dirty="0" err="1">
                <a:sym typeface="Wingdings" panose="05000000000000000000" pitchFamily="2" charset="2"/>
              </a:rPr>
              <a:t>Profidrive</a:t>
            </a:r>
            <a:r>
              <a:rPr lang="en-US" dirty="0">
                <a:sym typeface="Wingdings" panose="05000000000000000000" pitchFamily="2" charset="2"/>
              </a:rPr>
              <a:t> telegram 102; 105; 106 and 750  in preparation</a:t>
            </a:r>
          </a:p>
          <a:p>
            <a:r>
              <a:rPr lang="en-US" dirty="0">
                <a:sym typeface="Wingdings" panose="05000000000000000000" pitchFamily="2" charset="2"/>
              </a:rPr>
              <a:t>SI6A and SC6A with analogue interface  (TC6 canceled –SB6 in preparation)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					SB6 will get same analog I/O´s </a:t>
            </a:r>
            <a:r>
              <a:rPr lang="en-US">
                <a:sym typeface="Wingdings" panose="05000000000000000000" pitchFamily="2" charset="2"/>
              </a:rPr>
              <a:t>like SD6 &amp; IO6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48V drive system (motor and electronic)  currently not planed but still under observation</a:t>
            </a:r>
          </a:p>
          <a:p>
            <a:r>
              <a:rPr lang="en-US" dirty="0">
                <a:sym typeface="Wingdings" panose="05000000000000000000" pitchFamily="2" charset="2"/>
              </a:rPr>
              <a:t>Display for SI6A and SC6A  pre study in process (see presentation PS gearbox)</a:t>
            </a:r>
          </a:p>
          <a:p>
            <a:r>
              <a:rPr lang="en-US" dirty="0" err="1">
                <a:sym typeface="Wingdings" panose="05000000000000000000" pitchFamily="2" charset="2"/>
              </a:rPr>
              <a:t>Eplan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Makros</a:t>
            </a:r>
            <a:r>
              <a:rPr lang="en-US" dirty="0">
                <a:sym typeface="Wingdings" panose="05000000000000000000" pitchFamily="2" charset="2"/>
              </a:rPr>
              <a:t> for G6  available on </a:t>
            </a:r>
            <a:r>
              <a:rPr lang="en-US" dirty="0" err="1">
                <a:sym typeface="Wingdings" panose="05000000000000000000" pitchFamily="2" charset="2"/>
              </a:rPr>
              <a:t>Eplan</a:t>
            </a:r>
            <a:r>
              <a:rPr lang="en-US" dirty="0">
                <a:sym typeface="Wingdings" panose="05000000000000000000" pitchFamily="2" charset="2"/>
              </a:rPr>
              <a:t> webpage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6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82D72-21AE-4071-BF04-B70039514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Market Feedback in CRM</a:t>
            </a:r>
          </a:p>
        </p:txBody>
      </p:sp>
      <p:sp>
        <p:nvSpPr>
          <p:cNvPr id="4" name="Rechteck 3">
            <a:hlinkClick r:id="rId2"/>
            <a:extLst>
              <a:ext uri="{FF2B5EF4-FFF2-40B4-BE49-F238E27FC236}">
                <a16:creationId xmlns:a16="http://schemas.microsoft.com/office/drawing/2014/main" id="{D28336EA-0CD7-4E8B-9AD7-1B5F37AFC196}"/>
              </a:ext>
            </a:extLst>
          </p:cNvPr>
          <p:cNvSpPr/>
          <p:nvPr/>
        </p:nvSpPr>
        <p:spPr>
          <a:xfrm>
            <a:off x="2759242" y="2414337"/>
            <a:ext cx="6577263" cy="18528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Market Feedback in CRM</a:t>
            </a:r>
          </a:p>
        </p:txBody>
      </p:sp>
    </p:spTree>
    <p:extLst>
      <p:ext uri="{BB962C8B-B14F-4D97-AF65-F5344CB8AC3E}">
        <p14:creationId xmlns:p14="http://schemas.microsoft.com/office/powerpoint/2010/main" val="330456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54DEC3-BBF7-4D9B-A361-8D46A19DC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 </a:t>
            </a:r>
            <a:r>
              <a:rPr lang="de-DE" dirty="0" err="1"/>
              <a:t>of</a:t>
            </a:r>
            <a:r>
              <a:rPr lang="de-DE" dirty="0"/>
              <a:t> Market Feedback – Structured Form</a:t>
            </a:r>
          </a:p>
        </p:txBody>
      </p:sp>
      <p:sp>
        <p:nvSpPr>
          <p:cNvPr id="4" name="Rechteck 3">
            <a:hlinkClick r:id="rId2" action="ppaction://hlinkfile"/>
            <a:extLst>
              <a:ext uri="{FF2B5EF4-FFF2-40B4-BE49-F238E27FC236}">
                <a16:creationId xmlns:a16="http://schemas.microsoft.com/office/drawing/2014/main" id="{943181A8-7C8C-43DF-97F6-7741E8D67702}"/>
              </a:ext>
            </a:extLst>
          </p:cNvPr>
          <p:cNvSpPr/>
          <p:nvPr/>
        </p:nvSpPr>
        <p:spPr>
          <a:xfrm>
            <a:off x="2759242" y="2414337"/>
            <a:ext cx="6577263" cy="18528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/>
              <a:t>Market Feedback</a:t>
            </a:r>
          </a:p>
          <a:p>
            <a:pPr algn="ctr"/>
            <a:r>
              <a:rPr lang="de-DE" sz="4000" dirty="0"/>
              <a:t>Structured Form</a:t>
            </a:r>
          </a:p>
        </p:txBody>
      </p:sp>
    </p:spTree>
    <p:extLst>
      <p:ext uri="{BB962C8B-B14F-4D97-AF65-F5344CB8AC3E}">
        <p14:creationId xmlns:p14="http://schemas.microsoft.com/office/powerpoint/2010/main" val="1147710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STÖBER_Farben">
      <a:dk1>
        <a:sysClr val="windowText" lastClr="000000"/>
      </a:dk1>
      <a:lt1>
        <a:sysClr val="window" lastClr="FFFFFF"/>
      </a:lt1>
      <a:dk2>
        <a:srgbClr val="2F3965"/>
      </a:dk2>
      <a:lt2>
        <a:srgbClr val="E7E6E6"/>
      </a:lt2>
      <a:accent1>
        <a:srgbClr val="E19A32"/>
      </a:accent1>
      <a:accent2>
        <a:srgbClr val="3C77BA"/>
      </a:accent2>
      <a:accent3>
        <a:srgbClr val="A3A62C"/>
      </a:accent3>
      <a:accent4>
        <a:srgbClr val="98669F"/>
      </a:accent4>
      <a:accent5>
        <a:srgbClr val="83AFD6"/>
      </a:accent5>
      <a:accent6>
        <a:srgbClr val="1CA19C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5BE4510B-E333-41EA-A161-387568982D9A}" vid="{D76D92FE-D632-45A9-8F0F-C5B0A5C6637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STOBER PowerPoint MASTER 2020-11-17</Template>
  <TotalTime>0</TotalTime>
  <Words>411</Words>
  <Application>Microsoft Office PowerPoint</Application>
  <PresentationFormat>Breitbild</PresentationFormat>
  <Paragraphs>50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</vt:lpstr>
      <vt:lpstr>Market Feedback over CRM</vt:lpstr>
      <vt:lpstr>History</vt:lpstr>
      <vt:lpstr>Market Feedback</vt:lpstr>
      <vt:lpstr>Examples of Product, Service and Quality Improvements</vt:lpstr>
      <vt:lpstr>Market Feedback in CRM</vt:lpstr>
      <vt:lpstr>Evaluation of Market Feedback – Structured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Feedback over CRM</dc:title>
  <dc:creator>Kübler, Johannes</dc:creator>
  <cp:lastModifiedBy>Kübler, Johannes</cp:lastModifiedBy>
  <cp:revision>10</cp:revision>
  <dcterms:created xsi:type="dcterms:W3CDTF">2022-05-10T12:34:47Z</dcterms:created>
  <dcterms:modified xsi:type="dcterms:W3CDTF">2022-05-12T09:08:13Z</dcterms:modified>
</cp:coreProperties>
</file>