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9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45"/>
    <p:restoredTop sz="74095"/>
  </p:normalViewPr>
  <p:slideViewPr>
    <p:cSldViewPr snapToGrid="0" snapToObjects="1">
      <p:cViewPr varScale="1">
        <p:scale>
          <a:sx n="94" d="100"/>
          <a:sy n="94" d="100"/>
        </p:scale>
        <p:origin x="7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7094D3-AA04-F348-9528-D560B9526548}" type="datetimeFigureOut">
              <a:rPr lang="en-US" smtClean="0"/>
              <a:t>10/10/2016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C17B58-9E6C-1140-8852-17758490E4E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703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C17B58-9E6C-1140-8852-17758490E4E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513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Master-Untertitelformat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571B-59E2-9A44-BF47-D22C93722687}" type="datetimeFigureOut">
              <a:rPr lang="en-US" smtClean="0"/>
              <a:t>10/10/2016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2FC41-FCEA-A54E-BB91-F6AD4079F1A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5026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571B-59E2-9A44-BF47-D22C93722687}" type="datetimeFigureOut">
              <a:rPr lang="en-US" smtClean="0"/>
              <a:t>10/10/2016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2FC41-FCEA-A54E-BB91-F6AD4079F1A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486715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571B-59E2-9A44-BF47-D22C93722687}" type="datetimeFigureOut">
              <a:rPr lang="en-US" smtClean="0"/>
              <a:t>10/10/2016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2FC41-FCEA-A54E-BB91-F6AD4079F1A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22634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571B-59E2-9A44-BF47-D22C93722687}" type="datetimeFigureOut">
              <a:rPr lang="en-US" smtClean="0"/>
              <a:t>10/10/2016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2FC41-FCEA-A54E-BB91-F6AD4079F1A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33287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571B-59E2-9A44-BF47-D22C93722687}" type="datetimeFigureOut">
              <a:rPr lang="en-US" smtClean="0"/>
              <a:t>10/10/2016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2FC41-FCEA-A54E-BB91-F6AD4079F1A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05732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571B-59E2-9A44-BF47-D22C93722687}" type="datetimeFigureOut">
              <a:rPr lang="en-US" smtClean="0"/>
              <a:t>10/10/2016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2FC41-FCEA-A54E-BB91-F6AD4079F1A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048829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571B-59E2-9A44-BF47-D22C93722687}" type="datetimeFigureOut">
              <a:rPr lang="en-US" smtClean="0"/>
              <a:t>10/10/2016</a:t>
            </a:fld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2FC41-FCEA-A54E-BB91-F6AD4079F1A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0950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571B-59E2-9A44-BF47-D22C93722687}" type="datetimeFigureOut">
              <a:rPr lang="en-US" smtClean="0"/>
              <a:t>10/10/2016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2FC41-FCEA-A54E-BB91-F6AD4079F1A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30019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571B-59E2-9A44-BF47-D22C93722687}" type="datetimeFigureOut">
              <a:rPr lang="en-US" smtClean="0"/>
              <a:t>10/10/2016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2FC41-FCEA-A54E-BB91-F6AD4079F1A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258270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571B-59E2-9A44-BF47-D22C93722687}" type="datetimeFigureOut">
              <a:rPr lang="en-US" smtClean="0"/>
              <a:t>10/10/2016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2FC41-FCEA-A54E-BB91-F6AD4079F1A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36336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571B-59E2-9A44-BF47-D22C93722687}" type="datetimeFigureOut">
              <a:rPr lang="en-US" smtClean="0"/>
              <a:t>10/10/2016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2FC41-FCEA-A54E-BB91-F6AD4079F1A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959708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C4571B-59E2-9A44-BF47-D22C93722687}" type="datetimeFigureOut">
              <a:rPr lang="en-US" smtClean="0"/>
              <a:t>10/10/2016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2FC41-FCEA-A54E-BB91-F6AD4079F1A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705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9.jp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12.m4a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audio" Target="../media/media13.m4a"/><Relationship Id="rId5" Type="http://schemas.microsoft.com/office/2007/relationships/media" Target="../media/media13.m4a"/><Relationship Id="rId4" Type="http://schemas.openxmlformats.org/officeDocument/2006/relationships/audio" Target="../media/media12.m4a"/><Relationship Id="rId9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5.m4a"/><Relationship Id="rId7" Type="http://schemas.openxmlformats.org/officeDocument/2006/relationships/image" Target="../media/image11.jp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5.m4a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3.jp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8.m4a"/><Relationship Id="rId7" Type="http://schemas.openxmlformats.org/officeDocument/2006/relationships/image" Target="../media/image14.jp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8.m4a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20.m4a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audio" Target="../media/media21.m4a"/><Relationship Id="rId5" Type="http://schemas.microsoft.com/office/2007/relationships/media" Target="../media/media21.m4a"/><Relationship Id="rId4" Type="http://schemas.openxmlformats.org/officeDocument/2006/relationships/audio" Target="../media/media20.m4a"/><Relationship Id="rId9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3.m4a"/><Relationship Id="rId7" Type="http://schemas.openxmlformats.org/officeDocument/2006/relationships/image" Target="../media/image16.jp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3.m4a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25.m4a"/><Relationship Id="rId7" Type="http://schemas.openxmlformats.org/officeDocument/2006/relationships/image" Target="../media/image18.jp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5.m4a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9.jp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jp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.png"/><Relationship Id="rId9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5.jp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26.jp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31.m4a"/><Relationship Id="rId7" Type="http://schemas.openxmlformats.org/officeDocument/2006/relationships/image" Target="../media/image29.jp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1.m4a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30.jp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31.jp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32.jp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33.jp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microsoft.com/office/2007/relationships/media" Target="../media/media4.m4a"/><Relationship Id="rId7" Type="http://schemas.openxmlformats.org/officeDocument/2006/relationships/image" Target="../media/image3.jp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microsoft.com/office/2007/relationships/media" Target="../media/media6.m4a"/><Relationship Id="rId7" Type="http://schemas.openxmlformats.org/officeDocument/2006/relationships/image" Target="../media/image3.jp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4a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jp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7" Type="http://schemas.openxmlformats.org/officeDocument/2006/relationships/image" Target="../media/image8.jp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02618" y="5119254"/>
            <a:ext cx="812800" cy="812800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95"/>
            <a:ext cx="12191998" cy="6857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32560" y="111760"/>
            <a:ext cx="5974080" cy="5791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chemeClr val="bg1"/>
                </a:solidFill>
                <a:latin typeface="+mn-lt"/>
              </a:rPr>
              <a:t>Der Antriebsregler SI6</a:t>
            </a:r>
            <a:endParaRPr lang="en-US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093878" y="3860959"/>
            <a:ext cx="995680" cy="680561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4800" b="1" dirty="0" smtClean="0"/>
              <a:t>SI</a:t>
            </a:r>
            <a:r>
              <a:rPr lang="en-US" sz="4800" b="1" dirty="0" smtClean="0">
                <a:solidFill>
                  <a:srgbClr val="0069B3"/>
                </a:solidFill>
              </a:rPr>
              <a:t>6</a:t>
            </a:r>
            <a:endParaRPr lang="en-US" sz="4800" b="1" dirty="0">
              <a:solidFill>
                <a:srgbClr val="0069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3927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" y="0"/>
            <a:ext cx="12191999" cy="6857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32560" y="111760"/>
            <a:ext cx="5974080" cy="5791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chemeClr val="bg1"/>
                </a:solidFill>
                <a:latin typeface="+mn-lt"/>
              </a:rPr>
              <a:t>Der Antriebsregler SI6</a:t>
            </a:r>
            <a:endParaRPr lang="en-US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6093878" y="2069753"/>
            <a:ext cx="3576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Booksize</a:t>
            </a:r>
            <a:endParaRPr lang="de-DE" sz="24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6093878" y="2618393"/>
            <a:ext cx="3576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Taschenbuch</a:t>
            </a:r>
            <a:endParaRPr lang="de-DE" sz="24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6093878" y="3727891"/>
            <a:ext cx="3576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Wertvollen Platz sparen</a:t>
            </a:r>
          </a:p>
          <a:p>
            <a:r>
              <a:rPr lang="de-DE" sz="2400" b="1" dirty="0"/>
              <a:t>i</a:t>
            </a:r>
            <a:r>
              <a:rPr lang="de-DE" sz="2400" b="1" dirty="0" smtClean="0"/>
              <a:t>m Schaltschrank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19654212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alistbeis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5" name="10eins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3" name="10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3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32560" y="111760"/>
            <a:ext cx="5974080" cy="5791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chemeClr val="bg1"/>
                </a:solidFill>
                <a:latin typeface="+mn-lt"/>
              </a:rPr>
              <a:t>Der Antriebsregler SI6</a:t>
            </a:r>
            <a:endParaRPr lang="en-US" sz="28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304492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propo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3" name="1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" y="0"/>
            <a:ext cx="12194122" cy="685919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32560" y="111760"/>
            <a:ext cx="5974080" cy="5791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chemeClr val="bg1"/>
                </a:solidFill>
                <a:latin typeface="+mn-lt"/>
              </a:rPr>
              <a:t>Der Antriebsregler SI6</a:t>
            </a:r>
            <a:endParaRPr lang="en-US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201942" y="2814134"/>
            <a:ext cx="3576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Eine gemeinsame</a:t>
            </a:r>
          </a:p>
          <a:p>
            <a:r>
              <a:rPr lang="de-DE" sz="2400" b="1" dirty="0" smtClean="0"/>
              <a:t>Energieversorgung</a:t>
            </a:r>
            <a:endParaRPr lang="de-DE" sz="24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6201942" y="3686695"/>
            <a:ext cx="3576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Verbunden über</a:t>
            </a:r>
          </a:p>
          <a:p>
            <a:r>
              <a:rPr lang="de-DE" sz="2400" b="1" dirty="0" smtClean="0"/>
              <a:t>Quick DC-Link-Module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5518368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numSld="999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4"/>
            <a:ext cx="12192000" cy="6857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32560" y="111760"/>
            <a:ext cx="5974080" cy="5791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chemeClr val="bg1"/>
                </a:solidFill>
                <a:latin typeface="+mn-lt"/>
              </a:rPr>
              <a:t>Der Antriebsregler SI6</a:t>
            </a:r>
            <a:endParaRPr lang="en-US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201942" y="2814134"/>
            <a:ext cx="3576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Eine gemeinsame</a:t>
            </a:r>
          </a:p>
          <a:p>
            <a:r>
              <a:rPr lang="de-DE" sz="2400" b="1" dirty="0" smtClean="0"/>
              <a:t>Energieversorgung</a:t>
            </a:r>
            <a:endParaRPr lang="de-DE" sz="24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6201942" y="3686695"/>
            <a:ext cx="3576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Verbunden über</a:t>
            </a:r>
          </a:p>
          <a:p>
            <a:r>
              <a:rPr lang="de-DE" sz="2400" b="1" dirty="0" smtClean="0"/>
              <a:t>Quick DC-Link-Module</a:t>
            </a:r>
            <a:endParaRPr lang="de-DE" sz="2400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6201941" y="4650971"/>
            <a:ext cx="4213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Keine Überdimensionierung</a:t>
            </a:r>
          </a:p>
          <a:p>
            <a:r>
              <a:rPr lang="de-DE" sz="2400" b="1" dirty="0"/>
              <a:t>d</a:t>
            </a:r>
            <a:r>
              <a:rPr lang="de-DE" sz="2400" b="1" dirty="0" smtClean="0"/>
              <a:t>er Stromversorgung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9920280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3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32560" y="111760"/>
            <a:ext cx="5974080" cy="5791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chemeClr val="bg1"/>
                </a:solidFill>
                <a:latin typeface="+mn-lt"/>
              </a:rPr>
              <a:t>Der Antriebsregler SI6</a:t>
            </a:r>
            <a:endParaRPr lang="en-US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201941" y="2814134"/>
            <a:ext cx="3956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Mit dem Antriebsregler SI6</a:t>
            </a:r>
          </a:p>
          <a:p>
            <a:r>
              <a:rPr lang="de-DE" sz="2400" b="1" dirty="0"/>
              <a:t>s</a:t>
            </a:r>
            <a:r>
              <a:rPr lang="de-DE" sz="2400" b="1" dirty="0" smtClean="0"/>
              <a:t>paren Sie:</a:t>
            </a:r>
            <a:endParaRPr lang="de-DE" sz="24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6201942" y="3686695"/>
            <a:ext cx="3576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0069B3"/>
                </a:solidFill>
              </a:rPr>
              <a:t>•</a:t>
            </a:r>
            <a:r>
              <a:rPr lang="de-DE" sz="2400" b="1" dirty="0" smtClean="0"/>
              <a:t> Platz</a:t>
            </a:r>
            <a:endParaRPr lang="de-DE" sz="2400" b="1" dirty="0"/>
          </a:p>
        </p:txBody>
      </p:sp>
      <p:sp>
        <p:nvSpPr>
          <p:cNvPr id="8" name="Textfeld 7"/>
          <p:cNvSpPr txBox="1"/>
          <p:nvPr/>
        </p:nvSpPr>
        <p:spPr>
          <a:xfrm>
            <a:off x="6201942" y="4132044"/>
            <a:ext cx="3576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0069B3"/>
                </a:solidFill>
              </a:rPr>
              <a:t>•</a:t>
            </a:r>
            <a:r>
              <a:rPr lang="de-DE" sz="2400" b="1" dirty="0" smtClean="0"/>
              <a:t> Hardwarekosten</a:t>
            </a:r>
            <a:endParaRPr lang="de-DE" sz="2400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6201942" y="4576002"/>
            <a:ext cx="3576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0069B3"/>
                </a:solidFill>
              </a:rPr>
              <a:t>•</a:t>
            </a:r>
            <a:r>
              <a:rPr lang="de-DE" sz="2400" b="1" dirty="0" smtClean="0"/>
              <a:t> Betriebskosten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3843708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eistungsdat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6" name="1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2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32560" y="111760"/>
            <a:ext cx="5974080" cy="5791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chemeClr val="bg1"/>
                </a:solidFill>
                <a:latin typeface="+mn-lt"/>
              </a:rPr>
              <a:t>Der Antriebsregler SI6</a:t>
            </a:r>
            <a:endParaRPr lang="en-US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367301" y="1525661"/>
            <a:ext cx="6483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Beschleunigung: In 10ms von 0 auf 3000 min</a:t>
            </a:r>
            <a:endParaRPr lang="de-DE" sz="12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8934152" y="1488717"/>
            <a:ext cx="8589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/>
              <a:t>-1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401577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ositionier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6" name="positionier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3" name="14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3"/>
            <a:ext cx="12192000" cy="6857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32560" y="111760"/>
            <a:ext cx="5974080" cy="5791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chemeClr val="bg1"/>
                </a:solidFill>
                <a:latin typeface="+mn-lt"/>
              </a:rPr>
              <a:t>Der Antriebsregler SI6</a:t>
            </a:r>
            <a:endParaRPr lang="en-US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458664" y="1811988"/>
            <a:ext cx="6483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Positioniergenauigkeit:</a:t>
            </a:r>
          </a:p>
          <a:p>
            <a:r>
              <a:rPr lang="de-DE" sz="2400" b="1" dirty="0" smtClean="0"/>
              <a:t>Mehr als 33 Mio. Positionen pro Umdrehung</a:t>
            </a:r>
          </a:p>
        </p:txBody>
      </p:sp>
    </p:spTree>
    <p:extLst>
      <p:ext uri="{BB962C8B-B14F-4D97-AF65-F5344CB8AC3E}">
        <p14:creationId xmlns:p14="http://schemas.microsoft.com/office/powerpoint/2010/main" val="5721325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pferschien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3" name="15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3"/>
            <a:ext cx="12192000" cy="6857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32560" y="111760"/>
            <a:ext cx="5974080" cy="5791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chemeClr val="bg1"/>
                </a:solidFill>
                <a:latin typeface="+mn-lt"/>
              </a:rPr>
              <a:t>Der Antriebsregler SI6</a:t>
            </a:r>
            <a:endParaRPr lang="en-US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7636674" y="2532425"/>
            <a:ext cx="2532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Installation: nur </a:t>
            </a:r>
            <a:r>
              <a:rPr lang="de-DE" sz="2400" b="1" smtClean="0"/>
              <a:t>noch einklicken</a:t>
            </a:r>
            <a:endParaRPr lang="de-DE" sz="2400" b="1" dirty="0" smtClean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08" y="1671781"/>
            <a:ext cx="2373743" cy="464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4188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inkabel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3" name="16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3"/>
            <a:ext cx="12192000" cy="6857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32560" y="111760"/>
            <a:ext cx="5974080" cy="5791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chemeClr val="bg1"/>
                </a:solidFill>
                <a:latin typeface="+mn-lt"/>
              </a:rPr>
              <a:t>Der Antriebsregler SI6</a:t>
            </a:r>
            <a:endParaRPr lang="en-US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093877" y="1451770"/>
            <a:ext cx="36778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Echte Ein-Kabel-Lösung für</a:t>
            </a:r>
          </a:p>
          <a:p>
            <a:r>
              <a:rPr lang="de-DE" sz="2400" b="1" dirty="0" smtClean="0"/>
              <a:t>Encoder-Kommunikation</a:t>
            </a:r>
          </a:p>
          <a:p>
            <a:r>
              <a:rPr lang="de-DE" sz="2400" b="1" dirty="0" smtClean="0"/>
              <a:t>und Leistungsanschluss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6093877" y="2929588"/>
            <a:ext cx="5035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HIPERFACE DSL® mit elektronischem</a:t>
            </a:r>
          </a:p>
          <a:p>
            <a:r>
              <a:rPr lang="de-DE" sz="2400" b="1" dirty="0" smtClean="0"/>
              <a:t>Motortypenschild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6093877" y="3853597"/>
            <a:ext cx="5035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alternativ</a:t>
            </a:r>
            <a:r>
              <a:rPr lang="de-DE" sz="2400" b="1" dirty="0"/>
              <a:t>: </a:t>
            </a:r>
            <a:r>
              <a:rPr lang="de-DE" sz="2400" b="1" dirty="0" smtClean="0"/>
              <a:t>EnDat 2.2® digital</a:t>
            </a:r>
          </a:p>
        </p:txBody>
      </p:sp>
    </p:spTree>
    <p:extLst>
      <p:ext uri="{BB962C8B-B14F-4D97-AF65-F5344CB8AC3E}">
        <p14:creationId xmlns:p14="http://schemas.microsoft.com/office/powerpoint/2010/main" val="20491978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2"/>
            <a:ext cx="12192000" cy="6857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32560" y="111760"/>
            <a:ext cx="5974080" cy="5791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chemeClr val="bg1"/>
                </a:solidFill>
                <a:latin typeface="+mn-lt"/>
              </a:rPr>
              <a:t>Der Antriebsregler SI6</a:t>
            </a:r>
            <a:endParaRPr lang="en-US" sz="28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314193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11854" y="5193145"/>
            <a:ext cx="812800" cy="812800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94"/>
            <a:ext cx="12191998" cy="6857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32560" y="111760"/>
            <a:ext cx="5974080" cy="5791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chemeClr val="bg1"/>
                </a:solidFill>
                <a:latin typeface="+mn-lt"/>
              </a:rPr>
              <a:t>Der Antriebsregler SI6</a:t>
            </a:r>
            <a:endParaRPr lang="en-US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093878" y="3860959"/>
            <a:ext cx="995680" cy="680561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4800" b="1" dirty="0" smtClean="0"/>
              <a:t>SI</a:t>
            </a:r>
            <a:r>
              <a:rPr lang="en-US" sz="4800" b="1" dirty="0" smtClean="0">
                <a:solidFill>
                  <a:srgbClr val="0069B3"/>
                </a:solidFill>
              </a:rPr>
              <a:t>6</a:t>
            </a:r>
            <a:endParaRPr lang="en-US" sz="4800" b="1" dirty="0">
              <a:solidFill>
                <a:srgbClr val="0069B3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7233920" y="3749199"/>
            <a:ext cx="3576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Antriebsregelung</a:t>
            </a:r>
          </a:p>
          <a:p>
            <a:r>
              <a:rPr lang="en-US" sz="2400" b="1" dirty="0"/>
              <a:t>i</a:t>
            </a:r>
            <a:r>
              <a:rPr lang="en-US" sz="2400" b="1" dirty="0" smtClean="0"/>
              <a:t>n Anreihtechnik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4761532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1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2"/>
            <a:ext cx="12189881" cy="685680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32560" y="111760"/>
            <a:ext cx="5974080" cy="5791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chemeClr val="bg1"/>
                </a:solidFill>
                <a:latin typeface="+mn-lt"/>
              </a:rPr>
              <a:t>Der Antriebsregler SI6</a:t>
            </a:r>
            <a:endParaRPr lang="en-US" sz="28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613" y="3680834"/>
            <a:ext cx="1575897" cy="1622938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352796" y="4289550"/>
            <a:ext cx="2367292" cy="731720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798" y="4364182"/>
            <a:ext cx="374073" cy="374073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62763" y="3475178"/>
            <a:ext cx="259544" cy="259544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93492" y="5229416"/>
            <a:ext cx="259544" cy="259544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6223513" y="2232111"/>
            <a:ext cx="2532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V</a:t>
            </a:r>
            <a:r>
              <a:rPr lang="de-DE" sz="2400" b="1" dirty="0" smtClean="0"/>
              <a:t>erschleißfrei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6001514" y="2726954"/>
            <a:ext cx="5183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0069B3"/>
                </a:solidFill>
              </a:rPr>
              <a:t>•</a:t>
            </a:r>
            <a:r>
              <a:rPr lang="de-DE" sz="2400" b="1" dirty="0" smtClean="0"/>
              <a:t> keine turnusmäßigen Funktionstests</a:t>
            </a:r>
            <a:endParaRPr lang="de-DE" sz="2400" b="1" dirty="0"/>
          </a:p>
        </p:txBody>
      </p:sp>
      <p:sp>
        <p:nvSpPr>
          <p:cNvPr id="13" name="Textfeld 12"/>
          <p:cNvSpPr txBox="1"/>
          <p:nvPr/>
        </p:nvSpPr>
        <p:spPr>
          <a:xfrm>
            <a:off x="6001514" y="3273057"/>
            <a:ext cx="51837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0069B3"/>
                </a:solidFill>
              </a:rPr>
              <a:t>•</a:t>
            </a:r>
            <a:r>
              <a:rPr lang="de-DE" sz="2400" b="1" dirty="0" smtClean="0"/>
              <a:t> geringere Abstände zwischen Anlage</a:t>
            </a:r>
          </a:p>
          <a:p>
            <a:r>
              <a:rPr lang="de-DE" sz="2400" b="1" dirty="0" smtClean="0"/>
              <a:t>   und Sicherheitszaun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7079009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6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769"/>
                            </p:stCondLst>
                            <p:childTnLst>
                              <p:par>
                                <p:cTn id="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1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32560" y="111760"/>
            <a:ext cx="5974080" cy="5791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chemeClr val="bg1"/>
                </a:solidFill>
                <a:latin typeface="+mn-lt"/>
              </a:rPr>
              <a:t>Der Antriebsregler SI6</a:t>
            </a:r>
            <a:endParaRPr lang="en-US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432560" y="1474730"/>
            <a:ext cx="8598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Kommunikation: 	Feldbussysteme EtherCAT® und PROFINET®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432559" y="2038148"/>
            <a:ext cx="8598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			Geräteprofil </a:t>
            </a:r>
            <a:r>
              <a:rPr lang="de-DE" sz="2400" b="1" dirty="0" err="1" smtClean="0"/>
              <a:t>CiA</a:t>
            </a:r>
            <a:r>
              <a:rPr lang="de-DE" sz="2400" b="1" dirty="0" smtClean="0"/>
              <a:t>® 402 für Controller </a:t>
            </a:r>
            <a:r>
              <a:rPr lang="de-DE" sz="2400" b="1" dirty="0" err="1" smtClean="0"/>
              <a:t>Based</a:t>
            </a:r>
            <a:endParaRPr lang="de-DE" sz="2400" b="1" dirty="0" smtClean="0"/>
          </a:p>
          <a:p>
            <a:r>
              <a:rPr lang="de-DE" sz="2400" b="1" dirty="0"/>
              <a:t>	</a:t>
            </a:r>
            <a:r>
              <a:rPr lang="de-DE" sz="2400" b="1" dirty="0" smtClean="0"/>
              <a:t>		und Drive </a:t>
            </a:r>
            <a:r>
              <a:rPr lang="de-DE" sz="2400" b="1" dirty="0" err="1" smtClean="0"/>
              <a:t>Based</a:t>
            </a:r>
            <a:r>
              <a:rPr lang="de-DE" sz="2400" b="1" dirty="0" smtClean="0"/>
              <a:t> Solutions</a:t>
            </a:r>
          </a:p>
        </p:txBody>
      </p:sp>
    </p:spTree>
    <p:extLst>
      <p:ext uri="{BB962C8B-B14F-4D97-AF65-F5344CB8AC3E}">
        <p14:creationId xmlns:p14="http://schemas.microsoft.com/office/powerpoint/2010/main" val="2093594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2"/>
            <a:ext cx="12191999" cy="6857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32560" y="111760"/>
            <a:ext cx="5974080" cy="5791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chemeClr val="bg1"/>
                </a:solidFill>
                <a:latin typeface="+mn-lt"/>
              </a:rPr>
              <a:t>Der Antriebsregler SI6</a:t>
            </a:r>
            <a:endParaRPr lang="en-US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432559" y="1604037"/>
            <a:ext cx="85981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			Integriert in die STÖBER Engineering Tools</a:t>
            </a:r>
          </a:p>
          <a:p>
            <a:r>
              <a:rPr lang="de-DE" sz="2400" b="1" dirty="0" smtClean="0"/>
              <a:t>			DriveControlSuite DS6 und </a:t>
            </a:r>
          </a:p>
          <a:p>
            <a:r>
              <a:rPr lang="de-DE" sz="2400" b="1" dirty="0" smtClean="0"/>
              <a:t>			AutomationControlSuite AS6</a:t>
            </a:r>
          </a:p>
        </p:txBody>
      </p:sp>
    </p:spTree>
    <p:extLst>
      <p:ext uri="{BB962C8B-B14F-4D97-AF65-F5344CB8AC3E}">
        <p14:creationId xmlns:p14="http://schemas.microsoft.com/office/powerpoint/2010/main" val="21474698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6" y="1"/>
            <a:ext cx="12194116" cy="685919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32560" y="111760"/>
            <a:ext cx="5974080" cy="5791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chemeClr val="bg1"/>
                </a:solidFill>
                <a:latin typeface="+mn-lt"/>
              </a:rPr>
              <a:t>Der Antriebsregler SI6</a:t>
            </a:r>
            <a:endParaRPr lang="en-US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289964" y="1936546"/>
            <a:ext cx="3574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K</a:t>
            </a:r>
            <a:r>
              <a:rPr lang="de-DE" sz="2400" b="1" dirty="0" smtClean="0"/>
              <a:t>eine „Sprachbarrieren“</a:t>
            </a: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959" y="3643877"/>
            <a:ext cx="3230048" cy="277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5497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deing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3" name="2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2"/>
            <a:ext cx="12189881" cy="685680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32560" y="111760"/>
            <a:ext cx="5974080" cy="5791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chemeClr val="bg1"/>
                </a:solidFill>
                <a:latin typeface="+mn-lt"/>
              </a:rPr>
              <a:t>Der Antriebsregler SI6</a:t>
            </a:r>
            <a:endParaRPr lang="en-US" sz="28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731445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2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32560" y="111760"/>
            <a:ext cx="5974080" cy="5791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chemeClr val="bg1"/>
                </a:solidFill>
                <a:latin typeface="+mn-lt"/>
              </a:rPr>
              <a:t>Der Antriebsregler SI6</a:t>
            </a:r>
            <a:endParaRPr lang="en-US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971637" y="1114510"/>
            <a:ext cx="3574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smtClean="0"/>
              <a:t>Die Varianten</a:t>
            </a:r>
            <a:endParaRPr lang="de-DE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13870361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2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1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32560" y="111760"/>
            <a:ext cx="5974080" cy="5791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chemeClr val="bg1"/>
                </a:solidFill>
                <a:latin typeface="+mn-lt"/>
              </a:rPr>
              <a:t>Der Antriebsregler SI6</a:t>
            </a:r>
            <a:endParaRPr lang="en-US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909175" y="1600395"/>
            <a:ext cx="3479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smtClean="0"/>
              <a:t>STÖBER ist dabei!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4860822" y="3363417"/>
            <a:ext cx="3576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rgbClr val="0069B3"/>
                </a:solidFill>
              </a:rPr>
              <a:t>•</a:t>
            </a:r>
            <a:r>
              <a:rPr lang="de-DE" sz="2800" b="1" dirty="0" smtClean="0"/>
              <a:t> Konzeptentwicklung</a:t>
            </a:r>
            <a:endParaRPr lang="de-DE" sz="2800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4860822" y="3914868"/>
            <a:ext cx="3576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rgbClr val="0069B3"/>
                </a:solidFill>
              </a:rPr>
              <a:t>•</a:t>
            </a:r>
            <a:r>
              <a:rPr lang="de-DE" sz="2800" b="1" dirty="0" smtClean="0"/>
              <a:t> Installation</a:t>
            </a:r>
            <a:endParaRPr lang="de-DE" sz="2800" b="1" dirty="0"/>
          </a:p>
        </p:txBody>
      </p:sp>
      <p:sp>
        <p:nvSpPr>
          <p:cNvPr id="8" name="Textfeld 7"/>
          <p:cNvSpPr txBox="1"/>
          <p:nvPr/>
        </p:nvSpPr>
        <p:spPr>
          <a:xfrm>
            <a:off x="4860822" y="4463180"/>
            <a:ext cx="3576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rgbClr val="0069B3"/>
                </a:solidFill>
              </a:rPr>
              <a:t>•</a:t>
            </a:r>
            <a:r>
              <a:rPr lang="de-DE" sz="2800" b="1" dirty="0" smtClean="0"/>
              <a:t> 24/7 - Support</a:t>
            </a:r>
            <a:endParaRPr lang="de-DE" sz="2800" b="1" dirty="0"/>
          </a:p>
        </p:txBody>
      </p:sp>
    </p:spTree>
    <p:extLst>
      <p:ext uri="{BB962C8B-B14F-4D97-AF65-F5344CB8AC3E}">
        <p14:creationId xmlns:p14="http://schemas.microsoft.com/office/powerpoint/2010/main" val="745528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2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91"/>
            <a:ext cx="12189883" cy="685680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32560" y="111760"/>
            <a:ext cx="5974080" cy="5791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chemeClr val="bg1"/>
                </a:solidFill>
                <a:latin typeface="+mn-lt"/>
              </a:rPr>
              <a:t>Der Antriebsregler SI6</a:t>
            </a:r>
            <a:endParaRPr lang="en-US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031721" y="1133878"/>
            <a:ext cx="5093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/>
              <a:t>- die wichtigsten Features: 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020296" y="967626"/>
            <a:ext cx="1006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SI</a:t>
            </a:r>
            <a:r>
              <a:rPr lang="en-US" sz="4800" b="1" dirty="0" smtClean="0">
                <a:solidFill>
                  <a:srgbClr val="0069B3"/>
                </a:solidFill>
              </a:rPr>
              <a:t>6</a:t>
            </a:r>
            <a:endParaRPr lang="en-US" sz="4800" b="1" dirty="0">
              <a:solidFill>
                <a:srgbClr val="0069B3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027060" y="1936834"/>
            <a:ext cx="68640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69B3"/>
                </a:solidFill>
              </a:rPr>
              <a:t>• </a:t>
            </a:r>
            <a:r>
              <a:rPr lang="de-DE" sz="2600" b="1" dirty="0" smtClean="0"/>
              <a:t>Kompakte Bauweise: Nur 45mm breit 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4027060" y="2385681"/>
            <a:ext cx="68640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69B3"/>
                </a:solidFill>
              </a:rPr>
              <a:t>• </a:t>
            </a:r>
            <a:r>
              <a:rPr lang="de-DE" sz="2600" b="1" dirty="0" smtClean="0"/>
              <a:t>Passgenaues Dimensionieren der</a:t>
            </a:r>
          </a:p>
          <a:p>
            <a:r>
              <a:rPr lang="de-DE" sz="2600" b="1" dirty="0" smtClean="0"/>
              <a:t>   Regelungskapazitäten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4027059" y="3231962"/>
            <a:ext cx="74445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69B3"/>
                </a:solidFill>
              </a:rPr>
              <a:t>• </a:t>
            </a:r>
            <a:r>
              <a:rPr lang="de-DE" sz="2600" b="1" dirty="0" smtClean="0"/>
              <a:t>Gemeinsame Stromversorgung für alle Einheiten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4027059" y="3689285"/>
            <a:ext cx="74445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69B3"/>
                </a:solidFill>
              </a:rPr>
              <a:t>• </a:t>
            </a:r>
            <a:r>
              <a:rPr lang="de-DE" sz="2600" b="1" dirty="0" smtClean="0"/>
              <a:t>Spitzenwerte bei Beschleunigung und</a:t>
            </a:r>
          </a:p>
          <a:p>
            <a:r>
              <a:rPr lang="de-DE" sz="2600" b="1" dirty="0" smtClean="0"/>
              <a:t>   Positioniergenauigkeit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4027059" y="4580149"/>
            <a:ext cx="74445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69B3"/>
                </a:solidFill>
              </a:rPr>
              <a:t>• </a:t>
            </a:r>
            <a:r>
              <a:rPr lang="de-DE" sz="2600" b="1" dirty="0" smtClean="0"/>
              <a:t>Einfachste Installation dank Quick DC-Links</a:t>
            </a:r>
          </a:p>
          <a:p>
            <a:r>
              <a:rPr lang="de-DE" sz="2600" b="1" dirty="0" smtClean="0"/>
              <a:t>   und Ein-Kabel-Lösung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4027059" y="5437554"/>
            <a:ext cx="74445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69B3"/>
                </a:solidFill>
              </a:rPr>
              <a:t>• </a:t>
            </a:r>
            <a:r>
              <a:rPr lang="de-DE" sz="2600" b="1" dirty="0" smtClean="0"/>
              <a:t>Encoder-Systeme mit elektronischem</a:t>
            </a:r>
          </a:p>
          <a:p>
            <a:r>
              <a:rPr lang="de-DE" sz="2600" b="1" dirty="0" smtClean="0"/>
              <a:t>   Motortypenschild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4027060" y="6324853"/>
            <a:ext cx="68640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69B3"/>
                </a:solidFill>
              </a:rPr>
              <a:t>• </a:t>
            </a:r>
            <a:r>
              <a:rPr lang="de-DE" sz="2600" b="1" dirty="0" smtClean="0"/>
              <a:t>Verlässliche Sicherheit dank „Safe Torque Off“</a:t>
            </a:r>
          </a:p>
        </p:txBody>
      </p:sp>
    </p:spTree>
    <p:extLst>
      <p:ext uri="{BB962C8B-B14F-4D97-AF65-F5344CB8AC3E}">
        <p14:creationId xmlns:p14="http://schemas.microsoft.com/office/powerpoint/2010/main" val="931894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32560" y="111760"/>
            <a:ext cx="5974080" cy="5791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chemeClr val="bg1"/>
                </a:solidFill>
                <a:latin typeface="+mn-lt"/>
              </a:rPr>
              <a:t>Der Antriebsregler SI6</a:t>
            </a:r>
            <a:endParaRPr lang="en-US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093874" y="3914023"/>
            <a:ext cx="5093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/>
              <a:t>Der STÖBER Antriebsregler SI6</a:t>
            </a:r>
          </a:p>
        </p:txBody>
      </p:sp>
    </p:spTree>
    <p:extLst>
      <p:ext uri="{BB962C8B-B14F-4D97-AF65-F5344CB8AC3E}">
        <p14:creationId xmlns:p14="http://schemas.microsoft.com/office/powerpoint/2010/main" val="5508048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06968" y="3134292"/>
            <a:ext cx="812800" cy="812800"/>
          </a:xfrm>
          <a:prstGeom prst="rect">
            <a:avLst/>
          </a:prstGeom>
        </p:spPr>
      </p:pic>
      <p:pic>
        <p:nvPicPr>
          <p:cNvPr id="9" name="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76475" y="4996146"/>
            <a:ext cx="812800" cy="812800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94"/>
            <a:ext cx="12189877" cy="685680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32560" y="111760"/>
            <a:ext cx="5974080" cy="5791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chemeClr val="bg1"/>
                </a:solidFill>
                <a:latin typeface="+mn-lt"/>
              </a:rPr>
              <a:t>Der Antriebsregler SI6</a:t>
            </a:r>
            <a:endParaRPr lang="en-US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093878" y="3860959"/>
            <a:ext cx="995680" cy="680561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4800" b="1" dirty="0" smtClean="0"/>
              <a:t>SI</a:t>
            </a:r>
            <a:r>
              <a:rPr lang="en-US" sz="4800" b="1" dirty="0" smtClean="0">
                <a:solidFill>
                  <a:srgbClr val="0069B3"/>
                </a:solidFill>
              </a:rPr>
              <a:t>6</a:t>
            </a:r>
            <a:endParaRPr lang="en-US" sz="4800" b="1" dirty="0">
              <a:solidFill>
                <a:srgbClr val="0069B3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7233920" y="3749199"/>
            <a:ext cx="3576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Antriebsregelung</a:t>
            </a:r>
          </a:p>
          <a:p>
            <a:r>
              <a:rPr lang="en-US" sz="2400" b="1" dirty="0"/>
              <a:t>i</a:t>
            </a:r>
            <a:r>
              <a:rPr lang="en-US" sz="2400" b="1" dirty="0" smtClean="0"/>
              <a:t>n Anreihtechnik</a:t>
            </a:r>
            <a:endParaRPr lang="en-US" sz="24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7233920" y="4705220"/>
            <a:ext cx="3576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Regelt bis zu</a:t>
            </a:r>
          </a:p>
          <a:p>
            <a:r>
              <a:rPr lang="de-DE" sz="2400" b="1" dirty="0" smtClean="0"/>
              <a:t>zwei Achsen</a:t>
            </a:r>
            <a:endParaRPr lang="de-DE" sz="2400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7233920" y="5661241"/>
            <a:ext cx="3576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(jetzt vier)</a:t>
            </a:r>
            <a:endParaRPr lang="de-DE" sz="2400" b="1" dirty="0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194"/>
          <a:stretch/>
        </p:blipFill>
        <p:spPr>
          <a:xfrm>
            <a:off x="4569460" y="1098271"/>
            <a:ext cx="777875" cy="577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1033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22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numSld="999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69751" y="4848441"/>
            <a:ext cx="812800" cy="812800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4"/>
            <a:ext cx="12192000" cy="6857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32560" y="111760"/>
            <a:ext cx="5974080" cy="5791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chemeClr val="bg1"/>
                </a:solidFill>
                <a:latin typeface="+mn-lt"/>
              </a:rPr>
              <a:t>Der Antriebsregler SI6</a:t>
            </a:r>
            <a:endParaRPr lang="en-US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093878" y="3860959"/>
            <a:ext cx="995680" cy="680561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4800" b="1" dirty="0" smtClean="0"/>
              <a:t>SI</a:t>
            </a:r>
            <a:r>
              <a:rPr lang="en-US" sz="4800" b="1" dirty="0" smtClean="0">
                <a:solidFill>
                  <a:srgbClr val="0069B3"/>
                </a:solidFill>
              </a:rPr>
              <a:t>6</a:t>
            </a:r>
            <a:endParaRPr lang="en-US" sz="4800" b="1" dirty="0">
              <a:solidFill>
                <a:srgbClr val="0069B3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7233920" y="3749199"/>
            <a:ext cx="3576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Antriebsregelung</a:t>
            </a:r>
          </a:p>
          <a:p>
            <a:r>
              <a:rPr lang="en-US" sz="2400" b="1" dirty="0"/>
              <a:t>i</a:t>
            </a:r>
            <a:r>
              <a:rPr lang="en-US" sz="2400" b="1" dirty="0" smtClean="0"/>
              <a:t>n Anreihtechnik</a:t>
            </a:r>
            <a:endParaRPr lang="en-US" sz="24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7233920" y="4705220"/>
            <a:ext cx="3576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Regelt bis zu</a:t>
            </a:r>
          </a:p>
          <a:p>
            <a:r>
              <a:rPr lang="de-DE" sz="2400" b="1" dirty="0" smtClean="0"/>
              <a:t>zwei Achsen</a:t>
            </a:r>
            <a:endParaRPr lang="de-DE" sz="2400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7233920" y="5661241"/>
            <a:ext cx="3576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(jetzt sechs)</a:t>
            </a:r>
            <a:endParaRPr lang="de-DE" sz="2400" b="1" dirty="0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460" y="1087120"/>
            <a:ext cx="777875" cy="5770880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443" y="1087120"/>
            <a:ext cx="777875" cy="577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6882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4"/>
            <a:ext cx="12192000" cy="6857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32560" y="111760"/>
            <a:ext cx="5974080" cy="5791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chemeClr val="bg1"/>
                </a:solidFill>
                <a:latin typeface="+mn-lt"/>
              </a:rPr>
              <a:t>Der Antriebsregler SI6</a:t>
            </a:r>
            <a:endParaRPr lang="en-US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093878" y="3860959"/>
            <a:ext cx="995680" cy="680561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4800" b="1" dirty="0" smtClean="0"/>
              <a:t>SI</a:t>
            </a:r>
            <a:r>
              <a:rPr lang="en-US" sz="4800" b="1" dirty="0" smtClean="0">
                <a:solidFill>
                  <a:srgbClr val="0069B3"/>
                </a:solidFill>
              </a:rPr>
              <a:t>6</a:t>
            </a:r>
            <a:endParaRPr lang="en-US" sz="4800" b="1" dirty="0">
              <a:solidFill>
                <a:srgbClr val="0069B3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7233920" y="3749199"/>
            <a:ext cx="3576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Antriebsregelung</a:t>
            </a:r>
          </a:p>
          <a:p>
            <a:r>
              <a:rPr lang="en-US" sz="2400" b="1" dirty="0"/>
              <a:t>i</a:t>
            </a:r>
            <a:r>
              <a:rPr lang="en-US" sz="2400" b="1" dirty="0" smtClean="0"/>
              <a:t>n Anreihtechnik</a:t>
            </a:r>
            <a:endParaRPr lang="en-US" sz="24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7233920" y="4705220"/>
            <a:ext cx="3576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Regelt bis zu</a:t>
            </a:r>
          </a:p>
          <a:p>
            <a:r>
              <a:rPr lang="de-DE" sz="2400" b="1" dirty="0" smtClean="0"/>
              <a:t>zwei Achsen</a:t>
            </a:r>
            <a:endParaRPr lang="de-DE" sz="2400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7233920" y="5661241"/>
            <a:ext cx="3576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(jetzt acht)</a:t>
            </a:r>
            <a:endParaRPr lang="de-DE" sz="2400" b="1" dirty="0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460" y="1087120"/>
            <a:ext cx="777875" cy="5770880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443" y="1087120"/>
            <a:ext cx="777875" cy="5770880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26" y="1087120"/>
            <a:ext cx="777875" cy="577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3216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5+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47267" y="2440709"/>
            <a:ext cx="812800" cy="812800"/>
          </a:xfrm>
          <a:prstGeom prst="rect">
            <a:avLst/>
          </a:prstGeom>
        </p:spPr>
      </p:pic>
      <p:pic>
        <p:nvPicPr>
          <p:cNvPr id="6" name="5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47267" y="3566160"/>
            <a:ext cx="812800" cy="812800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4"/>
            <a:ext cx="12192000" cy="6857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32560" y="111760"/>
            <a:ext cx="5974080" cy="5791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chemeClr val="bg1"/>
                </a:solidFill>
                <a:latin typeface="+mn-lt"/>
              </a:rPr>
              <a:t>Der Antriebsregler SI6</a:t>
            </a:r>
            <a:endParaRPr lang="en-US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093878" y="3860959"/>
            <a:ext cx="995680" cy="680561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4800" b="1" dirty="0" smtClean="0"/>
              <a:t>SI</a:t>
            </a:r>
            <a:r>
              <a:rPr lang="en-US" sz="4800" b="1" dirty="0" smtClean="0">
                <a:solidFill>
                  <a:srgbClr val="0069B3"/>
                </a:solidFill>
              </a:rPr>
              <a:t>6</a:t>
            </a:r>
            <a:endParaRPr lang="en-US" sz="4800" b="1" dirty="0">
              <a:solidFill>
                <a:srgbClr val="0069B3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7811975" y="3749199"/>
            <a:ext cx="3576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Stand-</a:t>
            </a:r>
            <a:r>
              <a:rPr lang="de-DE" sz="2400" b="1" dirty="0" err="1" smtClean="0"/>
              <a:t>Alone</a:t>
            </a:r>
            <a:r>
              <a:rPr lang="de-DE" sz="2400" b="1" dirty="0" smtClean="0"/>
              <a:t>-Einheit</a:t>
            </a:r>
          </a:p>
          <a:p>
            <a:r>
              <a:rPr lang="de-DE" sz="2400" b="1" dirty="0" smtClean="0"/>
              <a:t>STÖBER SD6 integrieren</a:t>
            </a:r>
            <a:endParaRPr lang="de-DE" sz="2400" b="1" dirty="0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460" y="1087120"/>
            <a:ext cx="777875" cy="5770880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443" y="1087120"/>
            <a:ext cx="777875" cy="5770880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26" y="1087120"/>
            <a:ext cx="777875" cy="5770880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111" y="1091384"/>
            <a:ext cx="1575323" cy="5798691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7811975" y="4554938"/>
            <a:ext cx="3576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Passgenau beliebig viele</a:t>
            </a:r>
          </a:p>
          <a:p>
            <a:r>
              <a:rPr lang="de-DE" sz="2400" b="1" dirty="0" smtClean="0"/>
              <a:t>Achsen regeln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2356491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5"/>
            <a:ext cx="12192000" cy="6857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32560" y="111760"/>
            <a:ext cx="5974080" cy="5791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chemeClr val="bg1"/>
                </a:solidFill>
                <a:latin typeface="+mn-lt"/>
              </a:rPr>
              <a:t>Der Antriebsregler SI6</a:t>
            </a:r>
            <a:endParaRPr lang="en-US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7233920" y="3749199"/>
            <a:ext cx="3576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Stand-</a:t>
            </a:r>
            <a:r>
              <a:rPr lang="de-DE" sz="2400" b="1" dirty="0" err="1" smtClean="0"/>
              <a:t>Alone</a:t>
            </a:r>
            <a:r>
              <a:rPr lang="de-DE" sz="2400" b="1" dirty="0" smtClean="0"/>
              <a:t>-Einheit</a:t>
            </a:r>
          </a:p>
          <a:p>
            <a:r>
              <a:rPr lang="de-DE" sz="2400" b="1" dirty="0" smtClean="0"/>
              <a:t>STÖBER SD6 integrieren</a:t>
            </a:r>
            <a:endParaRPr lang="de-DE" sz="2400" b="1" dirty="0"/>
          </a:p>
        </p:txBody>
      </p:sp>
      <p:sp>
        <p:nvSpPr>
          <p:cNvPr id="12" name="Textfeld 11"/>
          <p:cNvSpPr txBox="1"/>
          <p:nvPr/>
        </p:nvSpPr>
        <p:spPr>
          <a:xfrm>
            <a:off x="7233920" y="4580196"/>
            <a:ext cx="3576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Passgenau beliebig viele</a:t>
            </a:r>
          </a:p>
          <a:p>
            <a:r>
              <a:rPr lang="de-DE" sz="2400" b="1" dirty="0" smtClean="0"/>
              <a:t>Achsen regeln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20772113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1" y="0"/>
            <a:ext cx="12194120" cy="685919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32560" y="111760"/>
            <a:ext cx="5974080" cy="5791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chemeClr val="bg1"/>
                </a:solidFill>
                <a:latin typeface="+mn-lt"/>
              </a:rPr>
              <a:t>Der Antriebsregler SI6</a:t>
            </a:r>
            <a:endParaRPr lang="en-US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6093878" y="2069753"/>
            <a:ext cx="3576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Booksize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14528885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ooksiz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3" name="8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32560" y="111760"/>
            <a:ext cx="5974080" cy="5791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chemeClr val="bg1"/>
                </a:solidFill>
                <a:latin typeface="+mn-lt"/>
              </a:rPr>
              <a:t>Der Antriebsregler SI6</a:t>
            </a:r>
            <a:endParaRPr lang="en-US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6093878" y="2069753"/>
            <a:ext cx="3576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Booksize</a:t>
            </a:r>
            <a:endParaRPr lang="de-DE" sz="24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6093878" y="2618393"/>
            <a:ext cx="3576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Taschenbuch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371653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numSld="999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326</Words>
  <Application>Microsoft Office PowerPoint</Application>
  <PresentationFormat>Breitbild</PresentationFormat>
  <Paragraphs>123</Paragraphs>
  <Slides>28</Slides>
  <Notes>1</Notes>
  <HiddenSlides>0</HiddenSlides>
  <MMClips>36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Office-Design</vt:lpstr>
      <vt:lpstr>Der Antriebsregler SI6</vt:lpstr>
      <vt:lpstr>Der Antriebsregler SI6</vt:lpstr>
      <vt:lpstr>Der Antriebsregler SI6</vt:lpstr>
      <vt:lpstr>Der Antriebsregler SI6</vt:lpstr>
      <vt:lpstr>Der Antriebsregler SI6</vt:lpstr>
      <vt:lpstr>Der Antriebsregler SI6</vt:lpstr>
      <vt:lpstr>Der Antriebsregler SI6</vt:lpstr>
      <vt:lpstr>Der Antriebsregler SI6</vt:lpstr>
      <vt:lpstr>Der Antriebsregler SI6</vt:lpstr>
      <vt:lpstr>Der Antriebsregler SI6</vt:lpstr>
      <vt:lpstr>Der Antriebsregler SI6</vt:lpstr>
      <vt:lpstr>Der Antriebsregler SI6</vt:lpstr>
      <vt:lpstr>Der Antriebsregler SI6</vt:lpstr>
      <vt:lpstr>Der Antriebsregler SI6</vt:lpstr>
      <vt:lpstr>Der Antriebsregler SI6</vt:lpstr>
      <vt:lpstr>Der Antriebsregler SI6</vt:lpstr>
      <vt:lpstr>Der Antriebsregler SI6</vt:lpstr>
      <vt:lpstr>Der Antriebsregler SI6</vt:lpstr>
      <vt:lpstr>Der Antriebsregler SI6</vt:lpstr>
      <vt:lpstr>Der Antriebsregler SI6</vt:lpstr>
      <vt:lpstr>Der Antriebsregler SI6</vt:lpstr>
      <vt:lpstr>Der Antriebsregler SI6</vt:lpstr>
      <vt:lpstr>Der Antriebsregler SI6</vt:lpstr>
      <vt:lpstr>Der Antriebsregler SI6</vt:lpstr>
      <vt:lpstr>Der Antriebsregler SI6</vt:lpstr>
      <vt:lpstr>Der Antriebsregler SI6</vt:lpstr>
      <vt:lpstr>Der Antriebsregler SI6</vt:lpstr>
      <vt:lpstr>Der Antriebsregler SI6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Der Antriebsregler SI6</dc:title>
  <dc:creator>Ein Microsoft Office-Anwender</dc:creator>
  <cp:lastModifiedBy>Kathi</cp:lastModifiedBy>
  <cp:revision>94</cp:revision>
  <dcterms:created xsi:type="dcterms:W3CDTF">2016-08-30T08:30:09Z</dcterms:created>
  <dcterms:modified xsi:type="dcterms:W3CDTF">2016-10-10T16:31:31Z</dcterms:modified>
</cp:coreProperties>
</file>