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2" r:id="rId4"/>
  </p:sldMasterIdLst>
  <p:notesMasterIdLst>
    <p:notesMasterId r:id="rId18"/>
  </p:notesMasterIdLst>
  <p:handoutMasterIdLst>
    <p:handoutMasterId r:id="rId19"/>
  </p:handoutMasterIdLst>
  <p:sldIdLst>
    <p:sldId id="817" r:id="rId5"/>
    <p:sldId id="841" r:id="rId6"/>
    <p:sldId id="835" r:id="rId7"/>
    <p:sldId id="830" r:id="rId8"/>
    <p:sldId id="829" r:id="rId9"/>
    <p:sldId id="836" r:id="rId10"/>
    <p:sldId id="306" r:id="rId11"/>
    <p:sldId id="307" r:id="rId12"/>
    <p:sldId id="833" r:id="rId13"/>
    <p:sldId id="843" r:id="rId14"/>
    <p:sldId id="837" r:id="rId15"/>
    <p:sldId id="827" r:id="rId16"/>
    <p:sldId id="834" r:id="rId17"/>
  </p:sldIdLst>
  <p:sldSz cx="12192000" cy="6858000"/>
  <p:notesSz cx="6858000" cy="9144000"/>
  <p:defaultTextStyle>
    <a:defPPr>
      <a:defRPr sz="1800" kern="1200">
        <a:solidFill>
          <a:schemeClr val="tx1"/>
        </a:solidFill>
        <a:latin typeface="+mn-lt"/>
        <a:ea typeface="+mn-ea"/>
        <a:cs typeface="+mn-cs"/>
      </a:defRPr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7" userDrawn="1">
          <p15:clr>
            <a:srgbClr val="A4A3A4"/>
          </p15:clr>
        </p15:guide>
        <p15:guide id="2" pos="393" userDrawn="1">
          <p15:clr>
            <a:srgbClr val="A4A3A4"/>
          </p15:clr>
        </p15:guide>
        <p15:guide id="3" pos="824" userDrawn="1">
          <p15:clr>
            <a:srgbClr val="A4A3A4"/>
          </p15:clr>
        </p15:guide>
        <p15:guide id="4" pos="1685" userDrawn="1">
          <p15:clr>
            <a:srgbClr val="A4A3A4"/>
          </p15:clr>
        </p15:guide>
        <p15:guide id="5" pos="2479" userDrawn="1">
          <p15:clr>
            <a:srgbClr val="A4A3A4"/>
          </p15:clr>
        </p15:guide>
        <p15:guide id="6" pos="3318" userDrawn="1">
          <p15:clr>
            <a:srgbClr val="A4A3A4"/>
          </p15:clr>
        </p15:guide>
        <p15:guide id="7" pos="4135" userDrawn="1">
          <p15:clr>
            <a:srgbClr val="A4A3A4"/>
          </p15:clr>
        </p15:guide>
        <p15:guide id="8" pos="4974" userDrawn="1">
          <p15:clr>
            <a:srgbClr val="A4A3A4"/>
          </p15:clr>
        </p15:guide>
        <p15:guide id="9" pos="5790" userDrawn="1">
          <p15:clr>
            <a:srgbClr val="A4A3A4"/>
          </p15:clr>
        </p15:guide>
        <p15:guide id="10" pos="6607" userDrawn="1">
          <p15:clr>
            <a:srgbClr val="A4A3A4"/>
          </p15:clr>
        </p15:guide>
        <p15:guide id="11" pos="7446" userDrawn="1">
          <p15:clr>
            <a:srgbClr val="A4A3A4"/>
          </p15:clr>
        </p15:guide>
        <p15:guide id="12" orient="horz" pos="4247" userDrawn="1">
          <p15:clr>
            <a:srgbClr val="A4A3A4"/>
          </p15:clr>
        </p15:guide>
        <p15:guide id="13" orient="horz" pos="3475" userDrawn="1">
          <p15:clr>
            <a:srgbClr val="A4A3A4"/>
          </p15:clr>
        </p15:guide>
        <p15:guide id="15" orient="horz" pos="2863" userDrawn="1">
          <p15:clr>
            <a:srgbClr val="A4A3A4"/>
          </p15:clr>
        </p15:guide>
        <p15:guide id="16" orient="horz" pos="2205" userDrawn="1">
          <p15:clr>
            <a:srgbClr val="A4A3A4"/>
          </p15:clr>
        </p15:guide>
        <p15:guide id="17" orient="horz" pos="1911" userDrawn="1">
          <p15:clr>
            <a:srgbClr val="A4A3A4"/>
          </p15:clr>
        </p15:guide>
        <p15:guide id="18" orient="horz" pos="1457" userDrawn="1">
          <p15:clr>
            <a:srgbClr val="A4A3A4"/>
          </p15:clr>
        </p15:guide>
        <p15:guide id="19" orient="horz" pos="1298" userDrawn="1">
          <p15:clr>
            <a:srgbClr val="A4A3A4"/>
          </p15:clr>
        </p15:guide>
        <p15:guide id="20" orient="horz" pos="52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6C44"/>
    <a:srgbClr val="EE6F49"/>
    <a:srgbClr val="007FC4"/>
    <a:srgbClr val="E94994"/>
    <a:srgbClr val="98669F"/>
    <a:srgbClr val="A3A62C"/>
    <a:srgbClr val="003E74"/>
    <a:srgbClr val="004B88"/>
    <a:srgbClr val="006EB6"/>
    <a:srgbClr val="6A9D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09D4FF1-98D2-47C5-9471-DAA300963DB0}" v="13" dt="2023-05-30T08:33:04.9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92" d="100"/>
          <a:sy n="92" d="100"/>
        </p:scale>
        <p:origin x="618" y="90"/>
      </p:cViewPr>
      <p:guideLst>
        <p:guide pos="7"/>
        <p:guide pos="393"/>
        <p:guide pos="824"/>
        <p:guide pos="1685"/>
        <p:guide pos="2479"/>
        <p:guide pos="3318"/>
        <p:guide pos="4135"/>
        <p:guide pos="4974"/>
        <p:guide pos="5790"/>
        <p:guide pos="6607"/>
        <p:guide pos="7446"/>
        <p:guide orient="horz" pos="4247"/>
        <p:guide orient="horz" pos="3475"/>
        <p:guide orient="horz" pos="2863"/>
        <p:guide orient="horz" pos="2205"/>
        <p:guide orient="horz" pos="1911"/>
        <p:guide orient="horz" pos="1457"/>
        <p:guide orient="horz" pos="1298"/>
        <p:guide orient="horz" pos="52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B1EB5FA9-F412-4E7E-C843-FF267D489A5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BB0EF3D-24A7-9316-9A82-21C8B5D90D3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FE7C88-FF06-46E7-B93D-F5272BF7D222}" type="datetimeFigureOut">
              <a:rPr lang="de-DE" smtClean="0"/>
              <a:t>06.07.2023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80B8C78-DA6B-D794-5A41-AEC39104EE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054308-0775-3D63-98B5-40C373FA9B8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54BAC6-15DB-4D55-86A7-7022E8319C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45114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C496BB-EB4D-D448-9822-9A227480818A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8A3DF1-23CF-5344-9949-DF1C92A429D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78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9876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5855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820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864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422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850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3644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542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1957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3388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de-DE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de-DE"/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1047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53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-6" y="840456"/>
            <a:ext cx="12192000" cy="3704557"/>
          </a:xfrm>
          <a:prstGeom prst="rect">
            <a:avLst/>
          </a:prstGeom>
          <a:solidFill>
            <a:srgbClr val="F8E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60400" y="2314800"/>
            <a:ext cx="6534000" cy="14760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660400" y="3874174"/>
            <a:ext cx="6534000" cy="6454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8" name="Dreieck 9"/>
          <p:cNvSpPr/>
          <p:nvPr userDrawn="1"/>
        </p:nvSpPr>
        <p:spPr>
          <a:xfrm rot="10800000">
            <a:off x="-6" y="11564"/>
            <a:ext cx="5245106" cy="3401561"/>
          </a:xfrm>
          <a:prstGeom prst="triangle">
            <a:avLst>
              <a:gd name="adj" fmla="val 100000"/>
            </a:avLst>
          </a:prstGeom>
          <a:gradFill>
            <a:gsLst>
              <a:gs pos="0">
                <a:schemeClr val="bg1">
                  <a:alpha val="16000"/>
                </a:schemeClr>
              </a:gs>
              <a:gs pos="90000">
                <a:srgbClr val="003E74">
                  <a:alpha val="70000"/>
                </a:srgb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d 10">
            <a:extLst>
              <a:ext uri="{FF2B5EF4-FFF2-40B4-BE49-F238E27FC236}">
                <a16:creationId xmlns:a16="http://schemas.microsoft.com/office/drawing/2014/main" id="{483D2F1A-6EAB-4925-A019-3186E5FDB7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" y="0"/>
            <a:ext cx="12192004" cy="840456"/>
          </a:xfrm>
          <a:prstGeom prst="rect">
            <a:avLst/>
          </a:prstGeom>
        </p:spPr>
      </p:pic>
      <p:pic>
        <p:nvPicPr>
          <p:cNvPr id="9" name="Bild 12">
            <a:extLst>
              <a:ext uri="{FF2B5EF4-FFF2-40B4-BE49-F238E27FC236}">
                <a16:creationId xmlns:a16="http://schemas.microsoft.com/office/drawing/2014/main" id="{C1DA38FF-A07F-40A2-AA15-D39AF17FD3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5802" y="217830"/>
            <a:ext cx="1958817" cy="41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14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elle 7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642967881"/>
              </p:ext>
            </p:extLst>
          </p:nvPr>
        </p:nvGraphicFramePr>
        <p:xfrm>
          <a:off x="16696" y="842510"/>
          <a:ext cx="11808000" cy="590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39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5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71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80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273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978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9785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371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9785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31629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738000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8000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8000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8000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8000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8000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8000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8000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0000" y="360055"/>
            <a:ext cx="7987800" cy="460800"/>
          </a:xfrm>
        </p:spPr>
        <p:txBody>
          <a:bodyPr/>
          <a:lstStyle>
            <a:lvl1pPr>
              <a:defRPr sz="2400" b="1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40000" y="1260000"/>
            <a:ext cx="11161800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248837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9FFA86E-70FD-4ED7-971F-19F75EF91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FCB7A8E-3883-4B8B-8D2B-1C3EE3168F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749" y="1174750"/>
            <a:ext cx="5245033" cy="635000"/>
          </a:xfrm>
        </p:spPr>
        <p:txBody>
          <a:bodyPr/>
          <a:lstStyle>
            <a:lvl1pPr marL="0" indent="0">
              <a:buNone/>
              <a:defRPr sz="2000" b="1"/>
            </a:lvl1pPr>
          </a:lstStyle>
          <a:p>
            <a:pPr lvl="0"/>
            <a:r>
              <a:rPr lang="de-DE"/>
              <a:t>Text durch Doppelklick hinzufügen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A0DFAE58-A779-486A-85B6-608FBE5C03B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0000" y="1809750"/>
            <a:ext cx="5244782" cy="4562174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Text durch Doppelklick hinzufügen</a:t>
            </a:r>
          </a:p>
          <a:p>
            <a:pPr lvl="0"/>
            <a:endParaRPr lang="de-DE"/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AEE395DD-57B5-40B5-8B09-03782464AA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90399" y="1173346"/>
            <a:ext cx="5245033" cy="635000"/>
          </a:xfrm>
        </p:spPr>
        <p:txBody>
          <a:bodyPr/>
          <a:lstStyle>
            <a:lvl1pPr marL="0" indent="0">
              <a:buNone/>
              <a:defRPr sz="2000" b="1"/>
            </a:lvl1pPr>
          </a:lstStyle>
          <a:p>
            <a:pPr lvl="0"/>
            <a:r>
              <a:rPr lang="de-DE"/>
              <a:t>Text durch Doppelklick hinzufügen</a:t>
            </a:r>
          </a:p>
        </p:txBody>
      </p:sp>
      <p:sp>
        <p:nvSpPr>
          <p:cNvPr id="9" name="Inhaltsplatzhalter 6">
            <a:extLst>
              <a:ext uri="{FF2B5EF4-FFF2-40B4-BE49-F238E27FC236}">
                <a16:creationId xmlns:a16="http://schemas.microsoft.com/office/drawing/2014/main" id="{661C66C9-EBBF-4E36-AF62-D4A443DE853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90650" y="1808346"/>
            <a:ext cx="5244782" cy="4562174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Text durch Doppelklick hinzufügen</a:t>
            </a:r>
          </a:p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0900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Bildunt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E009D1-3427-4610-9FFC-3390DE02A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067B44FA-4344-4C42-9984-409D309E924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9750" y="1030288"/>
            <a:ext cx="8469313" cy="434022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A855298-25E6-4AF7-888E-E8C4B36500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750" y="5524500"/>
            <a:ext cx="8469313" cy="77946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</a:lstStyle>
          <a:p>
            <a:pPr lvl="0"/>
            <a:r>
              <a:rPr lang="de-DE"/>
              <a:t>Bildunterschrift hinzufügen</a:t>
            </a:r>
          </a:p>
        </p:txBody>
      </p:sp>
    </p:spTree>
    <p:extLst>
      <p:ext uri="{BB962C8B-B14F-4D97-AF65-F5344CB8AC3E}">
        <p14:creationId xmlns:p14="http://schemas.microsoft.com/office/powerpoint/2010/main" val="2803756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DFE9D6-7069-476B-965D-19553A057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19A4448-DE34-4F08-B0C3-38DA176AF8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077913"/>
            <a:ext cx="3878263" cy="1385887"/>
          </a:xfrm>
        </p:spPr>
        <p:txBody>
          <a:bodyPr anchor="b"/>
          <a:lstStyle>
            <a:lvl1pPr marL="0" indent="0">
              <a:buNone/>
              <a:defRPr sz="2000" b="1"/>
            </a:lvl1pPr>
          </a:lstStyle>
          <a:p>
            <a:pPr lvl="0"/>
            <a:r>
              <a:rPr lang="de-DE"/>
              <a:t>Text durch Doppelklick hinzufügen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E394F618-8017-4FF4-AE8C-1E7E7314C34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39750" y="2579688"/>
            <a:ext cx="3878263" cy="383063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0C48FE18-9242-41FE-9623-D0DD0D431B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10100" y="1077913"/>
            <a:ext cx="7042150" cy="533241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56616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DFE9D6-7069-476B-965D-19553A057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19A4448-DE34-4F08-B0C3-38DA176AF8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077913"/>
            <a:ext cx="3878263" cy="1385887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de-DE"/>
              <a:t>Text durch Doppelklick hinzufügen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E394F618-8017-4FF4-AE8C-1E7E7314C34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39750" y="2579688"/>
            <a:ext cx="3878263" cy="383063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abellenplatzhalter 3">
            <a:extLst>
              <a:ext uri="{FF2B5EF4-FFF2-40B4-BE49-F238E27FC236}">
                <a16:creationId xmlns:a16="http://schemas.microsoft.com/office/drawing/2014/main" id="{ED340692-74E6-41C6-8608-577B467B3A1B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4581525" y="1077913"/>
            <a:ext cx="7070725" cy="533241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de-DE"/>
              <a:t>Tabelle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738100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78748A-91EA-4D8B-865E-C90630812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6">
            <a:extLst>
              <a:ext uri="{FF2B5EF4-FFF2-40B4-BE49-F238E27FC236}">
                <a16:creationId xmlns:a16="http://schemas.microsoft.com/office/drawing/2014/main" id="{F130F313-2472-43F1-B79D-725F8BA57A7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0000" y="1126156"/>
            <a:ext cx="5244782" cy="5245768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Text durch Doppelklick hinzufügen</a:t>
            </a:r>
          </a:p>
          <a:p>
            <a:pPr lvl="0"/>
            <a:endParaRPr lang="de-DE"/>
          </a:p>
        </p:txBody>
      </p:sp>
      <p:sp>
        <p:nvSpPr>
          <p:cNvPr id="4" name="Inhaltsplatzhalter 6">
            <a:extLst>
              <a:ext uri="{FF2B5EF4-FFF2-40B4-BE49-F238E27FC236}">
                <a16:creationId xmlns:a16="http://schemas.microsoft.com/office/drawing/2014/main" id="{ED33610E-C335-427F-8866-A7A6C50C8DC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90650" y="1124752"/>
            <a:ext cx="5244782" cy="5245768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Text durch Doppelklick hinzufügen</a:t>
            </a:r>
          </a:p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0559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865C63-9FD7-4BB0-B647-648194031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90003EE5-3F76-4707-A0E6-1BFFF90A58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4C5409A5-780A-44F0-B736-94BFCB7EFF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1850" y="2378075"/>
            <a:ext cx="10515600" cy="2136173"/>
          </a:xfrm>
        </p:spPr>
        <p:txBody>
          <a:bodyPr numCol="1" anchor="b">
            <a:normAutofit/>
          </a:bodyPr>
          <a:lstStyle>
            <a:lvl1pPr marL="0" indent="0">
              <a:buNone/>
              <a:defRPr sz="4400"/>
            </a:lvl1pPr>
          </a:lstStyle>
          <a:p>
            <a:pPr lvl="0"/>
            <a:r>
              <a:rPr lang="de-DE"/>
              <a:t>Titel durch Doppelklick hinzufügen</a:t>
            </a:r>
          </a:p>
        </p:txBody>
      </p:sp>
    </p:spTree>
    <p:extLst>
      <p:ext uri="{BB962C8B-B14F-4D97-AF65-F5344CB8AC3E}">
        <p14:creationId xmlns:p14="http://schemas.microsoft.com/office/powerpoint/2010/main" val="3406099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reieck 9"/>
          <p:cNvSpPr/>
          <p:nvPr userDrawn="1"/>
        </p:nvSpPr>
        <p:spPr>
          <a:xfrm rot="10800000">
            <a:off x="-14" y="11555"/>
            <a:ext cx="5267209" cy="3351681"/>
          </a:xfrm>
          <a:prstGeom prst="triangle">
            <a:avLst>
              <a:gd name="adj" fmla="val 100000"/>
            </a:avLst>
          </a:prstGeom>
          <a:gradFill>
            <a:gsLst>
              <a:gs pos="0">
                <a:schemeClr val="bg1">
                  <a:alpha val="16000"/>
                </a:schemeClr>
              </a:gs>
              <a:gs pos="90000">
                <a:srgbClr val="003E74">
                  <a:alpha val="70000"/>
                </a:srgb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Bild 10"/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" y="0"/>
            <a:ext cx="12192004" cy="840456"/>
          </a:xfrm>
          <a:prstGeom prst="rect">
            <a:avLst/>
          </a:prstGeom>
        </p:spPr>
      </p:pic>
      <p:pic>
        <p:nvPicPr>
          <p:cNvPr id="9" name="Bild 12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5802" y="217830"/>
            <a:ext cx="1958817" cy="418701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40000" y="341887"/>
            <a:ext cx="10695432" cy="486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40000" y="1260000"/>
            <a:ext cx="10695432" cy="4567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712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60" r:id="rId6"/>
    <p:sldLayoutId id="2147483658" r:id="rId7"/>
    <p:sldLayoutId id="2147483659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tiff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595084" y="2499858"/>
            <a:ext cx="6534000" cy="1476000"/>
          </a:xfrm>
        </p:spPr>
        <p:txBody>
          <a:bodyPr/>
          <a:lstStyle/>
          <a:p>
            <a:r>
              <a:t>The STOBER System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627742" y="4026574"/>
            <a:ext cx="6534000" cy="645454"/>
          </a:xfrm>
        </p:spPr>
        <p:txBody>
          <a:bodyPr/>
          <a:lstStyle/>
          <a:p>
            <a:r>
              <a:t>At home in the world of demanding motion.</a:t>
            </a:r>
          </a:p>
        </p:txBody>
      </p:sp>
    </p:spTree>
    <p:extLst>
      <p:ext uri="{BB962C8B-B14F-4D97-AF65-F5344CB8AC3E}">
        <p14:creationId xmlns:p14="http://schemas.microsoft.com/office/powerpoint/2010/main" val="870722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FB918BD7-89EB-4E53-9909-E8D3AA5104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286529"/>
            <a:ext cx="11161800" cy="4660838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2400" b="1" dirty="0">
                <a:solidFill>
                  <a:schemeClr val="accent4"/>
                </a:solidFill>
              </a:rPr>
              <a:t>Lean-Motor – The Bridge to Greater Efficiency</a:t>
            </a:r>
            <a:endParaRPr lang="en-US" dirty="0"/>
          </a:p>
          <a:p>
            <a:pPr>
              <a:spcBef>
                <a:spcPts val="600"/>
              </a:spcBef>
            </a:pPr>
            <a:r>
              <a:rPr lang="en-US" dirty="0"/>
              <a:t>More </a:t>
            </a:r>
            <a:r>
              <a:rPr lang="en-US" b="1" dirty="0"/>
              <a:t>cost-efficient</a:t>
            </a:r>
            <a:r>
              <a:rPr lang="en-US" dirty="0"/>
              <a:t> and </a:t>
            </a:r>
            <a:r>
              <a:rPr lang="en-US" b="1" dirty="0"/>
              <a:t>robust</a:t>
            </a:r>
            <a:r>
              <a:rPr lang="en-US" dirty="0"/>
              <a:t> than a servo drive</a:t>
            </a:r>
          </a:p>
          <a:p>
            <a:pPr>
              <a:spcBef>
                <a:spcPts val="600"/>
              </a:spcBef>
            </a:pPr>
            <a:r>
              <a:rPr lang="en-US" dirty="0"/>
              <a:t>Completely </a:t>
            </a:r>
            <a:r>
              <a:rPr lang="en-US" b="1" dirty="0"/>
              <a:t>without an encoder</a:t>
            </a:r>
          </a:p>
          <a:p>
            <a:pPr>
              <a:spcBef>
                <a:spcPts val="600"/>
              </a:spcBef>
            </a:pPr>
            <a:r>
              <a:rPr lang="en-US" dirty="0"/>
              <a:t>With only </a:t>
            </a:r>
            <a:r>
              <a:rPr lang="en-US" b="1" dirty="0"/>
              <a:t>one cable</a:t>
            </a:r>
          </a:p>
          <a:p>
            <a:pPr>
              <a:spcBef>
                <a:spcPts val="600"/>
              </a:spcBef>
            </a:pPr>
            <a:r>
              <a:rPr lang="en-US" b="1" dirty="0"/>
              <a:t>Lighter</a:t>
            </a:r>
            <a:r>
              <a:rPr lang="en-US" dirty="0"/>
              <a:t> and </a:t>
            </a:r>
            <a:r>
              <a:rPr lang="en-US" b="1" dirty="0"/>
              <a:t>smalle</a:t>
            </a:r>
            <a:r>
              <a:rPr lang="en-US" dirty="0"/>
              <a:t>r than an asynchronous motor with the same power output</a:t>
            </a:r>
          </a:p>
          <a:p>
            <a:pPr>
              <a:spcBef>
                <a:spcPts val="600"/>
              </a:spcBef>
            </a:pPr>
            <a:r>
              <a:rPr lang="en-US" b="1" dirty="0"/>
              <a:t>Efficiency class IE5</a:t>
            </a:r>
            <a:endParaRPr lang="de-DE" b="1" dirty="0"/>
          </a:p>
          <a:p>
            <a:pPr>
              <a:spcBef>
                <a:spcPts val="600"/>
              </a:spcBef>
              <a:buClr>
                <a:schemeClr val="accent4"/>
              </a:buClr>
            </a:pPr>
            <a:endParaRPr lang="de-DE" dirty="0"/>
          </a:p>
          <a:p>
            <a:pPr marL="0" indent="0">
              <a:spcBef>
                <a:spcPts val="600"/>
              </a:spcBef>
              <a:buClr>
                <a:schemeClr val="accent3"/>
              </a:buClr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13" name="Rechtwinkliges Dreieck 12">
            <a:extLst>
              <a:ext uri="{FF2B5EF4-FFF2-40B4-BE49-F238E27FC236}">
                <a16:creationId xmlns:a16="http://schemas.microsoft.com/office/drawing/2014/main" id="{D9E33637-7BDB-450E-8F56-B9EE9C93E370}"/>
              </a:ext>
            </a:extLst>
          </p:cNvPr>
          <p:cNvSpPr>
            <a:spLocks noChangeAspect="1"/>
          </p:cNvSpPr>
          <p:nvPr/>
        </p:nvSpPr>
        <p:spPr>
          <a:xfrm flipH="1">
            <a:off x="6564313" y="3272333"/>
            <a:ext cx="5627686" cy="3585667"/>
          </a:xfrm>
          <a:prstGeom prst="rtTriangle">
            <a:avLst/>
          </a:prstGeom>
          <a:gradFill flip="none" rotWithShape="1">
            <a:gsLst>
              <a:gs pos="11000">
                <a:schemeClr val="accent4"/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E16233E-F15F-4E4F-A455-C032BF188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316774"/>
            <a:ext cx="9463316" cy="460800"/>
          </a:xfrm>
        </p:spPr>
        <p:txBody>
          <a:bodyPr>
            <a:normAutofit/>
          </a:bodyPr>
          <a:lstStyle/>
          <a:p>
            <a:r>
              <a:rPr lang="de-DE" dirty="0"/>
              <a:t>The Lean Approach!</a:t>
            </a:r>
            <a:endParaRPr dirty="0"/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021BAFB9-1D7D-47EA-ACCF-F26062E3A18E}"/>
              </a:ext>
            </a:extLst>
          </p:cNvPr>
          <p:cNvGrpSpPr/>
          <p:nvPr/>
        </p:nvGrpSpPr>
        <p:grpSpPr>
          <a:xfrm rot="10800000" flipH="1" flipV="1">
            <a:off x="1588" y="4919690"/>
            <a:ext cx="1329799" cy="1703672"/>
            <a:chOff x="-1" y="2079114"/>
            <a:chExt cx="3017183" cy="3364751"/>
          </a:xfrm>
        </p:grpSpPr>
        <p:sp>
          <p:nvSpPr>
            <p:cNvPr id="11" name="Rechtwinkliges Dreieck 10">
              <a:extLst>
                <a:ext uri="{FF2B5EF4-FFF2-40B4-BE49-F238E27FC236}">
                  <a16:creationId xmlns:a16="http://schemas.microsoft.com/office/drawing/2014/main" id="{5BCE69A4-8999-4ECC-B78F-1670B228D3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1" y="2079114"/>
              <a:ext cx="3017183" cy="1692579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Rechtwinkliges Dreieck 11">
              <a:extLst>
                <a:ext uri="{FF2B5EF4-FFF2-40B4-BE49-F238E27FC236}">
                  <a16:creationId xmlns:a16="http://schemas.microsoft.com/office/drawing/2014/main" id="{DF9A621C-A901-4AE8-AEC6-5748012D55AA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0" y="3771693"/>
              <a:ext cx="3010354" cy="1672172"/>
            </a:xfrm>
            <a:prstGeom prst="rtTriangl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4" name="Textfeld 13">
            <a:extLst>
              <a:ext uri="{FF2B5EF4-FFF2-40B4-BE49-F238E27FC236}">
                <a16:creationId xmlns:a16="http://schemas.microsoft.com/office/drawing/2014/main" id="{FD2582EC-E0BF-401D-84C3-4AD83C3755D0}"/>
              </a:ext>
            </a:extLst>
          </p:cNvPr>
          <p:cNvSpPr txBox="1"/>
          <p:nvPr/>
        </p:nvSpPr>
        <p:spPr>
          <a:xfrm>
            <a:off x="1502734" y="5576637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chemeClr val="accent4"/>
              </a:buClr>
            </a:pPr>
            <a:r>
              <a:rPr lang="en-US" sz="2000" b="1" dirty="0"/>
              <a:t>Lean-Motor – The new motor class!</a:t>
            </a:r>
            <a:endParaRPr sz="2000" b="1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63A6DE0-FE07-2702-1FF5-E30A39794E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0730" y="5245455"/>
            <a:ext cx="1186485" cy="1062474"/>
          </a:xfrm>
          <a:prstGeom prst="rect">
            <a:avLst/>
          </a:prstGeom>
        </p:spPr>
      </p:pic>
      <p:pic>
        <p:nvPicPr>
          <p:cNvPr id="8" name="Grafik 7" descr="Ein Bild, das Elektronik, Kabel, Elektrische Leitungen, Stromversorgung enthält.&#10;&#10;Automatisch generierte Beschreibung">
            <a:extLst>
              <a:ext uri="{FF2B5EF4-FFF2-40B4-BE49-F238E27FC236}">
                <a16:creationId xmlns:a16="http://schemas.microsoft.com/office/drawing/2014/main" id="{9EA1F094-2156-294B-3CC5-74671B3753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5736" y="1086095"/>
            <a:ext cx="3581164" cy="397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34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1A4928FE-7EFF-816C-B4AD-9BC4138A3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908" y="949585"/>
            <a:ext cx="2374279" cy="199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6EE3A015-103E-4CFB-A854-58761F5E4B84}"/>
              </a:ext>
            </a:extLst>
          </p:cNvPr>
          <p:cNvSpPr txBox="1"/>
          <p:nvPr/>
        </p:nvSpPr>
        <p:spPr>
          <a:xfrm>
            <a:off x="556948" y="1206490"/>
            <a:ext cx="7953904" cy="4014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400" b="1" dirty="0">
                <a:solidFill>
                  <a:schemeClr val="accent1"/>
                </a:solidFill>
              </a:rPr>
              <a:t>Condition Monitoring. </a:t>
            </a:r>
            <a:br>
              <a:rPr sz="2400" b="1" dirty="0">
                <a:solidFill>
                  <a:schemeClr val="accent1"/>
                </a:solidFill>
              </a:rPr>
            </a:br>
            <a:r>
              <a:rPr sz="2400" b="1" dirty="0">
                <a:solidFill>
                  <a:schemeClr val="accent1"/>
                </a:solidFill>
              </a:rPr>
              <a:t>Predictive Maintenance. </a:t>
            </a:r>
            <a:br>
              <a:rPr sz="2400" b="1" dirty="0">
                <a:solidFill>
                  <a:schemeClr val="accent1"/>
                </a:solidFill>
              </a:rPr>
            </a:br>
            <a:r>
              <a:rPr sz="2400" b="1" dirty="0">
                <a:solidFill>
                  <a:schemeClr val="accent1"/>
                </a:solidFill>
              </a:rPr>
              <a:t>Drive Optimization.</a:t>
            </a:r>
            <a:br>
              <a:rPr sz="2400" b="1" dirty="0">
                <a:solidFill>
                  <a:schemeClr val="accent1"/>
                </a:solidFill>
              </a:rPr>
            </a:br>
            <a:endParaRPr lang="de-DE" sz="2400" b="1" dirty="0">
              <a:solidFill>
                <a:schemeClr val="accent1"/>
              </a:solidFill>
            </a:endParaRPr>
          </a:p>
          <a:p>
            <a:pPr marL="342900" indent="-34290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sz="2000" dirty="0"/>
              <a:t>Monitor the geared motors of the drive system.</a:t>
            </a:r>
          </a:p>
          <a:p>
            <a:pPr marL="342900" indent="-34290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sz="2000" dirty="0"/>
              <a:t>Calculate the service life using a model-based analysis method.</a:t>
            </a:r>
          </a:p>
          <a:p>
            <a:pPr marL="342900" indent="-34290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sz="2000" dirty="0"/>
              <a:t>Detect the actual load situation of the system.</a:t>
            </a:r>
          </a:p>
          <a:p>
            <a:pPr marL="342900" indent="-34290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sz="2000" dirty="0"/>
              <a:t>Increase quality and profitability. </a:t>
            </a:r>
          </a:p>
          <a:p>
            <a:pPr marL="285750" indent="-285750">
              <a:lnSpc>
                <a:spcPct val="130000"/>
              </a:lnSpc>
              <a:buClr>
                <a:schemeClr val="tx2"/>
              </a:buClr>
              <a:buFont typeface="Wingdings" panose="05000000000000000000" pitchFamily="2" charset="2"/>
              <a:buChar char="ü"/>
            </a:pPr>
            <a:endParaRPr lang="de-DE" sz="2200" dirty="0"/>
          </a:p>
          <a:p>
            <a:pPr marL="285750" indent="-285750">
              <a:lnSpc>
                <a:spcPct val="130000"/>
              </a:lnSpc>
              <a:buClr>
                <a:schemeClr val="tx2"/>
              </a:buClr>
              <a:buFont typeface="Wingdings" panose="05000000000000000000" pitchFamily="2" charset="2"/>
              <a:buChar char="ü"/>
            </a:pPr>
            <a:endParaRPr lang="de-DE" sz="2200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9BA7439B-D65B-467F-A421-7B7BB70C8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STOBER Virtual Lifetime.</a:t>
            </a: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423A520E-7D26-4045-AB55-D1A883DA68A3}"/>
              </a:ext>
            </a:extLst>
          </p:cNvPr>
          <p:cNvGrpSpPr/>
          <p:nvPr/>
        </p:nvGrpSpPr>
        <p:grpSpPr>
          <a:xfrm rot="10800000" flipH="1" flipV="1">
            <a:off x="83" y="4929254"/>
            <a:ext cx="1329799" cy="1703672"/>
            <a:chOff x="-1" y="2079114"/>
            <a:chExt cx="3017183" cy="3364751"/>
          </a:xfrm>
        </p:grpSpPr>
        <p:sp>
          <p:nvSpPr>
            <p:cNvPr id="17" name="Rechtwinkliges Dreieck 16">
              <a:extLst>
                <a:ext uri="{FF2B5EF4-FFF2-40B4-BE49-F238E27FC236}">
                  <a16:creationId xmlns:a16="http://schemas.microsoft.com/office/drawing/2014/main" id="{F0F13C1F-1D4E-4624-8C0B-8632763F3D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1" y="2079114"/>
              <a:ext cx="3017183" cy="1692579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Rechtwinkliges Dreieck 17">
              <a:extLst>
                <a:ext uri="{FF2B5EF4-FFF2-40B4-BE49-F238E27FC236}">
                  <a16:creationId xmlns:a16="http://schemas.microsoft.com/office/drawing/2014/main" id="{35AECFF4-DFA1-4CC7-B2D8-DEC9DFF1EEC3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0" y="3771693"/>
              <a:ext cx="3010354" cy="1672172"/>
            </a:xfrm>
            <a:prstGeom prst="rtTriangle">
              <a:avLst/>
            </a:prstGeom>
            <a:gradFill>
              <a:gsLst>
                <a:gs pos="100000">
                  <a:schemeClr val="accent1"/>
                </a:gs>
                <a:gs pos="0">
                  <a:schemeClr val="accent1">
                    <a:lumMod val="20000"/>
                    <a:lumOff val="80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4" name="Grafik 13">
            <a:extLst>
              <a:ext uri="{FF2B5EF4-FFF2-40B4-BE49-F238E27FC236}">
                <a16:creationId xmlns:a16="http://schemas.microsoft.com/office/drawing/2014/main" id="{022B9383-6081-4573-9FB0-2B58BF32D9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2190" y="3072538"/>
            <a:ext cx="7558222" cy="3785462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E9CF46DD-64DD-4E01-95E9-789A2A93079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983744" y="1321384"/>
            <a:ext cx="3663128" cy="3785028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6C5686E2-E641-44FB-A6DF-9FBD8F31D416}"/>
              </a:ext>
            </a:extLst>
          </p:cNvPr>
          <p:cNvSpPr txBox="1"/>
          <p:nvPr/>
        </p:nvSpPr>
        <p:spPr>
          <a:xfrm>
            <a:off x="1486301" y="4727582"/>
            <a:ext cx="6095198" cy="1260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buClr>
                <a:schemeClr val="tx2"/>
              </a:buClr>
            </a:pPr>
            <a:r>
              <a:rPr sz="2000"/>
              <a:t>STOBER Virtual Lifetime – the feature for </a:t>
            </a:r>
            <a:br>
              <a:rPr sz="2000"/>
            </a:br>
            <a:r>
              <a:rPr sz="2000"/>
              <a:t>Predictive Maintenance of your geared motors. </a:t>
            </a:r>
          </a:p>
          <a:p>
            <a:pPr>
              <a:lnSpc>
                <a:spcPct val="130000"/>
              </a:lnSpc>
              <a:buClr>
                <a:schemeClr val="tx2"/>
              </a:buClr>
            </a:pPr>
            <a:r>
              <a:rPr sz="2000" b="1"/>
              <a:t>For a long, efficient service life!</a:t>
            </a:r>
          </a:p>
        </p:txBody>
      </p:sp>
    </p:spTree>
    <p:extLst>
      <p:ext uri="{BB962C8B-B14F-4D97-AF65-F5344CB8AC3E}">
        <p14:creationId xmlns:p14="http://schemas.microsoft.com/office/powerpoint/2010/main" val="936232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winkliges Dreieck 9">
            <a:extLst>
              <a:ext uri="{FF2B5EF4-FFF2-40B4-BE49-F238E27FC236}">
                <a16:creationId xmlns:a16="http://schemas.microsoft.com/office/drawing/2014/main" id="{81FDC16D-20F1-49EE-8CAA-CBF5D14BD649}"/>
              </a:ext>
            </a:extLst>
          </p:cNvPr>
          <p:cNvSpPr>
            <a:spLocks noChangeAspect="1"/>
          </p:cNvSpPr>
          <p:nvPr/>
        </p:nvSpPr>
        <p:spPr>
          <a:xfrm flipH="1">
            <a:off x="6564313" y="3272333"/>
            <a:ext cx="5627686" cy="3585667"/>
          </a:xfrm>
          <a:prstGeom prst="rtTriangle">
            <a:avLst/>
          </a:prstGeom>
          <a:gradFill flip="none" rotWithShape="1">
            <a:gsLst>
              <a:gs pos="11000">
                <a:schemeClr val="accent4"/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90EF9BD-6BE8-43FB-A921-8154FDB16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A perfect match!</a:t>
            </a:r>
          </a:p>
        </p:txBody>
      </p:sp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6623C5D8-4CE6-D772-E425-0F31A3E5D7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8999" y="5358155"/>
            <a:ext cx="9165708" cy="13342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b="1">
                <a:latin typeface="Calibri"/>
                <a:ea typeface="SimSun"/>
                <a:cs typeface="Times New Roman"/>
              </a:rPr>
              <a:t>Be it B&amp;R, Siemens, Beckhoff, Bosch Rexroth, Kollmorgen or Rockwell/Allen-Bradley – we have the perfect match for any controller!</a:t>
            </a:r>
          </a:p>
          <a:p>
            <a:endParaRPr lang="de-DE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2AD0D4C7-0051-4D8B-88C9-213DF9DAF923}"/>
              </a:ext>
            </a:extLst>
          </p:cNvPr>
          <p:cNvSpPr txBox="1">
            <a:spLocks/>
          </p:cNvSpPr>
          <p:nvPr/>
        </p:nvSpPr>
        <p:spPr>
          <a:xfrm>
            <a:off x="540000" y="1286529"/>
            <a:ext cx="11161800" cy="32429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sz="2400" b="1">
                <a:solidFill>
                  <a:schemeClr val="accent4"/>
                </a:solidFill>
              </a:rPr>
              <a:t>Synchronous servo geared motors for your system.</a:t>
            </a:r>
          </a:p>
          <a:p>
            <a:r>
              <a:t>Compact design thanks to direct attachment.</a:t>
            </a:r>
          </a:p>
          <a:p>
            <a:r>
              <a:t>High torque. Lower mass inertia. </a:t>
            </a:r>
            <a:br/>
            <a:r>
              <a:t>Maximum drive dynamics.</a:t>
            </a:r>
          </a:p>
          <a:p>
            <a:r>
              <a:t>Ready-to-install drive solution from a single source.</a:t>
            </a:r>
          </a:p>
          <a:p>
            <a:r>
              <a:t>Exceptional variety of combinations and options!</a:t>
            </a:r>
          </a:p>
          <a:p>
            <a:r>
              <a:t>Simple plug and play, pin-compatible.</a:t>
            </a:r>
          </a:p>
          <a:p>
            <a:r>
              <a:t>Fast, straightforward commissioning.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D4DE4544-93BE-4F30-A6AF-D47BEBD745A9}"/>
              </a:ext>
            </a:extLst>
          </p:cNvPr>
          <p:cNvGrpSpPr/>
          <p:nvPr/>
        </p:nvGrpSpPr>
        <p:grpSpPr>
          <a:xfrm rot="10800000" flipH="1" flipV="1">
            <a:off x="1588" y="4744956"/>
            <a:ext cx="1329799" cy="1703672"/>
            <a:chOff x="-1" y="2079114"/>
            <a:chExt cx="3017183" cy="3364751"/>
          </a:xfrm>
        </p:grpSpPr>
        <p:sp>
          <p:nvSpPr>
            <p:cNvPr id="12" name="Rechtwinkliges Dreieck 11">
              <a:extLst>
                <a:ext uri="{FF2B5EF4-FFF2-40B4-BE49-F238E27FC236}">
                  <a16:creationId xmlns:a16="http://schemas.microsoft.com/office/drawing/2014/main" id="{AF525A12-D13F-4C8B-8445-373CE89054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1" y="2079114"/>
              <a:ext cx="3017183" cy="1692579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Rechtwinkliges Dreieck 12">
              <a:extLst>
                <a:ext uri="{FF2B5EF4-FFF2-40B4-BE49-F238E27FC236}">
                  <a16:creationId xmlns:a16="http://schemas.microsoft.com/office/drawing/2014/main" id="{CA2B2D62-2B35-44DE-840E-0E0BCC83B6A8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0" y="3771693"/>
              <a:ext cx="3010354" cy="1672172"/>
            </a:xfrm>
            <a:prstGeom prst="rtTriangl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6" name="Grafik 5">
            <a:extLst>
              <a:ext uri="{FF2B5EF4-FFF2-40B4-BE49-F238E27FC236}">
                <a16:creationId xmlns:a16="http://schemas.microsoft.com/office/drawing/2014/main" id="{64DC76AD-9D60-48F4-9697-8820EDCC6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769" y="-127884"/>
            <a:ext cx="5699355" cy="569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67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 descr="Ein Bild, das Betonmischmaschine enthält.&#10;&#10;Automatisch generierte Beschreibung">
            <a:extLst>
              <a:ext uri="{FF2B5EF4-FFF2-40B4-BE49-F238E27FC236}">
                <a16:creationId xmlns:a16="http://schemas.microsoft.com/office/drawing/2014/main" id="{397A21D8-0418-21A4-3FE6-C3F13A44D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9877" y="2202849"/>
            <a:ext cx="8598574" cy="3198669"/>
          </a:xfrm>
          <a:prstGeom prst="rect">
            <a:avLst/>
          </a:prstGeom>
        </p:spPr>
      </p:pic>
      <p:sp>
        <p:nvSpPr>
          <p:cNvPr id="10" name="Rechtwinkliges Dreieck 9">
            <a:extLst>
              <a:ext uri="{FF2B5EF4-FFF2-40B4-BE49-F238E27FC236}">
                <a16:creationId xmlns:a16="http://schemas.microsoft.com/office/drawing/2014/main" id="{81FDC16D-20F1-49EE-8CAA-CBF5D14BD649}"/>
              </a:ext>
            </a:extLst>
          </p:cNvPr>
          <p:cNvSpPr>
            <a:spLocks noChangeAspect="1"/>
          </p:cNvSpPr>
          <p:nvPr/>
        </p:nvSpPr>
        <p:spPr>
          <a:xfrm flipH="1">
            <a:off x="6564313" y="3272333"/>
            <a:ext cx="5627686" cy="3585667"/>
          </a:xfrm>
          <a:prstGeom prst="rtTriangle">
            <a:avLst/>
          </a:prstGeom>
          <a:gradFill flip="none" rotWithShape="1">
            <a:gsLst>
              <a:gs pos="11000">
                <a:schemeClr val="accent4"/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90EF9BD-6BE8-43FB-A921-8154FDB16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At home in the world of demanding motion.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2AD0D4C7-0051-4D8B-88C9-213DF9DAF923}"/>
              </a:ext>
            </a:extLst>
          </p:cNvPr>
          <p:cNvSpPr txBox="1">
            <a:spLocks/>
          </p:cNvSpPr>
          <p:nvPr/>
        </p:nvSpPr>
        <p:spPr>
          <a:xfrm>
            <a:off x="540000" y="1286529"/>
            <a:ext cx="11161800" cy="32429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Font typeface="Arial" panose="020B0604020202020204" pitchFamily="34" charset="0"/>
              <a:buNone/>
            </a:pPr>
            <a:endParaRPr lang="de-DE" sz="2400" b="1">
              <a:solidFill>
                <a:schemeClr val="accent4"/>
              </a:solidFill>
            </a:endParaRP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D4DE4544-93BE-4F30-A6AF-D47BEBD745A9}"/>
              </a:ext>
            </a:extLst>
          </p:cNvPr>
          <p:cNvGrpSpPr/>
          <p:nvPr/>
        </p:nvGrpSpPr>
        <p:grpSpPr>
          <a:xfrm rot="10800000" flipH="1" flipV="1">
            <a:off x="1588" y="4744956"/>
            <a:ext cx="1329799" cy="1703672"/>
            <a:chOff x="-1" y="2079114"/>
            <a:chExt cx="3017183" cy="3364751"/>
          </a:xfrm>
        </p:grpSpPr>
        <p:sp>
          <p:nvSpPr>
            <p:cNvPr id="12" name="Rechtwinkliges Dreieck 11">
              <a:extLst>
                <a:ext uri="{FF2B5EF4-FFF2-40B4-BE49-F238E27FC236}">
                  <a16:creationId xmlns:a16="http://schemas.microsoft.com/office/drawing/2014/main" id="{AF525A12-D13F-4C8B-8445-373CE89054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1" y="2079114"/>
              <a:ext cx="3017183" cy="1692579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Rechtwinkliges Dreieck 12">
              <a:extLst>
                <a:ext uri="{FF2B5EF4-FFF2-40B4-BE49-F238E27FC236}">
                  <a16:creationId xmlns:a16="http://schemas.microsoft.com/office/drawing/2014/main" id="{CA2B2D62-2B35-44DE-840E-0E0BCC83B6A8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0" y="3771693"/>
              <a:ext cx="3010354" cy="1672172"/>
            </a:xfrm>
            <a:prstGeom prst="rtTriangl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8" name="Grafik 17">
            <a:extLst>
              <a:ext uri="{FF2B5EF4-FFF2-40B4-BE49-F238E27FC236}">
                <a16:creationId xmlns:a16="http://schemas.microsoft.com/office/drawing/2014/main" id="{79C916CB-D23D-7927-56C0-DE96519B9A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3549" y="5619907"/>
            <a:ext cx="4785351" cy="93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518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Baum, draußen, Haus, Fenster enthält.&#10;&#10;Automatisch generierte Beschreibung">
            <a:extLst>
              <a:ext uri="{FF2B5EF4-FFF2-40B4-BE49-F238E27FC236}">
                <a16:creationId xmlns:a16="http://schemas.microsoft.com/office/drawing/2014/main" id="{A41470C3-C3E6-6C2E-958A-A419F389D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6375" y="838200"/>
            <a:ext cx="6905625" cy="6019800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DA2FE8A2-B831-4545-8DD5-05BA565D273B}"/>
              </a:ext>
            </a:extLst>
          </p:cNvPr>
          <p:cNvSpPr txBox="1"/>
          <p:nvPr/>
        </p:nvSpPr>
        <p:spPr>
          <a:xfrm>
            <a:off x="581075" y="2229425"/>
            <a:ext cx="7574845" cy="40549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50"/>
              </a:spcAft>
            </a:pPr>
            <a:endParaRPr lang="de-DE" sz="1600" b="1"/>
          </a:p>
          <a:p>
            <a:pPr>
              <a:spcAft>
                <a:spcPts val="250"/>
              </a:spcAft>
            </a:pPr>
            <a:r>
              <a:rPr b="1"/>
              <a:t>Founded in </a:t>
            </a:r>
            <a:r>
              <a:t>1934</a:t>
            </a:r>
          </a:p>
          <a:p>
            <a:pPr>
              <a:spcAft>
                <a:spcPts val="250"/>
              </a:spcAft>
            </a:pPr>
            <a:r>
              <a:rPr b="1"/>
              <a:t>Headquarters in </a:t>
            </a:r>
            <a:r>
              <a:t>Pforzheim, Germany</a:t>
            </a:r>
          </a:p>
          <a:p>
            <a:pPr>
              <a:spcAft>
                <a:spcPts val="250"/>
              </a:spcAft>
            </a:pPr>
            <a:r>
              <a:rPr lang="de-DE" b="1" dirty="0"/>
              <a:t>Shareholders</a:t>
            </a:r>
            <a:r>
              <a:rPr b="1"/>
              <a:t>:</a:t>
            </a:r>
            <a:r>
              <a:t> Andreas Thiel and Patrick Stöber</a:t>
            </a:r>
          </a:p>
          <a:p>
            <a:pPr>
              <a:spcAft>
                <a:spcPts val="250"/>
              </a:spcAft>
            </a:pPr>
            <a:r>
              <a:rPr b="1"/>
              <a:t>CEO: </a:t>
            </a:r>
            <a:r>
              <a:t>Rainer Wegener</a:t>
            </a:r>
          </a:p>
          <a:p>
            <a:pPr>
              <a:spcAft>
                <a:spcPts val="250"/>
              </a:spcAft>
            </a:pPr>
            <a:r>
              <a:rPr b="1"/>
              <a:t>Employees: </a:t>
            </a:r>
            <a:r>
              <a:t>1000</a:t>
            </a:r>
          </a:p>
          <a:p>
            <a:pPr>
              <a:spcAft>
                <a:spcPts val="250"/>
              </a:spcAft>
            </a:pPr>
            <a:r>
              <a:rPr b="1"/>
              <a:t>Total turnover: </a:t>
            </a:r>
            <a:r>
              <a:t>160 million euros</a:t>
            </a:r>
          </a:p>
          <a:p>
            <a:pPr>
              <a:spcAft>
                <a:spcPts val="250"/>
              </a:spcAft>
            </a:pPr>
            <a:r>
              <a:rPr b="1"/>
              <a:t>Production area: </a:t>
            </a:r>
            <a:r>
              <a:t>40,000 m²</a:t>
            </a:r>
          </a:p>
          <a:p>
            <a:pPr>
              <a:spcAft>
                <a:spcPts val="250"/>
              </a:spcAft>
            </a:pPr>
            <a:endParaRPr lang="de-DE" altLang="de-DE"/>
          </a:p>
          <a:p>
            <a:pPr>
              <a:spcAft>
                <a:spcPts val="250"/>
              </a:spcAft>
            </a:pPr>
            <a:endParaRPr lang="de-DE" altLang="de-DE"/>
          </a:p>
          <a:p>
            <a:pPr>
              <a:spcAft>
                <a:spcPts val="250"/>
              </a:spcAft>
            </a:pPr>
            <a:endParaRPr lang="de-DE" b="1">
              <a:solidFill>
                <a:srgbClr val="FF0000"/>
              </a:solidFill>
            </a:endParaRPr>
          </a:p>
          <a:p>
            <a:pPr>
              <a:spcAft>
                <a:spcPts val="600"/>
              </a:spcAft>
            </a:pPr>
            <a:br>
              <a:rPr lang="de-DE" sz="1600"/>
            </a:br>
            <a:endParaRPr lang="de-DE">
              <a:solidFill>
                <a:srgbClr val="000000"/>
              </a:solidFill>
            </a:endParaRP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D5113AA7-8E98-7244-2A81-5AF8F6CAB80A}"/>
              </a:ext>
            </a:extLst>
          </p:cNvPr>
          <p:cNvSpPr txBox="1">
            <a:spLocks/>
          </p:cNvSpPr>
          <p:nvPr/>
        </p:nvSpPr>
        <p:spPr>
          <a:xfrm>
            <a:off x="540000" y="360055"/>
            <a:ext cx="7987800" cy="460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b="1"/>
              <a:t>The preferred partner for perfect motion.</a:t>
            </a:r>
            <a:endParaRPr lang="de-DE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58024EA4-DB39-4D19-A069-26E3099862CF}"/>
              </a:ext>
            </a:extLst>
          </p:cNvPr>
          <p:cNvSpPr txBox="1"/>
          <p:nvPr/>
        </p:nvSpPr>
        <p:spPr>
          <a:xfrm>
            <a:off x="540000" y="1283189"/>
            <a:ext cx="86707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400" b="1">
                <a:solidFill>
                  <a:schemeClr val="accent1"/>
                </a:solidFill>
              </a:rPr>
              <a:t>Operating internationally. </a:t>
            </a:r>
            <a:br>
              <a:rPr sz="2400" b="1">
                <a:solidFill>
                  <a:schemeClr val="accent1"/>
                </a:solidFill>
              </a:rPr>
            </a:br>
            <a:r>
              <a:rPr sz="2400" b="1">
                <a:solidFill>
                  <a:schemeClr val="accent1"/>
                </a:solidFill>
              </a:rPr>
              <a:t>With the charm of a family business. 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40E2AEC-48A8-4334-8B70-0AE7505A8CD0}"/>
              </a:ext>
            </a:extLst>
          </p:cNvPr>
          <p:cNvSpPr txBox="1"/>
          <p:nvPr/>
        </p:nvSpPr>
        <p:spPr>
          <a:xfrm>
            <a:off x="577616" y="4743814"/>
            <a:ext cx="78315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2000" b="1" i="0" u="none" strike="noStrike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r>
              <a:rPr sz="2000" b="1" i="0" u="none" strike="noStrike">
                <a:solidFill>
                  <a:srgbClr val="000000"/>
                </a:solidFill>
                <a:effectLst/>
                <a:latin typeface="Calibri"/>
              </a:rPr>
              <a:t>STOBER motion is </a:t>
            </a:r>
            <a:br>
              <a:rPr sz="2000" b="1" i="0" u="none" strike="noStrike">
                <a:solidFill>
                  <a:srgbClr val="000000"/>
                </a:solidFill>
                <a:effectLst/>
                <a:latin typeface="Calibri"/>
              </a:rPr>
            </a:br>
            <a:r>
              <a:rPr sz="2000" b="1" i="0" u="none" strike="noStrike">
                <a:solidFill>
                  <a:srgbClr val="000000"/>
                </a:solidFill>
                <a:effectLst/>
                <a:latin typeface="Calibri"/>
              </a:rPr>
              <a:t>smooth, fast, precise, and reliable. </a:t>
            </a:r>
            <a:r>
              <a:rPr sz="2000" b="0" i="0">
                <a:solidFill>
                  <a:srgbClr val="000000"/>
                </a:solidFill>
                <a:effectLst/>
                <a:latin typeface="Calibri"/>
              </a:rPr>
              <a:t>​</a:t>
            </a:r>
            <a:endParaRPr lang="de-DE" sz="2000"/>
          </a:p>
        </p:txBody>
      </p:sp>
    </p:spTree>
    <p:extLst>
      <p:ext uri="{BB962C8B-B14F-4D97-AF65-F5344CB8AC3E}">
        <p14:creationId xmlns:p14="http://schemas.microsoft.com/office/powerpoint/2010/main" val="1233587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 descr="Ein Bild, das Raum, Schild enthält.&#10;&#10;Automatisch generierte Beschreibung">
            <a:extLst>
              <a:ext uri="{FF2B5EF4-FFF2-40B4-BE49-F238E27FC236}">
                <a16:creationId xmlns:a16="http://schemas.microsoft.com/office/drawing/2014/main" id="{C56849B2-7E33-4680-9774-A30860E518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duotone>
              <a:schemeClr val="accent2">
                <a:shade val="45000"/>
                <a:satMod val="135000"/>
              </a:schemeClr>
              <a:prstClr val="white"/>
            </a:duotone>
            <a:alphaModFix amt="1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921"/>
          <a:stretch/>
        </p:blipFill>
        <p:spPr>
          <a:xfrm>
            <a:off x="2188550" y="770790"/>
            <a:ext cx="10189014" cy="6037145"/>
          </a:xfrm>
          <a:prstGeom prst="rect">
            <a:avLst/>
          </a:prstGeom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D5113AA7-8E98-7244-2A81-5AF8F6CAB80A}"/>
              </a:ext>
            </a:extLst>
          </p:cNvPr>
          <p:cNvSpPr txBox="1">
            <a:spLocks/>
          </p:cNvSpPr>
          <p:nvPr/>
        </p:nvSpPr>
        <p:spPr>
          <a:xfrm>
            <a:off x="540000" y="360055"/>
            <a:ext cx="7987800" cy="460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t>Working together. Worldwide. Successfully.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6589A0B5-E555-4405-9827-ECF4AC76C50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289864" y="3147394"/>
            <a:ext cx="4599467" cy="2304306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97D7C195-3E5E-4342-A2FB-833315944771}"/>
              </a:ext>
            </a:extLst>
          </p:cNvPr>
          <p:cNvSpPr txBox="1"/>
          <p:nvPr/>
        </p:nvSpPr>
        <p:spPr>
          <a:xfrm>
            <a:off x="508691" y="2899595"/>
            <a:ext cx="2119382" cy="399340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sz="1200" b="1" dirty="0">
                <a:solidFill>
                  <a:schemeClr val="accent1"/>
                </a:solidFill>
              </a:rPr>
              <a:t>BELGIUM</a:t>
            </a:r>
            <a:r>
              <a:rPr sz="1200" dirty="0">
                <a:solidFill>
                  <a:schemeClr val="accent1"/>
                </a:solidFill>
              </a:rPr>
              <a:t>,</a:t>
            </a:r>
            <a:r>
              <a:rPr sz="1200" dirty="0"/>
              <a:t> </a:t>
            </a:r>
            <a:br>
              <a:rPr sz="1200" dirty="0"/>
            </a:br>
            <a:r>
              <a:rPr sz="1000" dirty="0"/>
              <a:t>VDP Industries </a:t>
            </a:r>
            <a:r>
              <a:rPr sz="1000" dirty="0" err="1"/>
              <a:t>b.v.b.a</a:t>
            </a:r>
            <a:r>
              <a:rPr sz="1000" dirty="0"/>
              <a:t> , Nazareth  ATB Automation , Sint-Pieters-Leeuw</a:t>
            </a:r>
            <a:endParaRPr lang="de-DE" sz="1000" dirty="0"/>
          </a:p>
          <a:p>
            <a:pPr>
              <a:spcBef>
                <a:spcPts val="200"/>
              </a:spcBef>
            </a:pPr>
            <a:r>
              <a:rPr sz="1200" b="1" dirty="0">
                <a:solidFill>
                  <a:schemeClr val="accent1"/>
                </a:solidFill>
              </a:rPr>
              <a:t>BRAZIL</a:t>
            </a:r>
            <a:r>
              <a:rPr sz="1200" dirty="0">
                <a:solidFill>
                  <a:schemeClr val="accent1"/>
                </a:solidFill>
              </a:rPr>
              <a:t>, </a:t>
            </a:r>
            <a:endParaRPr lang="de-DE" sz="1000" dirty="0"/>
          </a:p>
          <a:p>
            <a:r>
              <a:rPr sz="1000" dirty="0" err="1"/>
              <a:t>Automotion</a:t>
            </a:r>
            <a:r>
              <a:rPr sz="1000" dirty="0"/>
              <a:t> LTDA, </a:t>
            </a:r>
            <a:r>
              <a:rPr sz="1000" dirty="0" err="1"/>
              <a:t>Boituva</a:t>
            </a:r>
            <a:r>
              <a:rPr sz="1000" dirty="0"/>
              <a:t> </a:t>
            </a:r>
            <a:r>
              <a:rPr lang="de-DE" sz="1000" dirty="0"/>
              <a:t>–</a:t>
            </a:r>
            <a:r>
              <a:rPr sz="1000" dirty="0"/>
              <a:t> SP</a:t>
            </a:r>
            <a:endParaRPr lang="de-DE" sz="1000" dirty="0"/>
          </a:p>
          <a:p>
            <a:pPr>
              <a:spcBef>
                <a:spcPts val="200"/>
              </a:spcBef>
            </a:pPr>
            <a:r>
              <a:rPr lang="pl-PL" sz="1200" b="1" dirty="0">
                <a:solidFill>
                  <a:schemeClr val="accent1"/>
                </a:solidFill>
              </a:rPr>
              <a:t>CZECHIA</a:t>
            </a:r>
            <a:r>
              <a:rPr lang="pl-PL" sz="1200" dirty="0">
                <a:solidFill>
                  <a:schemeClr val="accent1"/>
                </a:solidFill>
              </a:rPr>
              <a:t>, </a:t>
            </a:r>
            <a:endParaRPr lang="pl-PL" sz="1000" dirty="0"/>
          </a:p>
          <a:p>
            <a:r>
              <a:rPr lang="pl-PL" sz="1000" dirty="0"/>
              <a:t>REM-Technik s.r.o., Brno</a:t>
            </a:r>
            <a:endParaRPr sz="1000" dirty="0"/>
          </a:p>
          <a:p>
            <a:pPr>
              <a:spcBef>
                <a:spcPts val="200"/>
              </a:spcBef>
            </a:pPr>
            <a:r>
              <a:rPr sz="1200" b="1" dirty="0">
                <a:solidFill>
                  <a:schemeClr val="accent1"/>
                </a:solidFill>
              </a:rPr>
              <a:t>DENMARK</a:t>
            </a:r>
            <a:r>
              <a:rPr sz="1200" dirty="0">
                <a:solidFill>
                  <a:schemeClr val="accent1"/>
                </a:solidFill>
              </a:rPr>
              <a:t>, </a:t>
            </a:r>
            <a:endParaRPr lang="de-DE" sz="1000" dirty="0"/>
          </a:p>
          <a:p>
            <a:r>
              <a:rPr sz="1000" dirty="0"/>
              <a:t>Delta </a:t>
            </a:r>
            <a:r>
              <a:rPr sz="1000" dirty="0" err="1"/>
              <a:t>Elektronik</a:t>
            </a:r>
            <a:r>
              <a:rPr sz="1000" dirty="0"/>
              <a:t> A/S, </a:t>
            </a:r>
            <a:r>
              <a:rPr sz="1000" dirty="0" err="1"/>
              <a:t>Taastrup</a:t>
            </a:r>
            <a:endParaRPr lang="de-DE" sz="1000" dirty="0"/>
          </a:p>
          <a:p>
            <a:pPr>
              <a:spcBef>
                <a:spcPts val="200"/>
              </a:spcBef>
            </a:pPr>
            <a:r>
              <a:rPr sz="1200" b="1" dirty="0">
                <a:solidFill>
                  <a:schemeClr val="accent1"/>
                </a:solidFill>
              </a:rPr>
              <a:t>FINLAND</a:t>
            </a:r>
            <a:r>
              <a:rPr sz="1200" dirty="0">
                <a:solidFill>
                  <a:schemeClr val="accent1"/>
                </a:solidFill>
              </a:rPr>
              <a:t>, </a:t>
            </a:r>
            <a:endParaRPr lang="de-DE" sz="1000" dirty="0"/>
          </a:p>
          <a:p>
            <a:r>
              <a:rPr sz="1000" dirty="0"/>
              <a:t>EIE </a:t>
            </a:r>
            <a:r>
              <a:rPr sz="1000" dirty="0" err="1"/>
              <a:t>Maskin</a:t>
            </a:r>
            <a:r>
              <a:rPr sz="1000" dirty="0"/>
              <a:t> OY, Vantaa</a:t>
            </a:r>
          </a:p>
          <a:p>
            <a:pPr>
              <a:spcBef>
                <a:spcPts val="300"/>
              </a:spcBef>
            </a:pPr>
            <a:r>
              <a:rPr sz="1200" b="1" dirty="0">
                <a:solidFill>
                  <a:schemeClr val="accent1"/>
                </a:solidFill>
              </a:rPr>
              <a:t>INDIA, </a:t>
            </a:r>
            <a:endParaRPr lang="de-DE" sz="1000" dirty="0"/>
          </a:p>
          <a:p>
            <a:r>
              <a:rPr sz="1000" dirty="0"/>
              <a:t>Fluro Engineering Pvt Ltd, Mumbai</a:t>
            </a:r>
            <a:endParaRPr lang="de-DE" sz="1000" dirty="0">
              <a:cs typeface="Calibri"/>
            </a:endParaRPr>
          </a:p>
          <a:p>
            <a:pPr>
              <a:spcBef>
                <a:spcPts val="200"/>
              </a:spcBef>
            </a:pPr>
            <a:r>
              <a:rPr sz="1200" b="1" dirty="0">
                <a:solidFill>
                  <a:schemeClr val="accent1"/>
                </a:solidFill>
              </a:rPr>
              <a:t>ISRAEL</a:t>
            </a:r>
            <a:r>
              <a:rPr sz="1200" dirty="0">
                <a:solidFill>
                  <a:schemeClr val="accent1"/>
                </a:solidFill>
              </a:rPr>
              <a:t>, </a:t>
            </a:r>
          </a:p>
          <a:p>
            <a:pPr>
              <a:spcBef>
                <a:spcPts val="200"/>
              </a:spcBef>
            </a:pPr>
            <a:r>
              <a:rPr sz="1000" dirty="0" err="1"/>
              <a:t>Contel</a:t>
            </a:r>
            <a:r>
              <a:rPr sz="1000" dirty="0"/>
              <a:t> Automation &amp; Control Ltd, </a:t>
            </a:r>
            <a:r>
              <a:rPr sz="1000" dirty="0" err="1"/>
              <a:t>Kiryat</a:t>
            </a:r>
            <a:r>
              <a:rPr sz="1000" dirty="0"/>
              <a:t> - </a:t>
            </a:r>
            <a:r>
              <a:rPr sz="1000" dirty="0" err="1"/>
              <a:t>Arieh</a:t>
            </a:r>
            <a:r>
              <a:rPr sz="1000" dirty="0"/>
              <a:t> </a:t>
            </a:r>
            <a:r>
              <a:rPr sz="1000" dirty="0" err="1"/>
              <a:t>Petach-Tikva</a:t>
            </a:r>
            <a:endParaRPr lang="de-DE" sz="1000" dirty="0"/>
          </a:p>
          <a:p>
            <a:pPr>
              <a:spcBef>
                <a:spcPts val="200"/>
              </a:spcBef>
            </a:pPr>
            <a:r>
              <a:rPr sz="1200" b="1" dirty="0">
                <a:solidFill>
                  <a:schemeClr val="accent1"/>
                </a:solidFill>
              </a:rPr>
              <a:t>KOREA, </a:t>
            </a:r>
            <a:endParaRPr lang="de-DE" sz="1000" dirty="0"/>
          </a:p>
          <a:p>
            <a:r>
              <a:rPr sz="1000" dirty="0"/>
              <a:t>DAE KWANG STOEBER CO. LTD., Seoul</a:t>
            </a:r>
          </a:p>
          <a:p>
            <a:endParaRPr lang="de-DE" sz="1000" dirty="0"/>
          </a:p>
          <a:p>
            <a:pPr>
              <a:spcBef>
                <a:spcPts val="200"/>
              </a:spcBef>
            </a:pPr>
            <a:endParaRPr lang="de-DE" sz="1000" dirty="0"/>
          </a:p>
          <a:p>
            <a:pPr>
              <a:spcBef>
                <a:spcPts val="200"/>
              </a:spcBef>
            </a:pPr>
            <a:endParaRPr lang="de-DE" sz="1000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C9AC2069-1EB0-4DD4-9DFD-A18E268119E5}"/>
              </a:ext>
            </a:extLst>
          </p:cNvPr>
          <p:cNvSpPr txBox="1"/>
          <p:nvPr/>
        </p:nvSpPr>
        <p:spPr>
          <a:xfrm>
            <a:off x="2697647" y="2886416"/>
            <a:ext cx="3549233" cy="295465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E19A3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NETHERLANDS, </a:t>
            </a: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ATB Automation, </a:t>
            </a: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Mijdrecht</a:t>
            </a:r>
            <a:endParaRPr kumimoji="0" lang="de-DE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>
              <a:spcBef>
                <a:spcPts val="200"/>
              </a:spcBef>
            </a:pPr>
            <a:r>
              <a:rPr sz="1200" b="1" dirty="0">
                <a:solidFill>
                  <a:schemeClr val="accent1"/>
                </a:solidFill>
              </a:rPr>
              <a:t>NORWAY, </a:t>
            </a:r>
            <a:endParaRPr lang="en-US" sz="1000" dirty="0"/>
          </a:p>
          <a:p>
            <a:r>
              <a:rPr sz="1000" dirty="0"/>
              <a:t>EIE </a:t>
            </a:r>
            <a:r>
              <a:rPr sz="1000" dirty="0" err="1"/>
              <a:t>Maskin</a:t>
            </a:r>
            <a:r>
              <a:rPr sz="1000" dirty="0"/>
              <a:t> AS, Oslo</a:t>
            </a:r>
          </a:p>
          <a:p>
            <a:pPr>
              <a:spcBef>
                <a:spcPts val="200"/>
              </a:spcBef>
            </a:pPr>
            <a:r>
              <a:rPr sz="1200" b="1" dirty="0">
                <a:solidFill>
                  <a:schemeClr val="accent1"/>
                </a:solidFill>
              </a:rPr>
              <a:t>POLAND,</a:t>
            </a:r>
            <a:r>
              <a:rPr sz="1200" dirty="0"/>
              <a:t> </a:t>
            </a:r>
            <a:endParaRPr lang="de-DE" sz="1000" dirty="0">
              <a:cs typeface="Calibri"/>
            </a:endParaRPr>
          </a:p>
          <a:p>
            <a:r>
              <a:rPr sz="1000" dirty="0"/>
              <a:t>DEMERO - Automation Systems, </a:t>
            </a:r>
            <a:r>
              <a:rPr sz="1000" dirty="0">
                <a:solidFill>
                  <a:prstClr val="black"/>
                </a:solidFill>
              </a:rPr>
              <a:t>Wroclaw</a:t>
            </a:r>
            <a:endParaRPr lang="de-DE" sz="1000" dirty="0"/>
          </a:p>
          <a:p>
            <a:pPr>
              <a:spcBef>
                <a:spcPts val="200"/>
              </a:spcBef>
            </a:pPr>
            <a:r>
              <a:rPr sz="1200" b="1" dirty="0">
                <a:solidFill>
                  <a:schemeClr val="accent1"/>
                </a:solidFill>
              </a:rPr>
              <a:t>PORTUGAL</a:t>
            </a:r>
            <a:r>
              <a:rPr sz="1200" dirty="0">
                <a:solidFill>
                  <a:schemeClr val="accent1"/>
                </a:solidFill>
              </a:rPr>
              <a:t>,</a:t>
            </a:r>
          </a:p>
          <a:p>
            <a:r>
              <a:rPr sz="1000" dirty="0" err="1"/>
              <a:t>Brotomatic</a:t>
            </a:r>
            <a:r>
              <a:rPr sz="1000" dirty="0"/>
              <a:t> S. L., Vitoria-</a:t>
            </a:r>
            <a:r>
              <a:rPr sz="1000" dirty="0" err="1"/>
              <a:t>Gasteiz</a:t>
            </a:r>
            <a:r>
              <a:rPr sz="1000" dirty="0"/>
              <a:t> </a:t>
            </a:r>
          </a:p>
          <a:p>
            <a:pPr>
              <a:spcBef>
                <a:spcPts val="200"/>
              </a:spcBef>
            </a:pPr>
            <a:r>
              <a:rPr sz="1200" b="1" dirty="0">
                <a:solidFill>
                  <a:schemeClr val="accent1"/>
                </a:solidFill>
              </a:rPr>
              <a:t>SWEDEN</a:t>
            </a:r>
            <a:r>
              <a:rPr sz="1200" dirty="0">
                <a:solidFill>
                  <a:schemeClr val="accent1"/>
                </a:solidFill>
              </a:rPr>
              <a:t>, </a:t>
            </a:r>
            <a:r>
              <a:rPr sz="1000" dirty="0" err="1"/>
              <a:t>Bandhagen</a:t>
            </a:r>
            <a:endParaRPr lang="de-DE" sz="1000" dirty="0"/>
          </a:p>
          <a:p>
            <a:r>
              <a:rPr sz="1000" dirty="0"/>
              <a:t>EIE </a:t>
            </a:r>
            <a:r>
              <a:rPr sz="1000" dirty="0" err="1"/>
              <a:t>Maskin</a:t>
            </a:r>
            <a:r>
              <a:rPr sz="1000" dirty="0"/>
              <a:t> AB</a:t>
            </a:r>
          </a:p>
          <a:p>
            <a:pPr>
              <a:spcBef>
                <a:spcPts val="200"/>
              </a:spcBef>
            </a:pPr>
            <a:r>
              <a:rPr sz="1200" b="1" dirty="0">
                <a:solidFill>
                  <a:schemeClr val="accent1"/>
                </a:solidFill>
              </a:rPr>
              <a:t>SLOVAKIA,</a:t>
            </a:r>
          </a:p>
          <a:p>
            <a:r>
              <a:rPr lang="de-DE" sz="1000" dirty="0"/>
              <a:t>REM-Technik </a:t>
            </a:r>
            <a:r>
              <a:rPr lang="de-DE" sz="1000" dirty="0" err="1"/>
              <a:t>s.r.o</a:t>
            </a:r>
            <a:r>
              <a:rPr sz="1000" dirty="0"/>
              <a:t>., Brno </a:t>
            </a:r>
          </a:p>
          <a:p>
            <a:pPr>
              <a:spcBef>
                <a:spcPts val="200"/>
              </a:spcBef>
            </a:pPr>
            <a:r>
              <a:rPr sz="1200" b="1" dirty="0">
                <a:solidFill>
                  <a:schemeClr val="accent1"/>
                </a:solidFill>
              </a:rPr>
              <a:t>SPAIN</a:t>
            </a:r>
            <a:r>
              <a:rPr sz="1200" dirty="0">
                <a:solidFill>
                  <a:schemeClr val="accent1"/>
                </a:solidFill>
              </a:rPr>
              <a:t>, </a:t>
            </a:r>
            <a:endParaRPr lang="de-DE" sz="1000" dirty="0"/>
          </a:p>
          <a:p>
            <a:r>
              <a:rPr sz="1000" dirty="0" err="1"/>
              <a:t>Brotomatic</a:t>
            </a:r>
            <a:r>
              <a:rPr sz="1000" dirty="0"/>
              <a:t> S. L., Vitoria-</a:t>
            </a:r>
            <a:r>
              <a:rPr sz="1000" dirty="0" err="1"/>
              <a:t>Gasteiz</a:t>
            </a:r>
            <a:endParaRPr lang="de-DE" sz="1000" dirty="0"/>
          </a:p>
          <a:p>
            <a:pPr>
              <a:spcBef>
                <a:spcPts val="200"/>
              </a:spcBef>
            </a:pPr>
            <a:r>
              <a:rPr sz="1200" b="1" dirty="0">
                <a:solidFill>
                  <a:schemeClr val="accent1"/>
                </a:solidFill>
              </a:rPr>
              <a:t>THAILAND,</a:t>
            </a:r>
          </a:p>
          <a:p>
            <a:r>
              <a:rPr sz="1000" dirty="0"/>
              <a:t>PMP Precision Motion Products Co. Ltd, Samutprakarn</a:t>
            </a:r>
            <a:endParaRPr lang="de-DE" sz="1000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91F6B0DE-4E30-4BB0-A7E0-2AF5EA1AE9FF}"/>
              </a:ext>
            </a:extLst>
          </p:cNvPr>
          <p:cNvSpPr txBox="1"/>
          <p:nvPr/>
        </p:nvSpPr>
        <p:spPr>
          <a:xfrm>
            <a:off x="540000" y="2434905"/>
            <a:ext cx="2755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b="1">
                <a:solidFill>
                  <a:schemeClr val="accent1"/>
                </a:solidFill>
              </a:rPr>
              <a:t>17 partners worldwide.</a:t>
            </a:r>
            <a:endParaRPr lang="de-DE" sz="1200" b="1">
              <a:solidFill>
                <a:schemeClr val="accent1"/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0AB9AF00-C9F1-4D25-91EB-B2990B1D10E1}"/>
              </a:ext>
            </a:extLst>
          </p:cNvPr>
          <p:cNvSpPr txBox="1"/>
          <p:nvPr/>
        </p:nvSpPr>
        <p:spPr>
          <a:xfrm>
            <a:off x="567785" y="1547869"/>
            <a:ext cx="1769162" cy="61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1400" b="1" dirty="0">
                <a:solidFill>
                  <a:schemeClr val="accent2"/>
                </a:solidFill>
              </a:rPr>
              <a:t>GERMANY</a:t>
            </a:r>
            <a:r>
              <a:rPr sz="2000" dirty="0">
                <a:solidFill>
                  <a:schemeClr val="accent2"/>
                </a:solidFill>
              </a:rPr>
              <a:t>, </a:t>
            </a:r>
            <a:r>
              <a:rPr sz="1050" dirty="0"/>
              <a:t>Pforzheim</a:t>
            </a:r>
          </a:p>
          <a:p>
            <a:pPr lvl="0"/>
            <a:r>
              <a:rPr lang="de-DE" sz="1400" b="1" dirty="0">
                <a:solidFill>
                  <a:srgbClr val="3C77BA"/>
                </a:solidFill>
              </a:rPr>
              <a:t>AUSTRIA</a:t>
            </a:r>
            <a:r>
              <a:rPr sz="1400" b="1" dirty="0">
                <a:solidFill>
                  <a:srgbClr val="3C77BA"/>
                </a:solidFill>
              </a:rPr>
              <a:t>, </a:t>
            </a:r>
            <a:r>
              <a:rPr lang="de-DE" sz="1050" dirty="0">
                <a:solidFill>
                  <a:prstClr val="black"/>
                </a:solidFill>
              </a:rPr>
              <a:t>Laakirchen</a:t>
            </a:r>
            <a:endParaRPr lang="de-DE" sz="1050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2925CE90-1FD1-47B6-96C0-373DC494C40D}"/>
              </a:ext>
            </a:extLst>
          </p:cNvPr>
          <p:cNvSpPr txBox="1"/>
          <p:nvPr/>
        </p:nvSpPr>
        <p:spPr>
          <a:xfrm>
            <a:off x="547778" y="1158689"/>
            <a:ext cx="2910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b="1">
                <a:solidFill>
                  <a:schemeClr val="accent2"/>
                </a:solidFill>
              </a:rPr>
              <a:t>12 locations worldwide.</a:t>
            </a:r>
            <a:endParaRPr lang="de-DE" sz="1200" b="1">
              <a:solidFill>
                <a:schemeClr val="accent2"/>
              </a:solidFill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A856B9F4-EDE4-4B6C-82FB-2745930897EC}"/>
              </a:ext>
            </a:extLst>
          </p:cNvPr>
          <p:cNvSpPr txBox="1"/>
          <p:nvPr/>
        </p:nvSpPr>
        <p:spPr>
          <a:xfrm>
            <a:off x="6031011" y="1600437"/>
            <a:ext cx="2051554" cy="548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200"/>
              </a:spcBef>
            </a:pPr>
            <a:r>
              <a:rPr lang="de-DE" sz="1400" b="1" dirty="0">
                <a:solidFill>
                  <a:srgbClr val="3C77BA"/>
                </a:solidFill>
              </a:rPr>
              <a:t>JAPAN</a:t>
            </a:r>
            <a:r>
              <a:rPr sz="1400" b="1" dirty="0">
                <a:solidFill>
                  <a:srgbClr val="3C77BA"/>
                </a:solidFill>
              </a:rPr>
              <a:t>, </a:t>
            </a:r>
            <a:r>
              <a:rPr lang="de-DE" sz="1000" dirty="0">
                <a:solidFill>
                  <a:prstClr val="black"/>
                </a:solidFill>
              </a:rPr>
              <a:t>Tokyo</a:t>
            </a:r>
            <a:endParaRPr sz="1000" dirty="0">
              <a:solidFill>
                <a:prstClr val="black"/>
              </a:solidFill>
            </a:endParaRPr>
          </a:p>
          <a:p>
            <a:pPr lvl="0">
              <a:spcBef>
                <a:spcPts val="200"/>
              </a:spcBef>
            </a:pPr>
            <a:r>
              <a:rPr lang="de-DE" sz="1400" b="1" dirty="0">
                <a:solidFill>
                  <a:srgbClr val="3C77BA"/>
                </a:solidFill>
              </a:rPr>
              <a:t>SWITZERLAND, </a:t>
            </a:r>
            <a:r>
              <a:rPr lang="de-DE" sz="1000" dirty="0">
                <a:solidFill>
                  <a:prstClr val="black"/>
                </a:solidFill>
              </a:rPr>
              <a:t>Remetschwil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38F445A-36CA-274C-DE05-D35E6D067499}"/>
              </a:ext>
            </a:extLst>
          </p:cNvPr>
          <p:cNvSpPr txBox="1"/>
          <p:nvPr/>
        </p:nvSpPr>
        <p:spPr>
          <a:xfrm>
            <a:off x="10083569" y="1595731"/>
            <a:ext cx="1336906" cy="728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200"/>
              </a:spcBef>
            </a:pPr>
            <a:r>
              <a:rPr sz="1400" b="1" dirty="0">
                <a:solidFill>
                  <a:srgbClr val="3C77BA"/>
                </a:solidFill>
              </a:rPr>
              <a:t>UK, </a:t>
            </a:r>
            <a:r>
              <a:rPr sz="1050" dirty="0">
                <a:solidFill>
                  <a:prstClr val="black"/>
                </a:solidFill>
              </a:rPr>
              <a:t>Staffordshire</a:t>
            </a:r>
            <a:endParaRPr lang="de-DE" sz="1000" dirty="0">
              <a:solidFill>
                <a:prstClr val="black"/>
              </a:solidFill>
            </a:endParaRPr>
          </a:p>
          <a:p>
            <a:pPr>
              <a:spcBef>
                <a:spcPts val="200"/>
              </a:spcBef>
            </a:pPr>
            <a:r>
              <a:rPr sz="1400" b="1" dirty="0">
                <a:solidFill>
                  <a:schemeClr val="accent2"/>
                </a:solidFill>
              </a:rPr>
              <a:t>USA, </a:t>
            </a:r>
            <a:r>
              <a:rPr sz="1050" dirty="0"/>
              <a:t>Maysville, KY</a:t>
            </a:r>
            <a:endParaRPr lang="de-DE" sz="1000" dirty="0"/>
          </a:p>
          <a:p>
            <a:pPr>
              <a:spcBef>
                <a:spcPts val="200"/>
              </a:spcBef>
            </a:pPr>
            <a:endParaRPr lang="de-DE" sz="10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6114149-D8D7-902F-5EB6-91470BD33D54}"/>
              </a:ext>
            </a:extLst>
          </p:cNvPr>
          <p:cNvSpPr txBox="1"/>
          <p:nvPr/>
        </p:nvSpPr>
        <p:spPr>
          <a:xfrm>
            <a:off x="4398197" y="1600437"/>
            <a:ext cx="1486770" cy="548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</a:pPr>
            <a:r>
              <a:rPr sz="1400" b="1" dirty="0">
                <a:solidFill>
                  <a:schemeClr val="accent2"/>
                </a:solidFill>
              </a:rPr>
              <a:t>HUNGARY, </a:t>
            </a:r>
            <a:r>
              <a:rPr sz="1050" dirty="0" err="1"/>
              <a:t>Cegléd</a:t>
            </a:r>
            <a:endParaRPr lang="de-DE" sz="1050" dirty="0"/>
          </a:p>
          <a:p>
            <a:pPr>
              <a:spcBef>
                <a:spcPts val="200"/>
              </a:spcBef>
            </a:pPr>
            <a:r>
              <a:rPr lang="de-DE" sz="1400" b="1" dirty="0">
                <a:solidFill>
                  <a:schemeClr val="accent2"/>
                </a:solidFill>
              </a:rPr>
              <a:t>ITALY</a:t>
            </a:r>
            <a:r>
              <a:rPr lang="de-DE" sz="1050" b="1" dirty="0">
                <a:solidFill>
                  <a:srgbClr val="3C77BA"/>
                </a:solidFill>
              </a:rPr>
              <a:t>, </a:t>
            </a:r>
            <a:r>
              <a:rPr lang="de-DE" sz="1050" dirty="0"/>
              <a:t>Milano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62880B0-2CDD-897F-00AF-BCE64A75207D}"/>
              </a:ext>
            </a:extLst>
          </p:cNvPr>
          <p:cNvSpPr txBox="1"/>
          <p:nvPr/>
        </p:nvSpPr>
        <p:spPr>
          <a:xfrm>
            <a:off x="2482991" y="1547869"/>
            <a:ext cx="1769162" cy="61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solidFill>
                  <a:schemeClr val="accent2"/>
                </a:solidFill>
              </a:rPr>
              <a:t>CHINA</a:t>
            </a:r>
            <a:r>
              <a:rPr sz="2000" dirty="0">
                <a:solidFill>
                  <a:schemeClr val="accent2"/>
                </a:solidFill>
              </a:rPr>
              <a:t>, </a:t>
            </a:r>
            <a:r>
              <a:rPr lang="de-DE" sz="1050" dirty="0">
                <a:solidFill>
                  <a:prstClr val="black"/>
                </a:solidFill>
              </a:rPr>
              <a:t>Taicang City</a:t>
            </a:r>
            <a:endParaRPr sz="1050" dirty="0"/>
          </a:p>
          <a:p>
            <a:pPr lvl="0"/>
            <a:r>
              <a:rPr lang="de-DE" sz="1400" b="1" dirty="0">
                <a:solidFill>
                  <a:srgbClr val="3C77BA"/>
                </a:solidFill>
              </a:rPr>
              <a:t>FRANCE, </a:t>
            </a:r>
            <a:r>
              <a:rPr lang="de-DE" sz="1050" dirty="0" err="1">
                <a:solidFill>
                  <a:prstClr val="black"/>
                </a:solidFill>
              </a:rPr>
              <a:t>Caluire</a:t>
            </a:r>
            <a:r>
              <a:rPr lang="de-DE" sz="1050" dirty="0">
                <a:solidFill>
                  <a:prstClr val="black"/>
                </a:solidFill>
              </a:rPr>
              <a:t>-et-</a:t>
            </a:r>
            <a:r>
              <a:rPr lang="de-DE" sz="1050" dirty="0" err="1">
                <a:solidFill>
                  <a:prstClr val="black"/>
                </a:solidFill>
              </a:rPr>
              <a:t>Cuire</a:t>
            </a:r>
            <a:endParaRPr lang="de-DE" sz="1050" dirty="0">
              <a:solidFill>
                <a:prstClr val="black"/>
              </a:solidFill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E800F505-E021-1461-58E1-F3191A68CE90}"/>
              </a:ext>
            </a:extLst>
          </p:cNvPr>
          <p:cNvSpPr txBox="1"/>
          <p:nvPr/>
        </p:nvSpPr>
        <p:spPr>
          <a:xfrm>
            <a:off x="8228609" y="1617195"/>
            <a:ext cx="1708918" cy="728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200"/>
              </a:spcBef>
            </a:pPr>
            <a:r>
              <a:rPr sz="1400" b="1" dirty="0">
                <a:solidFill>
                  <a:srgbClr val="3C77BA"/>
                </a:solidFill>
              </a:rPr>
              <a:t>TAIWAN, </a:t>
            </a:r>
            <a:r>
              <a:rPr sz="1050" dirty="0">
                <a:solidFill>
                  <a:prstClr val="black"/>
                </a:solidFill>
              </a:rPr>
              <a:t>Taichung City</a:t>
            </a:r>
            <a:endParaRPr lang="de-DE" sz="1050" dirty="0">
              <a:solidFill>
                <a:prstClr val="black"/>
              </a:solidFill>
            </a:endParaRPr>
          </a:p>
          <a:p>
            <a:pPr>
              <a:spcBef>
                <a:spcPts val="200"/>
              </a:spcBef>
            </a:pPr>
            <a:r>
              <a:rPr lang="de-DE" sz="1400" b="1" dirty="0">
                <a:solidFill>
                  <a:srgbClr val="3C77BA"/>
                </a:solidFill>
              </a:rPr>
              <a:t>TURKEY, </a:t>
            </a:r>
            <a:r>
              <a:rPr lang="de-DE" sz="1000" dirty="0"/>
              <a:t>Istanbul</a:t>
            </a:r>
            <a:endParaRPr lang="de-DE" sz="1000" dirty="0">
              <a:solidFill>
                <a:prstClr val="black"/>
              </a:solidFill>
            </a:endParaRPr>
          </a:p>
          <a:p>
            <a:pPr lvl="0">
              <a:spcBef>
                <a:spcPts val="200"/>
              </a:spcBef>
            </a:pPr>
            <a:endParaRPr lang="de-DE" sz="1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6085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0EF9BD-6BE8-43FB-A921-8154FDB16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What we stand for.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98049A5-57B6-40FE-8D16-616202CF64BF}"/>
              </a:ext>
            </a:extLst>
          </p:cNvPr>
          <p:cNvSpPr txBox="1"/>
          <p:nvPr/>
        </p:nvSpPr>
        <p:spPr>
          <a:xfrm>
            <a:off x="1215798" y="3541356"/>
            <a:ext cx="2125615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400" b="1" dirty="0">
                <a:solidFill>
                  <a:schemeClr val="accent1"/>
                </a:solidFill>
              </a:rPr>
              <a:t>Our values:</a:t>
            </a:r>
          </a:p>
          <a:p>
            <a:br>
              <a:rPr b="1" dirty="0"/>
            </a:br>
            <a:r>
              <a:rPr sz="2000" b="1" dirty="0"/>
              <a:t>We are STOBER.</a:t>
            </a:r>
          </a:p>
          <a:p>
            <a:r>
              <a:rPr sz="2000" b="1" dirty="0"/>
              <a:t>Empathic.</a:t>
            </a:r>
          </a:p>
          <a:p>
            <a:r>
              <a:rPr sz="2000" b="1" dirty="0"/>
              <a:t>Committed.</a:t>
            </a:r>
          </a:p>
          <a:p>
            <a:r>
              <a:rPr sz="2000" b="1" dirty="0"/>
              <a:t>Compassionate.</a:t>
            </a: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6BF9B7B3-F036-40B4-9928-960E51A7EB51}"/>
              </a:ext>
            </a:extLst>
          </p:cNvPr>
          <p:cNvSpPr/>
          <p:nvPr/>
        </p:nvSpPr>
        <p:spPr>
          <a:xfrm>
            <a:off x="3951219" y="1291243"/>
            <a:ext cx="1800000" cy="1962000"/>
          </a:xfrm>
          <a:prstGeom prst="roundRect">
            <a:avLst>
              <a:gd name="adj" fmla="val 748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solidFill>
                <a:schemeClr val="tx1"/>
              </a:solidFill>
            </a:endParaRPr>
          </a:p>
          <a:p>
            <a:pPr algn="ctr"/>
            <a:endParaRPr lang="de-DE" sz="1400">
              <a:solidFill>
                <a:schemeClr val="tx1"/>
              </a:solidFill>
            </a:endParaRPr>
          </a:p>
          <a:p>
            <a:pPr algn="ctr"/>
            <a:endParaRPr lang="de-DE" sz="1400">
              <a:solidFill>
                <a:schemeClr val="tx1"/>
              </a:solidFill>
            </a:endParaRPr>
          </a:p>
          <a:p>
            <a:pPr algn="ctr">
              <a:spcAft>
                <a:spcPts val="600"/>
              </a:spcAft>
            </a:pPr>
            <a:r>
              <a:rPr sz="1400" b="1">
                <a:solidFill>
                  <a:schemeClr val="tx1"/>
                </a:solidFill>
              </a:rPr>
              <a:t>HOLISTIC</a:t>
            </a:r>
          </a:p>
          <a:p>
            <a:pPr algn="ctr"/>
            <a:r>
              <a:rPr sz="1200">
                <a:solidFill>
                  <a:schemeClr val="tx1"/>
                </a:solidFill>
              </a:rPr>
              <a:t>We always think in terms of holistic solutions.</a:t>
            </a: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5FDF9E8C-CCDA-4243-9E57-71774F858C01}"/>
              </a:ext>
            </a:extLst>
          </p:cNvPr>
          <p:cNvSpPr/>
          <p:nvPr/>
        </p:nvSpPr>
        <p:spPr>
          <a:xfrm>
            <a:off x="5964496" y="1291243"/>
            <a:ext cx="1800000" cy="1962000"/>
          </a:xfrm>
          <a:prstGeom prst="roundRect">
            <a:avLst>
              <a:gd name="adj" fmla="val 748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solidFill>
                <a:schemeClr val="tx1"/>
              </a:solidFill>
            </a:endParaRPr>
          </a:p>
          <a:p>
            <a:pPr algn="ctr"/>
            <a:endParaRPr lang="de-DE" sz="1400">
              <a:solidFill>
                <a:schemeClr val="tx1"/>
              </a:solidFill>
            </a:endParaRPr>
          </a:p>
          <a:p>
            <a:pPr algn="ctr"/>
            <a:endParaRPr lang="de-DE" sz="1400">
              <a:solidFill>
                <a:schemeClr val="tx1"/>
              </a:solidFill>
            </a:endParaRPr>
          </a:p>
          <a:p>
            <a:pPr algn="ctr">
              <a:spcAft>
                <a:spcPts val="600"/>
              </a:spcAft>
            </a:pPr>
            <a:r>
              <a:rPr sz="1400" b="1">
                <a:solidFill>
                  <a:schemeClr val="tx1"/>
                </a:solidFill>
              </a:rPr>
              <a:t>DEDICATION</a:t>
            </a:r>
          </a:p>
          <a:p>
            <a:pPr algn="ctr"/>
            <a:r>
              <a:rPr sz="1200">
                <a:solidFill>
                  <a:schemeClr val="tx1"/>
                </a:solidFill>
              </a:rPr>
              <a:t>We show full commitment for mutual success.</a:t>
            </a: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D71FB993-5FC9-4BD7-854C-C5E194A436C6}"/>
              </a:ext>
            </a:extLst>
          </p:cNvPr>
          <p:cNvSpPr/>
          <p:nvPr/>
        </p:nvSpPr>
        <p:spPr>
          <a:xfrm>
            <a:off x="7977773" y="1291243"/>
            <a:ext cx="1800000" cy="1962000"/>
          </a:xfrm>
          <a:prstGeom prst="roundRect">
            <a:avLst>
              <a:gd name="adj" fmla="val 748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  <a:p>
            <a:pPr algn="ctr"/>
            <a:endParaRPr lang="de-DE" sz="1400" dirty="0">
              <a:solidFill>
                <a:schemeClr val="tx1"/>
              </a:solidFill>
            </a:endParaRPr>
          </a:p>
          <a:p>
            <a:pPr algn="ctr">
              <a:spcAft>
                <a:spcPts val="600"/>
              </a:spcAft>
            </a:pPr>
            <a:r>
              <a:rPr sz="1400" b="1" dirty="0">
                <a:solidFill>
                  <a:schemeClr val="tx1"/>
                </a:solidFill>
              </a:rPr>
              <a:t>INNOVATION</a:t>
            </a:r>
          </a:p>
          <a:p>
            <a:pPr algn="ctr"/>
            <a:r>
              <a:rPr sz="1200" dirty="0">
                <a:solidFill>
                  <a:schemeClr val="tx1"/>
                </a:solidFill>
              </a:rPr>
              <a:t>Innovation is what drives us.</a:t>
            </a: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EDB79165-1FA1-42E7-8B2C-D5EFC7030E84}"/>
              </a:ext>
            </a:extLst>
          </p:cNvPr>
          <p:cNvSpPr/>
          <p:nvPr/>
        </p:nvSpPr>
        <p:spPr>
          <a:xfrm>
            <a:off x="4846222" y="3581226"/>
            <a:ext cx="1800000" cy="1962000"/>
          </a:xfrm>
          <a:prstGeom prst="roundRect">
            <a:avLst>
              <a:gd name="adj" fmla="val 748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br>
              <a:rPr lang="de-DE" sz="1400" b="1" dirty="0">
                <a:solidFill>
                  <a:schemeClr val="tx1"/>
                </a:solidFill>
              </a:rPr>
            </a:br>
            <a:r>
              <a:rPr lang="de-DE" sz="1400" b="1" dirty="0">
                <a:solidFill>
                  <a:schemeClr val="tx1"/>
                </a:solidFill>
              </a:rPr>
              <a:t>Q</a:t>
            </a:r>
            <a:r>
              <a:rPr sz="1400" b="1" dirty="0">
                <a:solidFill>
                  <a:schemeClr val="tx1"/>
                </a:solidFill>
              </a:rPr>
              <a:t>UALITY</a:t>
            </a:r>
          </a:p>
          <a:p>
            <a:pPr algn="ctr"/>
            <a:r>
              <a:rPr sz="1200" dirty="0">
                <a:solidFill>
                  <a:schemeClr val="tx1"/>
                </a:solidFill>
              </a:rPr>
              <a:t>Quality is in our DNA.</a:t>
            </a: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8BDD9EB7-843A-44F1-8870-5251D05AB446}"/>
              </a:ext>
            </a:extLst>
          </p:cNvPr>
          <p:cNvSpPr/>
          <p:nvPr/>
        </p:nvSpPr>
        <p:spPr>
          <a:xfrm>
            <a:off x="6859499" y="3595013"/>
            <a:ext cx="1800000" cy="1962000"/>
          </a:xfrm>
          <a:prstGeom prst="roundRect">
            <a:avLst>
              <a:gd name="adj" fmla="val 748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  <a:p>
            <a:pPr algn="ctr">
              <a:spcAft>
                <a:spcPts val="600"/>
              </a:spcAft>
            </a:pPr>
            <a:br>
              <a:rPr lang="de-DE" sz="1400" b="1" dirty="0">
                <a:solidFill>
                  <a:schemeClr val="tx1"/>
                </a:solidFill>
              </a:rPr>
            </a:br>
            <a:r>
              <a:rPr sz="1400" b="1" dirty="0">
                <a:solidFill>
                  <a:schemeClr val="tx1"/>
                </a:solidFill>
              </a:rPr>
              <a:t>TEAMWORK</a:t>
            </a:r>
          </a:p>
          <a:p>
            <a:pPr algn="ctr"/>
            <a:r>
              <a:rPr sz="1200" dirty="0">
                <a:solidFill>
                  <a:schemeClr val="tx1"/>
                </a:solidFill>
              </a:rPr>
              <a:t>We live and breathe teamwork.</a:t>
            </a: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51414671-5298-40BF-94E6-B3230B1B1CF1}"/>
              </a:ext>
            </a:extLst>
          </p:cNvPr>
          <p:cNvSpPr/>
          <p:nvPr/>
        </p:nvSpPr>
        <p:spPr>
          <a:xfrm>
            <a:off x="8872776" y="3581226"/>
            <a:ext cx="1800000" cy="1962000"/>
          </a:xfrm>
          <a:prstGeom prst="roundRect">
            <a:avLst>
              <a:gd name="adj" fmla="val 748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  <a:p>
            <a:pPr algn="ctr"/>
            <a:endParaRPr lang="de-DE" sz="1400" dirty="0">
              <a:solidFill>
                <a:schemeClr val="tx1"/>
              </a:solidFill>
            </a:endParaRPr>
          </a:p>
          <a:p>
            <a:pPr algn="ctr">
              <a:spcAft>
                <a:spcPts val="600"/>
              </a:spcAft>
            </a:pPr>
            <a:r>
              <a:rPr sz="1400" b="1" dirty="0">
                <a:solidFill>
                  <a:schemeClr val="tx1"/>
                </a:solidFill>
              </a:rPr>
              <a:t>RESPONSIBILITY</a:t>
            </a:r>
          </a:p>
          <a:p>
            <a:pPr algn="ctr"/>
            <a:r>
              <a:rPr sz="1200" dirty="0">
                <a:solidFill>
                  <a:schemeClr val="tx1"/>
                </a:solidFill>
              </a:rPr>
              <a:t>Sustainable growth is the top priority.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17E69163-3D28-43EC-9683-DE863467DE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57" t="15778" r="10621"/>
          <a:stretch/>
        </p:blipFill>
        <p:spPr>
          <a:xfrm>
            <a:off x="4558223" y="1353288"/>
            <a:ext cx="576000" cy="663444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8865CCC2-22BC-48BB-BFAD-7F8F18D644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718" t="20534" r="11391"/>
          <a:stretch/>
        </p:blipFill>
        <p:spPr>
          <a:xfrm>
            <a:off x="5458107" y="3649524"/>
            <a:ext cx="576000" cy="619462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89470212-47FC-47FD-9C67-D6AB1DEDA7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548" t="8988" r="6324"/>
          <a:stretch/>
        </p:blipFill>
        <p:spPr>
          <a:xfrm>
            <a:off x="7466503" y="3638353"/>
            <a:ext cx="576000" cy="630633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04E32B80-8FF4-4070-8ECE-CD8B9D9D372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803" t="15585" r="8736"/>
          <a:stretch/>
        </p:blipFill>
        <p:spPr>
          <a:xfrm>
            <a:off x="9479780" y="3693307"/>
            <a:ext cx="576000" cy="575679"/>
          </a:xfrm>
          <a:prstGeom prst="rect">
            <a:avLst/>
          </a:prstGeom>
        </p:spPr>
      </p:pic>
      <p:pic>
        <p:nvPicPr>
          <p:cNvPr id="18" name="Grafik 17" descr="Ein Bild, das Objekt enthält.&#10;&#10;Automatisch generierte Beschreibung">
            <a:extLst>
              <a:ext uri="{FF2B5EF4-FFF2-40B4-BE49-F238E27FC236}">
                <a16:creationId xmlns:a16="http://schemas.microsoft.com/office/drawing/2014/main" id="{5093DCC1-8226-417A-9E15-3E5FB7370F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1970" y="1341672"/>
            <a:ext cx="675060" cy="675060"/>
          </a:xfrm>
          <a:prstGeom prst="rect">
            <a:avLst/>
          </a:prstGeom>
        </p:spPr>
      </p:pic>
      <p:pic>
        <p:nvPicPr>
          <p:cNvPr id="19" name="Grafik 18" descr="Ein Bild, das Objekt enthält.&#10;&#10;Automatisch generierte Beschreibung">
            <a:extLst>
              <a:ext uri="{FF2B5EF4-FFF2-40B4-BE49-F238E27FC236}">
                <a16:creationId xmlns:a16="http://schemas.microsoft.com/office/drawing/2014/main" id="{96836B93-B15D-4D22-9FBE-A70A77A968D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525" t="16779" r="9505"/>
          <a:stretch/>
        </p:blipFill>
        <p:spPr>
          <a:xfrm>
            <a:off x="8584777" y="1393949"/>
            <a:ext cx="576000" cy="62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6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rafik 60" descr="Ein Bild, das Raum, Schild enthält.&#10;&#10;Automatisch generierte Beschreibung">
            <a:extLst>
              <a:ext uri="{FF2B5EF4-FFF2-40B4-BE49-F238E27FC236}">
                <a16:creationId xmlns:a16="http://schemas.microsoft.com/office/drawing/2014/main" id="{247C3471-722B-C2AF-0F4B-6856F0F183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"/>
          </a:blip>
          <a:srcRect l="6260" b="32157"/>
          <a:stretch/>
        </p:blipFill>
        <p:spPr>
          <a:xfrm>
            <a:off x="5828097" y="1475263"/>
            <a:ext cx="8171426" cy="591384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90EF9BD-6BE8-43FB-A921-8154FDB16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t>A perfect match – the drive system for your plant!</a:t>
            </a:r>
          </a:p>
        </p:txBody>
      </p: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A7C17C11-F2EE-6FE4-F874-1BD019DC5D85}"/>
              </a:ext>
            </a:extLst>
          </p:cNvPr>
          <p:cNvGrpSpPr/>
          <p:nvPr/>
        </p:nvGrpSpPr>
        <p:grpSpPr>
          <a:xfrm>
            <a:off x="782334" y="2296662"/>
            <a:ext cx="10607677" cy="2647727"/>
            <a:chOff x="1128846" y="2591921"/>
            <a:chExt cx="10607677" cy="2647727"/>
          </a:xfrm>
        </p:grpSpPr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DE780A10-98BA-2DA6-9353-C89D0369F20F}"/>
                </a:ext>
              </a:extLst>
            </p:cNvPr>
            <p:cNvSpPr txBox="1"/>
            <p:nvPr/>
          </p:nvSpPr>
          <p:spPr>
            <a:xfrm>
              <a:off x="1128846" y="4100875"/>
              <a:ext cx="2614259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 dirty="0"/>
                <a:t>AUTOMATION &amp; ROBOTICS</a:t>
              </a:r>
              <a:br>
                <a:rPr lang="de-DE" b="1" dirty="0"/>
              </a:br>
              <a:endParaRPr lang="de-DE" b="1" dirty="0"/>
            </a:p>
            <a:p>
              <a:pPr algn="ctr"/>
              <a:r>
                <a:rPr lang="de-DE" sz="1200" dirty="0"/>
                <a:t>The </a:t>
              </a:r>
              <a:r>
                <a:rPr lang="de-DE" sz="1200" dirty="0" err="1"/>
                <a:t>right</a:t>
              </a:r>
              <a:r>
                <a:rPr lang="de-DE" sz="1200" dirty="0"/>
                <a:t> </a:t>
              </a:r>
              <a:r>
                <a:rPr lang="de-DE" sz="1200" dirty="0" err="1"/>
                <a:t>drive</a:t>
              </a:r>
              <a:r>
                <a:rPr lang="de-DE" sz="1200" dirty="0"/>
                <a:t> </a:t>
              </a:r>
              <a:r>
                <a:rPr lang="de-DE" sz="1200" dirty="0" err="1"/>
                <a:t>solution</a:t>
              </a:r>
              <a:r>
                <a:rPr lang="de-DE" sz="1200" dirty="0"/>
                <a:t> </a:t>
              </a:r>
              <a:r>
                <a:rPr lang="de-DE" sz="1200" dirty="0" err="1"/>
                <a:t>for</a:t>
              </a:r>
              <a:r>
                <a:rPr lang="de-DE" sz="1200" dirty="0"/>
                <a:t> </a:t>
              </a:r>
              <a:r>
                <a:rPr lang="de-DE" sz="1200" dirty="0" err="1"/>
                <a:t>every</a:t>
              </a:r>
              <a:r>
                <a:rPr lang="de-DE" sz="1200" dirty="0"/>
                <a:t> </a:t>
              </a:r>
              <a:r>
                <a:rPr lang="de-DE" sz="1200" dirty="0" err="1"/>
                <a:t>axis</a:t>
              </a:r>
              <a:r>
                <a:rPr lang="de-DE" sz="1200" dirty="0"/>
                <a:t>. Compact and powerful, </a:t>
              </a:r>
              <a:r>
                <a:rPr lang="de-DE" sz="1200" dirty="0" err="1"/>
                <a:t>for</a:t>
              </a:r>
              <a:r>
                <a:rPr lang="de-DE" sz="1200" dirty="0"/>
                <a:t> </a:t>
              </a:r>
              <a:r>
                <a:rPr lang="de-DE" sz="1200" dirty="0" err="1"/>
                <a:t>dynamic</a:t>
              </a:r>
              <a:r>
                <a:rPr lang="de-DE" sz="1200" dirty="0"/>
                <a:t> </a:t>
              </a:r>
              <a:r>
                <a:rPr lang="de-DE" sz="1200" dirty="0" err="1"/>
                <a:t>applications</a:t>
              </a:r>
              <a:r>
                <a:rPr lang="de-DE" sz="1200" dirty="0"/>
                <a:t>.</a:t>
              </a:r>
            </a:p>
          </p:txBody>
        </p:sp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1FACF927-B21C-8A31-99CE-DAAFB1687846}"/>
                </a:ext>
              </a:extLst>
            </p:cNvPr>
            <p:cNvSpPr txBox="1"/>
            <p:nvPr/>
          </p:nvSpPr>
          <p:spPr>
            <a:xfrm>
              <a:off x="3793319" y="4086396"/>
              <a:ext cx="2614259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 dirty="0"/>
                <a:t>PLASTIC MACHINES</a:t>
              </a:r>
              <a:br>
                <a:rPr lang="de-DE" b="1" dirty="0"/>
              </a:br>
              <a:endParaRPr lang="de-DE" b="1" dirty="0"/>
            </a:p>
            <a:p>
              <a:pPr algn="ctr"/>
              <a:r>
                <a:rPr lang="de-DE" sz="1200" dirty="0"/>
                <a:t>Solutions </a:t>
              </a:r>
              <a:r>
                <a:rPr lang="de-DE" sz="1200" dirty="0" err="1"/>
                <a:t>with</a:t>
              </a:r>
              <a:r>
                <a:rPr lang="de-DE" sz="1200" dirty="0"/>
                <a:t> a high power </a:t>
              </a:r>
              <a:r>
                <a:rPr lang="de-DE" sz="1200" dirty="0" err="1"/>
                <a:t>density</a:t>
              </a:r>
              <a:r>
                <a:rPr lang="de-DE" sz="1200" dirty="0"/>
                <a:t> and </a:t>
              </a:r>
              <a:r>
                <a:rPr lang="de-DE" sz="1200" dirty="0" err="1"/>
                <a:t>energy</a:t>
              </a:r>
              <a:r>
                <a:rPr lang="de-DE" sz="1200" dirty="0"/>
                <a:t>-efficiency, </a:t>
              </a:r>
              <a:r>
                <a:rPr lang="de-DE" sz="1200" dirty="0" err="1"/>
                <a:t>for</a:t>
              </a:r>
              <a:r>
                <a:rPr lang="de-DE" sz="1200" dirty="0"/>
                <a:t> </a:t>
              </a:r>
              <a:r>
                <a:rPr lang="de-DE" sz="1200" dirty="0" err="1"/>
                <a:t>productive</a:t>
              </a:r>
              <a:r>
                <a:rPr lang="de-DE" sz="1200" dirty="0"/>
                <a:t>, </a:t>
              </a:r>
              <a:r>
                <a:rPr lang="de-DE" sz="1200" dirty="0" err="1"/>
                <a:t>resource-saving</a:t>
              </a:r>
              <a:r>
                <a:rPr lang="de-DE" sz="1200" dirty="0"/>
                <a:t> </a:t>
              </a:r>
              <a:r>
                <a:rPr lang="de-DE" sz="1200" dirty="0" err="1"/>
                <a:t>machines</a:t>
              </a:r>
              <a:r>
                <a:rPr lang="de-DE" sz="1200" dirty="0"/>
                <a:t>. </a:t>
              </a:r>
            </a:p>
          </p:txBody>
        </p: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4A67B4DC-25D4-7FA6-5B82-8C0F23F77D3C}"/>
                </a:ext>
              </a:extLst>
            </p:cNvPr>
            <p:cNvSpPr txBox="1"/>
            <p:nvPr/>
          </p:nvSpPr>
          <p:spPr>
            <a:xfrm>
              <a:off x="6457792" y="4090075"/>
              <a:ext cx="2614259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 dirty="0"/>
                <a:t>PACKAGING MACHINES</a:t>
              </a:r>
              <a:br>
                <a:rPr lang="de-DE" b="1" dirty="0"/>
              </a:br>
              <a:endParaRPr lang="de-DE" b="1" dirty="0"/>
            </a:p>
            <a:p>
              <a:pPr algn="ctr"/>
              <a:r>
                <a:rPr lang="de-DE" sz="1200" dirty="0"/>
                <a:t>Compact </a:t>
              </a:r>
              <a:r>
                <a:rPr lang="de-DE" sz="1200" dirty="0" err="1"/>
                <a:t>drive</a:t>
              </a:r>
              <a:r>
                <a:rPr lang="de-DE" sz="1200" dirty="0"/>
                <a:t> </a:t>
              </a:r>
              <a:r>
                <a:rPr lang="de-DE" sz="1200" dirty="0" err="1"/>
                <a:t>solutions</a:t>
              </a:r>
              <a:r>
                <a:rPr lang="de-DE" sz="1200" dirty="0"/>
                <a:t> </a:t>
              </a:r>
              <a:r>
                <a:rPr lang="de-DE" sz="1200" dirty="0" err="1"/>
                <a:t>for</a:t>
              </a:r>
              <a:r>
                <a:rPr lang="de-DE" sz="1200" dirty="0"/>
                <a:t> a </a:t>
              </a:r>
              <a:r>
                <a:rPr lang="de-DE" sz="1200" dirty="0" err="1"/>
                <a:t>productive</a:t>
              </a:r>
              <a:r>
                <a:rPr lang="de-DE" sz="1200" dirty="0"/>
                <a:t>, </a:t>
              </a:r>
              <a:r>
                <a:rPr lang="de-DE" sz="1200" dirty="0" err="1"/>
                <a:t>energy-efficient</a:t>
              </a:r>
              <a:r>
                <a:rPr lang="de-DE" sz="1200" dirty="0"/>
                <a:t> and flexible </a:t>
              </a:r>
              <a:r>
                <a:rPr lang="de-DE" sz="1200" dirty="0" err="1"/>
                <a:t>packaging</a:t>
              </a:r>
              <a:r>
                <a:rPr lang="de-DE" sz="1200" dirty="0"/>
                <a:t> </a:t>
              </a:r>
              <a:r>
                <a:rPr lang="de-DE" sz="1200" dirty="0" err="1"/>
                <a:t>method</a:t>
              </a:r>
              <a:r>
                <a:rPr lang="de-DE" sz="1200" dirty="0"/>
                <a:t>. </a:t>
              </a:r>
            </a:p>
          </p:txBody>
        </p:sp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BD882589-0DA1-B02A-70E2-DA355EE92D68}"/>
                </a:ext>
              </a:extLst>
            </p:cNvPr>
            <p:cNvSpPr txBox="1"/>
            <p:nvPr/>
          </p:nvSpPr>
          <p:spPr>
            <a:xfrm>
              <a:off x="9122264" y="4054553"/>
              <a:ext cx="2614259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 dirty="0"/>
                <a:t>MACHINE TOOLS</a:t>
              </a:r>
              <a:br>
                <a:rPr lang="de-DE" b="1" dirty="0"/>
              </a:br>
              <a:endParaRPr lang="de-DE" b="1" dirty="0"/>
            </a:p>
            <a:p>
              <a:pPr algn="ctr"/>
              <a:r>
                <a:rPr lang="de-DE" sz="1200" dirty="0" err="1"/>
                <a:t>Precise</a:t>
              </a:r>
              <a:r>
                <a:rPr lang="de-DE" sz="1200" dirty="0"/>
                <a:t>, flexible and powerful </a:t>
              </a:r>
              <a:r>
                <a:rPr lang="de-DE" sz="1200" dirty="0" err="1"/>
                <a:t>drive</a:t>
              </a:r>
              <a:r>
                <a:rPr lang="de-DE" sz="1200" dirty="0"/>
                <a:t> </a:t>
              </a:r>
              <a:r>
                <a:rPr lang="de-DE" sz="1200" dirty="0" err="1"/>
                <a:t>system</a:t>
              </a:r>
              <a:r>
                <a:rPr lang="de-DE" sz="1200" dirty="0"/>
                <a:t> </a:t>
              </a:r>
              <a:r>
                <a:rPr lang="de-DE" sz="1200" dirty="0" err="1"/>
                <a:t>for</a:t>
              </a:r>
              <a:r>
                <a:rPr lang="de-DE" sz="1200" dirty="0"/>
                <a:t> maximum </a:t>
              </a:r>
              <a:r>
                <a:rPr lang="de-DE" sz="1200" dirty="0" err="1"/>
                <a:t>economy</a:t>
              </a:r>
              <a:r>
                <a:rPr lang="de-DE" sz="1200" dirty="0"/>
                <a:t> and </a:t>
              </a:r>
              <a:r>
                <a:rPr lang="de-DE" sz="1200" dirty="0" err="1"/>
                <a:t>performance</a:t>
              </a:r>
              <a:r>
                <a:rPr lang="de-DE" sz="1200" dirty="0"/>
                <a:t>.</a:t>
              </a:r>
            </a:p>
          </p:txBody>
        </p:sp>
        <p:pic>
          <p:nvPicPr>
            <p:cNvPr id="14" name="Grafik 13" descr="Ein Bild, das Logo enthält.&#10;&#10;Automatisch generierte Beschreibung">
              <a:extLst>
                <a:ext uri="{FF2B5EF4-FFF2-40B4-BE49-F238E27FC236}">
                  <a16:creationId xmlns:a16="http://schemas.microsoft.com/office/drawing/2014/main" id="{80BA3718-3233-58FB-46AE-F33F6C520A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48322" y="2655214"/>
              <a:ext cx="1191487" cy="1191487"/>
            </a:xfrm>
            <a:prstGeom prst="rect">
              <a:avLst/>
            </a:prstGeom>
          </p:spPr>
        </p:pic>
        <p:pic>
          <p:nvPicPr>
            <p:cNvPr id="15" name="Grafik 14" descr="Ein Bild, das Text enthält.&#10;&#10;Automatisch generierte Beschreibung">
              <a:extLst>
                <a:ext uri="{FF2B5EF4-FFF2-40B4-BE49-F238E27FC236}">
                  <a16:creationId xmlns:a16="http://schemas.microsoft.com/office/drawing/2014/main" id="{8A0889B9-3CAC-BABB-4971-630A66B30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83101" y="2655214"/>
              <a:ext cx="1015873" cy="1015873"/>
            </a:xfrm>
            <a:prstGeom prst="rect">
              <a:avLst/>
            </a:prstGeom>
          </p:spPr>
        </p:pic>
        <p:pic>
          <p:nvPicPr>
            <p:cNvPr id="17" name="Grafik 16" descr="Ein Bild, das Logo enthält.&#10;&#10;Automatisch generierte Beschreibung">
              <a:extLst>
                <a:ext uri="{FF2B5EF4-FFF2-40B4-BE49-F238E27FC236}">
                  <a16:creationId xmlns:a16="http://schemas.microsoft.com/office/drawing/2014/main" id="{D401B80D-14EE-C3A3-73EF-DF3E7206E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42266" y="2591921"/>
              <a:ext cx="1294120" cy="1294120"/>
            </a:xfrm>
            <a:prstGeom prst="rect">
              <a:avLst/>
            </a:prstGeom>
          </p:spPr>
        </p:pic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D9AFBEFC-87F6-6718-358A-F697F1E01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812026" y="2611400"/>
              <a:ext cx="1191487" cy="1191487"/>
            </a:xfrm>
            <a:prstGeom prst="rect">
              <a:avLst/>
            </a:prstGeom>
          </p:spPr>
        </p:pic>
      </p:grpSp>
      <p:sp>
        <p:nvSpPr>
          <p:cNvPr id="30" name="Rechtwinkliges Dreieck 29">
            <a:extLst>
              <a:ext uri="{FF2B5EF4-FFF2-40B4-BE49-F238E27FC236}">
                <a16:creationId xmlns:a16="http://schemas.microsoft.com/office/drawing/2014/main" id="{697DC53E-3D82-FA70-FF79-2DB5341995CC}"/>
              </a:ext>
            </a:extLst>
          </p:cNvPr>
          <p:cNvSpPr>
            <a:spLocks noChangeAspect="1"/>
          </p:cNvSpPr>
          <p:nvPr/>
        </p:nvSpPr>
        <p:spPr>
          <a:xfrm rot="10800000" flipH="1" flipV="1">
            <a:off x="0" y="4829478"/>
            <a:ext cx="1294942" cy="2028522"/>
          </a:xfrm>
          <a:prstGeom prst="rtTriangl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955544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 descr="Ein Bild, das Betonmischmaschine enthält.&#10;&#10;Automatisch generierte Beschreibung">
            <a:extLst>
              <a:ext uri="{FF2B5EF4-FFF2-40B4-BE49-F238E27FC236}">
                <a16:creationId xmlns:a16="http://schemas.microsoft.com/office/drawing/2014/main" id="{397A21D8-0418-21A4-3FE6-C3F13A44D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377" y="2520404"/>
            <a:ext cx="8530460" cy="3173331"/>
          </a:xfrm>
          <a:prstGeom prst="rect">
            <a:avLst/>
          </a:prstGeom>
        </p:spPr>
      </p:pic>
      <p:sp>
        <p:nvSpPr>
          <p:cNvPr id="10" name="Rechtwinkliges Dreieck 9">
            <a:extLst>
              <a:ext uri="{FF2B5EF4-FFF2-40B4-BE49-F238E27FC236}">
                <a16:creationId xmlns:a16="http://schemas.microsoft.com/office/drawing/2014/main" id="{81FDC16D-20F1-49EE-8CAA-CBF5D14BD649}"/>
              </a:ext>
            </a:extLst>
          </p:cNvPr>
          <p:cNvSpPr>
            <a:spLocks noChangeAspect="1"/>
          </p:cNvSpPr>
          <p:nvPr/>
        </p:nvSpPr>
        <p:spPr>
          <a:xfrm flipH="1">
            <a:off x="6564313" y="3272333"/>
            <a:ext cx="5627686" cy="3585667"/>
          </a:xfrm>
          <a:prstGeom prst="rtTriangle">
            <a:avLst/>
          </a:prstGeom>
          <a:gradFill flip="none" rotWithShape="1">
            <a:gsLst>
              <a:gs pos="11000">
                <a:schemeClr val="accent4"/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90EF9BD-6BE8-43FB-A921-8154FDB16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The advantages of the system.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2AD0D4C7-0051-4D8B-88C9-213DF9DAF923}"/>
              </a:ext>
            </a:extLst>
          </p:cNvPr>
          <p:cNvSpPr txBox="1">
            <a:spLocks/>
          </p:cNvSpPr>
          <p:nvPr/>
        </p:nvSpPr>
        <p:spPr>
          <a:xfrm>
            <a:off x="540000" y="1286529"/>
            <a:ext cx="11161800" cy="32429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Font typeface="Arial" panose="020B0604020202020204" pitchFamily="34" charset="0"/>
              <a:buNone/>
            </a:pPr>
            <a:endParaRPr lang="de-DE" sz="2400" b="1">
              <a:solidFill>
                <a:schemeClr val="accent4"/>
              </a:solidFill>
            </a:endParaRP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D4DE4544-93BE-4F30-A6AF-D47BEBD745A9}"/>
              </a:ext>
            </a:extLst>
          </p:cNvPr>
          <p:cNvGrpSpPr/>
          <p:nvPr/>
        </p:nvGrpSpPr>
        <p:grpSpPr>
          <a:xfrm rot="10800000" flipH="1" flipV="1">
            <a:off x="1588" y="4744956"/>
            <a:ext cx="1329799" cy="1703672"/>
            <a:chOff x="-1" y="2079114"/>
            <a:chExt cx="3017183" cy="3364751"/>
          </a:xfrm>
        </p:grpSpPr>
        <p:sp>
          <p:nvSpPr>
            <p:cNvPr id="12" name="Rechtwinkliges Dreieck 11">
              <a:extLst>
                <a:ext uri="{FF2B5EF4-FFF2-40B4-BE49-F238E27FC236}">
                  <a16:creationId xmlns:a16="http://schemas.microsoft.com/office/drawing/2014/main" id="{AF525A12-D13F-4C8B-8445-373CE89054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1" y="2079114"/>
              <a:ext cx="3017183" cy="1692579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Rechtwinkliges Dreieck 12">
              <a:extLst>
                <a:ext uri="{FF2B5EF4-FFF2-40B4-BE49-F238E27FC236}">
                  <a16:creationId xmlns:a16="http://schemas.microsoft.com/office/drawing/2014/main" id="{CA2B2D62-2B35-44DE-840E-0E0BCC83B6A8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0" y="3771693"/>
              <a:ext cx="3010354" cy="1672172"/>
            </a:xfrm>
            <a:prstGeom prst="rtTriangl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741645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ext, stationär enthält.&#10;&#10;Automatisch generierte Beschreibung">
            <a:extLst>
              <a:ext uri="{FF2B5EF4-FFF2-40B4-BE49-F238E27FC236}">
                <a16:creationId xmlns:a16="http://schemas.microsoft.com/office/drawing/2014/main" id="{B69F28A7-145D-1D63-5AD1-A60E075C2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274680" y="1105838"/>
            <a:ext cx="4493332" cy="2995555"/>
          </a:xfrm>
          <a:prstGeom prst="rect">
            <a:avLst/>
          </a:prstGeom>
        </p:spPr>
      </p:pic>
      <p:sp>
        <p:nvSpPr>
          <p:cNvPr id="8" name="Rechtwinkliges Dreieck 7">
            <a:extLst>
              <a:ext uri="{FF2B5EF4-FFF2-40B4-BE49-F238E27FC236}">
                <a16:creationId xmlns:a16="http://schemas.microsoft.com/office/drawing/2014/main" id="{67B8BBFD-0855-43D0-B42A-80B9C2760C0A}"/>
              </a:ext>
            </a:extLst>
          </p:cNvPr>
          <p:cNvSpPr>
            <a:spLocks noChangeAspect="1"/>
          </p:cNvSpPr>
          <p:nvPr/>
        </p:nvSpPr>
        <p:spPr>
          <a:xfrm flipH="1">
            <a:off x="6576037" y="3272333"/>
            <a:ext cx="5627686" cy="3585667"/>
          </a:xfrm>
          <a:prstGeom prst="rtTriangle">
            <a:avLst/>
          </a:prstGeom>
          <a:gradFill flip="none" rotWithShape="1">
            <a:gsLst>
              <a:gs pos="100000">
                <a:schemeClr val="accent6">
                  <a:lumMod val="0"/>
                  <a:lumOff val="100000"/>
                </a:schemeClr>
              </a:gs>
              <a:gs pos="0">
                <a:schemeClr val="accent6">
                  <a:lumMod val="10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32089EA-403C-44E3-BC3C-63AEA4187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t>Drive controllers of the latest generation.</a:t>
            </a:r>
            <a:r>
              <a:rPr sz="2400" b="1"/>
              <a:t> </a:t>
            </a:r>
          </a:p>
        </p:txBody>
      </p:sp>
      <p:sp>
        <p:nvSpPr>
          <p:cNvPr id="6" name="Inhaltsplatzhalter 4">
            <a:extLst>
              <a:ext uri="{FF2B5EF4-FFF2-40B4-BE49-F238E27FC236}">
                <a16:creationId xmlns:a16="http://schemas.microsoft.com/office/drawing/2014/main" id="{0B09ACC0-1DA1-48FC-B29B-7BCB9B484F43}"/>
              </a:ext>
            </a:extLst>
          </p:cNvPr>
          <p:cNvSpPr txBox="1">
            <a:spLocks/>
          </p:cNvSpPr>
          <p:nvPr/>
        </p:nvSpPr>
        <p:spPr>
          <a:xfrm>
            <a:off x="540000" y="1261208"/>
            <a:ext cx="7689600" cy="39431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de-DE" b="1">
              <a:solidFill>
                <a:schemeClr val="accent6"/>
              </a:solidFill>
            </a:endParaRPr>
          </a:p>
          <a:p>
            <a:pPr>
              <a:lnSpc>
                <a:spcPct val="100000"/>
              </a:lnSpc>
            </a:pPr>
            <a:endParaRPr lang="de-DE" b="1">
              <a:solidFill>
                <a:schemeClr val="accent2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47ED40C-421B-8E52-6047-9E855EADF98A}"/>
              </a:ext>
            </a:extLst>
          </p:cNvPr>
          <p:cNvSpPr txBox="1"/>
          <p:nvPr/>
        </p:nvSpPr>
        <p:spPr>
          <a:xfrm>
            <a:off x="538384" y="1261208"/>
            <a:ext cx="6009300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2400" b="1">
                <a:solidFill>
                  <a:schemeClr val="accent6"/>
                </a:solidFill>
              </a:rPr>
              <a:t>Compact. Directly attachable. </a:t>
            </a:r>
            <a:br>
              <a:rPr sz="2400" b="1">
                <a:solidFill>
                  <a:schemeClr val="accent6"/>
                </a:solidFill>
              </a:rPr>
            </a:br>
            <a:r>
              <a:rPr sz="2400" b="1">
                <a:solidFill>
                  <a:schemeClr val="accent6"/>
                </a:solidFill>
              </a:rPr>
              <a:t>For the highest dynamics.</a:t>
            </a:r>
          </a:p>
          <a:p>
            <a:endParaRPr lang="de-DE" sz="2000"/>
          </a:p>
          <a:p>
            <a:r>
              <a:rPr sz="2000"/>
              <a:t>Every drive solution has its </a:t>
            </a:r>
          </a:p>
          <a:p>
            <a:r>
              <a:rPr sz="2000"/>
              <a:t>own unique character. And we </a:t>
            </a:r>
            <a:br>
              <a:rPr sz="2000"/>
            </a:br>
            <a:r>
              <a:rPr sz="2000"/>
              <a:t>have the matching drive controllers!</a:t>
            </a:r>
          </a:p>
          <a:p>
            <a:endParaRPr lang="de-DE" sz="2000"/>
          </a:p>
          <a:p>
            <a:r>
              <a:rPr sz="2000"/>
              <a:t>Tailor-made for every drive task </a:t>
            </a:r>
            <a:br>
              <a:rPr sz="2000"/>
            </a:br>
            <a:r>
              <a:rPr sz="2000"/>
              <a:t>– the combinable </a:t>
            </a:r>
            <a:br>
              <a:rPr sz="2000"/>
            </a:br>
            <a:r>
              <a:rPr sz="2000" b="1"/>
              <a:t>SC6, SI6 and SD6 series</a:t>
            </a:r>
            <a:r>
              <a:rPr sz="2000"/>
              <a:t>!</a:t>
            </a:r>
          </a:p>
          <a:p>
            <a:r>
              <a:rPr lang="de-DE" sz="2000"/>
              <a:t>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E3A8CF2-E5F4-154B-5A8B-2C7C1804ACA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5699" y="5359738"/>
            <a:ext cx="1326790" cy="474107"/>
          </a:xfrm>
          <a:prstGeom prst="rect">
            <a:avLst/>
          </a:prstGeom>
        </p:spPr>
      </p:pic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CB8BC61D-B4C1-4D84-84D3-86312FB050CC}"/>
              </a:ext>
            </a:extLst>
          </p:cNvPr>
          <p:cNvGrpSpPr/>
          <p:nvPr/>
        </p:nvGrpSpPr>
        <p:grpSpPr>
          <a:xfrm rot="10800000" flipH="1" flipV="1">
            <a:off x="1588" y="4929254"/>
            <a:ext cx="1329799" cy="1703672"/>
            <a:chOff x="-1" y="2079114"/>
            <a:chExt cx="3017183" cy="3364751"/>
          </a:xfrm>
        </p:grpSpPr>
        <p:sp>
          <p:nvSpPr>
            <p:cNvPr id="12" name="Rechtwinkliges Dreieck 11">
              <a:extLst>
                <a:ext uri="{FF2B5EF4-FFF2-40B4-BE49-F238E27FC236}">
                  <a16:creationId xmlns:a16="http://schemas.microsoft.com/office/drawing/2014/main" id="{76548383-6F67-4FAC-AE12-9B7462E4D91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1" y="2079114"/>
              <a:ext cx="3017183" cy="1692579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Rechtwinkliges Dreieck 13">
              <a:extLst>
                <a:ext uri="{FF2B5EF4-FFF2-40B4-BE49-F238E27FC236}">
                  <a16:creationId xmlns:a16="http://schemas.microsoft.com/office/drawing/2014/main" id="{122F50CB-FF11-40DF-93DE-CD83C071E428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0" y="3771693"/>
              <a:ext cx="3010354" cy="1672172"/>
            </a:xfrm>
            <a:prstGeom prst="rtTriangl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7" name="Grafik 6">
            <a:extLst>
              <a:ext uri="{FF2B5EF4-FFF2-40B4-BE49-F238E27FC236}">
                <a16:creationId xmlns:a16="http://schemas.microsoft.com/office/drawing/2014/main" id="{3FA5BC16-368C-1FC1-44DF-95378B8684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5379" y="4578106"/>
            <a:ext cx="852188" cy="736120"/>
          </a:xfrm>
          <a:prstGeom prst="rect">
            <a:avLst/>
          </a:prstGeom>
        </p:spPr>
      </p:pic>
      <p:pic>
        <p:nvPicPr>
          <p:cNvPr id="15" name="Grafik 14" descr="Ein Bild, das Text, Teller, Geschirr, ClipArt enthält.&#10;&#10;Automatisch generierte Beschreibung">
            <a:extLst>
              <a:ext uri="{FF2B5EF4-FFF2-40B4-BE49-F238E27FC236}">
                <a16:creationId xmlns:a16="http://schemas.microsoft.com/office/drawing/2014/main" id="{89C7EE00-AA01-C5A2-BEC3-8CFDEA43EE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7567" y="5148215"/>
            <a:ext cx="1602754" cy="634132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A8F1AF50-02BD-DE03-6DB3-560D80ED29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2549" y="4815870"/>
            <a:ext cx="1203464" cy="315282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5704DADE-CEF6-CC0B-7FBF-24AD2F3A96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4677" y="5635264"/>
            <a:ext cx="796749" cy="688837"/>
          </a:xfrm>
          <a:prstGeom prst="rect">
            <a:avLst/>
          </a:prstGeom>
        </p:spPr>
      </p:pic>
      <p:pic>
        <p:nvPicPr>
          <p:cNvPr id="3" name="Grafik 2" descr="Ein Bild, das Text, Briefpapier enthält.&#10;&#10;Automatisch generierte Beschreibung">
            <a:extLst>
              <a:ext uri="{FF2B5EF4-FFF2-40B4-BE49-F238E27FC236}">
                <a16:creationId xmlns:a16="http://schemas.microsoft.com/office/drawing/2014/main" id="{39DFCCC0-9FF7-281A-E3D6-84BC7B87477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alphaModFix/>
          </a:blip>
          <a:srcRect l="50191" r="10311"/>
          <a:stretch/>
        </p:blipFill>
        <p:spPr>
          <a:xfrm>
            <a:off x="8490221" y="511315"/>
            <a:ext cx="3530009" cy="595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3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Kamera, Projektor enthält.&#10;&#10;Automatisch generierte Beschreibung">
            <a:extLst>
              <a:ext uri="{FF2B5EF4-FFF2-40B4-BE49-F238E27FC236}">
                <a16:creationId xmlns:a16="http://schemas.microsoft.com/office/drawing/2014/main" id="{0E02958B-F849-7DA3-D5D0-D4A5515D3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9065" y="1541281"/>
            <a:ext cx="5039041" cy="3359361"/>
          </a:xfrm>
          <a:prstGeom prst="rect">
            <a:avLst/>
          </a:prstGeom>
        </p:spPr>
      </p:pic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FB918BD7-89EB-4E53-9909-E8D3AA5104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286529"/>
            <a:ext cx="11161800" cy="4660838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sz="2400" b="1" dirty="0">
                <a:solidFill>
                  <a:schemeClr val="accent4"/>
                </a:solidFill>
              </a:rPr>
              <a:t>Compact synchronous servo geared motors ...</a:t>
            </a:r>
          </a:p>
          <a:p>
            <a:pPr>
              <a:spcBef>
                <a:spcPts val="600"/>
              </a:spcBef>
            </a:pPr>
            <a:r>
              <a:rPr dirty="0"/>
              <a:t>Without a motor adapter.</a:t>
            </a:r>
            <a:endParaRPr lang="de-DE" b="1" dirty="0">
              <a:solidFill>
                <a:srgbClr val="FF0000"/>
              </a:solidFill>
            </a:endParaRPr>
          </a:p>
          <a:p>
            <a:pPr>
              <a:spcBef>
                <a:spcPts val="600"/>
              </a:spcBef>
            </a:pPr>
            <a:r>
              <a:rPr dirty="0"/>
              <a:t>Smaller installation space.</a:t>
            </a:r>
          </a:p>
          <a:p>
            <a:pPr>
              <a:spcBef>
                <a:spcPts val="600"/>
              </a:spcBef>
            </a:pPr>
            <a:r>
              <a:rPr dirty="0"/>
              <a:t>Low weight.</a:t>
            </a:r>
          </a:p>
          <a:p>
            <a:pPr>
              <a:spcBef>
                <a:spcPts val="600"/>
              </a:spcBef>
            </a:pPr>
            <a:r>
              <a:rPr dirty="0"/>
              <a:t>Maximum drive dynamics.</a:t>
            </a:r>
          </a:p>
          <a:p>
            <a:pPr>
              <a:spcBef>
                <a:spcPts val="600"/>
              </a:spcBef>
            </a:pPr>
            <a:r>
              <a:rPr dirty="0"/>
              <a:t>Less heating.</a:t>
            </a:r>
          </a:p>
          <a:p>
            <a:pPr>
              <a:spcBef>
                <a:spcPts val="600"/>
              </a:spcBef>
            </a:pPr>
            <a:r>
              <a:rPr dirty="0"/>
              <a:t>Increased power density.</a:t>
            </a:r>
          </a:p>
          <a:p>
            <a:pPr>
              <a:spcBef>
                <a:spcPts val="600"/>
              </a:spcBef>
            </a:pPr>
            <a:r>
              <a:rPr dirty="0"/>
              <a:t>Ready-to-install drive solution.</a:t>
            </a:r>
          </a:p>
          <a:p>
            <a:pPr>
              <a:spcBef>
                <a:spcPts val="600"/>
              </a:spcBef>
              <a:buClr>
                <a:schemeClr val="accent4"/>
              </a:buClr>
            </a:pPr>
            <a:endParaRPr lang="de-DE" dirty="0"/>
          </a:p>
          <a:p>
            <a:pPr>
              <a:spcBef>
                <a:spcPts val="600"/>
              </a:spcBef>
              <a:buClr>
                <a:schemeClr val="accent4"/>
              </a:buClr>
            </a:pPr>
            <a:endParaRPr lang="de-DE" dirty="0"/>
          </a:p>
          <a:p>
            <a:pPr marL="0" indent="0">
              <a:spcBef>
                <a:spcPts val="600"/>
              </a:spcBef>
              <a:buClr>
                <a:schemeClr val="accent3"/>
              </a:buClr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13" name="Rechtwinkliges Dreieck 12">
            <a:extLst>
              <a:ext uri="{FF2B5EF4-FFF2-40B4-BE49-F238E27FC236}">
                <a16:creationId xmlns:a16="http://schemas.microsoft.com/office/drawing/2014/main" id="{D9E33637-7BDB-450E-8F56-B9EE9C93E370}"/>
              </a:ext>
            </a:extLst>
          </p:cNvPr>
          <p:cNvSpPr>
            <a:spLocks noChangeAspect="1"/>
          </p:cNvSpPr>
          <p:nvPr/>
        </p:nvSpPr>
        <p:spPr>
          <a:xfrm flipH="1">
            <a:off x="6564313" y="3272333"/>
            <a:ext cx="5627686" cy="3585667"/>
          </a:xfrm>
          <a:prstGeom prst="rtTriangle">
            <a:avLst/>
          </a:prstGeom>
          <a:gradFill flip="none" rotWithShape="1">
            <a:gsLst>
              <a:gs pos="11000">
                <a:schemeClr val="accent4"/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E16233E-F15F-4E4F-A455-C032BF188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360055"/>
            <a:ext cx="9463316" cy="460800"/>
          </a:xfrm>
        </p:spPr>
        <p:txBody>
          <a:bodyPr>
            <a:normAutofit/>
          </a:bodyPr>
          <a:lstStyle/>
          <a:p>
            <a:r>
              <a:t>Synchronous servo geared motors with direct attachment.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021BAFB9-1D7D-47EA-ACCF-F26062E3A18E}"/>
              </a:ext>
            </a:extLst>
          </p:cNvPr>
          <p:cNvGrpSpPr/>
          <p:nvPr/>
        </p:nvGrpSpPr>
        <p:grpSpPr>
          <a:xfrm rot="10800000" flipH="1" flipV="1">
            <a:off x="1588" y="4919690"/>
            <a:ext cx="1329799" cy="1703672"/>
            <a:chOff x="-1" y="2079114"/>
            <a:chExt cx="3017183" cy="3364751"/>
          </a:xfrm>
        </p:grpSpPr>
        <p:sp>
          <p:nvSpPr>
            <p:cNvPr id="11" name="Rechtwinkliges Dreieck 10">
              <a:extLst>
                <a:ext uri="{FF2B5EF4-FFF2-40B4-BE49-F238E27FC236}">
                  <a16:creationId xmlns:a16="http://schemas.microsoft.com/office/drawing/2014/main" id="{5BCE69A4-8999-4ECC-B78F-1670B228D3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1" y="2079114"/>
              <a:ext cx="3017183" cy="1692579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Rechtwinkliges Dreieck 11">
              <a:extLst>
                <a:ext uri="{FF2B5EF4-FFF2-40B4-BE49-F238E27FC236}">
                  <a16:creationId xmlns:a16="http://schemas.microsoft.com/office/drawing/2014/main" id="{DF9A621C-A901-4AE8-AEC6-5748012D55AA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0" y="3771693"/>
              <a:ext cx="3010354" cy="1672172"/>
            </a:xfrm>
            <a:prstGeom prst="rtTriangl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4" name="Textfeld 13">
            <a:extLst>
              <a:ext uri="{FF2B5EF4-FFF2-40B4-BE49-F238E27FC236}">
                <a16:creationId xmlns:a16="http://schemas.microsoft.com/office/drawing/2014/main" id="{FD2582EC-E0BF-401D-84C3-4AD83C3755D0}"/>
              </a:ext>
            </a:extLst>
          </p:cNvPr>
          <p:cNvSpPr txBox="1"/>
          <p:nvPr/>
        </p:nvSpPr>
        <p:spPr>
          <a:xfrm>
            <a:off x="1502734" y="5576637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600"/>
              </a:spcBef>
              <a:buClr>
                <a:schemeClr val="accent4"/>
              </a:buClr>
              <a:buNone/>
            </a:pPr>
            <a:r>
              <a:rPr sz="2000" b="1"/>
              <a:t>More PERFORMANCE for your machine! </a:t>
            </a:r>
          </a:p>
        </p:txBody>
      </p:sp>
    </p:spTree>
    <p:extLst>
      <p:ext uri="{BB962C8B-B14F-4D97-AF65-F5344CB8AC3E}">
        <p14:creationId xmlns:p14="http://schemas.microsoft.com/office/powerpoint/2010/main" val="114874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winkliges Dreieck 12">
            <a:extLst>
              <a:ext uri="{FF2B5EF4-FFF2-40B4-BE49-F238E27FC236}">
                <a16:creationId xmlns:a16="http://schemas.microsoft.com/office/drawing/2014/main" id="{D9E33637-7BDB-450E-8F56-B9EE9C93E370}"/>
              </a:ext>
            </a:extLst>
          </p:cNvPr>
          <p:cNvSpPr>
            <a:spLocks noChangeAspect="1"/>
          </p:cNvSpPr>
          <p:nvPr/>
        </p:nvSpPr>
        <p:spPr>
          <a:xfrm flipH="1">
            <a:off x="6564313" y="3272333"/>
            <a:ext cx="5627686" cy="3585667"/>
          </a:xfrm>
          <a:prstGeom prst="rtTriangle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E16233E-F15F-4E4F-A455-C032BF188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360055"/>
            <a:ext cx="9463316" cy="460800"/>
          </a:xfrm>
        </p:spPr>
        <p:txBody>
          <a:bodyPr>
            <a:normAutofit/>
          </a:bodyPr>
          <a:lstStyle/>
          <a:p>
            <a:r>
              <a:t>Connected at a distance.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021BAFB9-1D7D-47EA-ACCF-F26062E3A18E}"/>
              </a:ext>
            </a:extLst>
          </p:cNvPr>
          <p:cNvGrpSpPr/>
          <p:nvPr/>
        </p:nvGrpSpPr>
        <p:grpSpPr>
          <a:xfrm rot="10800000" flipH="1" flipV="1">
            <a:off x="1588" y="4929254"/>
            <a:ext cx="1329799" cy="1703672"/>
            <a:chOff x="-1" y="2079114"/>
            <a:chExt cx="3017183" cy="3364751"/>
          </a:xfrm>
        </p:grpSpPr>
        <p:sp>
          <p:nvSpPr>
            <p:cNvPr id="11" name="Rechtwinkliges Dreieck 10">
              <a:extLst>
                <a:ext uri="{FF2B5EF4-FFF2-40B4-BE49-F238E27FC236}">
                  <a16:creationId xmlns:a16="http://schemas.microsoft.com/office/drawing/2014/main" id="{5BCE69A4-8999-4ECC-B78F-1670B228D3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1" y="2079114"/>
              <a:ext cx="3017183" cy="1692579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Rechtwinkliges Dreieck 11">
              <a:extLst>
                <a:ext uri="{FF2B5EF4-FFF2-40B4-BE49-F238E27FC236}">
                  <a16:creationId xmlns:a16="http://schemas.microsoft.com/office/drawing/2014/main" id="{DF9A621C-A901-4AE8-AEC6-5748012D55AA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0" y="3771693"/>
              <a:ext cx="3010354" cy="1672172"/>
            </a:xfrm>
            <a:prstGeom prst="rtTriangl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5" name="Grafik 14">
            <a:extLst>
              <a:ext uri="{FF2B5EF4-FFF2-40B4-BE49-F238E27FC236}">
                <a16:creationId xmlns:a16="http://schemas.microsoft.com/office/drawing/2014/main" id="{9B4A28D4-31C8-4027-A423-12B2DC1AAA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562726" y="847547"/>
            <a:ext cx="5627686" cy="3636351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801741C9-9152-4BBE-BF76-6AB6ACC5AE8D}"/>
              </a:ext>
            </a:extLst>
          </p:cNvPr>
          <p:cNvSpPr txBox="1"/>
          <p:nvPr/>
        </p:nvSpPr>
        <p:spPr>
          <a:xfrm>
            <a:off x="1415847" y="5586201"/>
            <a:ext cx="62596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2000" b="1">
                <a:effectLst/>
              </a:rPr>
              <a:t>You save time, space and money.</a:t>
            </a:r>
          </a:p>
        </p:txBody>
      </p:sp>
      <p:pic>
        <p:nvPicPr>
          <p:cNvPr id="19" name="Grafik 18" descr="Ein Bild, das Text, Elektronik enthält.&#10;&#10;Automatisch generierte Beschreibung">
            <a:extLst>
              <a:ext uri="{FF2B5EF4-FFF2-40B4-BE49-F238E27FC236}">
                <a16:creationId xmlns:a16="http://schemas.microsoft.com/office/drawing/2014/main" id="{6D337C32-98CD-48C6-B63D-17852A5CBF9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449761" y="2939902"/>
            <a:ext cx="3202239" cy="3558043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59F84242-C584-460F-A779-09FD5C658C80}"/>
              </a:ext>
            </a:extLst>
          </p:cNvPr>
          <p:cNvSpPr txBox="1"/>
          <p:nvPr/>
        </p:nvSpPr>
        <p:spPr>
          <a:xfrm>
            <a:off x="538384" y="1261208"/>
            <a:ext cx="5741914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2400" b="1" dirty="0">
                <a:solidFill>
                  <a:srgbClr val="ED6C44"/>
                </a:solidFill>
              </a:rPr>
              <a:t>One cable, up to 100 meters.</a:t>
            </a:r>
          </a:p>
          <a:p>
            <a:endParaRPr lang="de-DE" sz="2000" dirty="0"/>
          </a:p>
          <a:p>
            <a:pPr marL="0" indent="0">
              <a:spcAft>
                <a:spcPts val="1200"/>
              </a:spcAft>
              <a:buNone/>
            </a:pPr>
            <a:r>
              <a:rPr sz="2000" dirty="0"/>
              <a:t>The new </a:t>
            </a:r>
            <a:r>
              <a:rPr sz="2000" b="1" dirty="0"/>
              <a:t>STOBER hybrid cable </a:t>
            </a:r>
            <a:r>
              <a:rPr sz="2000" dirty="0"/>
              <a:t>connects motors and drive controllers reliably up to 100 meters. </a:t>
            </a:r>
            <a:br>
              <a:rPr sz="2000" dirty="0"/>
            </a:br>
            <a:r>
              <a:rPr sz="2000" dirty="0"/>
              <a:t>With future-proof </a:t>
            </a:r>
            <a:r>
              <a:rPr sz="2000" b="1" dirty="0"/>
              <a:t>HEIDENHAIN </a:t>
            </a:r>
            <a:r>
              <a:rPr sz="2000" b="1" dirty="0" err="1"/>
              <a:t>EnDat</a:t>
            </a:r>
            <a:r>
              <a:rPr sz="2000" b="1" dirty="0"/>
              <a:t>® 3</a:t>
            </a:r>
            <a:r>
              <a:rPr sz="2000" dirty="0"/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000" dirty="0"/>
              <a:t>Elimination of expensive, bulky chokes.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000" dirty="0"/>
              <a:t>Shortened installation times.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000" dirty="0"/>
              <a:t>Fewer sources of error during installation.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000" dirty="0"/>
              <a:t>Significantly reduced material and installation costs.</a:t>
            </a:r>
          </a:p>
          <a:p>
            <a:r>
              <a:rPr lang="de-DE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51088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</p:bldLst>
  </p:timing>
</p:sld>
</file>

<file path=ppt/theme/theme1.xml><?xml version="1.0" encoding="utf-8"?>
<a:theme xmlns:a="http://schemas.openxmlformats.org/drawingml/2006/main" name="Office">
  <a:themeElements>
    <a:clrScheme name="STÖBER_Farben">
      <a:dk1>
        <a:sysClr val="windowText" lastClr="000000"/>
      </a:dk1>
      <a:lt1>
        <a:sysClr val="window" lastClr="FFFFFF"/>
      </a:lt1>
      <a:dk2>
        <a:srgbClr val="2F3965"/>
      </a:dk2>
      <a:lt2>
        <a:srgbClr val="E7E6E6"/>
      </a:lt2>
      <a:accent1>
        <a:srgbClr val="E19A32"/>
      </a:accent1>
      <a:accent2>
        <a:srgbClr val="3C77BA"/>
      </a:accent2>
      <a:accent3>
        <a:srgbClr val="A3A62C"/>
      </a:accent3>
      <a:accent4>
        <a:srgbClr val="98669F"/>
      </a:accent4>
      <a:accent5>
        <a:srgbClr val="83AFD6"/>
      </a:accent5>
      <a:accent6>
        <a:srgbClr val="1CA19C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90107_STOBER PowerPoint MASTER.potx" id="{79069752-FF27-410C-858C-29C91EFCE081}" vid="{E279E2F9-0BC4-4E86-A8C5-45BE164A9A2A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4a8697f0-c76d-499e-be29-89ced1eddd9c">
      <Terms xmlns="http://schemas.microsoft.com/office/infopath/2007/PartnerControls"/>
    </lcf76f155ced4ddcb4097134ff3c332f>
    <TaxCatchAll xmlns="352fe6d6-49b9-4a74-86bd-6ac6be2ee85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639C92AA470E941AC1178A057AC3A48" ma:contentTypeVersion="18" ma:contentTypeDescription="Ein neues Dokument erstellen." ma:contentTypeScope="" ma:versionID="75111de827aeaa4ae9e82ffcc604589f">
  <xsd:schema xmlns:xsd="http://www.w3.org/2001/XMLSchema" xmlns:xs="http://www.w3.org/2001/XMLSchema" xmlns:p="http://schemas.microsoft.com/office/2006/metadata/properties" xmlns:ns1="http://schemas.microsoft.com/sharepoint/v3" xmlns:ns2="4a8697f0-c76d-499e-be29-89ced1eddd9c" xmlns:ns3="352fe6d6-49b9-4a74-86bd-6ac6be2ee85c" targetNamespace="http://schemas.microsoft.com/office/2006/metadata/properties" ma:root="true" ma:fieldsID="53bf53a0af8eb4e5b3a3c3d7d3cdbdc5" ns1:_="" ns2:_="" ns3:_="">
    <xsd:import namespace="http://schemas.microsoft.com/sharepoint/v3"/>
    <xsd:import namespace="4a8697f0-c76d-499e-be29-89ced1eddd9c"/>
    <xsd:import namespace="352fe6d6-49b9-4a74-86bd-6ac6be2ee85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Eigenschaften der einheitlichen Compliancerichtlinie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I-Aktion der einheitlichen Compliancerichtlinie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8697f0-c76d-499e-be29-89ced1eddd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Bildmarkierungen" ma:readOnly="false" ma:fieldId="{5cf76f15-5ced-4ddc-b409-7134ff3c332f}" ma:taxonomyMulti="true" ma:sspId="72530824-ba00-4a84-b969-a3175e7b7f4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2fe6d6-49b9-4a74-86bd-6ac6be2ee85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77919772-f54d-4b69-bbc9-641054ef1311}" ma:internalName="TaxCatchAll" ma:showField="CatchAllData" ma:web="352fe6d6-49b9-4a74-86bd-6ac6be2ee85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DEAFB60-4E89-41A6-8A9F-B07C0C22919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43B30AB-561B-4C4F-8D0B-7FEAADE30C20}">
  <ds:schemaRefs>
    <ds:schemaRef ds:uri="1f3a9e02-5a4f-4cb1-8aa7-476993774994"/>
    <ds:schemaRef ds:uri="352fe6d6-49b9-4a74-86bd-6ac6be2ee85c"/>
    <ds:schemaRef ds:uri="4a8697f0-c76d-499e-be29-89ced1eddd9c"/>
    <ds:schemaRef ds:uri="62b3c0e2-1c95-4794-b4d6-0f39097e24c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246A452-6055-4C88-B13B-C4F9BB2151A3}">
  <ds:schemaRefs>
    <ds:schemaRef ds:uri="352fe6d6-49b9-4a74-86bd-6ac6be2ee85c"/>
    <ds:schemaRef ds:uri="4a8697f0-c76d-499e-be29-89ced1eddd9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STOBER PowerPoint MASTER 2019-0107</Template>
  <TotalTime>0</TotalTime>
  <Words>837</Words>
  <Application>Microsoft Office PowerPoint</Application>
  <PresentationFormat>Breitbild</PresentationFormat>
  <Paragraphs>182</Paragraphs>
  <Slides>13</Slides>
  <Notes>12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7" baseType="lpstr">
      <vt:lpstr>Arial</vt:lpstr>
      <vt:lpstr>Calibri</vt:lpstr>
      <vt:lpstr>Wingdings</vt:lpstr>
      <vt:lpstr>Office</vt:lpstr>
      <vt:lpstr>The STOBER System</vt:lpstr>
      <vt:lpstr>PowerPoint-Präsentation</vt:lpstr>
      <vt:lpstr>PowerPoint-Präsentation</vt:lpstr>
      <vt:lpstr>What we stand for.</vt:lpstr>
      <vt:lpstr>A perfect match – the drive system for your plant!</vt:lpstr>
      <vt:lpstr>The advantages of the system.</vt:lpstr>
      <vt:lpstr>Drive controllers of the latest generation. </vt:lpstr>
      <vt:lpstr>Synchronous servo geared motors with direct attachment.</vt:lpstr>
      <vt:lpstr>Connected at a distance.</vt:lpstr>
      <vt:lpstr>The Lean Approach!</vt:lpstr>
      <vt:lpstr>STOBER Virtual Lifetime.</vt:lpstr>
      <vt:lpstr>A perfect match!</vt:lpstr>
      <vt:lpstr>At home in the world of demanding motion.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Planetengetriebe  von STÖBER.</dc:title>
  <dc:creator>Göransson, Ulla</dc:creator>
  <cp:lastModifiedBy>Trojan, Ulrich</cp:lastModifiedBy>
  <cp:revision>6</cp:revision>
  <dcterms:created xsi:type="dcterms:W3CDTF">2019-11-05T09:41:04Z</dcterms:created>
  <dcterms:modified xsi:type="dcterms:W3CDTF">2023-07-06T07:11:19Z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0x0101009639C92AA470E941AC1178A057AC3A48</vt:lpwstr>
  </property>
  <property fmtid="{D5CDD505-2E9C-101B-9397-08002B2CF9AE}" pid="3" name="Order">
    <vt:r8>104600</vt:r8>
  </property>
  <property fmtid="{D5CDD505-2E9C-101B-9397-08002B2CF9AE}" pid="4" name="MediaServiceImageTags">
    <vt:lpwstr/>
  </property>
</Properties>
</file>