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8"/>
  </p:notesMasterIdLst>
  <p:sldIdLst>
    <p:sldId id="256" r:id="rId2"/>
    <p:sldId id="352" r:id="rId3"/>
    <p:sldId id="324" r:id="rId4"/>
    <p:sldId id="338" r:id="rId5"/>
    <p:sldId id="304" r:id="rId6"/>
    <p:sldId id="357" r:id="rId7"/>
    <p:sldId id="342" r:id="rId8"/>
    <p:sldId id="339" r:id="rId9"/>
    <p:sldId id="361" r:id="rId10"/>
    <p:sldId id="362" r:id="rId11"/>
    <p:sldId id="358" r:id="rId12"/>
    <p:sldId id="364" r:id="rId13"/>
    <p:sldId id="363" r:id="rId14"/>
    <p:sldId id="365" r:id="rId15"/>
    <p:sldId id="371" r:id="rId16"/>
    <p:sldId id="359" r:id="rId17"/>
    <p:sldId id="368" r:id="rId18"/>
    <p:sldId id="370" r:id="rId19"/>
    <p:sldId id="366" r:id="rId20"/>
    <p:sldId id="373" r:id="rId21"/>
    <p:sldId id="372" r:id="rId22"/>
    <p:sldId id="367" r:id="rId23"/>
    <p:sldId id="360" r:id="rId24"/>
    <p:sldId id="369" r:id="rId25"/>
    <p:sldId id="323" r:id="rId26"/>
    <p:sldId id="353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7D1"/>
    <a:srgbClr val="6A9DD3"/>
    <a:srgbClr val="E6A025"/>
    <a:srgbClr val="003E74"/>
    <a:srgbClr val="004B88"/>
    <a:srgbClr val="006EB6"/>
    <a:srgbClr val="007FC4"/>
    <a:srgbClr val="00386B"/>
    <a:srgbClr val="0071BC"/>
    <a:srgbClr val="E9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80"/>
  </p:normalViewPr>
  <p:slideViewPr>
    <p:cSldViewPr snapToGrid="0" snapToObjects="1">
      <p:cViewPr varScale="1">
        <p:scale>
          <a:sx n="116" d="100"/>
          <a:sy n="116" d="100"/>
        </p:scale>
        <p:origin x="108" y="282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A75CD3E-870F-439E-8EC1-378B5C7B6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131911"/>
            <a:ext cx="6534000" cy="1476000"/>
          </a:xfrm>
        </p:spPr>
        <p:txBody>
          <a:bodyPr/>
          <a:lstStyle/>
          <a:p>
            <a:r>
              <a:rPr lang="de-DE" dirty="0" err="1"/>
              <a:t>PROFIdrive</a:t>
            </a:r>
            <a:r>
              <a:rPr lang="de-DE" dirty="0"/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691285"/>
            <a:ext cx="6534000" cy="645454"/>
          </a:xfrm>
        </p:spPr>
        <p:txBody>
          <a:bodyPr/>
          <a:lstStyle/>
          <a:p>
            <a:r>
              <a:rPr lang="de-DE" dirty="0"/>
              <a:t>Technical Meeting 2022 </a:t>
            </a:r>
          </a:p>
          <a:p>
            <a:r>
              <a:rPr lang="de-DE" dirty="0"/>
              <a:t>Spring Edition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2A8A294A-4DB1-49A8-B284-0849A8196F82}"/>
              </a:ext>
            </a:extLst>
          </p:cNvPr>
          <p:cNvSpPr txBox="1">
            <a:spLocks/>
          </p:cNvSpPr>
          <p:nvPr/>
        </p:nvSpPr>
        <p:spPr>
          <a:xfrm>
            <a:off x="2473165" y="5489614"/>
            <a:ext cx="6534000" cy="645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internal use only!</a:t>
            </a:r>
          </a:p>
          <a:p>
            <a:r>
              <a:rPr lang="en-US" dirty="0"/>
              <a:t>No release for public presentation.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EB023-CEFF-4A1E-ADE6-F766268F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Setup IRT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PROFIdrive</a:t>
            </a:r>
            <a:r>
              <a:rPr lang="de-DE" dirty="0"/>
              <a:t> in TIA Portal 1 / 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F47821-5EED-4496-B7AB-2C402F012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429" y="1031130"/>
            <a:ext cx="7322114" cy="558367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35BC3C71-45B5-422F-B002-A8E9E53DBF52}"/>
              </a:ext>
            </a:extLst>
          </p:cNvPr>
          <p:cNvSpPr/>
          <p:nvPr/>
        </p:nvSpPr>
        <p:spPr>
          <a:xfrm>
            <a:off x="4272429" y="4419695"/>
            <a:ext cx="1391054" cy="307950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B8DBBCA-5699-4510-AFCB-8771D1FD1C59}"/>
              </a:ext>
            </a:extLst>
          </p:cNvPr>
          <p:cNvSpPr/>
          <p:nvPr/>
        </p:nvSpPr>
        <p:spPr>
          <a:xfrm>
            <a:off x="5787547" y="6272141"/>
            <a:ext cx="1729537" cy="147039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0353728-0949-4BE3-A034-5B742B9007CD}"/>
              </a:ext>
            </a:extLst>
          </p:cNvPr>
          <p:cNvSpPr/>
          <p:nvPr/>
        </p:nvSpPr>
        <p:spPr>
          <a:xfrm>
            <a:off x="5799149" y="6048080"/>
            <a:ext cx="1658201" cy="113781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289E26F-5FB0-4728-8EF8-C28078077670}"/>
              </a:ext>
            </a:extLst>
          </p:cNvPr>
          <p:cNvSpPr txBox="1"/>
          <p:nvPr/>
        </p:nvSpPr>
        <p:spPr>
          <a:xfrm>
            <a:off x="140290" y="3429000"/>
            <a:ext cx="3614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</a:t>
            </a:r>
            <a:r>
              <a:rPr lang="de-DE" dirty="0" err="1"/>
              <a:t>activation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isochronous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PROFIdrive</a:t>
            </a:r>
            <a:r>
              <a:rPr lang="de-DE" dirty="0"/>
              <a:t> </a:t>
            </a:r>
            <a:r>
              <a:rPr lang="de-DE" dirty="0" err="1"/>
              <a:t>slot</a:t>
            </a:r>
            <a:r>
              <a:rPr lang="de-DE" dirty="0"/>
              <a:t> and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 </a:t>
            </a:r>
            <a:r>
              <a:rPr lang="de-DE" dirty="0" err="1"/>
              <a:t>himself</a:t>
            </a:r>
            <a:r>
              <a:rPr lang="de-DE" dirty="0"/>
              <a:t>…..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93DFB26-5871-4637-B343-1C8320254859}"/>
              </a:ext>
            </a:extLst>
          </p:cNvPr>
          <p:cNvSpPr/>
          <p:nvPr/>
        </p:nvSpPr>
        <p:spPr>
          <a:xfrm>
            <a:off x="6542432" y="3914625"/>
            <a:ext cx="1391054" cy="307950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166505C-D90D-4E5F-934B-ECF35E106FB5}"/>
              </a:ext>
            </a:extLst>
          </p:cNvPr>
          <p:cNvCxnSpPr>
            <a:cxnSpLocks/>
          </p:cNvCxnSpPr>
          <p:nvPr/>
        </p:nvCxnSpPr>
        <p:spPr>
          <a:xfrm flipV="1">
            <a:off x="7517084" y="1974715"/>
            <a:ext cx="1364269" cy="40733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C8B5B08-C18B-42C7-B21B-B02676081C14}"/>
              </a:ext>
            </a:extLst>
          </p:cNvPr>
          <p:cNvCxnSpPr>
            <a:cxnSpLocks/>
          </p:cNvCxnSpPr>
          <p:nvPr/>
        </p:nvCxnSpPr>
        <p:spPr>
          <a:xfrm flipV="1">
            <a:off x="7673543" y="2393004"/>
            <a:ext cx="1304625" cy="39556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90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C6E63-AD59-4994-BBCA-39EA3071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Setup IRT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PROFIdrive</a:t>
            </a:r>
            <a:r>
              <a:rPr lang="de-DE" dirty="0"/>
              <a:t> in TIA Portal 2 / 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5E78A8-C640-4A78-AFA9-85454DDFC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340" y="969932"/>
            <a:ext cx="8097980" cy="579245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8636559-9594-4FAB-922F-6926B111F510}"/>
              </a:ext>
            </a:extLst>
          </p:cNvPr>
          <p:cNvSpPr/>
          <p:nvPr/>
        </p:nvSpPr>
        <p:spPr>
          <a:xfrm>
            <a:off x="6789908" y="4643432"/>
            <a:ext cx="1391054" cy="307950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786ACCE-212F-4060-A958-CECC383A3887}"/>
              </a:ext>
            </a:extLst>
          </p:cNvPr>
          <p:cNvSpPr/>
          <p:nvPr/>
        </p:nvSpPr>
        <p:spPr>
          <a:xfrm>
            <a:off x="8978635" y="2453759"/>
            <a:ext cx="3015573" cy="215450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61C522B-1DE8-4E42-B6E4-942E22213797}"/>
              </a:ext>
            </a:extLst>
          </p:cNvPr>
          <p:cNvSpPr/>
          <p:nvPr/>
        </p:nvSpPr>
        <p:spPr>
          <a:xfrm>
            <a:off x="8978630" y="2031640"/>
            <a:ext cx="3015573" cy="215450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56FF7A2-7987-4551-8A10-6C8BF69C3370}"/>
              </a:ext>
            </a:extLst>
          </p:cNvPr>
          <p:cNvSpPr/>
          <p:nvPr/>
        </p:nvSpPr>
        <p:spPr>
          <a:xfrm>
            <a:off x="6782468" y="5888068"/>
            <a:ext cx="1391054" cy="307950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1F40B4A-0C96-4A0F-82DA-5B5C7FBBF970}"/>
              </a:ext>
            </a:extLst>
          </p:cNvPr>
          <p:cNvSpPr txBox="1"/>
          <p:nvPr/>
        </p:nvSpPr>
        <p:spPr>
          <a:xfrm>
            <a:off x="140290" y="3429000"/>
            <a:ext cx="3614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…and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PROFIdrive</a:t>
            </a:r>
            <a:r>
              <a:rPr lang="de-DE" dirty="0"/>
              <a:t> </a:t>
            </a:r>
            <a:r>
              <a:rPr lang="de-DE" dirty="0" err="1"/>
              <a:t>slot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telegram</a:t>
            </a:r>
            <a:r>
              <a:rPr lang="de-DE" dirty="0"/>
              <a:t> </a:t>
            </a:r>
            <a:r>
              <a:rPr lang="de-DE" dirty="0" err="1"/>
              <a:t>pluged</a:t>
            </a:r>
            <a:r>
              <a:rPr lang="de-DE" dirty="0"/>
              <a:t> in…. </a:t>
            </a:r>
          </a:p>
        </p:txBody>
      </p:sp>
    </p:spTree>
    <p:extLst>
      <p:ext uri="{BB962C8B-B14F-4D97-AF65-F5344CB8AC3E}">
        <p14:creationId xmlns:p14="http://schemas.microsoft.com/office/powerpoint/2010/main" val="42726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E5940-9B3C-489C-8D55-61B25B34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Topology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mandatory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IRT 3/3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827DF2-8DD6-4CAB-AE46-DA5537D4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026" y="1874791"/>
            <a:ext cx="9039590" cy="230974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3BFB05A3-EBBF-4B24-9CF4-28A658F202B5}"/>
              </a:ext>
            </a:extLst>
          </p:cNvPr>
          <p:cNvSpPr/>
          <p:nvPr/>
        </p:nvSpPr>
        <p:spPr>
          <a:xfrm>
            <a:off x="8433883" y="1644391"/>
            <a:ext cx="1391054" cy="460800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7688F82-FE3D-4359-A8E3-710164169A3E}"/>
              </a:ext>
            </a:extLst>
          </p:cNvPr>
          <p:cNvSpPr txBox="1"/>
          <p:nvPr/>
        </p:nvSpPr>
        <p:spPr>
          <a:xfrm>
            <a:off x="1521617" y="5088304"/>
            <a:ext cx="4195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…and connect all </a:t>
            </a:r>
            <a:r>
              <a:rPr lang="de-DE" dirty="0" err="1"/>
              <a:t>devices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correct</a:t>
            </a:r>
            <a:r>
              <a:rPr lang="de-DE" dirty="0"/>
              <a:t> </a:t>
            </a:r>
            <a:r>
              <a:rPr lang="de-DE" dirty="0" err="1"/>
              <a:t>sequence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topology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. 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41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1DCCE-482D-4216-A3F8-3B7AAF94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 </a:t>
            </a:r>
            <a:r>
              <a:rPr lang="de-DE" dirty="0" err="1"/>
              <a:t>Servo</a:t>
            </a:r>
            <a:r>
              <a:rPr lang="de-DE" dirty="0"/>
              <a:t> </a:t>
            </a:r>
            <a:r>
              <a:rPr lang="de-DE" dirty="0" err="1"/>
              <a:t>adjustments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DF6A75-E2EF-49CE-BF37-CD901EDCC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98" y="922851"/>
            <a:ext cx="9904762" cy="476190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FBD04A1-C07E-4366-AA53-E2F1EDE4B914}"/>
              </a:ext>
            </a:extLst>
          </p:cNvPr>
          <p:cNvSpPr/>
          <p:nvPr/>
        </p:nvSpPr>
        <p:spPr>
          <a:xfrm>
            <a:off x="2271981" y="2525837"/>
            <a:ext cx="1566852" cy="332689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740F532-5705-454E-96CF-D55D3022FA2C}"/>
              </a:ext>
            </a:extLst>
          </p:cNvPr>
          <p:cNvSpPr/>
          <p:nvPr/>
        </p:nvSpPr>
        <p:spPr>
          <a:xfrm>
            <a:off x="5633018" y="2731523"/>
            <a:ext cx="2003458" cy="332690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BC1D7FF-5D00-4938-834E-88C6BA8D8460}"/>
              </a:ext>
            </a:extLst>
          </p:cNvPr>
          <p:cNvSpPr/>
          <p:nvPr/>
        </p:nvSpPr>
        <p:spPr>
          <a:xfrm>
            <a:off x="6634746" y="3140315"/>
            <a:ext cx="1594853" cy="920936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A286CE-7F37-4628-860B-B0BCEA3E54EA}"/>
              </a:ext>
            </a:extLst>
          </p:cNvPr>
          <p:cNvSpPr txBox="1"/>
          <p:nvPr/>
        </p:nvSpPr>
        <p:spPr>
          <a:xfrm>
            <a:off x="231206" y="5730851"/>
            <a:ext cx="595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MC-Servos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synchronous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bus</a:t>
            </a:r>
            <a:r>
              <a:rPr lang="de-DE" dirty="0"/>
              <a:t> and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a </a:t>
            </a:r>
            <a:r>
              <a:rPr lang="de-DE" dirty="0" err="1"/>
              <a:t>factor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save PLC </a:t>
            </a:r>
            <a:r>
              <a:rPr lang="de-DE" dirty="0" err="1"/>
              <a:t>computing</a:t>
            </a:r>
            <a:r>
              <a:rPr lang="de-DE" dirty="0"/>
              <a:t> time.   </a:t>
            </a:r>
          </a:p>
          <a:p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 Live </a:t>
            </a:r>
            <a:r>
              <a:rPr lang="de-DE" dirty="0" err="1">
                <a:highlight>
                  <a:srgbClr val="00FF00"/>
                </a:highlight>
                <a:sym typeface="Wingdings" panose="05000000000000000000" pitchFamily="2" charset="2"/>
              </a:rPr>
              <a:t>demo</a:t>
            </a:r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r>
              <a:rPr lang="de-DE" dirty="0" err="1">
                <a:highlight>
                  <a:srgbClr val="00FF00"/>
                </a:highlight>
                <a:sym typeface="Wingdings" panose="05000000000000000000" pitchFamily="2" charset="2"/>
              </a:rPr>
              <a:t>isochronous</a:t>
            </a:r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r>
              <a:rPr lang="de-DE" dirty="0" err="1">
                <a:highlight>
                  <a:srgbClr val="00FF00"/>
                </a:highlight>
                <a:sym typeface="Wingdings" panose="05000000000000000000" pitchFamily="2" charset="2"/>
              </a:rPr>
              <a:t>parameters</a:t>
            </a:r>
            <a:endParaRPr lang="de-DE" dirty="0">
              <a:highlight>
                <a:srgbClr val="00FF00"/>
              </a:highligh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253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8757C-99D7-4962-B380-E2ED411C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Setup Encoder </a:t>
            </a:r>
            <a:r>
              <a:rPr lang="de-DE" dirty="0" err="1"/>
              <a:t>configuration</a:t>
            </a:r>
            <a:r>
              <a:rPr lang="de-DE" dirty="0"/>
              <a:t> in TIA Portal 1/3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A173B0-EA04-4E7A-84B4-280291D91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85" y="5932260"/>
            <a:ext cx="9398947" cy="584559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TIA </a:t>
            </a:r>
            <a:r>
              <a:rPr lang="de-DE" dirty="0" err="1"/>
              <a:t>portal</a:t>
            </a:r>
            <a:r>
              <a:rPr lang="de-DE" dirty="0"/>
              <a:t> </a:t>
            </a:r>
            <a:r>
              <a:rPr lang="de-DE" dirty="0" err="1"/>
              <a:t>manually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table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PROFIdrive</a:t>
            </a:r>
            <a:r>
              <a:rPr lang="de-DE" dirty="0"/>
              <a:t> </a:t>
            </a:r>
            <a:r>
              <a:rPr lang="de-DE" dirty="0" err="1"/>
              <a:t>manual</a:t>
            </a:r>
            <a:r>
              <a:rPr lang="de-DE" dirty="0"/>
              <a:t>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1EDF97-DFC8-4A52-B215-B6CD73A02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5969"/>
          <a:stretch/>
        </p:blipFill>
        <p:spPr>
          <a:xfrm>
            <a:off x="86723" y="1067017"/>
            <a:ext cx="5922194" cy="4724183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09304CF-EF3C-4662-9796-0949838DA373}"/>
              </a:ext>
            </a:extLst>
          </p:cNvPr>
          <p:cNvGrpSpPr/>
          <p:nvPr/>
        </p:nvGrpSpPr>
        <p:grpSpPr>
          <a:xfrm>
            <a:off x="6174012" y="1066909"/>
            <a:ext cx="5922194" cy="4724182"/>
            <a:chOff x="6412381" y="1067018"/>
            <a:chExt cx="5491534" cy="4253904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AACBF51-9F49-4DF8-9062-B51675BF2B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3176"/>
            <a:stretch/>
          </p:blipFill>
          <p:spPr>
            <a:xfrm>
              <a:off x="6412381" y="1628486"/>
              <a:ext cx="5491534" cy="3692436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39AFAA4-0559-4661-A42D-DA9465C58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2789"/>
            <a:stretch/>
          </p:blipFill>
          <p:spPr>
            <a:xfrm>
              <a:off x="6412381" y="1067018"/>
              <a:ext cx="5491534" cy="568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833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FD843-564D-41CB-8A99-0D992823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Setup Encoder </a:t>
            </a:r>
            <a:r>
              <a:rPr lang="de-DE" dirty="0" err="1"/>
              <a:t>configuration</a:t>
            </a:r>
            <a:r>
              <a:rPr lang="de-DE" dirty="0"/>
              <a:t> in TIA Portal 2/3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8F4B0A0-C820-4715-9D82-0A8331482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097" y="924425"/>
            <a:ext cx="6390188" cy="4551285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3973C4F-3903-41F6-9994-A0F91FDDA1BB}"/>
              </a:ext>
            </a:extLst>
          </p:cNvPr>
          <p:cNvGrpSpPr/>
          <p:nvPr/>
        </p:nvGrpSpPr>
        <p:grpSpPr>
          <a:xfrm>
            <a:off x="26741" y="3049166"/>
            <a:ext cx="5151308" cy="1325180"/>
            <a:chOff x="5370776" y="1552074"/>
            <a:chExt cx="5602023" cy="156923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58028F1-CAC1-4485-A73A-36C490361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35" t="17867" r="53433" b="28871"/>
            <a:stretch/>
          </p:blipFill>
          <p:spPr>
            <a:xfrm>
              <a:off x="5582654" y="1552074"/>
              <a:ext cx="4929076" cy="1455821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DBB0F91-9829-4020-B0D7-8D29B522CA01}"/>
                </a:ext>
              </a:extLst>
            </p:cNvPr>
            <p:cNvSpPr/>
            <p:nvPr/>
          </p:nvSpPr>
          <p:spPr>
            <a:xfrm>
              <a:off x="5370776" y="2177715"/>
              <a:ext cx="5602023" cy="943597"/>
            </a:xfrm>
            <a:prstGeom prst="ellipse">
              <a:avLst/>
            </a:prstGeom>
            <a:noFill/>
            <a:ln w="38100">
              <a:solidFill>
                <a:srgbClr val="E6A0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BEF66C6-1D76-4FAE-9772-3BBDB4C4E8E2}"/>
              </a:ext>
            </a:extLst>
          </p:cNvPr>
          <p:cNvGrpSpPr/>
          <p:nvPr/>
        </p:nvGrpSpPr>
        <p:grpSpPr>
          <a:xfrm>
            <a:off x="540000" y="5538507"/>
            <a:ext cx="5370494" cy="1098520"/>
            <a:chOff x="86723" y="3450304"/>
            <a:chExt cx="5922194" cy="1111968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861AA1DE-D2DD-47C3-B31C-616CB6651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3944" b="60026"/>
            <a:stretch/>
          </p:blipFill>
          <p:spPr>
            <a:xfrm>
              <a:off x="86723" y="4035034"/>
              <a:ext cx="5922194" cy="527238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18F570B-AAAE-4E41-86E7-3F8A35AE9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1" b="92513"/>
            <a:stretch/>
          </p:blipFill>
          <p:spPr>
            <a:xfrm>
              <a:off x="86723" y="3450304"/>
              <a:ext cx="5922194" cy="654779"/>
            </a:xfrm>
            <a:prstGeom prst="rect">
              <a:avLst/>
            </a:prstGeom>
          </p:spPr>
        </p:pic>
      </p:grp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E016161-21DE-4E36-807B-938DB69FAEF5}"/>
              </a:ext>
            </a:extLst>
          </p:cNvPr>
          <p:cNvCxnSpPr>
            <a:cxnSpLocks/>
          </p:cNvCxnSpPr>
          <p:nvPr/>
        </p:nvCxnSpPr>
        <p:spPr>
          <a:xfrm flipH="1">
            <a:off x="1089498" y="3975924"/>
            <a:ext cx="2378505" cy="2124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5B5A823-3190-4FF5-B1CD-8CB1E44ADC7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910494" y="5038186"/>
            <a:ext cx="2153736" cy="13384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7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A101692-D357-42B7-8A53-5218DB56F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45" b="1"/>
          <a:stretch/>
        </p:blipFill>
        <p:spPr>
          <a:xfrm>
            <a:off x="3936430" y="1001949"/>
            <a:ext cx="7926055" cy="48490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CE77A0-D924-46F9-9280-B2C9F339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Setup Encoder </a:t>
            </a:r>
            <a:r>
              <a:rPr lang="de-DE" dirty="0" err="1"/>
              <a:t>configuration</a:t>
            </a:r>
            <a:r>
              <a:rPr lang="de-DE" dirty="0"/>
              <a:t> in TIA Portal 3/3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F0EEE37-0241-48D3-B658-4EE3D4DB673C}"/>
              </a:ext>
            </a:extLst>
          </p:cNvPr>
          <p:cNvSpPr/>
          <p:nvPr/>
        </p:nvSpPr>
        <p:spPr>
          <a:xfrm>
            <a:off x="7996342" y="5379308"/>
            <a:ext cx="252332" cy="247135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9F93279-A44D-40F6-9103-9333629DD521}"/>
              </a:ext>
            </a:extLst>
          </p:cNvPr>
          <p:cNvSpPr txBox="1"/>
          <p:nvPr/>
        </p:nvSpPr>
        <p:spPr>
          <a:xfrm>
            <a:off x="448348" y="4327453"/>
            <a:ext cx="2889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Use </a:t>
            </a:r>
            <a:r>
              <a:rPr lang="de-DE" dirty="0" err="1"/>
              <a:t>comfortable</a:t>
            </a:r>
            <a:r>
              <a:rPr lang="de-DE" dirty="0"/>
              <a:t> </a:t>
            </a: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in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5473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34341-536E-46BC-BBD5-FA6646C4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..</a:t>
            </a:r>
            <a:r>
              <a:rPr lang="de-DE" dirty="0" err="1"/>
              <a:t>perhaps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prefer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view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3CBDE0-0F4D-4CF4-A723-55166D62D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70" y="993031"/>
            <a:ext cx="11609492" cy="525302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356046D-56CE-4AB5-8868-363E5A2A1F4D}"/>
              </a:ext>
            </a:extLst>
          </p:cNvPr>
          <p:cNvSpPr/>
          <p:nvPr/>
        </p:nvSpPr>
        <p:spPr>
          <a:xfrm>
            <a:off x="10690700" y="1080187"/>
            <a:ext cx="1391054" cy="460800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237F4C3-7A41-49C3-BDD8-67B874741F70}"/>
              </a:ext>
            </a:extLst>
          </p:cNvPr>
          <p:cNvSpPr/>
          <p:nvPr/>
        </p:nvSpPr>
        <p:spPr>
          <a:xfrm>
            <a:off x="7380051" y="2188722"/>
            <a:ext cx="1391054" cy="165371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718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A625D-177C-40CB-96D8-4F613146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55"/>
            <a:ext cx="9051472" cy="460800"/>
          </a:xfrm>
        </p:spPr>
        <p:txBody>
          <a:bodyPr/>
          <a:lstStyle/>
          <a:p>
            <a:r>
              <a:rPr lang="de-DE" dirty="0"/>
              <a:t>..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DB </a:t>
            </a:r>
            <a:r>
              <a:rPr lang="de-DE" dirty="0" err="1"/>
              <a:t>editor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6571C7-86F5-419F-856C-6CD86AB40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81" r="20053" b="2336"/>
          <a:stretch/>
        </p:blipFill>
        <p:spPr>
          <a:xfrm>
            <a:off x="673330" y="1031130"/>
            <a:ext cx="3383104" cy="564597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201BA2C-822B-40B1-9F37-45FD8B523C9B}"/>
              </a:ext>
            </a:extLst>
          </p:cNvPr>
          <p:cNvSpPr/>
          <p:nvPr/>
        </p:nvSpPr>
        <p:spPr>
          <a:xfrm>
            <a:off x="2101175" y="6070060"/>
            <a:ext cx="1702340" cy="282104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8C173E-A217-456E-90F9-A8EB58500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918" y="1334423"/>
            <a:ext cx="7398989" cy="4735637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20C48B1-49EF-4C74-8D29-8157CB52B7D5}"/>
              </a:ext>
            </a:extLst>
          </p:cNvPr>
          <p:cNvCxnSpPr/>
          <p:nvPr/>
        </p:nvCxnSpPr>
        <p:spPr>
          <a:xfrm flipV="1">
            <a:off x="3910519" y="4756826"/>
            <a:ext cx="623381" cy="13132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ABA5E0D7-975E-46A6-956D-7D822B6AC7FA}"/>
              </a:ext>
            </a:extLst>
          </p:cNvPr>
          <p:cNvSpPr txBox="1"/>
          <p:nvPr/>
        </p:nvSpPr>
        <p:spPr>
          <a:xfrm>
            <a:off x="4724918" y="6307770"/>
            <a:ext cx="3076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 Live </a:t>
            </a:r>
            <a:r>
              <a:rPr lang="de-DE" dirty="0" err="1">
                <a:highlight>
                  <a:srgbClr val="00FF00"/>
                </a:highlight>
                <a:sym typeface="Wingdings" panose="05000000000000000000" pitchFamily="2" charset="2"/>
              </a:rPr>
              <a:t>demo</a:t>
            </a:r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 TO DB </a:t>
            </a:r>
            <a:r>
              <a:rPr lang="de-DE" dirty="0" err="1">
                <a:highlight>
                  <a:srgbClr val="00FF00"/>
                </a:highlight>
                <a:sym typeface="Wingdings" panose="05000000000000000000" pitchFamily="2" charset="2"/>
              </a:rPr>
              <a:t>editor</a:t>
            </a:r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endParaRPr lang="de-DE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87558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1D0065B-C879-4C1D-8EFB-CECD9C53C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869" y="1572606"/>
            <a:ext cx="5809327" cy="40498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6A666F-A9D9-4C5E-870F-3C0C9E9C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Homing</a:t>
            </a:r>
            <a:r>
              <a:rPr lang="de-DE" dirty="0"/>
              <a:t> in AC4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84913D-1BB0-49FE-B84D-B7634FE8E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35" y="3100505"/>
            <a:ext cx="6488984" cy="2900275"/>
          </a:xfrm>
        </p:spPr>
        <p:txBody>
          <a:bodyPr/>
          <a:lstStyle/>
          <a:p>
            <a:r>
              <a:rPr lang="de-DE" dirty="0" err="1"/>
              <a:t>Homing</a:t>
            </a:r>
            <a:r>
              <a:rPr lang="de-DE" dirty="0"/>
              <a:t> </a:t>
            </a:r>
            <a:r>
              <a:rPr lang="de-DE" dirty="0" err="1"/>
              <a:t>procedure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 AC4 </a:t>
            </a:r>
            <a:r>
              <a:rPr lang="de-DE" dirty="0" err="1"/>
              <a:t>always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PLC.</a:t>
            </a:r>
          </a:p>
          <a:p>
            <a:endParaRPr lang="de-DE" dirty="0"/>
          </a:p>
          <a:p>
            <a:r>
              <a:rPr lang="de-DE" dirty="0"/>
              <a:t> </a:t>
            </a:r>
            <a:r>
              <a:rPr lang="de-DE" dirty="0" err="1"/>
              <a:t>Drivebased</a:t>
            </a:r>
            <a:r>
              <a:rPr lang="de-DE" dirty="0"/>
              <a:t> </a:t>
            </a:r>
            <a:r>
              <a:rPr lang="de-DE" dirty="0" err="1"/>
              <a:t>homing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possible.</a:t>
            </a:r>
          </a:p>
          <a:p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absolut </a:t>
            </a:r>
            <a:r>
              <a:rPr lang="de-DE" dirty="0" err="1"/>
              <a:t>encoders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Mode 7 </a:t>
            </a:r>
          </a:p>
          <a:p>
            <a:pPr marL="0" indent="0">
              <a:buNone/>
            </a:pPr>
            <a:r>
              <a:rPr lang="de-DE" dirty="0"/>
              <a:t>   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542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87369378-9E6A-445F-B591-41EDECA0FCC7}"/>
              </a:ext>
            </a:extLst>
          </p:cNvPr>
          <p:cNvSpPr/>
          <p:nvPr/>
        </p:nvSpPr>
        <p:spPr>
          <a:xfrm>
            <a:off x="1854926" y="3875964"/>
            <a:ext cx="7571549" cy="2700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4105F2E-26CA-4342-8C6E-C53F19B526B2}"/>
              </a:ext>
            </a:extLst>
          </p:cNvPr>
          <p:cNvSpPr txBox="1">
            <a:spLocks/>
          </p:cNvSpPr>
          <p:nvPr/>
        </p:nvSpPr>
        <p:spPr>
          <a:xfrm>
            <a:off x="3953431" y="1482987"/>
            <a:ext cx="6772889" cy="3179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PROFIdrive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Entry and repetition topics from TM2021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Adjustment and Usage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AC4/Isochronous Real Time PROFINET - Live Demo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 / discussion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699683-DF00-45F9-91DF-D862CF526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1"/>
          <a:stretch/>
        </p:blipFill>
        <p:spPr>
          <a:xfrm>
            <a:off x="1854925" y="5557702"/>
            <a:ext cx="7571550" cy="101904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7A61D40-1633-446E-88D5-15EA708D118F}"/>
              </a:ext>
            </a:extLst>
          </p:cNvPr>
          <p:cNvSpPr txBox="1"/>
          <p:nvPr/>
        </p:nvSpPr>
        <p:spPr>
          <a:xfrm>
            <a:off x="1854925" y="3722637"/>
            <a:ext cx="7571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we start, please give me a feedback with the hand symbol if you have experience with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PROFIdrive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you have tried to use the examples from last technical meeting in 2021 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8AD1ECB-F10F-4279-8BAA-87277764CE62}"/>
              </a:ext>
            </a:extLst>
          </p:cNvPr>
          <p:cNvCxnSpPr>
            <a:cxnSpLocks/>
          </p:cNvCxnSpPr>
          <p:nvPr/>
        </p:nvCxnSpPr>
        <p:spPr>
          <a:xfrm flipH="1">
            <a:off x="4241075" y="5183893"/>
            <a:ext cx="1299916" cy="6954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8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8AB01-1B72-4CE6-8CA3-B4F2306A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Siemens </a:t>
            </a:r>
            <a:r>
              <a:rPr lang="de-DE" dirty="0" err="1"/>
              <a:t>MC_Home</a:t>
            </a:r>
            <a:r>
              <a:rPr lang="de-DE" dirty="0"/>
              <a:t>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STÖBER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B86778B-2128-4790-8D5E-868712201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" t="2340"/>
          <a:stretch/>
        </p:blipFill>
        <p:spPr>
          <a:xfrm>
            <a:off x="3959158" y="1021404"/>
            <a:ext cx="6744914" cy="3506474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60A0305-6D54-46FB-9A8E-363ADCBA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681" y="4952164"/>
            <a:ext cx="8222874" cy="1244356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handbook</a:t>
            </a:r>
            <a:r>
              <a:rPr lang="de-DE" dirty="0"/>
              <a:t> STÖBER </a:t>
            </a:r>
            <a:r>
              <a:rPr lang="de-DE" dirty="0" err="1"/>
              <a:t>PROFIdrive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and </a:t>
            </a:r>
            <a:r>
              <a:rPr lang="de-DE" dirty="0" err="1"/>
              <a:t>the</a:t>
            </a:r>
            <a:r>
              <a:rPr lang="de-DE" dirty="0"/>
              <a:t> online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Siemens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MC_Home</a:t>
            </a:r>
            <a:r>
              <a:rPr lang="de-DE" dirty="0"/>
              <a:t> block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088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D2390-2A9A-4F90-93BA-8AFF22BB6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Homing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(Absolute) Encoders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336295-E78A-494A-A643-CB4A52AB4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37" y="1284324"/>
            <a:ext cx="6734012" cy="159029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Check </a:t>
            </a:r>
            <a:r>
              <a:rPr lang="de-DE" dirty="0" err="1"/>
              <a:t>Homing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axis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1. </a:t>
            </a:r>
            <a:r>
              <a:rPr lang="de-DE" dirty="0" err="1"/>
              <a:t>Commisioning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TO – Axis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panel</a:t>
            </a:r>
            <a:r>
              <a:rPr lang="de-DE" dirty="0"/>
              <a:t> - </a:t>
            </a:r>
            <a:r>
              <a:rPr lang="de-DE" dirty="0" err="1"/>
              <a:t>Homed</a:t>
            </a:r>
            <a:r>
              <a:rPr lang="de-DE" dirty="0"/>
              <a:t>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D6E274-7495-4A99-A099-FF573D7D7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307" y="908325"/>
            <a:ext cx="5045255" cy="283628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1881B22F-8692-4935-AFF6-C2F4C01805AC}"/>
              </a:ext>
            </a:extLst>
          </p:cNvPr>
          <p:cNvSpPr/>
          <p:nvPr/>
        </p:nvSpPr>
        <p:spPr>
          <a:xfrm>
            <a:off x="8404443" y="2779267"/>
            <a:ext cx="930876" cy="190697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030EC9A-8B2C-4B8C-AAED-34E219CFCA60}"/>
              </a:ext>
            </a:extLst>
          </p:cNvPr>
          <p:cNvCxnSpPr>
            <a:cxnSpLocks/>
          </p:cNvCxnSpPr>
          <p:nvPr/>
        </p:nvCxnSpPr>
        <p:spPr>
          <a:xfrm>
            <a:off x="6279926" y="1853471"/>
            <a:ext cx="2040290" cy="925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39C2561A-3A72-4CBC-8025-982CAF88B171}"/>
              </a:ext>
            </a:extLst>
          </p:cNvPr>
          <p:cNvSpPr txBox="1">
            <a:spLocks/>
          </p:cNvSpPr>
          <p:nvPr/>
        </p:nvSpPr>
        <p:spPr>
          <a:xfrm>
            <a:off x="6533027" y="4208082"/>
            <a:ext cx="6734012" cy="726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2. DB </a:t>
            </a:r>
            <a:r>
              <a:rPr lang="de-DE" dirty="0" err="1"/>
              <a:t>of</a:t>
            </a:r>
            <a:r>
              <a:rPr lang="de-DE" dirty="0"/>
              <a:t> TO – </a:t>
            </a:r>
            <a:r>
              <a:rPr lang="de-DE" dirty="0" err="1"/>
              <a:t>StatusWord</a:t>
            </a:r>
            <a:r>
              <a:rPr lang="de-DE" dirty="0"/>
              <a:t> – Bit5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4930BBA-830D-4EAE-B421-6222C09D2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026" y="5203875"/>
            <a:ext cx="5881395" cy="1111604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F33C6D4F-06E7-4E1E-BFDE-38C01FEA48C1}"/>
              </a:ext>
            </a:extLst>
          </p:cNvPr>
          <p:cNvSpPr/>
          <p:nvPr/>
        </p:nvSpPr>
        <p:spPr>
          <a:xfrm>
            <a:off x="6647935" y="5607541"/>
            <a:ext cx="3033162" cy="249562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96A10E7-2943-4B9E-B7E0-4EC38930D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83" y="2498985"/>
            <a:ext cx="6161355" cy="4144575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9713A101-7D42-4ED5-888E-C0E89B40EBBF}"/>
              </a:ext>
            </a:extLst>
          </p:cNvPr>
          <p:cNvSpPr/>
          <p:nvPr/>
        </p:nvSpPr>
        <p:spPr>
          <a:xfrm>
            <a:off x="2870887" y="5489785"/>
            <a:ext cx="3599660" cy="249562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868C76C-0A49-4082-B2E4-7C24ADC79E1A}"/>
              </a:ext>
            </a:extLst>
          </p:cNvPr>
          <p:cNvCxnSpPr>
            <a:cxnSpLocks/>
          </p:cNvCxnSpPr>
          <p:nvPr/>
        </p:nvCxnSpPr>
        <p:spPr>
          <a:xfrm flipH="1">
            <a:off x="9086335" y="4545057"/>
            <a:ext cx="525796" cy="1078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27DA640-FD29-4BD2-9F5E-050DBD36C6F1}"/>
              </a:ext>
            </a:extLst>
          </p:cNvPr>
          <p:cNvCxnSpPr>
            <a:cxnSpLocks/>
          </p:cNvCxnSpPr>
          <p:nvPr/>
        </p:nvCxnSpPr>
        <p:spPr>
          <a:xfrm flipH="1">
            <a:off x="5431427" y="4529205"/>
            <a:ext cx="2888789" cy="9605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BC56BDEF-DC21-47DE-8A95-E0DACFF772BC}"/>
              </a:ext>
            </a:extLst>
          </p:cNvPr>
          <p:cNvSpPr txBox="1"/>
          <p:nvPr/>
        </p:nvSpPr>
        <p:spPr>
          <a:xfrm>
            <a:off x="6470546" y="6433235"/>
            <a:ext cx="5008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 Live </a:t>
            </a:r>
            <a:r>
              <a:rPr lang="de-DE" dirty="0" err="1">
                <a:highlight>
                  <a:srgbClr val="00FF00"/>
                </a:highlight>
                <a:sym typeface="Wingdings" panose="05000000000000000000" pitchFamily="2" charset="2"/>
              </a:rPr>
              <a:t>demo</a:t>
            </a:r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r>
              <a:rPr lang="de-DE" dirty="0" err="1">
                <a:highlight>
                  <a:srgbClr val="00FF00"/>
                </a:highlight>
                <a:sym typeface="Wingdings" panose="05000000000000000000" pitchFamily="2" charset="2"/>
              </a:rPr>
              <a:t>with</a:t>
            </a:r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r>
              <a:rPr lang="de-DE" dirty="0" err="1">
                <a:highlight>
                  <a:srgbClr val="00FF00"/>
                </a:highlight>
                <a:sym typeface="Wingdings" panose="05000000000000000000" pitchFamily="2" charset="2"/>
              </a:rPr>
              <a:t>restart</a:t>
            </a:r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r>
              <a:rPr lang="de-DE" dirty="0" err="1">
                <a:highlight>
                  <a:srgbClr val="00FF00"/>
                </a:highlight>
                <a:sym typeface="Wingdings" panose="05000000000000000000" pitchFamily="2" charset="2"/>
              </a:rPr>
              <a:t>of</a:t>
            </a:r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r>
              <a:rPr lang="de-DE" dirty="0" err="1">
                <a:highlight>
                  <a:srgbClr val="00FF00"/>
                </a:highlight>
                <a:sym typeface="Wingdings" panose="05000000000000000000" pitchFamily="2" charset="2"/>
              </a:rPr>
              <a:t>referenced</a:t>
            </a:r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r>
              <a:rPr lang="de-DE" dirty="0" err="1">
                <a:highlight>
                  <a:srgbClr val="00FF00"/>
                </a:highlight>
                <a:sym typeface="Wingdings" panose="05000000000000000000" pitchFamily="2" charset="2"/>
              </a:rPr>
              <a:t>axis</a:t>
            </a:r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 </a:t>
            </a:r>
            <a:endParaRPr lang="de-DE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76409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41CDF-EDBC-44D4-95D5-FB49372C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TO </a:t>
            </a:r>
            <a:r>
              <a:rPr lang="de-DE" dirty="0" err="1"/>
              <a:t>Programming</a:t>
            </a:r>
            <a:r>
              <a:rPr lang="de-DE" dirty="0"/>
              <a:t> 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FE0C2D2-2331-42BF-B054-3F5A0B867441}"/>
              </a:ext>
            </a:extLst>
          </p:cNvPr>
          <p:cNvSpPr txBox="1">
            <a:spLocks/>
          </p:cNvSpPr>
          <p:nvPr/>
        </p:nvSpPr>
        <p:spPr>
          <a:xfrm>
            <a:off x="255373" y="4762589"/>
            <a:ext cx="6804454" cy="893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s71500_s71500t_axis_function_manual_de-DE_de-DE. </a:t>
            </a:r>
            <a:r>
              <a:rPr lang="de-DE" dirty="0" err="1"/>
              <a:t>pdf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s71500_s71500t_axis_function_manual_en-US_en-US.pdf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7DB5DE-5C6D-46C3-8482-C9E614BC0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908" y="981697"/>
            <a:ext cx="4142551" cy="551624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D613617-D7FA-47A4-832C-02E31F51FBF5}"/>
              </a:ext>
            </a:extLst>
          </p:cNvPr>
          <p:cNvSpPr txBox="1"/>
          <p:nvPr/>
        </p:nvSpPr>
        <p:spPr>
          <a:xfrm>
            <a:off x="832022" y="3424319"/>
            <a:ext cx="5263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/>
              <a:t>~ 400 </a:t>
            </a:r>
            <a:r>
              <a:rPr lang="de-DE" sz="3200" dirty="0" err="1"/>
              <a:t>pages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information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788197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23C38A0-559D-4785-B0D9-4B76E84AE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443" y="1024839"/>
            <a:ext cx="6303601" cy="35224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4E85C8-B24C-4163-939F-18EAC3D2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When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T-PLC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AB1FA4-DB06-4344-AF55-24FE2A214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73" y="1869599"/>
            <a:ext cx="5572027" cy="3583849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Electronic </a:t>
            </a:r>
            <a:r>
              <a:rPr lang="de-DE" dirty="0" err="1"/>
              <a:t>cam</a:t>
            </a:r>
            <a:r>
              <a:rPr lang="de-DE" dirty="0"/>
              <a:t> </a:t>
            </a:r>
          </a:p>
          <a:p>
            <a:pPr marL="457200" lvl="1" indent="0">
              <a:buNone/>
            </a:pPr>
            <a:r>
              <a:rPr lang="de-DE" dirty="0" err="1"/>
              <a:t>or</a:t>
            </a:r>
            <a:endParaRPr lang="de-DE" dirty="0"/>
          </a:p>
          <a:p>
            <a:pPr lvl="1"/>
            <a:r>
              <a:rPr lang="de-DE" dirty="0"/>
              <a:t>Position </a:t>
            </a:r>
            <a:r>
              <a:rPr lang="de-DE" dirty="0" err="1"/>
              <a:t>synchronous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2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axes</a:t>
            </a:r>
            <a:endParaRPr lang="de-DE" dirty="0"/>
          </a:p>
          <a:p>
            <a:pPr marL="457200" lvl="1" indent="0">
              <a:buNone/>
            </a:pPr>
            <a:r>
              <a:rPr lang="de-DE" dirty="0" err="1"/>
              <a:t>or</a:t>
            </a:r>
            <a:endParaRPr lang="de-DE" dirty="0"/>
          </a:p>
          <a:p>
            <a:pPr lvl="1"/>
            <a:r>
              <a:rPr lang="de-DE" dirty="0" err="1"/>
              <a:t>Kinematic</a:t>
            </a:r>
            <a:r>
              <a:rPr lang="de-DE" dirty="0"/>
              <a:t> Transformation (</a:t>
            </a:r>
            <a:r>
              <a:rPr lang="de-DE" dirty="0" err="1"/>
              <a:t>robotic</a:t>
            </a:r>
            <a:r>
              <a:rPr lang="de-DE" dirty="0"/>
              <a:t>)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mandatory</a:t>
            </a:r>
            <a:r>
              <a:rPr lang="de-DE" dirty="0"/>
              <a:t> a T-PLC. </a:t>
            </a:r>
          </a:p>
          <a:p>
            <a:pPr marL="0" indent="0">
              <a:buNone/>
            </a:pPr>
            <a:r>
              <a:rPr lang="de-DE" dirty="0"/>
              <a:t>(and AC4 </a:t>
            </a:r>
            <a:r>
              <a:rPr lang="de-DE" dirty="0" err="1"/>
              <a:t>with</a:t>
            </a:r>
            <a:r>
              <a:rPr lang="de-DE" dirty="0"/>
              <a:t> PROFINET IRT)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170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243FF-51A0-4F71-9301-C84F4BEB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ressources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6B2DFA-38D8-4051-8B52-9017AA4FD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00" y="1089070"/>
            <a:ext cx="11571428" cy="450476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6F89022-19EB-45F7-A323-9C19CC6C2467}"/>
              </a:ext>
            </a:extLst>
          </p:cNvPr>
          <p:cNvSpPr/>
          <p:nvPr/>
        </p:nvSpPr>
        <p:spPr>
          <a:xfrm>
            <a:off x="540000" y="5019471"/>
            <a:ext cx="2037830" cy="165371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E925751-FA42-4BFA-81EE-27B72D18BC6E}"/>
              </a:ext>
            </a:extLst>
          </p:cNvPr>
          <p:cNvSpPr/>
          <p:nvPr/>
        </p:nvSpPr>
        <p:spPr>
          <a:xfrm>
            <a:off x="9494196" y="953311"/>
            <a:ext cx="2697804" cy="4824921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532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064BE-0737-47DC-AAC6-B5E8CA3C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Live Demo 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0519D6-0278-469C-A5EC-EF64F1B76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Hardwaremanager / </a:t>
            </a:r>
            <a:r>
              <a:rPr lang="de-DE" dirty="0" err="1"/>
              <a:t>Neccesary</a:t>
            </a:r>
            <a:r>
              <a:rPr lang="de-DE" dirty="0"/>
              <a:t> </a:t>
            </a:r>
            <a:r>
              <a:rPr lang="de-DE" dirty="0" err="1"/>
              <a:t>adjustments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IRT  </a:t>
            </a:r>
          </a:p>
          <a:p>
            <a:endParaRPr lang="de-DE" dirty="0"/>
          </a:p>
          <a:p>
            <a:r>
              <a:rPr lang="de-DE" dirty="0"/>
              <a:t>Position Loop in </a:t>
            </a:r>
            <a:r>
              <a:rPr lang="de-DE" dirty="0" err="1"/>
              <a:t>the</a:t>
            </a:r>
            <a:r>
              <a:rPr lang="de-DE" dirty="0"/>
              <a:t> PLC </a:t>
            </a:r>
            <a:r>
              <a:rPr lang="de-DE" dirty="0" err="1"/>
              <a:t>with</a:t>
            </a:r>
            <a:r>
              <a:rPr lang="de-DE" dirty="0"/>
              <a:t> AC4 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CE3F6CD-AE57-41C7-830D-625C64EB14DF}"/>
              </a:ext>
            </a:extLst>
          </p:cNvPr>
          <p:cNvSpPr/>
          <p:nvPr/>
        </p:nvSpPr>
        <p:spPr>
          <a:xfrm>
            <a:off x="1854926" y="4554581"/>
            <a:ext cx="7571549" cy="20482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AF8F44-530A-425C-8085-2E549EBF6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1"/>
          <a:stretch/>
        </p:blipFill>
        <p:spPr>
          <a:xfrm>
            <a:off x="1854925" y="5583827"/>
            <a:ext cx="7571550" cy="101904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0C122C2-1E5D-4E6E-95EA-BDCE6A98F611}"/>
              </a:ext>
            </a:extLst>
          </p:cNvPr>
          <p:cNvSpPr txBox="1"/>
          <p:nvPr/>
        </p:nvSpPr>
        <p:spPr>
          <a:xfrm>
            <a:off x="1854926" y="4286688"/>
            <a:ext cx="7571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If you have questions, please give me a feedback with the hand symbol.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2FE85A5-99C9-4ABC-8467-C74718FE719B}"/>
              </a:ext>
            </a:extLst>
          </p:cNvPr>
          <p:cNvCxnSpPr>
            <a:cxnSpLocks/>
          </p:cNvCxnSpPr>
          <p:nvPr/>
        </p:nvCxnSpPr>
        <p:spPr>
          <a:xfrm flipH="1">
            <a:off x="3988526" y="4933019"/>
            <a:ext cx="3300548" cy="9888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484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4046C-C9D4-4792-9C5C-15BB0EAD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Questions </a:t>
            </a:r>
            <a:r>
              <a:rPr lang="de-DE" dirty="0" err="1"/>
              <a:t>about</a:t>
            </a:r>
            <a:r>
              <a:rPr lang="de-DE" dirty="0"/>
              <a:t> AC4 /IRT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201BE0-2C9B-421E-BD37-1D1B651F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025" y="1797126"/>
            <a:ext cx="7473450" cy="42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6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0CD5F2F-6F39-466B-AA0F-035CB7E5FC48}"/>
              </a:ext>
            </a:extLst>
          </p:cNvPr>
          <p:cNvSpPr/>
          <p:nvPr/>
        </p:nvSpPr>
        <p:spPr>
          <a:xfrm>
            <a:off x="8720213" y="1702057"/>
            <a:ext cx="3210493" cy="21278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F3B287-B1BD-4449-B388-895FFA02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find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TO‘s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A6A6B0-EB05-44EB-8A4E-03204913C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0534" y="1772232"/>
            <a:ext cx="2518509" cy="173574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TIA Portal </a:t>
            </a:r>
            <a:r>
              <a:rPr lang="de-DE" b="1" dirty="0" err="1"/>
              <a:t>Example</a:t>
            </a:r>
            <a:r>
              <a:rPr lang="de-DE" b="1" dirty="0"/>
              <a:t> </a:t>
            </a:r>
          </a:p>
          <a:p>
            <a:r>
              <a:rPr lang="de-DE" dirty="0"/>
              <a:t>PLC-TO-Speed-T1</a:t>
            </a:r>
          </a:p>
          <a:p>
            <a:r>
              <a:rPr lang="de-DE" dirty="0"/>
              <a:t>PLC-TO-Posi-T3</a:t>
            </a:r>
          </a:p>
          <a:p>
            <a:r>
              <a:rPr lang="de-DE" dirty="0"/>
              <a:t>PLC-TO-Posi-T111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759628-2767-47D6-B64A-4C6A844EB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17" y="953104"/>
            <a:ext cx="2782826" cy="3562291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28451CD-60C9-4F06-8FAA-7D078379D910}"/>
              </a:ext>
            </a:extLst>
          </p:cNvPr>
          <p:cNvCxnSpPr>
            <a:cxnSpLocks/>
          </p:cNvCxnSpPr>
          <p:nvPr/>
        </p:nvCxnSpPr>
        <p:spPr>
          <a:xfrm>
            <a:off x="6743700" y="1908364"/>
            <a:ext cx="2571750" cy="4397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57BF9BEB-3049-4B58-9DE3-AC266F9BF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073" y="3429000"/>
            <a:ext cx="2518509" cy="320974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4ED0D5AD-1992-4D57-A068-3B26BD58DB71}"/>
              </a:ext>
            </a:extLst>
          </p:cNvPr>
          <p:cNvSpPr/>
          <p:nvPr/>
        </p:nvSpPr>
        <p:spPr>
          <a:xfrm>
            <a:off x="3998051" y="1543792"/>
            <a:ext cx="1014944" cy="729145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A5FDD2A-BA04-4B26-B4A6-12464093106B}"/>
              </a:ext>
            </a:extLst>
          </p:cNvPr>
          <p:cNvSpPr/>
          <p:nvPr/>
        </p:nvSpPr>
        <p:spPr>
          <a:xfrm>
            <a:off x="5579201" y="5904896"/>
            <a:ext cx="1014944" cy="729145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86F97438-7F8F-46A5-A20D-A50387715BB7}"/>
              </a:ext>
            </a:extLst>
          </p:cNvPr>
          <p:cNvCxnSpPr>
            <a:cxnSpLocks/>
          </p:cNvCxnSpPr>
          <p:nvPr/>
        </p:nvCxnSpPr>
        <p:spPr>
          <a:xfrm>
            <a:off x="6743700" y="2027543"/>
            <a:ext cx="2571750" cy="694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CC5FC7E2-26DB-4D9C-A239-94E3C872C05E}"/>
              </a:ext>
            </a:extLst>
          </p:cNvPr>
          <p:cNvCxnSpPr>
            <a:cxnSpLocks/>
          </p:cNvCxnSpPr>
          <p:nvPr/>
        </p:nvCxnSpPr>
        <p:spPr>
          <a:xfrm flipV="1">
            <a:off x="8029575" y="3303372"/>
            <a:ext cx="1285875" cy="1035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DFBB7A9B-8995-492F-868E-9F746B3A2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57" y="2173852"/>
            <a:ext cx="3202060" cy="3562291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D9BD4E18-487E-434C-A222-B850DBC87992}"/>
              </a:ext>
            </a:extLst>
          </p:cNvPr>
          <p:cNvSpPr/>
          <p:nvPr/>
        </p:nvSpPr>
        <p:spPr>
          <a:xfrm>
            <a:off x="212956" y="4486820"/>
            <a:ext cx="2604357" cy="351880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92FD1A0E-78CE-4A3E-A136-7F76F8B72B79}"/>
              </a:ext>
            </a:extLst>
          </p:cNvPr>
          <p:cNvSpPr/>
          <p:nvPr/>
        </p:nvSpPr>
        <p:spPr>
          <a:xfrm rot="20243951">
            <a:off x="7144887" y="433636"/>
            <a:ext cx="2324941" cy="57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Technical Meeting 2021</a:t>
            </a:r>
          </a:p>
        </p:txBody>
      </p:sp>
    </p:spTree>
    <p:extLst>
      <p:ext uri="{BB962C8B-B14F-4D97-AF65-F5344CB8AC3E}">
        <p14:creationId xmlns:p14="http://schemas.microsoft.com/office/powerpoint/2010/main" val="18652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BCEC3425-90B0-4542-8144-1574EE37CFA3}"/>
              </a:ext>
            </a:extLst>
          </p:cNvPr>
          <p:cNvSpPr/>
          <p:nvPr/>
        </p:nvSpPr>
        <p:spPr>
          <a:xfrm>
            <a:off x="6302963" y="998302"/>
            <a:ext cx="5248196" cy="3666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C6A890-839D-41FC-B859-3B2495FD3CF5}"/>
              </a:ext>
            </a:extLst>
          </p:cNvPr>
          <p:cNvSpPr/>
          <p:nvPr/>
        </p:nvSpPr>
        <p:spPr>
          <a:xfrm>
            <a:off x="637774" y="1005987"/>
            <a:ext cx="5248196" cy="36665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CEFB06-B4F1-4689-AB96-FD5DE2D0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DriveLib</a:t>
            </a:r>
            <a:r>
              <a:rPr lang="de-DE" dirty="0"/>
              <a:t> and Technology </a:t>
            </a:r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F86380F-77F9-4AEC-87A2-66E1CD7D5FE4}"/>
              </a:ext>
            </a:extLst>
          </p:cNvPr>
          <p:cNvGrpSpPr/>
          <p:nvPr/>
        </p:nvGrpSpPr>
        <p:grpSpPr>
          <a:xfrm>
            <a:off x="8609519" y="1054429"/>
            <a:ext cx="2101777" cy="3689151"/>
            <a:chOff x="8609519" y="1054429"/>
            <a:chExt cx="2101777" cy="3689151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3DD2665-13E6-4B66-8D88-4DB1B426B6C6}"/>
                </a:ext>
              </a:extLst>
            </p:cNvPr>
            <p:cNvSpPr/>
            <p:nvPr/>
          </p:nvSpPr>
          <p:spPr>
            <a:xfrm>
              <a:off x="8609519" y="3488701"/>
              <a:ext cx="2101777" cy="1083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F9E776D-98C4-4CFD-AF8F-E225B2BA537E}"/>
                </a:ext>
              </a:extLst>
            </p:cNvPr>
            <p:cNvGrpSpPr/>
            <p:nvPr/>
          </p:nvGrpSpPr>
          <p:grpSpPr>
            <a:xfrm>
              <a:off x="8609519" y="1054429"/>
              <a:ext cx="2101777" cy="3689151"/>
              <a:chOff x="7787400" y="1797249"/>
              <a:chExt cx="2663585" cy="4675265"/>
            </a:xfrm>
          </p:grpSpPr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C2406397-6A9C-4E8D-BB4E-0254AD82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87400" y="1797249"/>
                <a:ext cx="2663585" cy="3790101"/>
              </a:xfrm>
              <a:prstGeom prst="rect">
                <a:avLst/>
              </a:prstGeom>
            </p:spPr>
          </p:pic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13FF7BEA-736C-4A81-9D3C-A73B21D4691F}"/>
                  </a:ext>
                </a:extLst>
              </p:cNvPr>
              <p:cNvGrpSpPr/>
              <p:nvPr/>
            </p:nvGrpSpPr>
            <p:grpSpPr>
              <a:xfrm>
                <a:off x="8251612" y="4715140"/>
                <a:ext cx="1770924" cy="1757374"/>
                <a:chOff x="8891449" y="5060750"/>
                <a:chExt cx="1905000" cy="1905000"/>
              </a:xfrm>
            </p:grpSpPr>
            <p:sp>
              <p:nvSpPr>
                <p:cNvPr id="6" name="Rechteck 5">
                  <a:extLst>
                    <a:ext uri="{FF2B5EF4-FFF2-40B4-BE49-F238E27FC236}">
                      <a16:creationId xmlns:a16="http://schemas.microsoft.com/office/drawing/2014/main" id="{5189C5A1-95D6-4D1B-A77B-3D4534987511}"/>
                    </a:ext>
                  </a:extLst>
                </p:cNvPr>
                <p:cNvSpPr/>
                <p:nvPr/>
              </p:nvSpPr>
              <p:spPr>
                <a:xfrm>
                  <a:off x="9490071" y="5241850"/>
                  <a:ext cx="960914" cy="8377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" name="Grafik 6" descr="Ein Bild, das Text, Briefpapier, Aktenordner enthält.&#10;&#10;Automatisch generierte Beschreibung">
                  <a:extLst>
                    <a:ext uri="{FF2B5EF4-FFF2-40B4-BE49-F238E27FC236}">
                      <a16:creationId xmlns:a16="http://schemas.microsoft.com/office/drawing/2014/main" id="{5770CC6C-7A97-4684-A6AB-A0D9B1C88A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91449" y="5060750"/>
                  <a:ext cx="1905000" cy="1905000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B0D440AD-28E4-4775-9328-6B7878EA8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31" y="1200641"/>
            <a:ext cx="3916325" cy="2764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3F245E8-0628-430D-8F19-6C550B11D40C}"/>
              </a:ext>
            </a:extLst>
          </p:cNvPr>
          <p:cNvSpPr txBox="1"/>
          <p:nvPr/>
        </p:nvSpPr>
        <p:spPr>
          <a:xfrm>
            <a:off x="637774" y="1418120"/>
            <a:ext cx="95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DriveLib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A14C2AD-060B-41BE-9556-79E920928315}"/>
              </a:ext>
            </a:extLst>
          </p:cNvPr>
          <p:cNvSpPr txBox="1"/>
          <p:nvPr/>
        </p:nvSpPr>
        <p:spPr>
          <a:xfrm>
            <a:off x="6302963" y="1378635"/>
            <a:ext cx="200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 Objects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FED3C42-BE53-4895-9876-926DC4463D43}"/>
              </a:ext>
            </a:extLst>
          </p:cNvPr>
          <p:cNvSpPr txBox="1"/>
          <p:nvPr/>
        </p:nvSpPr>
        <p:spPr>
          <a:xfrm>
            <a:off x="238205" y="4727097"/>
            <a:ext cx="1181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PROFIdrive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TIA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ADC183-AE26-443E-902C-6F21757B67A7}"/>
              </a:ext>
            </a:extLst>
          </p:cNvPr>
          <p:cNvSpPr txBox="1"/>
          <p:nvPr/>
        </p:nvSpPr>
        <p:spPr>
          <a:xfrm>
            <a:off x="637774" y="10444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0535A9D-F4E0-4115-ADEC-A98C63E12076}"/>
              </a:ext>
            </a:extLst>
          </p:cNvPr>
          <p:cNvSpPr txBox="1"/>
          <p:nvPr/>
        </p:nvSpPr>
        <p:spPr>
          <a:xfrm>
            <a:off x="6302963" y="9698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17AF003-EBF8-4876-B83A-677C67A746EC}"/>
              </a:ext>
            </a:extLst>
          </p:cNvPr>
          <p:cNvSpPr txBox="1"/>
          <p:nvPr/>
        </p:nvSpPr>
        <p:spPr>
          <a:xfrm>
            <a:off x="6306368" y="5897235"/>
            <a:ext cx="55731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Technlogy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Objects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controller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possible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F8B62E3-D484-4705-A778-6DF7054312FC}"/>
              </a:ext>
            </a:extLst>
          </p:cNvPr>
          <p:cNvSpPr txBox="1"/>
          <p:nvPr/>
        </p:nvSpPr>
        <p:spPr>
          <a:xfrm>
            <a:off x="238204" y="5389345"/>
            <a:ext cx="7146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Drive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possible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BC9FE69C-5B28-4ED6-9DA9-DDF0F30D3FE9}"/>
              </a:ext>
            </a:extLst>
          </p:cNvPr>
          <p:cNvSpPr/>
          <p:nvPr/>
        </p:nvSpPr>
        <p:spPr>
          <a:xfrm rot="20243951">
            <a:off x="7144887" y="433636"/>
            <a:ext cx="2324941" cy="57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Technical Meeting 2021</a:t>
            </a:r>
          </a:p>
        </p:txBody>
      </p:sp>
    </p:spTree>
    <p:extLst>
      <p:ext uri="{BB962C8B-B14F-4D97-AF65-F5344CB8AC3E}">
        <p14:creationId xmlns:p14="http://schemas.microsoft.com/office/powerpoint/2010/main" val="1847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5" grpId="0"/>
      <p:bldP spid="16" grpId="0"/>
      <p:bldP spid="17" grpId="0"/>
      <p:bldP spid="3" grpId="0"/>
      <p:bldP spid="13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267FFE55-3CD1-4A09-8266-F97861DA458E}"/>
              </a:ext>
            </a:extLst>
          </p:cNvPr>
          <p:cNvSpPr/>
          <p:nvPr/>
        </p:nvSpPr>
        <p:spPr>
          <a:xfrm>
            <a:off x="275093" y="1043283"/>
            <a:ext cx="7101064" cy="8679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8B8686-5D0D-45EB-B441-3FE38FDBC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2007031"/>
            <a:ext cx="7333506" cy="42123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592A77-BEBE-4BAF-8754-4A59B050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PROFIdrive</a:t>
            </a:r>
            <a:r>
              <a:rPr lang="de-DE" dirty="0"/>
              <a:t> – Possible </a:t>
            </a:r>
            <a:r>
              <a:rPr lang="de-DE" dirty="0" err="1"/>
              <a:t>usecases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25DD98B-5098-4AA1-8AE2-320C044FF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48" y="1260000"/>
            <a:ext cx="7667583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Position </a:t>
            </a:r>
            <a:r>
              <a:rPr lang="de-DE" sz="2400" b="1" dirty="0" err="1"/>
              <a:t>control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speed</a:t>
            </a:r>
            <a:r>
              <a:rPr lang="de-DE" sz="2400" b="1" dirty="0"/>
              <a:t> </a:t>
            </a:r>
            <a:r>
              <a:rPr lang="de-DE" sz="2400" b="1" dirty="0" err="1"/>
              <a:t>reference</a:t>
            </a:r>
            <a:r>
              <a:rPr lang="de-DE" sz="2400" b="1" dirty="0"/>
              <a:t> AC4 IRT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Technology </a:t>
            </a:r>
            <a:r>
              <a:rPr lang="de-DE" dirty="0" err="1"/>
              <a:t>object</a:t>
            </a:r>
            <a:r>
              <a:rPr lang="de-DE" dirty="0"/>
              <a:t> „</a:t>
            </a:r>
            <a:r>
              <a:rPr lang="de-DE" dirty="0" err="1"/>
              <a:t>PositioningAxis</a:t>
            </a:r>
            <a:r>
              <a:rPr lang="de-DE" dirty="0"/>
              <a:t>“</a:t>
            </a:r>
          </a:p>
          <a:p>
            <a:r>
              <a:rPr lang="de-DE" dirty="0"/>
              <a:t>Technologieobjekt „</a:t>
            </a:r>
            <a:r>
              <a:rPr lang="de-DE" dirty="0" err="1"/>
              <a:t>SynchronousAxis</a:t>
            </a:r>
            <a:r>
              <a:rPr lang="de-DE" dirty="0"/>
              <a:t>“</a:t>
            </a:r>
          </a:p>
          <a:p>
            <a:r>
              <a:rPr lang="de-DE" dirty="0"/>
              <a:t>Technology </a:t>
            </a:r>
            <a:r>
              <a:rPr lang="de-DE" dirty="0" err="1"/>
              <a:t>Object</a:t>
            </a:r>
            <a:r>
              <a:rPr lang="de-DE" dirty="0"/>
              <a:t> „Cam“</a:t>
            </a:r>
          </a:p>
          <a:p>
            <a:r>
              <a:rPr lang="de-DE" dirty="0" err="1"/>
              <a:t>Technologieobject</a:t>
            </a:r>
            <a:r>
              <a:rPr lang="de-DE" dirty="0"/>
              <a:t> „</a:t>
            </a:r>
            <a:r>
              <a:rPr lang="de-DE" dirty="0" err="1"/>
              <a:t>Kinematics</a:t>
            </a:r>
            <a:r>
              <a:rPr lang="de-DE" dirty="0"/>
              <a:t>“</a:t>
            </a:r>
          </a:p>
          <a:p>
            <a:pPr marL="180975" indent="-180975">
              <a:buNone/>
            </a:pPr>
            <a:r>
              <a:rPr lang="de-DE" dirty="0"/>
              <a:t>	(</a:t>
            </a:r>
            <a:r>
              <a:rPr lang="de-DE" dirty="0" err="1"/>
              <a:t>telegram</a:t>
            </a:r>
            <a:r>
              <a:rPr lang="de-DE" dirty="0"/>
              <a:t> 3)</a:t>
            </a:r>
          </a:p>
          <a:p>
            <a:pPr marL="180975" indent="-180975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FF0000"/>
                </a:solidFill>
              </a:rPr>
              <a:t>Best </a:t>
            </a:r>
            <a:r>
              <a:rPr lang="de-DE" b="1" dirty="0" err="1">
                <a:solidFill>
                  <a:srgbClr val="FF0000"/>
                </a:solidFill>
              </a:rPr>
              <a:t>performance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with</a:t>
            </a:r>
            <a:r>
              <a:rPr lang="de-DE" b="1" dirty="0">
                <a:solidFill>
                  <a:srgbClr val="FF0000"/>
                </a:solidFill>
              </a:rPr>
              <a:t> IRT and T-CPU</a:t>
            </a:r>
          </a:p>
          <a:p>
            <a:pPr marL="0" indent="0">
              <a:buNone/>
            </a:pPr>
            <a:r>
              <a:rPr lang="en-US" b="1" dirty="0"/>
              <a:t>Developmental version available as of July 2021</a:t>
            </a:r>
          </a:p>
          <a:p>
            <a:pPr marL="0" indent="0">
              <a:buNone/>
            </a:pPr>
            <a:r>
              <a:rPr lang="en-US" b="1" dirty="0"/>
              <a:t>V6.5-F available as of March 2022 </a:t>
            </a:r>
            <a:endParaRPr lang="de-DE" b="1" dirty="0"/>
          </a:p>
          <a:p>
            <a:pPr marL="0" indent="0">
              <a:buNone/>
            </a:pPr>
            <a:r>
              <a:rPr lang="fr-FR" b="1" dirty="0"/>
              <a:t>Position </a:t>
            </a:r>
            <a:r>
              <a:rPr lang="fr-FR" b="1" dirty="0" err="1"/>
              <a:t>synchronization</a:t>
            </a:r>
            <a:r>
              <a:rPr lang="fr-FR" b="1" dirty="0"/>
              <a:t>, cam plate,</a:t>
            </a:r>
          </a:p>
          <a:p>
            <a:pPr marL="0" indent="0">
              <a:buNone/>
            </a:pPr>
            <a:r>
              <a:rPr lang="fr-FR" b="1" dirty="0"/>
              <a:t>interpolation, transformations</a:t>
            </a:r>
            <a:r>
              <a:rPr lang="de-DE" b="1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F86F91-C138-4F35-887A-22C3E0DC26B3}"/>
              </a:ext>
            </a:extLst>
          </p:cNvPr>
          <p:cNvSpPr txBox="1"/>
          <p:nvPr/>
        </p:nvSpPr>
        <p:spPr>
          <a:xfrm>
            <a:off x="4533900" y="6312321"/>
            <a:ext cx="353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Technologieobject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PositioningAxis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0A5C6F-D14D-42DA-9CDE-B7B042B8FDCE}"/>
              </a:ext>
            </a:extLst>
          </p:cNvPr>
          <p:cNvSpPr txBox="1"/>
          <p:nvPr/>
        </p:nvSpPr>
        <p:spPr>
          <a:xfrm rot="21206622">
            <a:off x="7444494" y="1078095"/>
            <a:ext cx="4216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synchronous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70108EAC-F795-406A-86A0-E8923F9A1DE1}"/>
              </a:ext>
            </a:extLst>
          </p:cNvPr>
          <p:cNvSpPr/>
          <p:nvPr/>
        </p:nvSpPr>
        <p:spPr>
          <a:xfrm rot="20243951">
            <a:off x="7144887" y="433636"/>
            <a:ext cx="2324941" cy="57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Technical Meeting 2021</a:t>
            </a:r>
          </a:p>
        </p:txBody>
      </p:sp>
    </p:spTree>
    <p:extLst>
      <p:ext uri="{BB962C8B-B14F-4D97-AF65-F5344CB8AC3E}">
        <p14:creationId xmlns:p14="http://schemas.microsoft.com/office/powerpoint/2010/main" val="148920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04DDBED-EA03-48F3-912D-D58FE6994EAF}"/>
              </a:ext>
            </a:extLst>
          </p:cNvPr>
          <p:cNvSpPr/>
          <p:nvPr/>
        </p:nvSpPr>
        <p:spPr>
          <a:xfrm>
            <a:off x="498505" y="3752819"/>
            <a:ext cx="7331600" cy="6717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928344-294E-4FE4-83F3-B3D3767F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possibilities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91E437B-78B5-4AF1-BCBC-757D5F240E48}"/>
              </a:ext>
            </a:extLst>
          </p:cNvPr>
          <p:cNvSpPr/>
          <p:nvPr/>
        </p:nvSpPr>
        <p:spPr>
          <a:xfrm>
            <a:off x="498505" y="1725628"/>
            <a:ext cx="7331599" cy="6717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7AD09B0-3A6A-49B0-9D57-B6201B46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07" y="1846546"/>
            <a:ext cx="5283339" cy="46080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AC1 Speed </a:t>
            </a:r>
            <a:r>
              <a:rPr lang="de-DE" sz="2400" b="1" dirty="0" err="1"/>
              <a:t>control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speed</a:t>
            </a:r>
            <a:r>
              <a:rPr lang="de-DE" sz="2400" b="1" dirty="0"/>
              <a:t> </a:t>
            </a:r>
            <a:r>
              <a:rPr lang="de-DE" sz="2400" b="1" dirty="0" err="1"/>
              <a:t>reference</a:t>
            </a:r>
            <a:r>
              <a:rPr lang="de-DE" sz="2400" b="1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2FD7848-5C09-496F-9E9E-4DB16DB81A16}"/>
              </a:ext>
            </a:extLst>
          </p:cNvPr>
          <p:cNvSpPr/>
          <p:nvPr/>
        </p:nvSpPr>
        <p:spPr>
          <a:xfrm>
            <a:off x="498507" y="2753314"/>
            <a:ext cx="7331598" cy="6717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862EFE8-177D-4F72-9AD5-11939C6EAAFA}"/>
              </a:ext>
            </a:extLst>
          </p:cNvPr>
          <p:cNvSpPr txBox="1">
            <a:spLocks/>
          </p:cNvSpPr>
          <p:nvPr/>
        </p:nvSpPr>
        <p:spPr>
          <a:xfrm>
            <a:off x="498506" y="2866861"/>
            <a:ext cx="5106799" cy="460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b="1" dirty="0"/>
              <a:t>AC3 Drive </a:t>
            </a:r>
            <a:r>
              <a:rPr lang="de-DE" sz="2400" b="1" dirty="0" err="1"/>
              <a:t>based</a:t>
            </a:r>
            <a:r>
              <a:rPr lang="de-DE" sz="2400" b="1" dirty="0"/>
              <a:t> Position </a:t>
            </a:r>
            <a:r>
              <a:rPr lang="de-DE" sz="2400" b="1" dirty="0" err="1"/>
              <a:t>control</a:t>
            </a:r>
            <a:r>
              <a:rPr lang="de-DE" sz="2400" b="1" dirty="0"/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D2F0D380-A111-463F-8F59-6EF2A03138EF}"/>
              </a:ext>
            </a:extLst>
          </p:cNvPr>
          <p:cNvSpPr txBox="1">
            <a:spLocks/>
          </p:cNvSpPr>
          <p:nvPr/>
        </p:nvSpPr>
        <p:spPr>
          <a:xfrm>
            <a:off x="550761" y="3879981"/>
            <a:ext cx="6799950" cy="46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b="1" dirty="0"/>
              <a:t>AC4 Position </a:t>
            </a:r>
            <a:r>
              <a:rPr lang="de-DE" sz="2400" b="1" dirty="0" err="1"/>
              <a:t>control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speed</a:t>
            </a:r>
            <a:r>
              <a:rPr lang="de-DE" sz="2400" b="1" dirty="0"/>
              <a:t> </a:t>
            </a:r>
            <a:r>
              <a:rPr lang="de-DE" sz="2400" b="1" dirty="0" err="1"/>
              <a:t>reference</a:t>
            </a:r>
            <a:r>
              <a:rPr lang="de-DE" sz="2400" b="1" dirty="0"/>
              <a:t> and IRT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endParaRPr lang="de-DE" b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2A085C-13F2-476F-9213-4211E8F091FD}"/>
              </a:ext>
            </a:extLst>
          </p:cNvPr>
          <p:cNvSpPr/>
          <p:nvPr/>
        </p:nvSpPr>
        <p:spPr>
          <a:xfrm>
            <a:off x="498505" y="4810230"/>
            <a:ext cx="7331600" cy="6717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A476504-917A-4DB0-A75B-02E74703CA3D}"/>
              </a:ext>
            </a:extLst>
          </p:cNvPr>
          <p:cNvSpPr txBox="1">
            <a:spLocks/>
          </p:cNvSpPr>
          <p:nvPr/>
        </p:nvSpPr>
        <p:spPr>
          <a:xfrm>
            <a:off x="550761" y="4937392"/>
            <a:ext cx="7279344" cy="46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b="1" dirty="0"/>
              <a:t>AC4 Position </a:t>
            </a:r>
            <a:r>
              <a:rPr lang="de-DE" sz="2400" b="1" dirty="0" err="1"/>
              <a:t>control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speed</a:t>
            </a:r>
            <a:r>
              <a:rPr lang="de-DE" sz="2400" b="1" dirty="0"/>
              <a:t> </a:t>
            </a:r>
            <a:r>
              <a:rPr lang="de-DE" sz="2400" b="1" dirty="0" err="1"/>
              <a:t>reference</a:t>
            </a:r>
            <a:r>
              <a:rPr lang="de-DE" sz="2400" b="1" dirty="0"/>
              <a:t>, DSC and IRT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endParaRPr lang="de-DE" b="1" dirty="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180289C-1ECE-4F51-B280-A1ADFB03FF74}"/>
              </a:ext>
            </a:extLst>
          </p:cNvPr>
          <p:cNvSpPr/>
          <p:nvPr/>
        </p:nvSpPr>
        <p:spPr>
          <a:xfrm rot="20243951">
            <a:off x="7038353" y="1670671"/>
            <a:ext cx="2324941" cy="57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Technical Meeting 2021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BFB7C24-E378-42A0-911C-23E5365FD7CF}"/>
              </a:ext>
            </a:extLst>
          </p:cNvPr>
          <p:cNvSpPr/>
          <p:nvPr/>
        </p:nvSpPr>
        <p:spPr>
          <a:xfrm rot="20243951">
            <a:off x="7038351" y="2682304"/>
            <a:ext cx="2324941" cy="57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Technical Meeting 2021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9D7537E7-7334-45A3-9F20-808E75219415}"/>
              </a:ext>
            </a:extLst>
          </p:cNvPr>
          <p:cNvSpPr/>
          <p:nvPr/>
        </p:nvSpPr>
        <p:spPr>
          <a:xfrm rot="20243951">
            <a:off x="7038354" y="3711095"/>
            <a:ext cx="2324941" cy="5730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Technical Meeting 2022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81A9D704-2449-481A-B511-CD2A55EA9917}"/>
              </a:ext>
            </a:extLst>
          </p:cNvPr>
          <p:cNvSpPr/>
          <p:nvPr/>
        </p:nvSpPr>
        <p:spPr>
          <a:xfrm rot="20243951">
            <a:off x="7038356" y="4739886"/>
            <a:ext cx="2324941" cy="57309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Future…</a:t>
            </a:r>
          </a:p>
        </p:txBody>
      </p:sp>
    </p:spTree>
    <p:extLst>
      <p:ext uri="{BB962C8B-B14F-4D97-AF65-F5344CB8AC3E}">
        <p14:creationId xmlns:p14="http://schemas.microsoft.com/office/powerpoint/2010/main" val="8807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build="p"/>
      <p:bldP spid="7" grpId="0" animBg="1"/>
      <p:bldP spid="8" grpId="0"/>
      <p:bldP spid="10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74DA1A58-AE59-46C3-A127-DB44B13E8A32}"/>
              </a:ext>
            </a:extLst>
          </p:cNvPr>
          <p:cNvSpPr/>
          <p:nvPr/>
        </p:nvSpPr>
        <p:spPr>
          <a:xfrm>
            <a:off x="1740465" y="5222489"/>
            <a:ext cx="6452039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BC78F29-2423-414D-8507-8599C74C2F71}"/>
              </a:ext>
            </a:extLst>
          </p:cNvPr>
          <p:cNvSpPr/>
          <p:nvPr/>
        </p:nvSpPr>
        <p:spPr>
          <a:xfrm>
            <a:off x="1333625" y="2591550"/>
            <a:ext cx="6858879" cy="18750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E13EFE-A229-4FB1-9AD3-01F47FBF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Communication </a:t>
            </a:r>
            <a:r>
              <a:rPr lang="de-DE" dirty="0" err="1"/>
              <a:t>modules</a:t>
            </a:r>
            <a:r>
              <a:rPr lang="de-DE" dirty="0"/>
              <a:t> in HW Manager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03A9330-090C-4F9B-B855-B40D8711926C}"/>
              </a:ext>
            </a:extLst>
          </p:cNvPr>
          <p:cNvSpPr/>
          <p:nvPr/>
        </p:nvSpPr>
        <p:spPr>
          <a:xfrm>
            <a:off x="1338926" y="2591550"/>
            <a:ext cx="2289976" cy="536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02E7ADA-B01C-4046-9698-F4E7E60E5430}"/>
              </a:ext>
            </a:extLst>
          </p:cNvPr>
          <p:cNvSpPr txBox="1"/>
          <p:nvPr/>
        </p:nvSpPr>
        <p:spPr>
          <a:xfrm>
            <a:off x="1437368" y="271049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Module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6A2DF3E-0A73-4633-8AB3-20A003AA521C}"/>
              </a:ext>
            </a:extLst>
          </p:cNvPr>
          <p:cNvGrpSpPr/>
          <p:nvPr/>
        </p:nvGrpSpPr>
        <p:grpSpPr>
          <a:xfrm>
            <a:off x="1740466" y="5198636"/>
            <a:ext cx="1883135" cy="401077"/>
            <a:chOff x="2903551" y="2790968"/>
            <a:chExt cx="2137576" cy="40107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A8607CAD-2DC6-4AD8-BFF3-A7711D8B4E84}"/>
                </a:ext>
              </a:extLst>
            </p:cNvPr>
            <p:cNvSpPr/>
            <p:nvPr/>
          </p:nvSpPr>
          <p:spPr>
            <a:xfrm>
              <a:off x="2903551" y="2822713"/>
              <a:ext cx="2137576" cy="3693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61525D2-F339-47CE-8D82-82E4A8A59144}"/>
                </a:ext>
              </a:extLst>
            </p:cNvPr>
            <p:cNvSpPr txBox="1"/>
            <p:nvPr/>
          </p:nvSpPr>
          <p:spPr>
            <a:xfrm>
              <a:off x="3056704" y="2790968"/>
              <a:ext cx="1252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Submodule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F004E460-A98F-4CC4-A04A-4E6ADAC9E907}"/>
              </a:ext>
            </a:extLst>
          </p:cNvPr>
          <p:cNvSpPr txBox="1"/>
          <p:nvPr/>
        </p:nvSpPr>
        <p:spPr>
          <a:xfrm>
            <a:off x="4533362" y="2594310"/>
            <a:ext cx="365914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Process</a:t>
            </a:r>
            <a:r>
              <a:rPr lang="de-DE" dirty="0"/>
              <a:t> Data Modules (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) </a:t>
            </a:r>
          </a:p>
          <a:p>
            <a:r>
              <a:rPr lang="de-DE" dirty="0"/>
              <a:t>M101–M107 all </a:t>
            </a:r>
            <a:r>
              <a:rPr lang="de-DE" dirty="0" err="1"/>
              <a:t>cons</a:t>
            </a:r>
            <a:r>
              <a:rPr lang="de-DE" dirty="0"/>
              <a:t>. 2W – 36W</a:t>
            </a:r>
          </a:p>
          <a:p>
            <a:r>
              <a:rPr lang="de-DE" dirty="0"/>
              <a:t>(M111–M117 item </a:t>
            </a:r>
            <a:r>
              <a:rPr lang="de-DE" dirty="0" err="1"/>
              <a:t>cons</a:t>
            </a:r>
            <a:r>
              <a:rPr lang="de-DE" dirty="0"/>
              <a:t>. 2W – 36W)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5B95E4-2FEE-4508-ACB8-2C9CFB42A223}"/>
              </a:ext>
            </a:extLst>
          </p:cNvPr>
          <p:cNvSpPr txBox="1"/>
          <p:nvPr/>
        </p:nvSpPr>
        <p:spPr>
          <a:xfrm>
            <a:off x="4533361" y="3527416"/>
            <a:ext cx="3659143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Safety</a:t>
            </a:r>
            <a:r>
              <a:rPr lang="de-DE" dirty="0"/>
              <a:t> Modul (LP, obsolete)</a:t>
            </a:r>
          </a:p>
          <a:p>
            <a:r>
              <a:rPr lang="de-DE" dirty="0" err="1"/>
              <a:t>Safety</a:t>
            </a:r>
            <a:r>
              <a:rPr lang="de-DE" dirty="0"/>
              <a:t> Module (XP)</a:t>
            </a:r>
          </a:p>
          <a:p>
            <a:r>
              <a:rPr lang="de-DE" dirty="0"/>
              <a:t>PROFIDRIVE Modules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D07F295-9951-4217-A7E4-42B934FACE3F}"/>
              </a:ext>
            </a:extLst>
          </p:cNvPr>
          <p:cNvSpPr txBox="1"/>
          <p:nvPr/>
        </p:nvSpPr>
        <p:spPr>
          <a:xfrm rot="1199908">
            <a:off x="7432110" y="3729048"/>
            <a:ext cx="71891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 New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501E1E-7AEC-4D46-BCB3-18F9E7A31166}"/>
              </a:ext>
            </a:extLst>
          </p:cNvPr>
          <p:cNvSpPr txBox="1"/>
          <p:nvPr/>
        </p:nvSpPr>
        <p:spPr>
          <a:xfrm rot="1199908">
            <a:off x="3252566" y="5053695"/>
            <a:ext cx="71891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 New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561E968-2947-45C2-965E-C7768E478B39}"/>
              </a:ext>
            </a:extLst>
          </p:cNvPr>
          <p:cNvSpPr txBox="1"/>
          <p:nvPr/>
        </p:nvSpPr>
        <p:spPr>
          <a:xfrm>
            <a:off x="4533361" y="5222489"/>
            <a:ext cx="3659143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/>
              <a:t>Telegram</a:t>
            </a:r>
            <a:r>
              <a:rPr lang="de-DE" dirty="0"/>
              <a:t> 1</a:t>
            </a:r>
          </a:p>
          <a:p>
            <a:r>
              <a:rPr lang="de-DE" dirty="0" err="1"/>
              <a:t>Telegram</a:t>
            </a:r>
            <a:r>
              <a:rPr lang="de-DE" dirty="0"/>
              <a:t> 2</a:t>
            </a:r>
          </a:p>
          <a:p>
            <a:r>
              <a:rPr lang="de-DE" dirty="0" err="1"/>
              <a:t>Telegram</a:t>
            </a:r>
            <a:r>
              <a:rPr lang="de-DE" dirty="0"/>
              <a:t> 3</a:t>
            </a:r>
          </a:p>
          <a:p>
            <a:r>
              <a:rPr lang="de-DE" dirty="0" err="1"/>
              <a:t>Telegram</a:t>
            </a:r>
            <a:r>
              <a:rPr lang="de-DE" dirty="0"/>
              <a:t> 111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E9E52A6-F44F-4D45-95C6-259067F7BFD1}"/>
              </a:ext>
            </a:extLst>
          </p:cNvPr>
          <p:cNvSpPr txBox="1"/>
          <p:nvPr/>
        </p:nvSpPr>
        <p:spPr>
          <a:xfrm rot="1199908">
            <a:off x="7291371" y="5415045"/>
            <a:ext cx="71891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 New 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66019BD-D88C-4A26-A8C0-DEB413737FA5}"/>
              </a:ext>
            </a:extLst>
          </p:cNvPr>
          <p:cNvCxnSpPr/>
          <p:nvPr/>
        </p:nvCxnSpPr>
        <p:spPr>
          <a:xfrm flipH="1">
            <a:off x="3825696" y="3117247"/>
            <a:ext cx="57249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2A2EFB3-BBF6-4B96-BAA2-9DE0544AB384}"/>
              </a:ext>
            </a:extLst>
          </p:cNvPr>
          <p:cNvCxnSpPr/>
          <p:nvPr/>
        </p:nvCxnSpPr>
        <p:spPr>
          <a:xfrm flipH="1">
            <a:off x="3822127" y="5599713"/>
            <a:ext cx="57249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1030D97A-658A-4440-95DD-7C62EE113C83}"/>
              </a:ext>
            </a:extLst>
          </p:cNvPr>
          <p:cNvSpPr/>
          <p:nvPr/>
        </p:nvSpPr>
        <p:spPr>
          <a:xfrm>
            <a:off x="4354871" y="4117267"/>
            <a:ext cx="2460516" cy="373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96B65E5-FCE7-4146-8A35-09749D293BE4}"/>
              </a:ext>
            </a:extLst>
          </p:cNvPr>
          <p:cNvCxnSpPr>
            <a:cxnSpLocks/>
          </p:cNvCxnSpPr>
          <p:nvPr/>
        </p:nvCxnSpPr>
        <p:spPr>
          <a:xfrm flipH="1">
            <a:off x="2682033" y="4546636"/>
            <a:ext cx="1716157" cy="4553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146AA95C-E095-4E55-9214-1124BB0AF679}"/>
              </a:ext>
            </a:extLst>
          </p:cNvPr>
          <p:cNvSpPr txBox="1"/>
          <p:nvPr/>
        </p:nvSpPr>
        <p:spPr>
          <a:xfrm>
            <a:off x="8890040" y="2739670"/>
            <a:ext cx="3184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Choice </a:t>
            </a:r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lenght</a:t>
            </a:r>
            <a:endParaRPr lang="de-DE" dirty="0"/>
          </a:p>
          <a:p>
            <a:r>
              <a:rPr lang="de-DE" dirty="0"/>
              <a:t>Content </a:t>
            </a:r>
            <a:r>
              <a:rPr lang="de-DE" dirty="0" err="1"/>
              <a:t>changeable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BF85739-FCE1-432A-A181-ED72E2F99A56}"/>
              </a:ext>
            </a:extLst>
          </p:cNvPr>
          <p:cNvSpPr txBox="1"/>
          <p:nvPr/>
        </p:nvSpPr>
        <p:spPr>
          <a:xfrm>
            <a:off x="8527800" y="3432584"/>
            <a:ext cx="336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Device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43C2174-462F-47A4-BCCB-BA48486DD8E9}"/>
              </a:ext>
            </a:extLst>
          </p:cNvPr>
          <p:cNvSpPr txBox="1"/>
          <p:nvPr/>
        </p:nvSpPr>
        <p:spPr>
          <a:xfrm>
            <a:off x="8527800" y="3729048"/>
            <a:ext cx="336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Device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A346A15-739E-4800-8653-FCAEF965EE98}"/>
              </a:ext>
            </a:extLst>
          </p:cNvPr>
          <p:cNvSpPr/>
          <p:nvPr/>
        </p:nvSpPr>
        <p:spPr>
          <a:xfrm>
            <a:off x="921109" y="1933245"/>
            <a:ext cx="2702492" cy="5369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E99E27-C6F1-4D68-B388-B750C1AC5E75}"/>
              </a:ext>
            </a:extLst>
          </p:cNvPr>
          <p:cNvSpPr txBox="1"/>
          <p:nvPr/>
        </p:nvSpPr>
        <p:spPr>
          <a:xfrm>
            <a:off x="932981" y="1998177"/>
            <a:ext cx="8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Device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08EB6C6-0FE4-4939-BE66-43AC7D0E7502}"/>
              </a:ext>
            </a:extLst>
          </p:cNvPr>
          <p:cNvSpPr txBox="1"/>
          <p:nvPr/>
        </p:nvSpPr>
        <p:spPr>
          <a:xfrm>
            <a:off x="8527800" y="1850970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Single / </a:t>
            </a:r>
            <a:r>
              <a:rPr lang="de-DE" dirty="0" err="1"/>
              <a:t>DoubleAxis</a:t>
            </a:r>
            <a:endParaRPr lang="de-DE" dirty="0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3E7FE38-5040-4F55-A601-54DE4EE4D567}"/>
              </a:ext>
            </a:extLst>
          </p:cNvPr>
          <p:cNvCxnSpPr/>
          <p:nvPr/>
        </p:nvCxnSpPr>
        <p:spPr>
          <a:xfrm>
            <a:off x="8377646" y="1236617"/>
            <a:ext cx="0" cy="54341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FC75AE16-558C-41E2-89A3-2DDC6856C02D}"/>
              </a:ext>
            </a:extLst>
          </p:cNvPr>
          <p:cNvSpPr txBox="1"/>
          <p:nvPr/>
        </p:nvSpPr>
        <p:spPr>
          <a:xfrm>
            <a:off x="8527800" y="2179878"/>
            <a:ext cx="185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Safety</a:t>
            </a:r>
            <a:r>
              <a:rPr lang="de-DE" dirty="0"/>
              <a:t> /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Safety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31E5D47-ED54-4CC1-85EE-5855361551F9}"/>
              </a:ext>
            </a:extLst>
          </p:cNvPr>
          <p:cNvSpPr txBox="1"/>
          <p:nvPr/>
        </p:nvSpPr>
        <p:spPr>
          <a:xfrm>
            <a:off x="8829513" y="5599713"/>
            <a:ext cx="320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not </a:t>
            </a:r>
            <a:r>
              <a:rPr lang="de-DE" dirty="0" err="1"/>
              <a:t>changeable</a:t>
            </a:r>
            <a:endParaRPr lang="de-DE" dirty="0"/>
          </a:p>
        </p:txBody>
      </p:sp>
      <p:sp>
        <p:nvSpPr>
          <p:cNvPr id="35" name="Geschweifte Klammer rechts 34">
            <a:extLst>
              <a:ext uri="{FF2B5EF4-FFF2-40B4-BE49-F238E27FC236}">
                <a16:creationId xmlns:a16="http://schemas.microsoft.com/office/drawing/2014/main" id="{E9EA7E53-512B-4A94-A797-5E8DD0BE8F7E}"/>
              </a:ext>
            </a:extLst>
          </p:cNvPr>
          <p:cNvSpPr/>
          <p:nvPr/>
        </p:nvSpPr>
        <p:spPr>
          <a:xfrm>
            <a:off x="8548291" y="2594310"/>
            <a:ext cx="231498" cy="937053"/>
          </a:xfrm>
          <a:prstGeom prst="rightBrace">
            <a:avLst>
              <a:gd name="adj1" fmla="val 86549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Geschweifte Klammer rechts 35">
            <a:extLst>
              <a:ext uri="{FF2B5EF4-FFF2-40B4-BE49-F238E27FC236}">
                <a16:creationId xmlns:a16="http://schemas.microsoft.com/office/drawing/2014/main" id="{2D529301-48CD-4086-97AA-28152051C9FA}"/>
              </a:ext>
            </a:extLst>
          </p:cNvPr>
          <p:cNvSpPr/>
          <p:nvPr/>
        </p:nvSpPr>
        <p:spPr>
          <a:xfrm>
            <a:off x="8574988" y="5224949"/>
            <a:ext cx="231498" cy="1197869"/>
          </a:xfrm>
          <a:prstGeom prst="rightBrace">
            <a:avLst>
              <a:gd name="adj1" fmla="val 86549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77F3C95D-66DE-4224-BC06-28E8F31CF4F8}"/>
              </a:ext>
            </a:extLst>
          </p:cNvPr>
          <p:cNvSpPr/>
          <p:nvPr/>
        </p:nvSpPr>
        <p:spPr>
          <a:xfrm rot="20243951">
            <a:off x="7215175" y="516064"/>
            <a:ext cx="2324941" cy="57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Technical Meeting 2021</a:t>
            </a:r>
          </a:p>
        </p:txBody>
      </p:sp>
    </p:spTree>
    <p:extLst>
      <p:ext uri="{BB962C8B-B14F-4D97-AF65-F5344CB8AC3E}">
        <p14:creationId xmlns:p14="http://schemas.microsoft.com/office/powerpoint/2010/main" val="22299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2" grpId="0" animBg="1"/>
      <p:bldP spid="24" grpId="0"/>
      <p:bldP spid="26" grpId="0"/>
      <p:bldP spid="32" grpId="0"/>
      <p:bldP spid="33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6E6AB-297A-4A66-9F57-7169C07A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Possible </a:t>
            </a:r>
            <a:r>
              <a:rPr lang="de-DE" dirty="0" err="1"/>
              <a:t>Combinations</a:t>
            </a:r>
            <a:r>
              <a:rPr lang="de-DE" dirty="0"/>
              <a:t> in Hardwaremanager </a:t>
            </a:r>
            <a:r>
              <a:rPr lang="de-DE" dirty="0" err="1"/>
              <a:t>of</a:t>
            </a:r>
            <a:r>
              <a:rPr lang="de-DE" dirty="0"/>
              <a:t> Siemens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354A73-2BC0-403C-9246-5C751B796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899830"/>
            <a:ext cx="1218422" cy="52728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Devices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EFD9E4-A6BA-440D-839C-BAD311E6D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406" y="1268666"/>
            <a:ext cx="3337345" cy="477775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A3B2E1B-8126-4914-B70A-3DBADB4ABFD5}"/>
              </a:ext>
            </a:extLst>
          </p:cNvPr>
          <p:cNvSpPr txBox="1"/>
          <p:nvPr/>
        </p:nvSpPr>
        <p:spPr>
          <a:xfrm>
            <a:off x="8645406" y="899830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Modules and Submodules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EA3036-F20A-40F8-8878-980FE702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269162"/>
            <a:ext cx="3439669" cy="477775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7106CD9-6872-4CC6-B72C-EF47E762BAFB}"/>
              </a:ext>
            </a:extLst>
          </p:cNvPr>
          <p:cNvSpPr txBox="1"/>
          <p:nvPr/>
        </p:nvSpPr>
        <p:spPr>
          <a:xfrm>
            <a:off x="5011877" y="4965471"/>
            <a:ext cx="23505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PS: </a:t>
            </a:r>
            <a:r>
              <a:rPr lang="de-DE" dirty="0" err="1"/>
              <a:t>PROFISafe</a:t>
            </a:r>
            <a:endParaRPr lang="de-DE" dirty="0"/>
          </a:p>
          <a:p>
            <a:r>
              <a:rPr lang="de-DE" dirty="0"/>
              <a:t>PD1: </a:t>
            </a:r>
            <a:r>
              <a:rPr lang="de-DE" dirty="0" err="1"/>
              <a:t>PROFIdrive</a:t>
            </a:r>
            <a:r>
              <a:rPr lang="de-DE" dirty="0"/>
              <a:t> V1</a:t>
            </a:r>
          </a:p>
          <a:p>
            <a:r>
              <a:rPr lang="de-DE" dirty="0"/>
              <a:t>(PD2 will </a:t>
            </a:r>
            <a:r>
              <a:rPr lang="de-DE" dirty="0" err="1"/>
              <a:t>include</a:t>
            </a:r>
            <a:r>
              <a:rPr lang="de-DE" dirty="0"/>
              <a:t> </a:t>
            </a:r>
          </a:p>
          <a:p>
            <a:r>
              <a:rPr lang="de-DE" dirty="0" err="1"/>
              <a:t>Isochronous</a:t>
            </a:r>
            <a:r>
              <a:rPr lang="de-DE" dirty="0"/>
              <a:t> Real Time </a:t>
            </a:r>
          </a:p>
          <a:p>
            <a:r>
              <a:rPr lang="de-DE" dirty="0" err="1"/>
              <a:t>functionality</a:t>
            </a:r>
            <a:r>
              <a:rPr lang="de-DE" dirty="0"/>
              <a:t> IRT)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D478351-DF21-4013-B608-E7CF4FA72749}"/>
              </a:ext>
            </a:extLst>
          </p:cNvPr>
          <p:cNvSpPr txBox="1"/>
          <p:nvPr/>
        </p:nvSpPr>
        <p:spPr>
          <a:xfrm>
            <a:off x="4585622" y="1668829"/>
            <a:ext cx="39421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</a:t>
            </a:r>
            <a:r>
              <a:rPr lang="de-DE" dirty="0" err="1"/>
              <a:t>formerly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</a:p>
          <a:p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</a:p>
          <a:p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PROFIdrive</a:t>
            </a:r>
            <a:r>
              <a:rPr lang="de-DE" dirty="0"/>
              <a:t> Module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PROFIdrive</a:t>
            </a:r>
            <a:r>
              <a:rPr lang="de-DE" dirty="0"/>
              <a:t> Module</a:t>
            </a:r>
          </a:p>
          <a:p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Submodules Telegram1 </a:t>
            </a:r>
            <a:r>
              <a:rPr lang="de-DE" dirty="0" err="1"/>
              <a:t>to</a:t>
            </a:r>
            <a:r>
              <a:rPr lang="de-DE" dirty="0"/>
              <a:t> 111.</a:t>
            </a:r>
          </a:p>
          <a:p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0B79E11-C948-4E9F-8C15-F658A8D70C9F}"/>
              </a:ext>
            </a:extLst>
          </p:cNvPr>
          <p:cNvCxnSpPr>
            <a:cxnSpLocks/>
          </p:cNvCxnSpPr>
          <p:nvPr/>
        </p:nvCxnSpPr>
        <p:spPr>
          <a:xfrm>
            <a:off x="6724650" y="3524250"/>
            <a:ext cx="2162175" cy="1066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EF64A38-6954-44F3-8D56-B58F0B16F43B}"/>
              </a:ext>
            </a:extLst>
          </p:cNvPr>
          <p:cNvCxnSpPr>
            <a:cxnSpLocks/>
          </p:cNvCxnSpPr>
          <p:nvPr/>
        </p:nvCxnSpPr>
        <p:spPr>
          <a:xfrm>
            <a:off x="7972425" y="2371725"/>
            <a:ext cx="914400" cy="26990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CE0D5FB-1195-4204-A256-E847870FBCF0}"/>
              </a:ext>
            </a:extLst>
          </p:cNvPr>
          <p:cNvCxnSpPr>
            <a:cxnSpLocks/>
          </p:cNvCxnSpPr>
          <p:nvPr/>
        </p:nvCxnSpPr>
        <p:spPr>
          <a:xfrm>
            <a:off x="7296150" y="4493908"/>
            <a:ext cx="1349256" cy="5085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ECE7EED9-0609-40FE-8CE5-46C5453BE8A7}"/>
              </a:ext>
            </a:extLst>
          </p:cNvPr>
          <p:cNvCxnSpPr>
            <a:cxnSpLocks/>
          </p:cNvCxnSpPr>
          <p:nvPr/>
        </p:nvCxnSpPr>
        <p:spPr>
          <a:xfrm flipH="1" flipV="1">
            <a:off x="3628726" y="4591052"/>
            <a:ext cx="1265545" cy="66540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05480FC5-04E5-43D3-B21D-D2017C295E62}"/>
              </a:ext>
            </a:extLst>
          </p:cNvPr>
          <p:cNvCxnSpPr>
            <a:cxnSpLocks/>
          </p:cNvCxnSpPr>
          <p:nvPr/>
        </p:nvCxnSpPr>
        <p:spPr>
          <a:xfrm flipH="1" flipV="1">
            <a:off x="9772651" y="4923755"/>
            <a:ext cx="1157028" cy="11231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44C41FC1-5AFE-4BC0-B004-3E4EA91C5299}"/>
              </a:ext>
            </a:extLst>
          </p:cNvPr>
          <p:cNvSpPr txBox="1"/>
          <p:nvPr/>
        </p:nvSpPr>
        <p:spPr>
          <a:xfrm>
            <a:off x="8696743" y="6127775"/>
            <a:ext cx="331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Safety</a:t>
            </a:r>
            <a:r>
              <a:rPr lang="de-DE" dirty="0"/>
              <a:t> Modules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PROFIsafe</a:t>
            </a:r>
            <a:r>
              <a:rPr lang="de-DE" dirty="0"/>
              <a:t> Devices (PS)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71E335C3-1798-4AAF-BEB9-CB67AF0D9F55}"/>
              </a:ext>
            </a:extLst>
          </p:cNvPr>
          <p:cNvSpPr/>
          <p:nvPr/>
        </p:nvSpPr>
        <p:spPr>
          <a:xfrm rot="20243951">
            <a:off x="7215175" y="516064"/>
            <a:ext cx="2324941" cy="57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Technical Meeting 2021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EEE2C08-094A-4F28-B22C-C0AA8FA6BAB8}"/>
              </a:ext>
            </a:extLst>
          </p:cNvPr>
          <p:cNvSpPr/>
          <p:nvPr/>
        </p:nvSpPr>
        <p:spPr>
          <a:xfrm>
            <a:off x="4475725" y="5506498"/>
            <a:ext cx="2886731" cy="1216518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0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1A9DE-EF9E-4D20-9B3B-0151E9DB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GSD </a:t>
            </a:r>
            <a:r>
              <a:rPr lang="de-DE" dirty="0" err="1"/>
              <a:t>for</a:t>
            </a:r>
            <a:r>
              <a:rPr lang="de-DE" dirty="0"/>
              <a:t> V6.5-F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newer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AC4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17B8C1-DA44-4327-9F94-0022A7E5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173" y="908116"/>
            <a:ext cx="7348207" cy="575533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0B717D5-A617-48D3-AD32-76E96D7042C0}"/>
              </a:ext>
            </a:extLst>
          </p:cNvPr>
          <p:cNvSpPr/>
          <p:nvPr/>
        </p:nvSpPr>
        <p:spPr>
          <a:xfrm>
            <a:off x="8073959" y="4700129"/>
            <a:ext cx="616092" cy="307950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2DC75F7-7C70-4BD2-BE65-F74514622933}"/>
              </a:ext>
            </a:extLst>
          </p:cNvPr>
          <p:cNvSpPr/>
          <p:nvPr/>
        </p:nvSpPr>
        <p:spPr>
          <a:xfrm>
            <a:off x="7120332" y="5964722"/>
            <a:ext cx="700707" cy="307951"/>
          </a:xfrm>
          <a:prstGeom prst="ellipse">
            <a:avLst/>
          </a:prstGeom>
          <a:noFill/>
          <a:ln w="38100">
            <a:solidFill>
              <a:srgbClr val="E6A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927B79-2A76-4E79-9147-101E248D0BD9}"/>
              </a:ext>
            </a:extLst>
          </p:cNvPr>
          <p:cNvSpPr txBox="1"/>
          <p:nvPr/>
        </p:nvSpPr>
        <p:spPr>
          <a:xfrm>
            <a:off x="140289" y="3429000"/>
            <a:ext cx="4382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</a:t>
            </a:r>
            <a:r>
              <a:rPr lang="de-DE" dirty="0" err="1"/>
              <a:t>new</a:t>
            </a:r>
            <a:r>
              <a:rPr lang="de-DE" dirty="0"/>
              <a:t> GSD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recognized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characteristics</a:t>
            </a:r>
            <a:r>
              <a:rPr lang="de-DE" dirty="0"/>
              <a:t>:</a:t>
            </a:r>
          </a:p>
          <a:p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PD2 (</a:t>
            </a:r>
            <a:r>
              <a:rPr lang="de-DE" dirty="0" err="1"/>
              <a:t>PROFIdrive</a:t>
            </a:r>
            <a:r>
              <a:rPr lang="de-DE" dirty="0"/>
              <a:t> V2)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The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gsdml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changed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V2.41 ( </a:t>
            </a:r>
            <a:r>
              <a:rPr lang="de-DE" dirty="0" err="1"/>
              <a:t>formely</a:t>
            </a:r>
            <a:r>
              <a:rPr lang="de-DE" dirty="0"/>
              <a:t> V2.34)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find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downloadcenter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term</a:t>
            </a:r>
            <a:r>
              <a:rPr lang="de-DE" dirty="0"/>
              <a:t> „</a:t>
            </a:r>
            <a:r>
              <a:rPr lang="de-DE" dirty="0" err="1"/>
              <a:t>gsd</a:t>
            </a:r>
            <a:r>
              <a:rPr lang="de-DE" dirty="0"/>
              <a:t>“</a:t>
            </a:r>
          </a:p>
          <a:p>
            <a:pPr marL="342900" indent="-342900">
              <a:buAutoNum type="arabicPeriod"/>
            </a:pPr>
            <a:endParaRPr lang="de-DE" dirty="0"/>
          </a:p>
          <a:p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 Live </a:t>
            </a:r>
            <a:r>
              <a:rPr lang="de-DE" dirty="0" err="1">
                <a:highlight>
                  <a:srgbClr val="00FF00"/>
                </a:highlight>
                <a:sym typeface="Wingdings" panose="05000000000000000000" pitchFamily="2" charset="2"/>
              </a:rPr>
              <a:t>demo</a:t>
            </a:r>
            <a:r>
              <a:rPr lang="de-DE" dirty="0">
                <a:highlight>
                  <a:srgbClr val="00FF00"/>
                </a:highlight>
                <a:sym typeface="Wingdings" panose="05000000000000000000" pitchFamily="2" charset="2"/>
              </a:rPr>
              <a:t> HW </a:t>
            </a:r>
            <a:r>
              <a:rPr lang="de-DE" dirty="0" err="1">
                <a:highlight>
                  <a:srgbClr val="00FF00"/>
                </a:highlight>
                <a:sym typeface="Wingdings" panose="05000000000000000000" pitchFamily="2" charset="2"/>
              </a:rPr>
              <a:t>catalog</a:t>
            </a:r>
            <a:endParaRPr lang="de-DE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93648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881</Words>
  <Application>Microsoft Office PowerPoint</Application>
  <PresentationFormat>Breitbild</PresentationFormat>
  <Paragraphs>170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</vt:lpstr>
      <vt:lpstr>PROFIdrive </vt:lpstr>
      <vt:lpstr>Agenda</vt:lpstr>
      <vt:lpstr>Where can you find the TO‘s?</vt:lpstr>
      <vt:lpstr>Decide between DriveLib and Technology Object </vt:lpstr>
      <vt:lpstr>PROFIdrive – Possible usecases</vt:lpstr>
      <vt:lpstr>Overview possibilities</vt:lpstr>
      <vt:lpstr>Structure of Communication modules in HW Manager</vt:lpstr>
      <vt:lpstr>Possible Combinations in Hardwaremanager of Siemens</vt:lpstr>
      <vt:lpstr>New GSD for V6.5-F or newer needed when using AC4</vt:lpstr>
      <vt:lpstr>Setup IRT with PROFIdrive in TIA Portal 1 / 3</vt:lpstr>
      <vt:lpstr>Setup IRT with PROFIdrive in TIA Portal 2 / 3</vt:lpstr>
      <vt:lpstr>Topology is mandatory for IRT 3/3</vt:lpstr>
      <vt:lpstr>OB Servo adjustments</vt:lpstr>
      <vt:lpstr>Setup Encoder configuration in TIA Portal 1/3</vt:lpstr>
      <vt:lpstr>Setup Encoder configuration in TIA Portal 2/3</vt:lpstr>
      <vt:lpstr>Setup Encoder configuration in TIA Portal 3/3</vt:lpstr>
      <vt:lpstr>..perhaps you prefer the parameter view</vt:lpstr>
      <vt:lpstr>..or the detailed information inside the DB editor</vt:lpstr>
      <vt:lpstr>Homing in AC4 </vt:lpstr>
      <vt:lpstr>Siemens MC_Home supported methods with STÖBER </vt:lpstr>
      <vt:lpstr>Homing status of (Absolute) Encoders </vt:lpstr>
      <vt:lpstr>More information about TO Programming </vt:lpstr>
      <vt:lpstr>When do you need a T-PLC ?</vt:lpstr>
      <vt:lpstr>Used ressources</vt:lpstr>
      <vt:lpstr>Live Demo  </vt:lpstr>
      <vt:lpstr>Questions about AC4 /IRT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Lohse, Daniel</dc:creator>
  <cp:lastModifiedBy>Berner, Heiko</cp:lastModifiedBy>
  <cp:revision>194</cp:revision>
  <dcterms:created xsi:type="dcterms:W3CDTF">2021-02-19T15:06:59Z</dcterms:created>
  <dcterms:modified xsi:type="dcterms:W3CDTF">2022-05-10T14:12:05Z</dcterms:modified>
</cp:coreProperties>
</file>