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omments/modernComment_102_B6635A37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6"/>
  </p:notesMasterIdLst>
  <p:sldIdLst>
    <p:sldId id="260" r:id="rId2"/>
    <p:sldId id="262" r:id="rId3"/>
    <p:sldId id="258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824" userDrawn="1">
          <p15:clr>
            <a:srgbClr val="A4A3A4"/>
          </p15:clr>
        </p15:guide>
        <p15:guide id="4" pos="1663" userDrawn="1">
          <p15:clr>
            <a:srgbClr val="A4A3A4"/>
          </p15:clr>
        </p15:guide>
        <p15:guide id="5" pos="2479" userDrawn="1">
          <p15:clr>
            <a:srgbClr val="A4A3A4"/>
          </p15:clr>
        </p15:guide>
        <p15:guide id="6" pos="3318" userDrawn="1">
          <p15:clr>
            <a:srgbClr val="A4A3A4"/>
          </p15:clr>
        </p15:guide>
        <p15:guide id="7" pos="4135" userDrawn="1">
          <p15:clr>
            <a:srgbClr val="A4A3A4"/>
          </p15:clr>
        </p15:guide>
        <p15:guide id="8" pos="4951" userDrawn="1">
          <p15:clr>
            <a:srgbClr val="A4A3A4"/>
          </p15:clr>
        </p15:guide>
        <p15:guide id="9" pos="5790" userDrawn="1">
          <p15:clr>
            <a:srgbClr val="A4A3A4"/>
          </p15:clr>
        </p15:guide>
        <p15:guide id="10" pos="6607" userDrawn="1">
          <p15:clr>
            <a:srgbClr val="A4A3A4"/>
          </p15:clr>
        </p15:guide>
        <p15:guide id="11" pos="7446" userDrawn="1">
          <p15:clr>
            <a:srgbClr val="A4A3A4"/>
          </p15:clr>
        </p15:guide>
        <p15:guide id="12" orient="horz" pos="4247" userDrawn="1">
          <p15:clr>
            <a:srgbClr val="A4A3A4"/>
          </p15:clr>
        </p15:guide>
        <p15:guide id="13" orient="horz" pos="3770" userDrawn="1">
          <p15:clr>
            <a:srgbClr val="A4A3A4"/>
          </p15:clr>
        </p15:guide>
        <p15:guide id="14" orient="horz" pos="3317" userDrawn="1">
          <p15:clr>
            <a:srgbClr val="A4A3A4"/>
          </p15:clr>
        </p15:guide>
        <p15:guide id="15" orient="horz" pos="2863" userDrawn="1">
          <p15:clr>
            <a:srgbClr val="A4A3A4"/>
          </p15:clr>
        </p15:guide>
        <p15:guide id="16" orient="horz" pos="2387" userDrawn="1">
          <p15:clr>
            <a:srgbClr val="A4A3A4"/>
          </p15:clr>
        </p15:guide>
        <p15:guide id="17" orient="horz" pos="1911" userDrawn="1">
          <p15:clr>
            <a:srgbClr val="A4A3A4"/>
          </p15:clr>
        </p15:guide>
        <p15:guide id="18" orient="horz" pos="1457" userDrawn="1">
          <p15:clr>
            <a:srgbClr val="A4A3A4"/>
          </p15:clr>
        </p15:guide>
        <p15:guide id="19" orient="horz" pos="1003" userDrawn="1">
          <p15:clr>
            <a:srgbClr val="A4A3A4"/>
          </p15:clr>
        </p15:guide>
        <p15:guide id="20" orient="horz" pos="52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9906C2-AFAC-1830-8606-4F24C3A82DD6}" name="Dauth, Thilo" initials="DT" userId="S::Thilo.Dauth@stoeber.de::53a1dc0a-ac6d-421f-92be-dec7b6a632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19C"/>
    <a:srgbClr val="003E74"/>
    <a:srgbClr val="004B88"/>
    <a:srgbClr val="006EB6"/>
    <a:srgbClr val="007FC4"/>
    <a:srgbClr val="6A9DD3"/>
    <a:srgbClr val="00386B"/>
    <a:srgbClr val="0071BC"/>
    <a:srgbClr val="E94994"/>
    <a:srgbClr val="E6A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724" autoAdjust="0"/>
  </p:normalViewPr>
  <p:slideViewPr>
    <p:cSldViewPr snapToGrid="0" snapToObjects="1">
      <p:cViewPr varScale="1">
        <p:scale>
          <a:sx n="102" d="100"/>
          <a:sy n="102" d="100"/>
        </p:scale>
        <p:origin x="696" y="108"/>
      </p:cViewPr>
      <p:guideLst>
        <p:guide pos="7"/>
        <p:guide pos="393"/>
        <p:guide pos="824"/>
        <p:guide pos="1663"/>
        <p:guide pos="2479"/>
        <p:guide pos="3318"/>
        <p:guide pos="4135"/>
        <p:guide pos="4951"/>
        <p:guide pos="5790"/>
        <p:guide pos="6607"/>
        <p:guide pos="7446"/>
        <p:guide orient="horz" pos="4247"/>
        <p:guide orient="horz" pos="3770"/>
        <p:guide orient="horz" pos="3317"/>
        <p:guide orient="horz" pos="2863"/>
        <p:guide orient="horz" pos="2387"/>
        <p:guide orient="horz" pos="1911"/>
        <p:guide orient="horz" pos="1457"/>
        <p:guide orient="horz" pos="1003"/>
        <p:guide orient="horz" pos="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modernComment_102_B6635A3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570DE89-A904-4BC1-862D-A55BAF539276}" authorId="{F69906C2-AFAC-1830-8606-4F24C3A82DD6}" created="2021-12-06T12:34:30.39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59964471" sldId="258"/>
      <ac:graphicFrameMk id="3" creationId="{8BA3A49D-93D5-47B9-BA7E-B655405E519B}"/>
      <ac:tblMk/>
      <ac:tcMk rowId="3201419677" colId="264401218"/>
      <ac:txMk cp="0" len="8">
        <ac:context len="9" hash="4010741473"/>
      </ac:txMk>
    </ac:txMkLst>
    <p188:pos x="9475436" y="3127547"/>
    <p188:txBody>
      <a:bodyPr/>
      <a:lstStyle/>
      <a:p>
        <a:r>
          <a:rPr lang="en-GB"/>
          <a:t>20000 μF = 20 x SI6A162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96BB-EB4D-D448-9822-9A227480818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A3DF1-23CF-5344-9949-DF1C92A42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6" y="840456"/>
            <a:ext cx="12192000" cy="3704557"/>
          </a:xfrm>
          <a:prstGeom prst="rect">
            <a:avLst/>
          </a:prstGeom>
          <a:solidFill>
            <a:srgbClr val="F8E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0400" y="2314800"/>
            <a:ext cx="6534000" cy="14760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60400" y="3874174"/>
            <a:ext cx="6534000" cy="645454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reieck 9"/>
          <p:cNvSpPr/>
          <p:nvPr userDrawn="1"/>
        </p:nvSpPr>
        <p:spPr>
          <a:xfrm rot="10800000">
            <a:off x="-6" y="11564"/>
            <a:ext cx="5245106" cy="340156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 10">
            <a:extLst>
              <a:ext uri="{FF2B5EF4-FFF2-40B4-BE49-F238E27FC236}">
                <a16:creationId xmlns:a16="http://schemas.microsoft.com/office/drawing/2014/main" id="{483D2F1A-6EAB-4925-A019-3186E5FD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>
            <a:extLst>
              <a:ext uri="{FF2B5EF4-FFF2-40B4-BE49-F238E27FC236}">
                <a16:creationId xmlns:a16="http://schemas.microsoft.com/office/drawing/2014/main" id="{C1DA38FF-A07F-40A2-AA15-D39AF17FD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2967881"/>
              </p:ext>
            </p:extLst>
          </p:nvPr>
        </p:nvGraphicFramePr>
        <p:xfrm>
          <a:off x="16696" y="842510"/>
          <a:ext cx="11808000" cy="59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7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236485"/>
            <a:ext cx="7987800" cy="4608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427EDC5-1AEB-4EEC-8F67-C20FC63492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53800" y="6529604"/>
            <a:ext cx="74295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 anchor="b"/>
          <a:lstStyle/>
          <a:p>
            <a:pPr algn="r" defTabSz="1019175" eaLnBrk="0" hangingPunct="0"/>
            <a:fld id="{51CB384A-0536-4360-B28A-1B00EEFBB37D}" type="slidenum">
              <a:rPr lang="de-DE" altLang="de-DE" sz="1300" b="1">
                <a:solidFill>
                  <a:srgbClr val="808080"/>
                </a:solidFill>
              </a:rPr>
              <a:pPr algn="r" defTabSz="1019175" eaLnBrk="0" hangingPunct="0"/>
              <a:t>‹Nr.›</a:t>
            </a:fld>
            <a:endParaRPr lang="de-DE" altLang="de-DE" sz="1300" b="1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9FFA86E-70FD-4ED7-971F-19F75EF9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B7A8E-3883-4B8B-8D2B-1C3EE3168F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1174750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DFAE58-A779-486A-85B6-608FBE5C0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809750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AEE395DD-57B5-40B5-8B09-03782464AA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0399" y="1173346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661C66C9-EBBF-4E36-AF62-D4A443DE853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808346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09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009D1-3427-4610-9FFC-3390DE02A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67B44FA-4344-4C42-9984-409D309E9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1030288"/>
            <a:ext cx="8469313" cy="434022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855298-25E6-4AF7-888E-E8C4B3650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524500"/>
            <a:ext cx="8469313" cy="7794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Bildunterschrift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280375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C48FE18-9242-41FE-9623-D0DD0D431B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0100" y="1077913"/>
            <a:ext cx="7042150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6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ED340692-74E6-41C6-8608-577B467B3A1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81525" y="1077913"/>
            <a:ext cx="7070725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748A-91EA-4D8B-865E-C9063081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6">
            <a:extLst>
              <a:ext uri="{FF2B5EF4-FFF2-40B4-BE49-F238E27FC236}">
                <a16:creationId xmlns:a16="http://schemas.microsoft.com/office/drawing/2014/main" id="{F130F313-2472-43F1-B79D-725F8BA57A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126156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4" name="Inhaltsplatzhalter 6">
            <a:extLst>
              <a:ext uri="{FF2B5EF4-FFF2-40B4-BE49-F238E27FC236}">
                <a16:creationId xmlns:a16="http://schemas.microsoft.com/office/drawing/2014/main" id="{ED33610E-C335-427F-8866-A7A6C50C8DC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124752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55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65C63-9FD7-4BB0-B647-64819403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0003EE5-3F76-4707-A0E6-1BFFF90A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C5409A5-780A-44F0-B736-94BFCB7EFF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1850" y="2378075"/>
            <a:ext cx="10515600" cy="2136173"/>
          </a:xfrm>
        </p:spPr>
        <p:txBody>
          <a:bodyPr numCol="1" anchor="b"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/>
              <a:t>Titel durch Doppelklick hinzufügen</a:t>
            </a:r>
          </a:p>
        </p:txBody>
      </p:sp>
    </p:spTree>
    <p:extLst>
      <p:ext uri="{BB962C8B-B14F-4D97-AF65-F5344CB8AC3E}">
        <p14:creationId xmlns:p14="http://schemas.microsoft.com/office/powerpoint/2010/main" val="340609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ieck 9"/>
          <p:cNvSpPr/>
          <p:nvPr userDrawn="1"/>
        </p:nvSpPr>
        <p:spPr>
          <a:xfrm rot="10800000">
            <a:off x="-14" y="11555"/>
            <a:ext cx="5267209" cy="335168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226555"/>
            <a:ext cx="10695432" cy="486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1260000"/>
            <a:ext cx="10695432" cy="4567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71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60" r:id="rId6"/>
    <p:sldLayoutId id="2147483658" r:id="rId7"/>
    <p:sldLayoutId id="21474836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B6635A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PS6A44  </a:t>
            </a:r>
            <a:r>
              <a:rPr lang="en-GB" dirty="0">
                <a:effectLst/>
                <a:latin typeface="+mj-lt"/>
              </a:rPr>
              <a:t>Supply </a:t>
            </a:r>
            <a:r>
              <a:rPr lang="en-GB" dirty="0" err="1">
                <a:effectLst/>
                <a:latin typeface="+mj-lt"/>
              </a:rPr>
              <a:t>modul</a:t>
            </a:r>
            <a:endParaRPr lang="de-DE" dirty="0">
              <a:latin typeface="+mj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100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2480A-277C-40B9-A10F-C1A8552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Sizes</a:t>
            </a:r>
          </a:p>
        </p:txBody>
      </p:sp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3B040F79-F83D-4E15-991C-F450EA7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07856"/>
              </p:ext>
            </p:extLst>
          </p:nvPr>
        </p:nvGraphicFramePr>
        <p:xfrm>
          <a:off x="1750966" y="3932422"/>
          <a:ext cx="3686011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2281">
                  <a:extLst>
                    <a:ext uri="{9D8B030D-6E8A-4147-A177-3AD203B41FA5}">
                      <a16:colId xmlns:a16="http://schemas.microsoft.com/office/drawing/2014/main" val="2269393478"/>
                    </a:ext>
                  </a:extLst>
                </a:gridCol>
                <a:gridCol w="988541">
                  <a:extLst>
                    <a:ext uri="{9D8B030D-6E8A-4147-A177-3AD203B41FA5}">
                      <a16:colId xmlns:a16="http://schemas.microsoft.com/office/drawing/2014/main" val="3245746929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1268386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ID No.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80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PS6A24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56650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0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PS6A34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56651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10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PS6A44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5050113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95348"/>
                  </a:ext>
                </a:extLst>
              </a:tr>
            </a:tbl>
          </a:graphicData>
        </a:graphic>
      </p:graphicFrame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49E89D2A-FC56-455D-90A9-D435BFF453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87122" y="1756753"/>
            <a:ext cx="3842622" cy="4351338"/>
          </a:xfrm>
        </p:spPr>
      </p:pic>
    </p:spTree>
    <p:extLst>
      <p:ext uri="{BB962C8B-B14F-4D97-AF65-F5344CB8AC3E}">
        <p14:creationId xmlns:p14="http://schemas.microsoft.com/office/powerpoint/2010/main" val="27340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2480A-277C-40B9-A10F-C1A8552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Technical </a:t>
            </a:r>
            <a:r>
              <a:rPr lang="de-DE" dirty="0" err="1"/>
              <a:t>datas</a:t>
            </a:r>
            <a:endParaRPr lang="de-DE" dirty="0"/>
          </a:p>
        </p:txBody>
      </p:sp>
      <p:graphicFrame>
        <p:nvGraphicFramePr>
          <p:cNvPr id="3" name="Tabelle 4">
            <a:extLst>
              <a:ext uri="{FF2B5EF4-FFF2-40B4-BE49-F238E27FC236}">
                <a16:creationId xmlns:a16="http://schemas.microsoft.com/office/drawing/2014/main" id="{8BA3A49D-93D5-47B9-BA7E-B655405E5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625705"/>
              </p:ext>
            </p:extLst>
          </p:nvPr>
        </p:nvGraphicFramePr>
        <p:xfrm>
          <a:off x="897924" y="2257253"/>
          <a:ext cx="10239632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9908">
                  <a:extLst>
                    <a:ext uri="{9D8B030D-6E8A-4147-A177-3AD203B41FA5}">
                      <a16:colId xmlns:a16="http://schemas.microsoft.com/office/drawing/2014/main" val="3738859477"/>
                    </a:ext>
                  </a:extLst>
                </a:gridCol>
                <a:gridCol w="2559908">
                  <a:extLst>
                    <a:ext uri="{9D8B030D-6E8A-4147-A177-3AD203B41FA5}">
                      <a16:colId xmlns:a16="http://schemas.microsoft.com/office/drawing/2014/main" val="1279193633"/>
                    </a:ext>
                  </a:extLst>
                </a:gridCol>
                <a:gridCol w="2559908">
                  <a:extLst>
                    <a:ext uri="{9D8B030D-6E8A-4147-A177-3AD203B41FA5}">
                      <a16:colId xmlns:a16="http://schemas.microsoft.com/office/drawing/2014/main" val="1978698130"/>
                    </a:ext>
                  </a:extLst>
                </a:gridCol>
                <a:gridCol w="2559908">
                  <a:extLst>
                    <a:ext uri="{9D8B030D-6E8A-4147-A177-3AD203B41FA5}">
                      <a16:colId xmlns:a16="http://schemas.microsoft.com/office/drawing/2014/main" val="264401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Electrical 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PS6A24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PS6A34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PS6A44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16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1PU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3 × 400 V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AC</a:t>
                      </a:r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, +32%/−50%, 50/60 Hz</a:t>
                      </a:r>
                    </a:p>
                    <a:p>
                      <a:pPr algn="ctr"/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3 × 480 V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AC</a:t>
                      </a:r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, +10%/−58%, 50/60 Hz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70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2PU,ZK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√2 × U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1PU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805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N,PU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kW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kW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kW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57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1N,PU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 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0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1maxPU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baseline="0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pt-BR" sz="800" b="0" i="0" u="none" strike="noStrike" baseline="0" dirty="0">
                          <a:latin typeface="Calibri" panose="020F0502020204030204" pitchFamily="34" charset="0"/>
                        </a:rPr>
                        <a:t>1N,PU </a:t>
                      </a:r>
                      <a:r>
                        <a:rPr lang="pt-BR" sz="1800" b="0" i="0" u="none" strike="noStrike" baseline="0" dirty="0">
                          <a:latin typeface="Calibri" panose="020F0502020204030204" pitchFamily="34" charset="0"/>
                        </a:rPr>
                        <a:t>× 180% for 5 s</a:t>
                      </a:r>
                    </a:p>
                    <a:p>
                      <a:pPr algn="ctr"/>
                      <a:r>
                        <a:rPr lang="pt-BR" sz="1800" b="0" i="0" u="none" strike="noStrike" baseline="0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pt-BR" sz="800" b="0" i="0" u="none" strike="noStrike" baseline="0" dirty="0">
                          <a:latin typeface="Calibri" panose="020F0502020204030204" pitchFamily="34" charset="0"/>
                        </a:rPr>
                        <a:t>1N,PU </a:t>
                      </a:r>
                      <a:r>
                        <a:rPr lang="pt-BR" sz="1800" b="0" i="0" u="none" strike="noStrike" baseline="0" dirty="0">
                          <a:latin typeface="Calibri" panose="020F0502020204030204" pitchFamily="34" charset="0"/>
                        </a:rPr>
                        <a:t>× 150% for 30 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7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0" i="0" u="none" strike="noStrike" baseline="0" dirty="0"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800" b="0" i="0" u="none" strike="noStrike" baseline="0" dirty="0">
                          <a:latin typeface="Calibri" panose="020F0502020204030204" pitchFamily="34" charset="0"/>
                        </a:rPr>
                        <a:t>N,PU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baseline="0" dirty="0">
                          <a:latin typeface="Calibri" panose="020F0502020204030204" pitchFamily="34" charset="0"/>
                        </a:rPr>
                        <a:t>5000 μ</a:t>
                      </a:r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baseline="0" dirty="0">
                          <a:latin typeface="Calibri" panose="020F0502020204030204" pitchFamily="34" charset="0"/>
                        </a:rPr>
                        <a:t>10000 μ</a:t>
                      </a:r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u="none" strike="noStrike" baseline="0" dirty="0">
                          <a:latin typeface="Calibri" panose="020F0502020204030204" pitchFamily="34" charset="0"/>
                        </a:rPr>
                        <a:t>20000 μ</a:t>
                      </a:r>
                      <a:r>
                        <a:rPr lang="en-GB" sz="1800" b="0" i="0" u="none" strike="noStrike" baseline="0" dirty="0">
                          <a:latin typeface="Calibri" panose="020F0502020204030204" pitchFamily="34" charset="0"/>
                        </a:rPr>
                        <a:t>F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41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6447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241282"/>
            <a:ext cx="7987800" cy="460800"/>
          </a:xfrm>
        </p:spPr>
        <p:txBody>
          <a:bodyPr/>
          <a:lstStyle/>
          <a:p>
            <a:r>
              <a:rPr lang="de-DE" dirty="0"/>
              <a:t>Special feature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FC48E04-98B3-4A8C-B571-664ED9E2A671}"/>
              </a:ext>
            </a:extLst>
          </p:cNvPr>
          <p:cNvSpPr txBox="1"/>
          <p:nvPr/>
        </p:nvSpPr>
        <p:spPr>
          <a:xfrm>
            <a:off x="540000" y="1219200"/>
            <a:ext cx="10976497" cy="403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difference to the two smaller units, the PS6A44 has current measurement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charging relay can interrupt the supply</a:t>
            </a: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=&gt; Short circuit protection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means that the fast fuses can be omitted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parallel connection for PS6A44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Accessories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Quick DC-Link DL6B22</a:t>
            </a:r>
            <a:b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Terminal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</a:t>
            </a:r>
            <a:r>
              <a:rPr kumimoji="0" lang="de-D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ID: 5050112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675F442B-2920-42E4-AB4B-CF631052E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117" y="1655882"/>
            <a:ext cx="4822704" cy="512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3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TÖBER_Farben">
      <a:dk1>
        <a:sysClr val="windowText" lastClr="000000"/>
      </a:dk1>
      <a:lt1>
        <a:sysClr val="window" lastClr="FFFFFF"/>
      </a:lt1>
      <a:dk2>
        <a:srgbClr val="2F3965"/>
      </a:dk2>
      <a:lt2>
        <a:srgbClr val="E7E6E6"/>
      </a:lt2>
      <a:accent1>
        <a:srgbClr val="E19A32"/>
      </a:accent1>
      <a:accent2>
        <a:srgbClr val="3C77BA"/>
      </a:accent2>
      <a:accent3>
        <a:srgbClr val="A3A62C"/>
      </a:accent3>
      <a:accent4>
        <a:srgbClr val="98669F"/>
      </a:accent4>
      <a:accent5>
        <a:srgbClr val="83AFD6"/>
      </a:accent5>
      <a:accent6>
        <a:srgbClr val="1CA19C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5BE4510B-E333-41EA-A161-387568982D9A}" vid="{D76D92FE-D632-45A9-8F0F-C5B0A5C6637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STOBER PowerPoint MASTER 2020-11-17</Template>
  <TotalTime>0</TotalTime>
  <Words>164</Words>
  <Application>Microsoft Office PowerPoint</Application>
  <PresentationFormat>Breitbild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</vt:lpstr>
      <vt:lpstr>PS6A44  Supply modul</vt:lpstr>
      <vt:lpstr>Sizes</vt:lpstr>
      <vt:lpstr>Technical datas</vt:lpstr>
      <vt:lpstr>Special feature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TC6 - Schnittstellen</dc:title>
  <dc:creator>Meyering, Matthias</dc:creator>
  <cp:lastModifiedBy>Dauth, Thilo</cp:lastModifiedBy>
  <cp:revision>9</cp:revision>
  <dcterms:created xsi:type="dcterms:W3CDTF">2021-09-28T15:03:44Z</dcterms:created>
  <dcterms:modified xsi:type="dcterms:W3CDTF">2021-12-06T15:19:59Z</dcterms:modified>
</cp:coreProperties>
</file>