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307" r:id="rId3"/>
    <p:sldId id="334" r:id="rId4"/>
    <p:sldId id="335" r:id="rId5"/>
    <p:sldId id="302" r:id="rId6"/>
    <p:sldId id="327" r:id="rId7"/>
    <p:sldId id="319" r:id="rId8"/>
    <p:sldId id="333" r:id="rId9"/>
    <p:sldId id="263" r:id="rId10"/>
    <p:sldId id="303" r:id="rId11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62C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63" autoAdjust="0"/>
  </p:normalViewPr>
  <p:slideViewPr>
    <p:cSldViewPr snapToGrid="0" snapToObjects="1">
      <p:cViewPr varScale="1">
        <p:scale>
          <a:sx n="46" d="100"/>
          <a:sy n="46" d="100"/>
        </p:scale>
        <p:origin x="924" y="3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BB6A2ACA-B119-4212-A463-FE7C2DDE0A26}"/>
    <pc:docChg chg="mod">
      <pc:chgData name="Grotzfeld, Claudia" userId="e45a4c30-6f52-4960-b995-3eb4b79be813" providerId="ADAL" clId="{BB6A2ACA-B119-4212-A463-FE7C2DDE0A26}" dt="2020-01-15T11:55:52.520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Sistema di macchina e montaggio salvaspazio grazie a una struttura estremamente corta e compatta.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Massima dinamica di trasmissione grazie a momenti d'inerzia di massa minimi nel montaggio diretto. Poiché l'adattatore motore non è più necessario,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è possibile sfruttare</a:t>
            </a:r>
            <a:r>
              <a:t> l'intera dinamica di trasmissione.</a:t>
            </a:r>
            <a:br/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/>
              <a:t>L'aumento del diametro del perno del pignone e una dentatura più larga nello stadio di uscita comportano anche l'aumento della coppia di disattivazione di emergenza e una portata complessiva maggiore.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200"/>
              <a:t>Scatola e dentatura di alta qualità </a:t>
            </a:r>
            <a:r>
              <a:rPr sz="2000"/>
              <a:t>grazie a tecnologie di produzione innovative </a:t>
            </a:r>
            <a:br>
              <a:rPr sz="2000"/>
            </a:br>
            <a:r>
              <a:rPr sz="2000"/>
              <a:t>P</a:t>
            </a:r>
            <a:r>
              <a:t>romessa di massima precisione di posizionamento con gioco torsionale minimo fino a ≤ 1 arcmin</a:t>
            </a:r>
            <a:r>
              <a:rPr sz="200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Ne derivano coppie di accelerazione elevate e contemporaneamente massima accuratezza di funzionamento e precisione, </a:t>
            </a:r>
            <a:r>
              <a:rPr>
                <a:solidFill>
                  <a:schemeClr val="accent1">
                    <a:lumMod val="75000"/>
                  </a:schemeClr>
                </a:solidFill>
              </a:rPr>
              <a:t>come ad esempio</a:t>
            </a:r>
            <a:r>
              <a:t> gli azionamenti a cremagliera STOBER con una concentricità fino a ≤ 10 μm.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Tecnologia delle interfacce unica per il collegamento di motori di grandezze diverse.</a:t>
            </a:r>
            <a:br/>
            <a:r>
              <a:rPr sz="1600"/>
              <a:t>Gli adattatori motore STOBER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sono disponibili in tantissime versioni diverse e nella variante ServoStop con un freno integrato,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possono essere combinati con riduttori standard o a gioco ridotto,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/>
              <a:t>nella variante "large" dotata di una piastra motore estremamente grande, consentono il collegamento dei riduttori STOBER più compatti a motori di dimensioni consistenti – una caratteristica unica!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rPr dirty="0"/>
              <a:t>I </a:t>
            </a:r>
            <a:r>
              <a:rPr dirty="0" err="1"/>
              <a:t>riduttori</a:t>
            </a:r>
            <a:r>
              <a:rPr dirty="0"/>
              <a:t> </a:t>
            </a:r>
            <a:r>
              <a:rPr dirty="0" err="1"/>
              <a:t>planetari</a:t>
            </a:r>
            <a:r>
              <a:rPr dirty="0"/>
              <a:t> </a:t>
            </a:r>
            <a:br>
              <a:rPr dirty="0"/>
            </a:br>
            <a:r>
              <a:rPr dirty="0"/>
              <a:t>di STOBER.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/>
          <a:lstStyle/>
          <a:p>
            <a:r>
              <a:rPr dirty="0" err="1"/>
              <a:t>Potenti</a:t>
            </a:r>
            <a:r>
              <a:rPr dirty="0"/>
              <a:t>. </a:t>
            </a:r>
            <a:r>
              <a:rPr dirty="0" err="1"/>
              <a:t>Precisi</a:t>
            </a:r>
            <a:r>
              <a:rPr dirty="0"/>
              <a:t>.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D953D-8318-4896-BDFD-83E4BA0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CARTA D'IDENTITÀ DEL PRODOTTO DI STOBER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5187D-BE33-495E-84C4-F7E5D62E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8597" y="3586798"/>
            <a:ext cx="5166533" cy="1035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791F57-DD90-45BA-A73A-98CE9F80F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36186" y="1070388"/>
            <a:ext cx="4112598" cy="5427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537CE0-BD52-44BD-A960-7E61C5E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0840" y="5059633"/>
            <a:ext cx="5901943" cy="1153161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E603157-52B7-40FB-A83D-7EF308041CB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5559600" cy="20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>
                <a:solidFill>
                  <a:schemeClr val="accent3"/>
                </a:solidFill>
              </a:rPr>
              <a:t>Tutte le informazioni a portata di mano. Sempre disponibili!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Istruzioni per l'uso e il montaggio.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Listini ricambi.</a:t>
            </a:r>
          </a:p>
          <a:p>
            <a:pPr marL="357188" indent="-357188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t>Avvertenze sulle caratteristiche tecniche.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6A58719-0218-4576-86EC-670B1A44ABB1}"/>
              </a:ext>
            </a:extLst>
          </p:cNvPr>
          <p:cNvSpPr/>
          <p:nvPr/>
        </p:nvSpPr>
        <p:spPr>
          <a:xfrm>
            <a:off x="540000" y="3784445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EA0ACF1-955F-4A94-ACF3-818A16D33B65}"/>
              </a:ext>
            </a:extLst>
          </p:cNvPr>
          <p:cNvSpPr/>
          <p:nvPr/>
        </p:nvSpPr>
        <p:spPr>
          <a:xfrm>
            <a:off x="540000" y="5046666"/>
            <a:ext cx="470653" cy="589547"/>
          </a:xfrm>
          <a:prstGeom prst="rightArrow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4254278-7F09-438A-AB78-73A9DA81A0E8}"/>
              </a:ext>
            </a:extLst>
          </p:cNvPr>
          <p:cNvSpPr/>
          <p:nvPr/>
        </p:nvSpPr>
        <p:spPr>
          <a:xfrm>
            <a:off x="5199729" y="3480727"/>
            <a:ext cx="1229311" cy="1231200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EB1B23-D815-4806-ABE5-12F6FDE4713C}"/>
              </a:ext>
            </a:extLst>
          </p:cNvPr>
          <p:cNvSpPr/>
          <p:nvPr/>
        </p:nvSpPr>
        <p:spPr>
          <a:xfrm>
            <a:off x="1666666" y="5532696"/>
            <a:ext cx="1762333" cy="512643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AFB69B3-4FCB-4ACE-98F4-306E17B3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36186" y="1134357"/>
            <a:ext cx="4343980" cy="27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737"/>
            <a:ext cx="11161800" cy="486122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sz="2400" b="1">
                <a:solidFill>
                  <a:schemeClr val="accent3"/>
                </a:solidFill>
              </a:rPr>
              <a:t>Risparmiate spazio!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Compatti.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Peso ridotto.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Coppia elevata.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br>
              <a:rPr sz="2400" b="1">
                <a:solidFill>
                  <a:schemeClr val="accent4"/>
                </a:solidFill>
              </a:rPr>
            </a:br>
            <a:r>
              <a:rPr sz="2400" b="1">
                <a:solidFill>
                  <a:schemeClr val="accent4"/>
                </a:solidFill>
              </a:rPr>
              <a:t>Approfittate dei vantaggi del montaggio diretto!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Nessun adattatore motore.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Peso ridotto.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Massima dinamica di trasmissione.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Aumento del 65% della densità di potenza.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t>Soluzione di trasmissione pronta al montaggio.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PRESTAZIONI migliorate per la vostra macchina!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sz="2800" b="1">
                <a:solidFill>
                  <a:schemeClr val="bg1"/>
                </a:solidFill>
              </a:rPr>
              <a:t>I motoriduttori planetari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più compatti</a:t>
            </a:r>
            <a:br>
              <a:rPr b="1">
                <a:solidFill>
                  <a:schemeClr val="bg1"/>
                </a:solidFill>
              </a:rPr>
            </a:br>
            <a:r>
              <a:rPr b="1">
                <a:solidFill>
                  <a:schemeClr val="bg1"/>
                </a:solidFill>
              </a:rPr>
              <a:t>sul mercato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78392" y="1424299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 err="1">
                <a:solidFill>
                  <a:schemeClr val="accent3"/>
                </a:solidFill>
              </a:rPr>
              <a:t>Coppia</a:t>
            </a:r>
            <a:r>
              <a:rPr lang="de-DE" sz="2400" b="1" dirty="0">
                <a:solidFill>
                  <a:schemeClr val="accent3"/>
                </a:solidFill>
              </a:rPr>
              <a:t> più </a:t>
            </a:r>
            <a:r>
              <a:rPr lang="de-DE" sz="2400" b="1" dirty="0" err="1">
                <a:solidFill>
                  <a:schemeClr val="accent3"/>
                </a:solidFill>
              </a:rPr>
              <a:t>elevata</a:t>
            </a:r>
            <a:r>
              <a:rPr lang="de-DE"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Coppie maggiori grazie a una dentatura </a:t>
            </a:r>
            <a:br>
              <a:rPr lang="it-IT" dirty="0"/>
            </a:br>
            <a:r>
              <a:rPr lang="it-IT" dirty="0"/>
              <a:t>più larga.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Coppie maggiori grazie alla dentatura della </a:t>
            </a:r>
            <a:br>
              <a:rPr lang="it-IT" dirty="0"/>
            </a:br>
            <a:r>
              <a:rPr lang="it-IT" dirty="0"/>
              <a:t>scatola temprata a nitrazione (a gioco ridotto).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PRESTAZIONI migliorate per la vostra macchina!</a:t>
            </a:r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4270" y="1010886"/>
            <a:ext cx="5982357" cy="56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774E9B-6935-4A37-BC0E-3C92A227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9016" y="4295510"/>
            <a:ext cx="3740990" cy="2807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568015-3C07-4A6D-8782-ABBE2D94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59728" y="1727975"/>
            <a:ext cx="1003942" cy="453600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915BEF-6EE7-4A8A-99C7-6B0E5FB1B7F2}"/>
              </a:ext>
            </a:extLst>
          </p:cNvPr>
          <p:cNvGrpSpPr>
            <a:grpSpLocks noChangeAspect="1"/>
          </p:cNvGrpSpPr>
          <p:nvPr/>
        </p:nvGrpSpPr>
        <p:grpSpPr>
          <a:xfrm>
            <a:off x="904517" y="2594174"/>
            <a:ext cx="1681508" cy="1195189"/>
            <a:chOff x="916177" y="3223371"/>
            <a:chExt cx="3922951" cy="2788371"/>
          </a:xfrm>
        </p:grpSpPr>
        <p:pic>
          <p:nvPicPr>
            <p:cNvPr id="9" name="Grafik 8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C51E8144-44EC-4BA6-9842-97746C1C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0" name="Grafik 9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F27849A4-DD54-4556-B630-22A0BAC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40000" y="1507688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accent3"/>
                </a:solidFill>
              </a:rPr>
              <a:t>Maggiore </a:t>
            </a:r>
            <a:r>
              <a:rPr sz="2400" b="1" dirty="0" err="1">
                <a:solidFill>
                  <a:schemeClr val="accent3"/>
                </a:solidFill>
              </a:rPr>
              <a:t>qualità</a:t>
            </a:r>
            <a:r>
              <a:rPr sz="2400" b="1" dirty="0">
                <a:solidFill>
                  <a:schemeClr val="accent3"/>
                </a:solidFill>
              </a:rPr>
              <a:t>, </a:t>
            </a:r>
            <a:r>
              <a:rPr sz="2400" b="1" dirty="0" err="1">
                <a:solidFill>
                  <a:schemeClr val="accent3"/>
                </a:solidFill>
              </a:rPr>
              <a:t>più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precisione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Massima</a:t>
            </a:r>
            <a:r>
              <a:rPr dirty="0"/>
              <a:t> </a:t>
            </a:r>
            <a:r>
              <a:rPr dirty="0" err="1"/>
              <a:t>precisione</a:t>
            </a:r>
            <a:r>
              <a:rPr dirty="0"/>
              <a:t> di </a:t>
            </a:r>
            <a:r>
              <a:rPr dirty="0" err="1"/>
              <a:t>posizionamento</a:t>
            </a:r>
            <a:r>
              <a:rPr dirty="0"/>
              <a:t>: </a:t>
            </a:r>
            <a:r>
              <a:rPr dirty="0" err="1"/>
              <a:t>gioco</a:t>
            </a:r>
            <a:r>
              <a:rPr dirty="0"/>
              <a:t> </a:t>
            </a:r>
            <a:r>
              <a:rPr dirty="0" err="1"/>
              <a:t>torsionale</a:t>
            </a:r>
            <a:r>
              <a:rPr dirty="0"/>
              <a:t> </a:t>
            </a:r>
            <a:r>
              <a:rPr dirty="0" err="1"/>
              <a:t>ridotto</a:t>
            </a:r>
            <a:r>
              <a:rPr dirty="0"/>
              <a:t> ≤ 1 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Scatola</a:t>
            </a:r>
            <a:r>
              <a:rPr dirty="0"/>
              <a:t> e </a:t>
            </a:r>
            <a:r>
              <a:rPr dirty="0" err="1"/>
              <a:t>dentatura</a:t>
            </a:r>
            <a:r>
              <a:rPr dirty="0"/>
              <a:t> di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qualità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Coppie</a:t>
            </a:r>
            <a:r>
              <a:rPr dirty="0"/>
              <a:t> di </a:t>
            </a:r>
            <a:r>
              <a:rPr dirty="0" err="1"/>
              <a:t>accelerazione</a:t>
            </a:r>
            <a:r>
              <a:rPr dirty="0"/>
              <a:t> elevate e </a:t>
            </a:r>
            <a:r>
              <a:rPr dirty="0" err="1"/>
              <a:t>contemporaneamente</a:t>
            </a:r>
            <a:r>
              <a:rPr dirty="0"/>
              <a:t> </a:t>
            </a:r>
            <a:r>
              <a:rPr dirty="0" err="1"/>
              <a:t>massima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accuratezza</a:t>
            </a:r>
            <a:r>
              <a:rPr dirty="0"/>
              <a:t> di </a:t>
            </a:r>
            <a:r>
              <a:rPr dirty="0" err="1"/>
              <a:t>funzionamento</a:t>
            </a:r>
            <a:r>
              <a:rPr lang="de-DE" dirty="0"/>
              <a:t> </a:t>
            </a:r>
            <a:r>
              <a:rPr dirty="0"/>
              <a:t>e </a:t>
            </a:r>
            <a:r>
              <a:rPr dirty="0" err="1"/>
              <a:t>precisione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Più PRECISIONE con i riduttori planetari di STOBER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8043907" y="5483007"/>
            <a:ext cx="2336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sz="2000" b="1" dirty="0">
                <a:solidFill>
                  <a:schemeClr val="accent3"/>
                </a:solidFill>
              </a:rPr>
              <a:t>Ad </a:t>
            </a:r>
            <a:r>
              <a:rPr sz="2000" b="1" dirty="0" err="1">
                <a:solidFill>
                  <a:schemeClr val="accent3"/>
                </a:solidFill>
              </a:rPr>
              <a:t>alta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precisione</a:t>
            </a:r>
            <a:r>
              <a:rPr sz="2000" b="1" dirty="0">
                <a:solidFill>
                  <a:schemeClr val="accent3"/>
                </a:solidFill>
              </a:rPr>
              <a:t> e </a:t>
            </a:r>
            <a:br>
              <a:rPr lang="de-DE" sz="2000" b="1" dirty="0">
                <a:solidFill>
                  <a:schemeClr val="accent3"/>
                </a:solidFill>
              </a:rPr>
            </a:br>
            <a:r>
              <a:rPr sz="2000" b="1" dirty="0">
                <a:solidFill>
                  <a:schemeClr val="accent3"/>
                </a:solidFill>
              </a:rPr>
              <a:t>con </a:t>
            </a:r>
            <a:r>
              <a:rPr sz="2000" b="1" dirty="0" err="1">
                <a:solidFill>
                  <a:schemeClr val="accent3"/>
                </a:solidFill>
              </a:rPr>
              <a:t>gioco</a:t>
            </a:r>
            <a:r>
              <a:rPr sz="2000" b="1" dirty="0">
                <a:solidFill>
                  <a:schemeClr val="accent3"/>
                </a:solidFill>
              </a:rPr>
              <a:t> </a:t>
            </a:r>
            <a:r>
              <a:rPr sz="2000" b="1" dirty="0" err="1">
                <a:solidFill>
                  <a:schemeClr val="accent3"/>
                </a:solidFill>
              </a:rPr>
              <a:t>ridotto</a:t>
            </a:r>
            <a:r>
              <a:rPr sz="2000" b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354261" y="5757828"/>
            <a:ext cx="3391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b="1" dirty="0" err="1">
                <a:solidFill>
                  <a:schemeClr val="bg1"/>
                </a:solidFill>
              </a:rPr>
              <a:t>Azionamento</a:t>
            </a:r>
            <a:r>
              <a:rPr b="1" dirty="0">
                <a:solidFill>
                  <a:schemeClr val="bg1"/>
                </a:solidFill>
              </a:rPr>
              <a:t> a </a:t>
            </a:r>
            <a:r>
              <a:rPr b="1" dirty="0" err="1">
                <a:solidFill>
                  <a:schemeClr val="bg1"/>
                </a:solidFill>
              </a:rPr>
              <a:t>cremagliera</a:t>
            </a:r>
            <a:r>
              <a:rPr b="1" dirty="0">
                <a:solidFill>
                  <a:schemeClr val="bg1"/>
                </a:solidFill>
              </a:rPr>
              <a:t> STOBER con </a:t>
            </a:r>
            <a:r>
              <a:rPr b="1" dirty="0" err="1">
                <a:solidFill>
                  <a:schemeClr val="bg1"/>
                </a:solidFill>
              </a:rPr>
              <a:t>concentricità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ridotta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sz="2800" b="1" dirty="0">
                <a:solidFill>
                  <a:schemeClr val="bg1"/>
                </a:solidFill>
              </a:rPr>
              <a:t>≤ 10 </a:t>
            </a:r>
            <a:r>
              <a:rPr sz="2800" b="1" dirty="0" err="1">
                <a:solidFill>
                  <a:schemeClr val="bg1"/>
                </a:solidFill>
              </a:rPr>
              <a:t>μm</a:t>
            </a:r>
            <a:r>
              <a:rPr sz="2800" dirty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6473" y="2379407"/>
            <a:ext cx="4281474" cy="32135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96900A-E6F3-4127-B190-9C3D8CC0F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589"/>
          <a:stretch/>
        </p:blipFill>
        <p:spPr>
          <a:xfrm>
            <a:off x="7825398" y="189763"/>
            <a:ext cx="4281474" cy="57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BE662B32-CFBF-4FC0-817C-473A0601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87527" y="3666418"/>
            <a:ext cx="3105838" cy="31915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C8F52B-27E7-4866-A8A3-0A36D6F8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57242" y="3665312"/>
            <a:ext cx="5723236" cy="32187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85860D-EF9C-4C10-AB07-E030B3748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933094"/>
            <a:ext cx="3578485" cy="19763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D4840C-E7B2-49F6-BE9A-79A6279C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Garanzia di qualità!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A360BDC-A080-4EA4-A136-02F871544E05}"/>
              </a:ext>
            </a:extLst>
          </p:cNvPr>
          <p:cNvGrpSpPr/>
          <p:nvPr/>
        </p:nvGrpSpPr>
        <p:grpSpPr>
          <a:xfrm rot="5400000" flipH="1">
            <a:off x="2594788" y="2820565"/>
            <a:ext cx="1962342" cy="6171516"/>
            <a:chOff x="-1" y="2079114"/>
            <a:chExt cx="3017183" cy="3364751"/>
          </a:xfrm>
        </p:grpSpPr>
        <p:sp>
          <p:nvSpPr>
            <p:cNvPr id="6" name="Rechtwinkliges Dreieck 5">
              <a:extLst>
                <a:ext uri="{FF2B5EF4-FFF2-40B4-BE49-F238E27FC236}">
                  <a16:creationId xmlns:a16="http://schemas.microsoft.com/office/drawing/2014/main" id="{9E47250B-DC4E-473A-8BD8-B78B298B3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winkliges Dreieck 6">
              <a:extLst>
                <a:ext uri="{FF2B5EF4-FFF2-40B4-BE49-F238E27FC236}">
                  <a16:creationId xmlns:a16="http://schemas.microsoft.com/office/drawing/2014/main" id="{37769793-F801-4AB9-B9AF-21F13E48318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Rechtwinkliges Dreieck 14">
            <a:extLst>
              <a:ext uri="{FF2B5EF4-FFF2-40B4-BE49-F238E27FC236}">
                <a16:creationId xmlns:a16="http://schemas.microsoft.com/office/drawing/2014/main" id="{D2ACDEA5-DF6B-416C-B383-158288EB977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016287" y="2843220"/>
            <a:ext cx="1620663" cy="25387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CF83163-7FA5-498A-86E0-2CD8FE944E2A}"/>
              </a:ext>
            </a:extLst>
          </p:cNvPr>
          <p:cNvSpPr txBox="1">
            <a:spLocks/>
          </p:cNvSpPr>
          <p:nvPr/>
        </p:nvSpPr>
        <p:spPr>
          <a:xfrm>
            <a:off x="537906" y="1463738"/>
            <a:ext cx="9044505" cy="2201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 err="1">
                <a:solidFill>
                  <a:schemeClr val="accent3"/>
                </a:solidFill>
              </a:rPr>
              <a:t>Controlliamo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i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nostri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riduttori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planetari</a:t>
            </a:r>
            <a:r>
              <a:rPr sz="2400" b="1" dirty="0">
                <a:solidFill>
                  <a:schemeClr val="accent3"/>
                </a:solidFill>
              </a:rPr>
              <a:t> fin </a:t>
            </a:r>
            <a:r>
              <a:rPr sz="2400" b="1" dirty="0" err="1">
                <a:solidFill>
                  <a:schemeClr val="accent3"/>
                </a:solidFill>
              </a:rPr>
              <a:t>nel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minimo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dettaglio</a:t>
            </a:r>
            <a:r>
              <a:rPr sz="2400" b="1" dirty="0">
                <a:solidFill>
                  <a:schemeClr val="accent3"/>
                </a:solidFill>
              </a:rPr>
              <a:t>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Banchi</a:t>
            </a:r>
            <a:r>
              <a:rPr dirty="0"/>
              <a:t> di </a:t>
            </a:r>
            <a:r>
              <a:rPr dirty="0" err="1"/>
              <a:t>prova</a:t>
            </a:r>
            <a:r>
              <a:rPr dirty="0"/>
              <a:t> </a:t>
            </a:r>
            <a:r>
              <a:rPr dirty="0" err="1"/>
              <a:t>ideati</a:t>
            </a:r>
            <a:r>
              <a:rPr dirty="0"/>
              <a:t> e </a:t>
            </a:r>
            <a:r>
              <a:rPr dirty="0" err="1"/>
              <a:t>prodotti</a:t>
            </a:r>
            <a:r>
              <a:rPr dirty="0"/>
              <a:t> da </a:t>
            </a:r>
            <a:r>
              <a:rPr dirty="0" err="1"/>
              <a:t>noi</a:t>
            </a:r>
            <a:r>
              <a:rPr dirty="0"/>
              <a:t> con </a:t>
            </a:r>
            <a:r>
              <a:rPr dirty="0" err="1"/>
              <a:t>componenti</a:t>
            </a:r>
            <a:r>
              <a:rPr dirty="0"/>
              <a:t> STOBER.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Test e documentazione di tutte le caratteristiche tecniche e dei valori come ad es. : rumorosità, precarico cuscinetti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Banco di </a:t>
            </a:r>
            <a:r>
              <a:rPr dirty="0" err="1"/>
              <a:t>prova</a:t>
            </a:r>
            <a:r>
              <a:rPr dirty="0"/>
              <a:t> </a:t>
            </a:r>
            <a:r>
              <a:rPr dirty="0" err="1"/>
              <a:t>separato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controllo</a:t>
            </a:r>
            <a:r>
              <a:rPr dirty="0"/>
              <a:t> del </a:t>
            </a:r>
            <a:r>
              <a:rPr dirty="0" err="1"/>
              <a:t>gioco</a:t>
            </a:r>
            <a:r>
              <a:rPr dirty="0"/>
              <a:t> </a:t>
            </a:r>
            <a:r>
              <a:rPr dirty="0" err="1"/>
              <a:t>torsionale</a:t>
            </a:r>
            <a:r>
              <a:rPr dirty="0"/>
              <a:t> per una </a:t>
            </a:r>
            <a:r>
              <a:rPr dirty="0" err="1"/>
              <a:t>massima</a:t>
            </a:r>
            <a:r>
              <a:rPr dirty="0"/>
              <a:t> </a:t>
            </a:r>
            <a:r>
              <a:rPr dirty="0" err="1"/>
              <a:t>precisione</a:t>
            </a:r>
            <a:r>
              <a:rPr dirty="0"/>
              <a:t> di </a:t>
            </a:r>
            <a:r>
              <a:rPr dirty="0" err="1"/>
              <a:t>posizionamento</a:t>
            </a:r>
            <a:r>
              <a:rPr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 dirty="0" err="1">
                <a:solidFill>
                  <a:schemeClr val="accent3"/>
                </a:solidFill>
              </a:rPr>
              <a:t>Approfittate</a:t>
            </a:r>
            <a:r>
              <a:rPr sz="2400" b="1" dirty="0">
                <a:solidFill>
                  <a:schemeClr val="accent3"/>
                </a:solidFill>
              </a:rPr>
              <a:t> di </a:t>
            </a:r>
            <a:r>
              <a:rPr sz="2400" b="1" dirty="0" err="1">
                <a:solidFill>
                  <a:schemeClr val="accent3"/>
                </a:solidFill>
              </a:rPr>
              <a:t>possibilità</a:t>
            </a:r>
            <a:r>
              <a:rPr sz="2400" b="1" dirty="0">
                <a:solidFill>
                  <a:schemeClr val="accent3"/>
                </a:solidFill>
              </a:rPr>
              <a:t> infinite!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Configurazione</a:t>
            </a:r>
            <a:r>
              <a:rPr dirty="0"/>
              <a:t> </a:t>
            </a:r>
            <a:r>
              <a:rPr dirty="0" err="1"/>
              <a:t>macchina</a:t>
            </a:r>
            <a:r>
              <a:rPr dirty="0"/>
              <a:t> </a:t>
            </a:r>
            <a:r>
              <a:rPr dirty="0" err="1"/>
              <a:t>flessibile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Vastissima</a:t>
            </a:r>
            <a:r>
              <a:rPr dirty="0"/>
              <a:t> gamma di </a:t>
            </a:r>
            <a:r>
              <a:rPr dirty="0" err="1"/>
              <a:t>opzioni</a:t>
            </a:r>
            <a:r>
              <a:rPr dirty="0"/>
              <a:t> e </a:t>
            </a:r>
            <a:br>
              <a:rPr lang="de-DE" dirty="0"/>
            </a:br>
            <a:r>
              <a:rPr dirty="0" err="1"/>
              <a:t>abbinamenti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/>
              <a:t>Infinite </a:t>
            </a: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combinazione</a:t>
            </a:r>
            <a:r>
              <a:rPr dirty="0"/>
              <a:t> di</a:t>
            </a:r>
            <a:br>
              <a:rPr dirty="0"/>
            </a:br>
            <a:r>
              <a:rPr dirty="0" err="1"/>
              <a:t>riduttori</a:t>
            </a:r>
            <a:r>
              <a:rPr dirty="0"/>
              <a:t> e </a:t>
            </a:r>
            <a:r>
              <a:rPr dirty="0" err="1"/>
              <a:t>motori</a:t>
            </a:r>
            <a:r>
              <a:rPr lang="de-DE" dirty="0"/>
              <a:t> </a:t>
            </a:r>
            <a:r>
              <a:rPr dirty="0"/>
              <a:t>in </a:t>
            </a:r>
            <a:r>
              <a:rPr dirty="0" err="1"/>
              <a:t>montaggio</a:t>
            </a:r>
            <a:r>
              <a:rPr dirty="0"/>
              <a:t> </a:t>
            </a:r>
            <a:r>
              <a:rPr dirty="0" err="1"/>
              <a:t>diretto</a:t>
            </a:r>
            <a:r>
              <a:rPr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dirty="0" err="1"/>
              <a:t>Versioni</a:t>
            </a:r>
            <a:r>
              <a:rPr dirty="0"/>
              <a:t>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dell'adattatore</a:t>
            </a:r>
            <a:r>
              <a:rPr dirty="0"/>
              <a:t>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 MISURA per i vostri requisiti specifici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>
                <a:solidFill>
                  <a:schemeClr val="accent3"/>
                </a:solidFill>
              </a:rPr>
              <a:t>La soluzione giusta</a:t>
            </a:r>
            <a:br>
              <a:rPr sz="2000" b="1">
                <a:solidFill>
                  <a:schemeClr val="accent3"/>
                </a:solidFill>
              </a:rPr>
            </a:br>
            <a:r>
              <a:rPr sz="2000" b="1">
                <a:solidFill>
                  <a:schemeClr val="accent3"/>
                </a:solidFill>
              </a:rPr>
              <a:t>per ogni esigenza!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b="1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23454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 riduttori planetari di STOBER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400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sz="2400" b="1" dirty="0" err="1">
                <a:solidFill>
                  <a:schemeClr val="accent3"/>
                </a:solidFill>
              </a:rPr>
              <a:t>Potenti</a:t>
            </a:r>
            <a:r>
              <a:rPr sz="2400" b="1" dirty="0">
                <a:solidFill>
                  <a:schemeClr val="accent3"/>
                </a:solidFill>
              </a:rPr>
              <a:t>. </a:t>
            </a:r>
            <a:r>
              <a:rPr sz="2400" b="1" dirty="0" err="1">
                <a:solidFill>
                  <a:schemeClr val="accent3"/>
                </a:solidFill>
              </a:rPr>
              <a:t>Precisi</a:t>
            </a:r>
            <a:r>
              <a:rPr sz="2400" b="1" dirty="0">
                <a:solidFill>
                  <a:schemeClr val="accent3"/>
                </a:solidFill>
              </a:rPr>
              <a:t>. </a:t>
            </a:r>
            <a:r>
              <a:rPr sz="2400" b="1" dirty="0" err="1">
                <a:solidFill>
                  <a:schemeClr val="accent3"/>
                </a:solidFill>
              </a:rPr>
              <a:t>Su</a:t>
            </a:r>
            <a:r>
              <a:rPr sz="2400" b="1" dirty="0">
                <a:solidFill>
                  <a:schemeClr val="accent3"/>
                </a:solidFill>
              </a:rPr>
              <a:t> </a:t>
            </a:r>
            <a:r>
              <a:rPr sz="2400" b="1" dirty="0" err="1">
                <a:solidFill>
                  <a:schemeClr val="accent3"/>
                </a:solidFill>
              </a:rPr>
              <a:t>misura</a:t>
            </a:r>
            <a:r>
              <a:rPr sz="2400" b="1" dirty="0">
                <a:solidFill>
                  <a:schemeClr val="accent3"/>
                </a:solidFill>
              </a:rPr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/>
              <a:t>I </a:t>
            </a:r>
            <a:r>
              <a:rPr dirty="0" err="1"/>
              <a:t>motoriduttori</a:t>
            </a:r>
            <a:r>
              <a:rPr dirty="0"/>
              <a:t> </a:t>
            </a:r>
            <a:r>
              <a:rPr dirty="0" err="1"/>
              <a:t>planetari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compatti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mercato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Precisione</a:t>
            </a:r>
            <a:r>
              <a:rPr dirty="0"/>
              <a:t> e </a:t>
            </a:r>
            <a:r>
              <a:rPr dirty="0" err="1"/>
              <a:t>prestazioni</a:t>
            </a:r>
            <a:r>
              <a:rPr dirty="0"/>
              <a:t> </a:t>
            </a:r>
            <a:r>
              <a:rPr dirty="0" err="1"/>
              <a:t>eccellenti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combinazione</a:t>
            </a:r>
            <a:r>
              <a:rPr dirty="0"/>
              <a:t> e </a:t>
            </a:r>
            <a:r>
              <a:rPr dirty="0" err="1"/>
              <a:t>opzioni</a:t>
            </a:r>
            <a:r>
              <a:rPr dirty="0"/>
              <a:t> </a:t>
            </a:r>
            <a:r>
              <a:rPr dirty="0" err="1"/>
              <a:t>impareggiabili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Robustezza</a:t>
            </a:r>
            <a:r>
              <a:rPr dirty="0"/>
              <a:t> </a:t>
            </a:r>
            <a:r>
              <a:rPr dirty="0" err="1"/>
              <a:t>straordinaria</a:t>
            </a:r>
            <a:r>
              <a:rPr dirty="0"/>
              <a:t>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dirty="0" err="1"/>
              <a:t>Soluzioni</a:t>
            </a:r>
            <a:r>
              <a:rPr dirty="0"/>
              <a:t> di </a:t>
            </a:r>
            <a:r>
              <a:rPr dirty="0" err="1"/>
              <a:t>trasmissione</a:t>
            </a:r>
            <a:r>
              <a:rPr dirty="0"/>
              <a:t> </a:t>
            </a:r>
            <a:r>
              <a:rPr dirty="0" err="1"/>
              <a:t>pronte</a:t>
            </a:r>
            <a:r>
              <a:rPr dirty="0"/>
              <a:t> al </a:t>
            </a:r>
            <a:r>
              <a:rPr dirty="0" err="1"/>
              <a:t>montaggio</a:t>
            </a:r>
            <a:r>
              <a:rPr dirty="0"/>
              <a:t> per </a:t>
            </a:r>
            <a:br>
              <a:rPr lang="de-DE" dirty="0"/>
            </a:br>
            <a:r>
              <a:rPr dirty="0" err="1"/>
              <a:t>macchine</a:t>
            </a:r>
            <a:r>
              <a:rPr dirty="0"/>
              <a:t> </a:t>
            </a:r>
            <a:r>
              <a:rPr dirty="0" err="1"/>
              <a:t>utensili</a:t>
            </a:r>
            <a:r>
              <a:rPr lang="de-DE" dirty="0"/>
              <a:t> </a:t>
            </a:r>
            <a:r>
              <a:rPr dirty="0"/>
              <a:t>e di </a:t>
            </a:r>
            <a:r>
              <a:rPr dirty="0" err="1"/>
              <a:t>imballaggio</a:t>
            </a:r>
            <a:r>
              <a:rPr dirty="0"/>
              <a:t>, </a:t>
            </a:r>
            <a:r>
              <a:rPr dirty="0" err="1"/>
              <a:t>nonché</a:t>
            </a:r>
            <a:r>
              <a:rPr dirty="0"/>
              <a:t> per </a:t>
            </a:r>
            <a:br>
              <a:rPr lang="de-DE" dirty="0"/>
            </a:br>
            <a:r>
              <a:rPr dirty="0" err="1"/>
              <a:t>applicazioni</a:t>
            </a:r>
            <a:r>
              <a:rPr dirty="0"/>
              <a:t> del </a:t>
            </a:r>
            <a:r>
              <a:rPr dirty="0" err="1"/>
              <a:t>settore</a:t>
            </a:r>
            <a:r>
              <a:rPr lang="de-DE" dirty="0"/>
              <a:t> </a:t>
            </a:r>
            <a:r>
              <a:rPr dirty="0" err="1"/>
              <a:t>dell'automazione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</a:t>
            </a:r>
            <a:br>
              <a:rPr lang="de-DE" dirty="0"/>
            </a:br>
            <a:r>
              <a:rPr dirty="0" err="1"/>
              <a:t>robotica</a:t>
            </a:r>
            <a:r>
              <a:rPr dirty="0"/>
              <a:t>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4013CB-0068-42AC-A2EA-E518D9FC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STOBER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it-IT" sz="2400" b="1" dirty="0">
                <a:solidFill>
                  <a:schemeClr val="accent3"/>
                </a:solidFill>
              </a:rPr>
              <a:t>La migliore soluzione per la trasmissione e l’automazione</a:t>
            </a:r>
            <a:endParaRPr lang="de-DE" sz="2400" b="1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dirty="0"/>
              <a:t>Trovare e configurare velocemente con pochi clic.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</a:t>
            </a:r>
            <a:r>
              <a:rPr lang="it-IT" dirty="0" err="1"/>
              <a:t>iltrare</a:t>
            </a:r>
            <a:r>
              <a:rPr lang="it-IT" dirty="0"/>
              <a:t>, confrontare, salvare e condividere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Scaricare</a:t>
            </a:r>
            <a:r>
              <a:rPr lang="de-DE" dirty="0"/>
              <a:t>: </a:t>
            </a:r>
            <a:r>
              <a:rPr lang="it-IT" dirty="0"/>
              <a:t>modelli 3D, disegni quotati e schede tecniche</a:t>
            </a:r>
            <a:r>
              <a:rPr lang="de-DE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Richiedi</a:t>
            </a:r>
            <a:r>
              <a:rPr lang="de-DE" dirty="0"/>
              <a:t> </a:t>
            </a:r>
            <a:r>
              <a:rPr lang="de-DE" dirty="0" err="1"/>
              <a:t>direttamente</a:t>
            </a:r>
            <a:r>
              <a:rPr lang="de-DE" dirty="0"/>
              <a:t> </a:t>
            </a:r>
            <a:r>
              <a:rPr lang="de-DE" dirty="0" err="1"/>
              <a:t>un'offerta</a:t>
            </a:r>
            <a:r>
              <a:rPr lang="de-DE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14510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F225E8E-9121-4B06-B037-BD167DF0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801" y="836591"/>
            <a:ext cx="6325777" cy="6531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3493D8-63FD-4961-849C-5071320E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t>MORE THAN JUST A GEARBOX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40B6F2A-CE57-4C93-8678-CF6BF7F54812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2400" b="1">
                <a:solidFill>
                  <a:schemeClr val="accent3"/>
                </a:solidFill>
              </a:rPr>
              <a:t>Per una marcia in più!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Una collaborazione alla pari.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Consulenza personale e competente.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Supporto a 360°:</a:t>
            </a:r>
            <a:br/>
            <a:r>
              <a:t>dalla progettazione alla messa in funzione </a:t>
            </a:r>
            <a:br/>
            <a:r>
              <a:t>e ovviamente anche oltre.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t>Soluzione ottimale per ogni</a:t>
            </a:r>
            <a:br/>
            <a:r>
              <a:t>campo applicativo specifico.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6D240-3744-4298-A665-6BB42A7C6C96}"/>
              </a:ext>
            </a:extLst>
          </p:cNvPr>
          <p:cNvSpPr txBox="1"/>
          <p:nvPr/>
        </p:nvSpPr>
        <p:spPr>
          <a:xfrm>
            <a:off x="5205663" y="1781223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THAN JUST A GEARBOX</a:t>
            </a:r>
            <a:r>
              <a:rPr sz="28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28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7848B5-1C8A-4AEB-8819-7B9ABEB442DB}"/>
              </a:ext>
            </a:extLst>
          </p:cNvPr>
          <p:cNvSpPr txBox="1"/>
          <p:nvPr/>
        </p:nvSpPr>
        <p:spPr>
          <a:xfrm>
            <a:off x="5205663" y="1061306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MORE</a:t>
            </a:r>
            <a:r>
              <a:rPr sz="4000">
                <a:solidFill>
                  <a:srgbClr val="A3A62C"/>
                </a:solidFill>
                <a:highlight>
                  <a:srgbClr val="A3A62C"/>
                </a:highlight>
                <a:latin typeface="Exo 2"/>
              </a:rPr>
              <a:t>.</a:t>
            </a:r>
            <a:r>
              <a:rPr sz="4000">
                <a:solidFill>
                  <a:schemeClr val="bg1"/>
                </a:solidFill>
                <a:highlight>
                  <a:srgbClr val="A3A62C"/>
                </a:highlight>
                <a:latin typeface="Exo 2"/>
              </a:rPr>
              <a:t>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750</Words>
  <Application>Microsoft Office PowerPoint</Application>
  <PresentationFormat>Breitbild</PresentationFormat>
  <Paragraphs>135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Exo 2</vt:lpstr>
      <vt:lpstr>Wingdings</vt:lpstr>
      <vt:lpstr>Office</vt:lpstr>
      <vt:lpstr>I riduttori planetari  di STOBER.</vt:lpstr>
      <vt:lpstr>PRESTAZIONI migliorate per la vostra macchina!</vt:lpstr>
      <vt:lpstr>PRESTAZIONI migliorate per la vostra macchina!</vt:lpstr>
      <vt:lpstr>Più PRECISIONE con i riduttori planetari di STOBER</vt:lpstr>
      <vt:lpstr>Garanzia di qualità! </vt:lpstr>
      <vt:lpstr>SU MISURA per i vostri requisiti specifici</vt:lpstr>
      <vt:lpstr>I riduttori planetari di STOBER</vt:lpstr>
      <vt:lpstr>Make it yours! STOBER Configurator</vt:lpstr>
      <vt:lpstr>MORE THAN JUST A GEARBOX</vt:lpstr>
      <vt:lpstr>La CARTA D'IDENTITÀ DEL PRODOTTO DI STOBER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Planetengetriebe  von STÖBER.</dc:title>
  <dc:creator>Göransson, Ulla</dc:creator>
  <cp:lastModifiedBy>Grotzfeld, Claudia</cp:lastModifiedBy>
  <cp:revision>85</cp:revision>
  <dcterms:created xsi:type="dcterms:W3CDTF">2019-11-05T09:41:04Z</dcterms:created>
  <dcterms:modified xsi:type="dcterms:W3CDTF">2020-01-15T11:56:03Z</dcterms:modified>
</cp:coreProperties>
</file>