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2" r:id="rId4"/>
  </p:sldMasterIdLst>
  <p:notesMasterIdLst>
    <p:notesMasterId r:id="rId17"/>
  </p:notesMasterIdLst>
  <p:sldIdLst>
    <p:sldId id="258" r:id="rId5"/>
    <p:sldId id="840" r:id="rId6"/>
    <p:sldId id="363" r:id="rId7"/>
    <p:sldId id="841" r:id="rId8"/>
    <p:sldId id="308" r:id="rId9"/>
    <p:sldId id="842" r:id="rId10"/>
    <p:sldId id="352" r:id="rId11"/>
    <p:sldId id="831" r:id="rId12"/>
    <p:sldId id="342" r:id="rId13"/>
    <p:sldId id="337" r:id="rId14"/>
    <p:sldId id="263" r:id="rId15"/>
    <p:sldId id="834" r:id="rId16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80"/>
  </p:normalViewPr>
  <p:slideViewPr>
    <p:cSldViewPr snapToGrid="0" snapToObjects="1">
      <p:cViewPr varScale="1">
        <p:scale>
          <a:sx n="116" d="100"/>
          <a:sy n="116" d="100"/>
        </p:scale>
        <p:origin x="84" y="348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7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20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114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33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Technologie d'interface inégalée pour la connexion de moteurs de tailles les plus variées.</a:t>
            </a:r>
            <a:br/>
            <a:r>
              <a:rPr sz="1600"/>
              <a:t>Les adaptateurs moteur STOBER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sont disponibles dans les modèles les plus variés et dans la variante ServoStop avec un frein intégré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peuvent être combinés avec les réducteurs standard ou à jeu réduit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permettent, dans la variante Large avec plaque de moteur XL, la connexion des réducteurs STOBER les plus compacts aux moteurs surdimensionnés – un argument clé de vente 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>
            <a:noAutofit/>
          </a:bodyPr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8A75CD3E-870F-439E-8EC1-378B5C7B68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53800" y="6529604"/>
            <a:ext cx="74295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1882" tIns="50941" rIns="101882" bIns="50941" anchor="b"/>
          <a:lstStyle/>
          <a:p>
            <a:pPr algn="r" defTabSz="1019175" eaLnBrk="0" hangingPunct="0"/>
            <a:fld id="{51CB384A-0536-4360-B28A-1B00EEFBB37D}" type="slidenum">
              <a:rPr lang="de-DE" altLang="de-DE" sz="1300" b="1">
                <a:solidFill>
                  <a:srgbClr val="808080"/>
                </a:solidFill>
              </a:rPr>
              <a:pPr algn="r" defTabSz="1019175" eaLnBrk="0" hangingPunct="0"/>
              <a:t>‹Nr.›</a:t>
            </a:fld>
            <a:endParaRPr lang="de-DE" altLang="de-DE" sz="1300" b="1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2557525"/>
            <a:ext cx="6788400" cy="1476000"/>
          </a:xfrm>
        </p:spPr>
        <p:txBody>
          <a:bodyPr/>
          <a:lstStyle/>
          <a:p>
            <a:r>
              <a:t>La précision au format XL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740640"/>
            <a:ext cx="6534000" cy="645454"/>
          </a:xfrm>
        </p:spPr>
        <p:txBody>
          <a:bodyPr/>
          <a:lstStyle/>
          <a:p>
            <a:r>
              <a:t>Compacité. Rigidité. À faible jeu. Efficacité énergétique.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BE9D874-C60B-2316-581F-8A3200B8A5B9}"/>
              </a:ext>
            </a:extLst>
          </p:cNvPr>
          <p:cNvSpPr txBox="1">
            <a:spLocks/>
          </p:cNvSpPr>
          <p:nvPr/>
        </p:nvSpPr>
        <p:spPr>
          <a:xfrm>
            <a:off x="1006728" y="3936981"/>
            <a:ext cx="7145753" cy="64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Réducteurs planétaires de la gamme PH (tailles 9 – 12). </a:t>
            </a:r>
          </a:p>
        </p:txBody>
      </p:sp>
    </p:spTree>
    <p:extLst>
      <p:ext uri="{BB962C8B-B14F-4D97-AF65-F5344CB8AC3E}">
        <p14:creationId xmlns:p14="http://schemas.microsoft.com/office/powerpoint/2010/main" val="144700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Toutes les possibilités s'offrent à vous 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Conception machine flexible.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Immense diversité de combinaisons </a:t>
            </a:r>
            <a:br/>
            <a:r>
              <a:t>et d'options.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Combinaisons maximales </a:t>
            </a:r>
            <a:br/>
            <a:r>
              <a:t>de réducteurs et de moteurs </a:t>
            </a:r>
            <a:br/>
            <a:r>
              <a:t>en montage direct.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Modèles d'adaptateur variables.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PARFAITEMENT ADAPTÉS à vos exigences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La solution adaptée 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à chaque exigence !</a:t>
            </a:r>
          </a:p>
        </p:txBody>
      </p:sp>
      <p:pic>
        <p:nvPicPr>
          <p:cNvPr id="3" name="Grafik 2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DBFED0E4-60F9-54F8-BBF0-B726C21AC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694" y="1987385"/>
            <a:ext cx="5486400" cy="4520794"/>
          </a:xfrm>
          <a:prstGeom prst="rect">
            <a:avLst/>
          </a:prstGeom>
        </p:spPr>
      </p:pic>
      <p:pic>
        <p:nvPicPr>
          <p:cNvPr id="5" name="Grafik 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93A25CC8-AC6D-D797-1273-286E27DFD0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625" y="1745991"/>
            <a:ext cx="6096000" cy="511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Nos solutions offrent plus d'avantages 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Partenariat.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Conseil personnalisé compétent.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Assistance sur toute la ligne, </a:t>
            </a:r>
            <a:br/>
            <a:r>
              <a:t>du dimensionnement à la mise en service </a:t>
            </a:r>
            <a:br/>
            <a:r>
              <a:t>et bien au-delà, naturellement.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Solution optimale adaptée </a:t>
            </a:r>
            <a:br/>
            <a:r>
              <a:t>à chaque application.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Nous vous remercions !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2E373CD-D860-CDD3-49DF-6D2352D03689}"/>
              </a:ext>
            </a:extLst>
          </p:cNvPr>
          <p:cNvSpPr txBox="1"/>
          <p:nvPr/>
        </p:nvSpPr>
        <p:spPr>
          <a:xfrm>
            <a:off x="2436123" y="1786838"/>
            <a:ext cx="5516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/>
              <a:t>L'expert des technologies de mouvement complexes.</a:t>
            </a:r>
          </a:p>
        </p:txBody>
      </p:sp>
      <p:pic>
        <p:nvPicPr>
          <p:cNvPr id="16" name="Grafik 15" descr="Ein Bild, das Betonmischmaschine enthält.&#10;&#10;Automatisch generierte Beschreibung">
            <a:extLst>
              <a:ext uri="{FF2B5EF4-FFF2-40B4-BE49-F238E27FC236}">
                <a16:creationId xmlns:a16="http://schemas.microsoft.com/office/drawing/2014/main" id="{397A21D8-0418-21A4-3FE6-C3F13A44D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251" y="2199550"/>
            <a:ext cx="7994374" cy="297390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C916CB-D23D-7927-56C0-DE96519B9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549" y="5619907"/>
            <a:ext cx="4785351" cy="93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3"/>
                </a:solidFill>
              </a:rPr>
              <a:t>Gagnez de l'espace !</a:t>
            </a:r>
            <a:r>
              <a:rPr sz="2800" b="1">
                <a:solidFill>
                  <a:schemeClr val="accent3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Réduction de la longueur jusqu'à </a:t>
            </a:r>
            <a:br/>
            <a:r>
              <a:t>100 millimètres.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Rigidité accrue.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Faible inertie de masse.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Poids réduit.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Jusqu'à 20 % de couple en plus.</a:t>
            </a:r>
          </a:p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/>
            </a:r>
            <a:br>
              <a:rPr sz="2400" b="1">
                <a:solidFill>
                  <a:schemeClr val="accent4"/>
                </a:solidFill>
              </a:rPr>
            </a:br>
            <a:r>
              <a:rPr sz="2800" b="1">
                <a:solidFill>
                  <a:schemeClr val="accent4"/>
                </a:solidFill>
              </a:rPr>
              <a:t>Exploitez les avantages du montage direct !</a:t>
            </a:r>
            <a:r>
              <a:rPr sz="28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Pas d'adaptateur moteur.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Conception compacte.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Grande plage de transmission.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Dynamique d'entraînement maximale.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Solution d'entraînement prête au montage.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Meilleure PERFORMANCE pour votre machine !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3287CFC-8E9C-7374-364E-4D2AC2ADC655}"/>
              </a:ext>
            </a:extLst>
          </p:cNvPr>
          <p:cNvGrpSpPr/>
          <p:nvPr/>
        </p:nvGrpSpPr>
        <p:grpSpPr>
          <a:xfrm>
            <a:off x="5219523" y="2520498"/>
            <a:ext cx="2979436" cy="1036718"/>
            <a:chOff x="4645334" y="2661626"/>
            <a:chExt cx="2979436" cy="1036718"/>
          </a:xfrm>
        </p:grpSpPr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650C756D-71E1-4FF6-8290-5CE7A531A4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45334" y="2976312"/>
              <a:ext cx="1027713" cy="607579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3CA26171-2716-433D-997B-8EEFBE125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4452" y="2661626"/>
              <a:ext cx="1070318" cy="632765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A94459B5-B295-45CF-A835-C068CD0C2251}"/>
                </a:ext>
              </a:extLst>
            </p:cNvPr>
            <p:cNvSpPr txBox="1"/>
            <p:nvPr/>
          </p:nvSpPr>
          <p:spPr>
            <a:xfrm>
              <a:off x="6962951" y="3048196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b="1">
                  <a:solidFill>
                    <a:schemeClr val="accent3"/>
                  </a:solidFill>
                </a:rPr>
                <a:t>L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5687FD5-8E36-470E-B742-E57F4055E9DC}"/>
                </a:ext>
              </a:extLst>
            </p:cNvPr>
            <p:cNvSpPr txBox="1"/>
            <p:nvPr/>
          </p:nvSpPr>
          <p:spPr>
            <a:xfrm>
              <a:off x="5024352" y="3329012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b="1">
                  <a:solidFill>
                    <a:schemeClr val="accent3"/>
                  </a:solidFill>
                </a:rPr>
                <a:t>L</a:t>
              </a:r>
            </a:p>
          </p:txBody>
        </p:sp>
      </p:grp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800" b="1">
                <a:solidFill>
                  <a:schemeClr val="bg1"/>
                </a:solidFill>
              </a:rPr>
              <a:t>Les motoréducteurs planétaires</a:t>
            </a:r>
            <a:r>
              <a:rPr b="1">
                <a:solidFill>
                  <a:schemeClr val="bg1"/>
                </a:solidFill>
              </a:rPr>
              <a:t/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les plus compacts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du marché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4433661" y="127907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PHQ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6247236" y="970837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FD43BA1-AA57-62BD-7443-6D292BE926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540" y="1328714"/>
            <a:ext cx="2300943" cy="15336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EC1BFE7-5048-75B9-E992-9D579A9F8D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989" y="1701439"/>
            <a:ext cx="2300943" cy="15336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D6EA47-1659-C4A4-7183-1FD5A08A4A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954" y="2926758"/>
            <a:ext cx="4764139" cy="317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6EE3A015-103E-4CFB-A854-58761F5E4B84}"/>
              </a:ext>
            </a:extLst>
          </p:cNvPr>
          <p:cNvSpPr txBox="1"/>
          <p:nvPr/>
        </p:nvSpPr>
        <p:spPr>
          <a:xfrm>
            <a:off x="5966230" y="1393777"/>
            <a:ext cx="5539052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Couple accru 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Jusqu'à 11 % de couple d'accélération en plus.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Jusqu'à 18 % de couple nominal en plus.</a:t>
            </a:r>
            <a:r>
              <a:rPr sz="2000"/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Jusqu'à 50 % de couple de décrochage en plus.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Rigidité au basculement très élevée.</a:t>
            </a:r>
            <a:endParaRPr lang="de-DE" sz="20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A7439B-D65B-467F-A421-7B7BB70C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Meilleure PERFORMANCE pour votre machine !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22B9383-6081-4573-9FB0-2B58BF32D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190" y="3072538"/>
            <a:ext cx="7558222" cy="3785462"/>
          </a:xfrm>
          <a:prstGeom prst="rect">
            <a:avLst/>
          </a:prstGeom>
        </p:spPr>
      </p:pic>
      <p:pic>
        <p:nvPicPr>
          <p:cNvPr id="8" name="Grafik 7" descr="Ein Bild, das Straße, schwarz enthält.&#10;&#10;Automatisch generierte Beschreibung">
            <a:extLst>
              <a:ext uri="{FF2B5EF4-FFF2-40B4-BE49-F238E27FC236}">
                <a16:creationId xmlns:a16="http://schemas.microsoft.com/office/drawing/2014/main" id="{1B65DE50-5612-1861-5BFE-7E44C6620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2247" y="1635698"/>
            <a:ext cx="4995531" cy="332957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FCCFBEE-FED4-BE23-24E4-AC16F9237650}"/>
              </a:ext>
            </a:extLst>
          </p:cNvPr>
          <p:cNvSpPr txBox="1"/>
          <p:nvPr/>
        </p:nvSpPr>
        <p:spPr>
          <a:xfrm>
            <a:off x="5951952" y="4191070"/>
            <a:ext cx="10965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/>
              <a:t>Extrême flexibilité grâce à une </a:t>
            </a:r>
            <a:br>
              <a:rPr sz="2000"/>
            </a:br>
            <a:r>
              <a:rPr sz="2000" b="1">
                <a:solidFill>
                  <a:schemeClr val="accent3"/>
                </a:solidFill>
              </a:rPr>
              <a:t>plage de transmission</a:t>
            </a:r>
            <a:r>
              <a:rPr sz="2000"/>
              <a:t> de </a:t>
            </a:r>
            <a:r>
              <a:rPr sz="2000" b="1">
                <a:solidFill>
                  <a:schemeClr val="accent3"/>
                </a:solidFill>
              </a:rPr>
              <a:t>12 à 600 </a:t>
            </a:r>
            <a:r>
              <a:rPr sz="20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12576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642E6D7-7F0F-B8B7-A388-01D083D832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3202" y="745910"/>
            <a:ext cx="7258551" cy="60869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Plus haute QUALITÉ DE LA DENTURE !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7859713" y="5453827"/>
            <a:ext cx="3569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motoréducteurs planétaires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plus compacts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 marché</a:t>
            </a:r>
          </a:p>
        </p:txBody>
      </p:sp>
      <p:pic>
        <p:nvPicPr>
          <p:cNvPr id="3" name="Grafik 2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BD679108-0700-5B5B-384C-F6114208F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670" y="2116866"/>
            <a:ext cx="5078522" cy="338488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67B0634-A916-C1F5-D077-CCBA57394D13}"/>
              </a:ext>
            </a:extLst>
          </p:cNvPr>
          <p:cNvSpPr txBox="1"/>
          <p:nvPr/>
        </p:nvSpPr>
        <p:spPr>
          <a:xfrm>
            <a:off x="5651653" y="29745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1A0D52B-7BBE-E0E6-55E6-079FFF0F1D55}"/>
              </a:ext>
            </a:extLst>
          </p:cNvPr>
          <p:cNvSpPr txBox="1"/>
          <p:nvPr/>
        </p:nvSpPr>
        <p:spPr>
          <a:xfrm>
            <a:off x="1229787" y="3579421"/>
            <a:ext cx="5166911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sz="2800" b="1">
                <a:solidFill>
                  <a:schemeClr val="accent3"/>
                </a:solidFill>
              </a:rPr>
              <a:t>Performance renforcée par le Quattro-Power 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Système innovant à 4 planètes.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Rigidité en torsion maximale.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Pour un couple maximal.</a:t>
            </a:r>
          </a:p>
          <a:p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A411822-5E6A-C44C-B807-956938140519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AEF0A836-0B71-0AC6-506D-DD19C85A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winkliges Dreieck 13">
              <a:extLst>
                <a:ext uri="{FF2B5EF4-FFF2-40B4-BE49-F238E27FC236}">
                  <a16:creationId xmlns:a16="http://schemas.microsoft.com/office/drawing/2014/main" id="{E0A251F2-6D6A-108E-C89E-A14135A8884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456324A2-4793-35A9-981E-9961A7DAD6FE}"/>
              </a:ext>
            </a:extLst>
          </p:cNvPr>
          <p:cNvSpPr txBox="1"/>
          <p:nvPr/>
        </p:nvSpPr>
        <p:spPr>
          <a:xfrm>
            <a:off x="569277" y="1474564"/>
            <a:ext cx="7414807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sz="2800" b="1">
                <a:solidFill>
                  <a:schemeClr val="accent3"/>
                </a:solidFill>
              </a:rPr>
              <a:t>Carter et denture haut de gamme.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Fonctionnement silencieux optimisé.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Excellente synchronisation.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Couples élevés.</a:t>
            </a:r>
            <a:r>
              <a:rPr sz="200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8391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433FD75-ABF4-64EA-9084-257B395F28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3289" y="706216"/>
            <a:ext cx="6467320" cy="6520493"/>
          </a:xfrm>
          <a:prstGeom prst="rect">
            <a:avLst/>
          </a:prstGeom>
        </p:spPr>
      </p:pic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4"/>
                </a:solidFill>
              </a:rPr>
              <a:t>Grande force pour une puissance volumique maximale.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Combinaison possible avec les entraînements à crémaillères des </a:t>
            </a:r>
            <a:br/>
            <a:r>
              <a:t>gammes ZTR et ZTRS.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Capacité de charge exceptionnelle.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Excellents pour les axes d'avance des </a:t>
            </a:r>
            <a:br/>
            <a:r>
              <a:t>machines-outils.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Meilleure PERFORMANCE pour votre machine 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257611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27A28C-B910-F659-E32C-4B4A397BD4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713" y="2097088"/>
            <a:ext cx="6126372" cy="4083288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988A884-5BE2-98ED-6E9C-41E2421B5F79}"/>
              </a:ext>
            </a:extLst>
          </p:cNvPr>
          <p:cNvSpPr/>
          <p:nvPr/>
        </p:nvSpPr>
        <p:spPr>
          <a:xfrm>
            <a:off x="96103" y="4618561"/>
            <a:ext cx="321203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/>
              <a:t/>
            </a:r>
            <a:br>
              <a:rPr b="1"/>
            </a:br>
            <a:r>
              <a:rPr sz="2800" b="1">
                <a:solidFill>
                  <a:schemeClr val="bg1"/>
                </a:solidFill>
              </a:rPr>
              <a:t>Concentricité </a:t>
            </a:r>
            <a:br>
              <a:rPr sz="2800" b="1">
                <a:solidFill>
                  <a:schemeClr val="bg1"/>
                </a:solidFill>
              </a:rPr>
            </a:br>
            <a:r>
              <a:rPr sz="2800" b="1">
                <a:solidFill>
                  <a:schemeClr val="bg1"/>
                </a:solidFill>
              </a:rPr>
              <a:t>réduite </a:t>
            </a:r>
            <a:r>
              <a:rPr sz="2400" b="1">
                <a:solidFill>
                  <a:schemeClr val="bg1"/>
                </a:solidFill>
              </a:rPr>
              <a:t/>
            </a:r>
            <a:br>
              <a:rPr sz="2400" b="1">
                <a:solidFill>
                  <a:schemeClr val="bg1"/>
                </a:solidFill>
              </a:rPr>
            </a:br>
            <a:r>
              <a:rPr sz="2400" b="1">
                <a:solidFill>
                  <a:schemeClr val="bg1"/>
                </a:solidFill>
              </a:rPr>
              <a:t>≤ </a:t>
            </a:r>
            <a:r>
              <a:rPr sz="4400" b="1">
                <a:solidFill>
                  <a:schemeClr val="bg1"/>
                </a:solidFill>
              </a:rPr>
              <a:t>10</a:t>
            </a:r>
            <a:r>
              <a:rPr sz="2400" b="1">
                <a:solidFill>
                  <a:schemeClr val="bg1"/>
                </a:solidFill>
              </a:rPr>
              <a:t> μm</a:t>
            </a:r>
            <a:r>
              <a:rPr sz="240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59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413E671-3921-8A81-8E49-929388A813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0" y="745910"/>
            <a:ext cx="7258551" cy="6086906"/>
          </a:xfrm>
          <a:prstGeom prst="rect">
            <a:avLst/>
          </a:prstGeom>
        </p:spPr>
      </p:pic>
      <p:pic>
        <p:nvPicPr>
          <p:cNvPr id="7" name="Grafik 6" descr="Ein Bild, das Elektronik, Kamera, Licht enthält.&#10;&#10;Automatisch generierte Beschreibung">
            <a:extLst>
              <a:ext uri="{FF2B5EF4-FFF2-40B4-BE49-F238E27FC236}">
                <a16:creationId xmlns:a16="http://schemas.microsoft.com/office/drawing/2014/main" id="{110E0F07-4713-ED7D-AF1D-299FF265EF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2316" y="3226092"/>
            <a:ext cx="5049271" cy="3365389"/>
          </a:xfrm>
          <a:prstGeom prst="rect">
            <a:avLst/>
          </a:prstGeom>
          <a:effectLst/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2"/>
                </a:solidFill>
              </a:rPr>
              <a:t>Sécurisation – deux fois plutôt qu'une !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Réducteur planétaire de haute qualité + moteur brushless synchrone </a:t>
            </a:r>
            <a:br/>
            <a:r>
              <a:t>avec frein d'arrêt.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Frein à pression de ressort à commande électrique « ServoStop »</a:t>
            </a:r>
            <a:br/>
            <a:r>
              <a:t>dans l'adaptateur moteur.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Système à redondance diversifiée selon EN ISO 13849-1.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Sécurisation fiable grâce au servo-variateur SD6,</a:t>
            </a:r>
            <a:br/>
            <a:r>
              <a:t>au module de sécurité SE6 et à la </a:t>
            </a:r>
            <a:br/>
            <a:r>
              <a:t>gestion du frein sûre intégrée.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Sécurité du système – avec frein redondant !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3F68B53-D700-A02C-1558-ECAC292AB72B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0051" y="4822167"/>
            <a:ext cx="1589067" cy="2035833"/>
            <a:chOff x="-1" y="2079114"/>
            <a:chExt cx="3017183" cy="3364751"/>
          </a:xfrm>
        </p:grpSpPr>
        <p:sp>
          <p:nvSpPr>
            <p:cNvPr id="9" name="Rechtwinkliges Dreieck 8">
              <a:extLst>
                <a:ext uri="{FF2B5EF4-FFF2-40B4-BE49-F238E27FC236}">
                  <a16:creationId xmlns:a16="http://schemas.microsoft.com/office/drawing/2014/main" id="{FB938E00-7EAB-7905-8103-F677141A4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27FA2B47-E48E-6780-6F5F-433E2945A3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11971CE0-0CCB-11DF-BC63-4D5D10B6AE2B}"/>
              </a:ext>
            </a:extLst>
          </p:cNvPr>
          <p:cNvSpPr txBox="1"/>
          <p:nvPr/>
        </p:nvSpPr>
        <p:spPr>
          <a:xfrm>
            <a:off x="1673187" y="5469200"/>
            <a:ext cx="5927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b="1">
                <a:solidFill>
                  <a:schemeClr val="accent2"/>
                </a:solidFill>
              </a:rPr>
              <a:t>Solution à double frein 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C33DDC6-4864-BAFB-F08F-16CAB4A8CF3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9276611" y="955883"/>
            <a:ext cx="2167808" cy="46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67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winkliges Dreieck 21">
            <a:extLst>
              <a:ext uri="{FF2B5EF4-FFF2-40B4-BE49-F238E27FC236}">
                <a16:creationId xmlns:a16="http://schemas.microsoft.com/office/drawing/2014/main" id="{57187173-9B27-4FF0-AAFD-4E3C382A987A}"/>
              </a:ext>
            </a:extLst>
          </p:cNvPr>
          <p:cNvSpPr>
            <a:spLocks noChangeAspect="1"/>
          </p:cNvSpPr>
          <p:nvPr/>
        </p:nvSpPr>
        <p:spPr>
          <a:xfrm flipH="1">
            <a:off x="6576037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983BFE9-7EA4-4231-AC39-F5C90EF11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4"/>
                </a:solidFill>
              </a:rPr>
              <a:t>Efficacité sans faille.</a:t>
            </a:r>
            <a:r>
              <a:rPr sz="28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Rendement élevé en combinaison avec les moteurs brushless synchrones.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Conviennent à tous les secteurs où la précision, </a:t>
            </a:r>
            <a:br/>
            <a:r>
              <a:t>la rentabilité et l'efficacité jouent un rôle important.</a:t>
            </a:r>
          </a:p>
          <a:p>
            <a:pPr marL="0" indent="0">
              <a:spcAft>
                <a:spcPts val="600"/>
              </a:spcAft>
              <a:buClr>
                <a:schemeClr val="accent4"/>
              </a:buClr>
              <a:buNone/>
            </a:pPr>
            <a:r>
              <a:t/>
            </a:r>
            <a:br/>
            <a:r>
              <a:rPr sz="2800" b="1">
                <a:solidFill>
                  <a:schemeClr val="accent4"/>
                </a:solidFill>
              </a:rPr>
              <a:t>Design logique.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Interfaces compatibles vers tous les moteurs et </a:t>
            </a:r>
            <a:br/>
            <a:r>
              <a:t>adaptateurs STOBER.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Aspect haut de gamme : contours fluides, </a:t>
            </a:r>
            <a:br/>
            <a:r>
              <a:t>structure de surface lisse.</a:t>
            </a:r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0ED669-B2F8-488A-AC85-938DA5310114}"/>
              </a:ext>
            </a:extLst>
          </p:cNvPr>
          <p:cNvSpPr txBox="1"/>
          <p:nvPr/>
        </p:nvSpPr>
        <p:spPr>
          <a:xfrm>
            <a:off x="1677470" y="5523210"/>
            <a:ext cx="419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>
                <a:solidFill>
                  <a:schemeClr val="accent2"/>
                </a:solidFill>
              </a:rPr>
              <a:t>Valeurs d'efficacité optimales !</a:t>
            </a: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5E4C733-A420-4A6B-B54B-00736742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>
                <a:effectLst/>
                <a:latin typeface="Calibri"/>
                <a:ea typeface="Calibri"/>
              </a:rPr>
              <a:t>Efficacité et design.</a:t>
            </a: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751501B-D718-48C3-82EB-5D71BC531838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0" y="4821586"/>
            <a:ext cx="1589067" cy="2035833"/>
            <a:chOff x="-1" y="2079114"/>
            <a:chExt cx="3017183" cy="3364751"/>
          </a:xfrm>
        </p:grpSpPr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1DFF2C86-9B75-41C8-8831-34B37DC2B9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6F733C-E3E1-48CD-99E9-6366176D21A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8216653-F466-2796-990D-30609D685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2453" y="1794263"/>
            <a:ext cx="5401270" cy="360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F412462-177A-D17A-7E5B-CD3C6F2D77BC}"/>
              </a:ext>
            </a:extLst>
          </p:cNvPr>
          <p:cNvSpPr/>
          <p:nvPr/>
        </p:nvSpPr>
        <p:spPr>
          <a:xfrm>
            <a:off x="8947568" y="5476650"/>
            <a:ext cx="2925993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400" b="1">
                <a:solidFill>
                  <a:schemeClr val="bg1"/>
                </a:solidFill>
              </a:rPr>
              <a:t>Les</a:t>
            </a:r>
            <a:r>
              <a:rPr sz="2800" b="1">
                <a:solidFill>
                  <a:schemeClr val="bg1"/>
                </a:solidFill>
              </a:rPr>
              <a:t> plus puissants </a:t>
            </a:r>
            <a:r>
              <a:rPr sz="2400" b="1">
                <a:solidFill>
                  <a:schemeClr val="bg1"/>
                </a:solidFill>
              </a:rPr>
              <a:t>dans leur</a:t>
            </a:r>
            <a:br>
              <a:rPr sz="2400" b="1">
                <a:solidFill>
                  <a:schemeClr val="bg1"/>
                </a:solidFill>
              </a:rPr>
            </a:br>
            <a:r>
              <a:rPr sz="2400" b="1">
                <a:solidFill>
                  <a:schemeClr val="bg1"/>
                </a:solidFill>
              </a:rPr>
              <a:t>classe de performance !</a:t>
            </a:r>
          </a:p>
        </p:txBody>
      </p:sp>
    </p:spTree>
    <p:extLst>
      <p:ext uri="{BB962C8B-B14F-4D97-AF65-F5344CB8AC3E}">
        <p14:creationId xmlns:p14="http://schemas.microsoft.com/office/powerpoint/2010/main" val="83677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CC10128-DF70-4C6E-8208-E3520B0171C8}"/>
              </a:ext>
            </a:extLst>
          </p:cNvPr>
          <p:cNvGrpSpPr/>
          <p:nvPr/>
        </p:nvGrpSpPr>
        <p:grpSpPr>
          <a:xfrm>
            <a:off x="4754881" y="822348"/>
            <a:ext cx="7437119" cy="6012699"/>
            <a:chOff x="5741581" y="1974187"/>
            <a:chExt cx="6040797" cy="4883812"/>
          </a:xfrm>
        </p:grpSpPr>
        <p:pic>
          <p:nvPicPr>
            <p:cNvPr id="8" name="Grafik 7" descr="Ein Bild, das Baum, Himmel, draußen enthält.&#10;&#10;Automatisch generierte Beschreibung">
              <a:extLst>
                <a:ext uri="{FF2B5EF4-FFF2-40B4-BE49-F238E27FC236}">
                  <a16:creationId xmlns:a16="http://schemas.microsoft.com/office/drawing/2014/main" id="{0859671F-A829-4225-97EE-21703583F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8818" r="6810"/>
            <a:stretch/>
          </p:blipFill>
          <p:spPr>
            <a:xfrm>
              <a:off x="6176121" y="1974187"/>
              <a:ext cx="5606257" cy="4883812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8310E615-456E-4510-8C54-A059C90FA4C7}"/>
                </a:ext>
              </a:extLst>
            </p:cNvPr>
            <p:cNvSpPr/>
            <p:nvPr/>
          </p:nvSpPr>
          <p:spPr>
            <a:xfrm>
              <a:off x="5741581" y="4407209"/>
              <a:ext cx="3359889" cy="5050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A2FE8A2-B831-4545-8DD5-05BA565D273B}"/>
              </a:ext>
            </a:extLst>
          </p:cNvPr>
          <p:cNvSpPr txBox="1"/>
          <p:nvPr/>
        </p:nvSpPr>
        <p:spPr>
          <a:xfrm>
            <a:off x="540000" y="1972927"/>
            <a:ext cx="7574845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Systèmes globaux pour l'entraînement </a:t>
            </a:r>
            <a:b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l'automatisation depuis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1934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15283 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combinaisons de réducteurs et de </a:t>
            </a:r>
            <a:b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</a:b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moteurs possibles.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Nombreux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points forts technologiques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adaptations personnalisées.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Accompagnement compétent dans le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dimensionnement de l'entraînement 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mise en service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inclus.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Disponibilité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à l'échelle internationale et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service après-vente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dans le monde entier.</a:t>
            </a:r>
          </a:p>
          <a:p>
            <a:pPr>
              <a:spcAft>
                <a:spcPts val="600"/>
              </a:spcAft>
            </a:pPr>
            <a:br>
              <a:rPr lang="de-DE" sz="1600" dirty="0"/>
            </a:b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b="1"/>
              <a:t>Le partenaire privilégié pour un mouvement parfait.</a:t>
            </a: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024EA4-DB39-4D19-A069-26E3099862CF}"/>
              </a:ext>
            </a:extLst>
          </p:cNvPr>
          <p:cNvSpPr txBox="1"/>
          <p:nvPr/>
        </p:nvSpPr>
        <p:spPr>
          <a:xfrm>
            <a:off x="540000" y="1142703"/>
            <a:ext cx="8670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>
                <a:solidFill>
                  <a:schemeClr val="accent1"/>
                </a:solidFill>
              </a:rPr>
              <a:t>Acteur international.</a:t>
            </a:r>
            <a:r>
              <a:rPr sz="2000" b="1">
                <a:solidFill>
                  <a:schemeClr val="accent1"/>
                </a:solidFill>
              </a:rPr>
              <a:t> </a:t>
            </a:r>
            <a:r>
              <a:rPr sz="2000" b="1">
                <a:solidFill>
                  <a:schemeClr val="accent1"/>
                </a:solidFill>
              </a:rPr>
              <a:t/>
            </a:r>
            <a:br>
              <a:rPr sz="2000" b="1">
                <a:solidFill>
                  <a:schemeClr val="accent1"/>
                </a:solidFill>
              </a:rPr>
            </a:br>
            <a:r>
              <a:rPr sz="2000" b="1">
                <a:solidFill>
                  <a:schemeClr val="accent1"/>
                </a:solidFill>
              </a:rPr>
              <a:t>Avec le charme d'une entreprise familiale.</a:t>
            </a:r>
            <a:r>
              <a:rPr sz="2000" b="1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191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6AF8A-1D94-4D68-9967-7DEC47B9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Avantages du système STOBER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1C0F12-6620-4403-A766-493C3A71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t>Profitez des avantages du système STOBER composé de</a:t>
            </a:r>
          </a:p>
          <a:p>
            <a:r>
              <a:rPr b="1">
                <a:solidFill>
                  <a:schemeClr val="accent3"/>
                </a:solidFill>
              </a:rPr>
              <a:t>réducteurs,</a:t>
            </a:r>
            <a:r>
              <a:rPr b="1"/>
              <a:t> </a:t>
            </a:r>
          </a:p>
          <a:p>
            <a:r>
              <a:rPr b="1">
                <a:solidFill>
                  <a:schemeClr val="accent5"/>
                </a:solidFill>
              </a:rPr>
              <a:t>moteurs, </a:t>
            </a:r>
          </a:p>
          <a:p>
            <a:r>
              <a:rPr b="1">
                <a:solidFill>
                  <a:schemeClr val="accent6"/>
                </a:solidFill>
              </a:rPr>
              <a:t>servo-variateurs et câbles</a:t>
            </a:r>
            <a:r>
              <a:rPr>
                <a:solidFill>
                  <a:schemeClr val="accent6"/>
                </a:solidFill>
              </a:rPr>
              <a:t>.</a:t>
            </a:r>
            <a:r>
              <a:rPr>
                <a:solidFill>
                  <a:schemeClr val="accent6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t/>
            </a:r>
            <a:br/>
            <a:r>
              <a:rPr b="1"/>
              <a:t>Pour un succès rapide et des mouvements complexes.</a:t>
            </a:r>
            <a:r>
              <a:rPr b="1"/>
              <a:t> </a:t>
            </a:r>
            <a:r>
              <a:rPr b="1"/>
              <a:t/>
            </a:r>
            <a:br>
              <a:rPr b="1"/>
            </a:br>
            <a:r>
              <a:rPr b="1"/>
              <a:t>Dans tous les secteurs.</a:t>
            </a:r>
            <a:r>
              <a:rPr b="1"/>
              <a:t> </a:t>
            </a:r>
            <a:r>
              <a:rPr b="1"/>
              <a:t>Pour chaque application.</a:t>
            </a: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44A70E-CC9C-4901-BF1C-F36C39642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781" y="1978118"/>
            <a:ext cx="7319824" cy="487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7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5BE4510B-E333-41EA-A161-387568982D9A}" vid="{D76D92FE-D632-45A9-8F0F-C5B0A5C6637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8" ma:contentTypeDescription="Ein neues Dokument erstellen." ma:contentTypeScope="" ma:versionID="75111de827aeaa4ae9e82ffcc604589f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53bf53a0af8eb4e5b3a3c3d7d3cdbdc5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_ip_UnifiedCompliancePolicyProperties xmlns="http://schemas.microsoft.com/sharepoint/v3" xsi:nil="true"/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590ABCB4-C660-455A-B523-D86B62145E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E84EAF-4378-4E2E-95B6-9C3CE5C945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5F4173-7BD9-455F-9EFC-14B9001B20B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4a8697f0-c76d-499e-be29-89ced1eddd9c"/>
    <ds:schemaRef ds:uri="352fe6d6-49b9-4a74-86bd-6ac6be2ee8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2020-11-17</Template>
  <TotalTime>0</TotalTime>
  <Words>613</Words>
  <Application>Microsoft Office PowerPoint</Application>
  <PresentationFormat>Breitbild</PresentationFormat>
  <Paragraphs>124</Paragraphs>
  <Slides>12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Exo 2</vt:lpstr>
      <vt:lpstr>Wingdings</vt:lpstr>
      <vt:lpstr>Office</vt:lpstr>
      <vt:lpstr>Präzision im XL-Format</vt:lpstr>
      <vt:lpstr>Mehr PERFORMANCE für Ihre Maschine!</vt:lpstr>
      <vt:lpstr>Mehr PERFORMANCE für Ihre Maschine!</vt:lpstr>
      <vt:lpstr>Höchste VERZAHNUNGSQUALITÄT!</vt:lpstr>
      <vt:lpstr>Mehr PERFORMANCE für Ihre Maschine!</vt:lpstr>
      <vt:lpstr>Sicher im System –  mit redundanter Bremse!</vt:lpstr>
      <vt:lpstr>Effizienz und Design.</vt:lpstr>
      <vt:lpstr>PowerPoint-Präsentation</vt:lpstr>
      <vt:lpstr>STÖBER Systemvorteile</vt:lpstr>
      <vt:lpstr>PASSGENAU für Ihre individuellen Anforderungen</vt:lpstr>
      <vt:lpstr>MORE THAN JUST A GEARBOX</vt:lpstr>
      <vt:lpstr>Vielen Dank!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Präzision im XL-Format!</dc:title>
  <dc:creator/>
  <cp:lastModifiedBy/>
  <cp:revision>1</cp:revision>
  <dcterms:created xsi:type="dcterms:W3CDTF">2023-02-27T15:39:46Z</dcterms:created>
  <dcterms:modified xsi:type="dcterms:W3CDTF">2023-02-27T15:54:59Z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  <property fmtid="{D5CDD505-2E9C-101B-9397-08002B2CF9AE}" pid="3" name="MediaServiceImageTags">
    <vt:lpwstr/>
  </property>
</Properties>
</file>