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17"/>
  </p:notesMasterIdLst>
  <p:sldIdLst>
    <p:sldId id="337" r:id="rId5"/>
    <p:sldId id="308" r:id="rId6"/>
    <p:sldId id="349" r:id="rId7"/>
    <p:sldId id="353" r:id="rId8"/>
    <p:sldId id="354" r:id="rId9"/>
    <p:sldId id="357" r:id="rId10"/>
    <p:sldId id="350" r:id="rId11"/>
    <p:sldId id="351" r:id="rId12"/>
    <p:sldId id="352" r:id="rId13"/>
    <p:sldId id="355" r:id="rId14"/>
    <p:sldId id="356" r:id="rId15"/>
    <p:sldId id="35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669F"/>
    <a:srgbClr val="A3A62C"/>
    <a:srgbClr val="003E74"/>
    <a:srgbClr val="004B88"/>
    <a:srgbClr val="006EB6"/>
    <a:srgbClr val="007FC4"/>
    <a:srgbClr val="6A9DD3"/>
    <a:srgbClr val="00386B"/>
    <a:srgbClr val="0071BC"/>
    <a:srgbClr val="E9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1963" autoAdjust="0"/>
  </p:normalViewPr>
  <p:slideViewPr>
    <p:cSldViewPr snapToGrid="0" snapToObjects="1">
      <p:cViewPr varScale="1">
        <p:scale>
          <a:sx n="105" d="100"/>
          <a:sy n="105" d="100"/>
        </p:scale>
        <p:origin x="660" y="96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9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at </a:t>
            </a:r>
            <a:r>
              <a:rPr lang="de-DE" dirty="0" err="1">
                <a:sym typeface="Wingdings" panose="05000000000000000000" pitchFamily="2" charset="2"/>
              </a:rPr>
              <a:t>buttom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change</a:t>
            </a:r>
            <a:r>
              <a:rPr lang="de-DE" dirty="0">
                <a:sym typeface="Wingdings" panose="05000000000000000000" pitchFamily="2" charset="2"/>
              </a:rPr>
              <a:t> rate (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some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exceptions</a:t>
            </a:r>
            <a:r>
              <a:rPr lang="de-DE" dirty="0">
                <a:sym typeface="Wingdings" panose="05000000000000000000" pitchFamily="2" charset="2"/>
              </a:rPr>
              <a:t>) </a:t>
            </a:r>
            <a:endParaRPr lang="de-DE" dirty="0"/>
          </a:p>
          <a:p>
            <a:r>
              <a:rPr lang="de-DE" dirty="0"/>
              <a:t>G2 </a:t>
            </a:r>
            <a:r>
              <a:rPr lang="de-DE" dirty="0" err="1"/>
              <a:t>Gearbox</a:t>
            </a:r>
            <a:r>
              <a:rPr lang="de-DE" dirty="0"/>
              <a:t> </a:t>
            </a:r>
            <a:r>
              <a:rPr lang="de-DE" dirty="0" err="1"/>
              <a:t>incoming</a:t>
            </a:r>
            <a:r>
              <a:rPr lang="de-DE" dirty="0"/>
              <a:t> Orders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July</a:t>
            </a:r>
            <a:r>
              <a:rPr lang="de-DE" dirty="0"/>
              <a:t> 2021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4350 </a:t>
            </a:r>
            <a:r>
              <a:rPr lang="de-DE" dirty="0" err="1"/>
              <a:t>pcs</a:t>
            </a:r>
            <a:r>
              <a:rPr lang="de-DE" dirty="0"/>
              <a:t>. </a:t>
            </a:r>
          </a:p>
          <a:p>
            <a:r>
              <a:rPr lang="de-DE" dirty="0"/>
              <a:t>2350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Amada</a:t>
            </a:r>
            <a:r>
              <a:rPr lang="de-DE" dirty="0"/>
              <a:t>, Trumpf, Hermle and Engel. </a:t>
            </a:r>
          </a:p>
          <a:p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rate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85%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5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1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2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4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Good</a:t>
            </a:r>
            <a:r>
              <a:rPr lang="de-DE" dirty="0"/>
              <a:t> Progress in Change.</a:t>
            </a:r>
          </a:p>
          <a:p>
            <a:r>
              <a:rPr lang="de-DE" dirty="0"/>
              <a:t>G1 </a:t>
            </a:r>
            <a:r>
              <a:rPr lang="de-DE" dirty="0" err="1"/>
              <a:t>Gearbox</a:t>
            </a:r>
            <a:r>
              <a:rPr lang="de-DE" dirty="0"/>
              <a:t> </a:t>
            </a:r>
            <a:r>
              <a:rPr lang="de-DE" dirty="0" err="1"/>
              <a:t>incoming</a:t>
            </a:r>
            <a:r>
              <a:rPr lang="de-DE" dirty="0"/>
              <a:t> Orders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July</a:t>
            </a:r>
            <a:r>
              <a:rPr lang="de-DE" dirty="0"/>
              <a:t> 2021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1550 </a:t>
            </a:r>
            <a:r>
              <a:rPr lang="de-DE" dirty="0" err="1"/>
              <a:t>pcs</a:t>
            </a:r>
            <a:r>
              <a:rPr lang="de-DE" dirty="0"/>
              <a:t>. </a:t>
            </a:r>
          </a:p>
          <a:p>
            <a:r>
              <a:rPr lang="de-DE" dirty="0"/>
              <a:t>900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Trumpf. </a:t>
            </a:r>
          </a:p>
          <a:p>
            <a:r>
              <a:rPr lang="de-DE" dirty="0" err="1"/>
              <a:t>When</a:t>
            </a:r>
            <a:r>
              <a:rPr lang="de-DE" dirty="0"/>
              <a:t> Trumpf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changing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G2,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rate </a:t>
            </a:r>
            <a:r>
              <a:rPr lang="de-DE" dirty="0" err="1"/>
              <a:t>jumps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80%.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594B459-237E-4478-A59A-CDD1E7A4865E}"/>
              </a:ext>
            </a:extLst>
          </p:cNvPr>
          <p:cNvGrpSpPr/>
          <p:nvPr/>
        </p:nvGrpSpPr>
        <p:grpSpPr>
          <a:xfrm>
            <a:off x="-1588" y="836614"/>
            <a:ext cx="12229684" cy="6021386"/>
            <a:chOff x="-1588" y="836614"/>
            <a:chExt cx="12229684" cy="6021386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478E652-5620-4FCA-8AC2-1DE8F7426EE4}"/>
                </a:ext>
              </a:extLst>
            </p:cNvPr>
            <p:cNvSpPr/>
            <p:nvPr/>
          </p:nvSpPr>
          <p:spPr>
            <a:xfrm>
              <a:off x="0" y="836614"/>
              <a:ext cx="12192000" cy="3708399"/>
            </a:xfrm>
            <a:prstGeom prst="rect">
              <a:avLst/>
            </a:prstGeom>
            <a:gradFill>
              <a:gsLst>
                <a:gs pos="0">
                  <a:schemeClr val="accent3">
                    <a:alpha val="15000"/>
                  </a:schemeClr>
                </a:gs>
                <a:gs pos="100000">
                  <a:schemeClr val="accent3">
                    <a:alpha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8C0ABB8B-7A15-4640-ACBF-6FEC6FD8C05F}"/>
                </a:ext>
              </a:extLst>
            </p:cNvPr>
            <p:cNvGrpSpPr/>
            <p:nvPr/>
          </p:nvGrpSpPr>
          <p:grpSpPr>
            <a:xfrm rot="10800000" flipH="1" flipV="1">
              <a:off x="-1588" y="3692159"/>
              <a:ext cx="1331388" cy="1705707"/>
              <a:chOff x="-1" y="2079114"/>
              <a:chExt cx="3017183" cy="3364751"/>
            </a:xfrm>
          </p:grpSpPr>
          <p:sp>
            <p:nvSpPr>
              <p:cNvPr id="14" name="Rechtwinkliges Dreieck 13">
                <a:extLst>
                  <a:ext uri="{FF2B5EF4-FFF2-40B4-BE49-F238E27FC236}">
                    <a16:creationId xmlns:a16="http://schemas.microsoft.com/office/drawing/2014/main" id="{642C7EF5-C1E0-4D1F-8F83-48C6AF26E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" y="2079114"/>
                <a:ext cx="3017183" cy="1692579"/>
              </a:xfrm>
              <a:prstGeom prst="rtTriangl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Rechtwinkliges Dreieck 14">
                <a:extLst>
                  <a:ext uri="{FF2B5EF4-FFF2-40B4-BE49-F238E27FC236}">
                    <a16:creationId xmlns:a16="http://schemas.microsoft.com/office/drawing/2014/main" id="{63C99F28-2CE4-43C2-A4A1-8F6CAA8C02A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0" y="3771693"/>
                <a:ext cx="3010354" cy="1672172"/>
              </a:xfrm>
              <a:prstGeom prst="rtTriangl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7CF3E56-F29B-4239-B0C4-0C85C3FFF2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0000"/>
            </a:blip>
            <a:srcRect l="5487" t="9988" r="19427" b="20412"/>
            <a:stretch/>
          </p:blipFill>
          <p:spPr>
            <a:xfrm>
              <a:off x="6547227" y="1592262"/>
              <a:ext cx="5680869" cy="5265738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6EE3A015-103E-4CFB-A854-58761F5E4B84}"/>
              </a:ext>
            </a:extLst>
          </p:cNvPr>
          <p:cNvSpPr txBox="1"/>
          <p:nvPr/>
        </p:nvSpPr>
        <p:spPr>
          <a:xfrm>
            <a:off x="1237721" y="1880703"/>
            <a:ext cx="5061479" cy="277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 b="1" dirty="0">
                <a:solidFill>
                  <a:schemeClr val="tx2"/>
                </a:solidFill>
              </a:rPr>
              <a:t>Upgrade </a:t>
            </a:r>
            <a:r>
              <a:rPr lang="de-DE" sz="2400" b="1" dirty="0" err="1">
                <a:solidFill>
                  <a:schemeClr val="tx2"/>
                </a:solidFill>
              </a:rPr>
              <a:t>to</a:t>
            </a:r>
            <a:r>
              <a:rPr lang="de-DE" sz="2400" b="1" dirty="0">
                <a:solidFill>
                  <a:schemeClr val="tx2"/>
                </a:solidFill>
              </a:rPr>
              <a:t> Generation 3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Greater precision and performance!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More compact design to save space!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sz="2400" dirty="0" err="1"/>
              <a:t>Attractive</a:t>
            </a:r>
            <a:r>
              <a:rPr lang="de-DE" sz="2400" dirty="0"/>
              <a:t> design!</a:t>
            </a:r>
          </a:p>
          <a:p>
            <a:pPr>
              <a:lnSpc>
                <a:spcPct val="130000"/>
              </a:lnSpc>
              <a:buClr>
                <a:schemeClr val="tx2"/>
              </a:buClr>
            </a:pP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A7439B-D65B-467F-A421-7B7BB70C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Discontinuation</a:t>
            </a:r>
            <a:r>
              <a:rPr lang="de-DE" dirty="0"/>
              <a:t> P(A) / PH(A) / PHQ(A)A Generation 2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6CD4222-7ACE-4EFC-8D3F-73B12DE06C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7" b="76533" l="20200" r="75000">
                        <a14:foregroundMark x1="28600" y1="54133" x2="28600" y2="54133"/>
                        <a14:foregroundMark x1="39400" y1="40533" x2="39400" y2="40533"/>
                        <a14:foregroundMark x1="45400" y1="30933" x2="45400" y2="30933"/>
                        <a14:foregroundMark x1="49400" y1="8533" x2="49400" y2="8533"/>
                        <a14:foregroundMark x1="44400" y1="76533" x2="44400" y2="76533"/>
                        <a14:foregroundMark x1="20200" y1="44267" x2="20200" y2="44267"/>
                      </a14:backgroundRemoval>
                    </a14:imgEffect>
                  </a14:imgLayer>
                </a14:imgProps>
              </a:ext>
            </a:extLst>
          </a:blip>
          <a:srcRect l="13535" r="18140" b="16170"/>
          <a:stretch/>
        </p:blipFill>
        <p:spPr>
          <a:xfrm>
            <a:off x="9423777" y="2857233"/>
            <a:ext cx="2482386" cy="2284291"/>
          </a:xfrm>
          <a:prstGeom prst="rect">
            <a:avLst/>
          </a:prstGeom>
        </p:spPr>
      </p:pic>
      <p:pic>
        <p:nvPicPr>
          <p:cNvPr id="18" name="Grafik 17" descr="Ein Bild, das Elektronik enthält.&#10;&#10;Automatisch generierte Beschreibung">
            <a:extLst>
              <a:ext uri="{FF2B5EF4-FFF2-40B4-BE49-F238E27FC236}">
                <a16:creationId xmlns:a16="http://schemas.microsoft.com/office/drawing/2014/main" id="{6200D9F9-D48E-433F-A43F-7486F5AE5C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867" b="76533" l="24000" r="76400">
                        <a14:foregroundMark x1="32200" y1="63733" x2="32200" y2="63733"/>
                        <a14:foregroundMark x1="24000" y1="63467" x2="24000" y2="63467"/>
                        <a14:foregroundMark x1="44200" y1="41867" x2="44200" y2="41867"/>
                        <a14:foregroundMark x1="55200" y1="22133" x2="55200" y2="22133"/>
                        <a14:foregroundMark x1="76400" y1="53333" x2="76400" y2="53333"/>
                        <a14:foregroundMark x1="52200" y1="76533" x2="52200" y2="76533"/>
                      </a14:backgroundRemoval>
                    </a14:imgEffect>
                  </a14:imgLayer>
                </a14:imgProps>
              </a:ext>
            </a:extLst>
          </a:blip>
          <a:srcRect l="20239" t="17172" r="18123" b="17564"/>
          <a:stretch/>
        </p:blipFill>
        <p:spPr>
          <a:xfrm>
            <a:off x="6547227" y="4018374"/>
            <a:ext cx="2876550" cy="22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F2451-60EB-4C88-9C2D-EC254EFA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Change Statistik – Incoming Orders </a:t>
            </a:r>
            <a:r>
              <a:rPr lang="de-DE" dirty="0" err="1"/>
              <a:t>since</a:t>
            </a:r>
            <a:r>
              <a:rPr lang="de-DE" dirty="0"/>
              <a:t> April 01</a:t>
            </a:r>
            <a:r>
              <a:rPr lang="de-DE" baseline="30000" dirty="0"/>
              <a:t>st</a:t>
            </a:r>
            <a:r>
              <a:rPr lang="de-DE" dirty="0"/>
              <a:t>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6A3F4A-13D1-4613-82F9-0FB0B970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904643"/>
            <a:ext cx="9299245" cy="58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23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ABB00-5310-4C34-9820-D65B2C44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Change Statistik – Incoming Orders 2021-11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B1F480-BC76-403B-A7C3-EF9DD87BA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906547"/>
            <a:ext cx="9281527" cy="58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E5088-D342-4E13-A4B9-B2FF53FE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Change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1F166D-256D-4FF0-B3E7-992C89A3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Good</a:t>
            </a:r>
            <a:r>
              <a:rPr lang="de-DE" dirty="0"/>
              <a:t> Progress in Change.</a:t>
            </a:r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G1 </a:t>
            </a:r>
            <a:r>
              <a:rPr lang="de-DE" dirty="0" err="1"/>
              <a:t>Gearbox</a:t>
            </a:r>
            <a:r>
              <a:rPr lang="de-DE" dirty="0"/>
              <a:t> </a:t>
            </a:r>
            <a:r>
              <a:rPr lang="de-DE" dirty="0" err="1"/>
              <a:t>incoming</a:t>
            </a:r>
            <a:r>
              <a:rPr lang="de-DE" dirty="0"/>
              <a:t> Orders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July</a:t>
            </a:r>
            <a:r>
              <a:rPr lang="de-DE" dirty="0"/>
              <a:t> 2021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1550 </a:t>
            </a:r>
            <a:r>
              <a:rPr lang="de-DE" dirty="0" err="1"/>
              <a:t>pcs</a:t>
            </a:r>
            <a:r>
              <a:rPr lang="de-DE" dirty="0"/>
              <a:t>. </a:t>
            </a:r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900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Trumpf. </a:t>
            </a:r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When</a:t>
            </a:r>
            <a:r>
              <a:rPr lang="de-DE" dirty="0"/>
              <a:t> Trumpf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changing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G2,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rate </a:t>
            </a:r>
            <a:r>
              <a:rPr lang="de-DE" dirty="0" err="1"/>
              <a:t>jumps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80%.</a:t>
            </a:r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Rechtwinkliges Dreieck 3">
            <a:extLst>
              <a:ext uri="{FF2B5EF4-FFF2-40B4-BE49-F238E27FC236}">
                <a16:creationId xmlns:a16="http://schemas.microsoft.com/office/drawing/2014/main" id="{782D2E35-0A82-4FE7-88F3-1809625984A1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5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Kamera, Zahnrad enthält.&#10;&#10;Automatisch generierte Beschreibung">
            <a:extLst>
              <a:ext uri="{FF2B5EF4-FFF2-40B4-BE49-F238E27FC236}">
                <a16:creationId xmlns:a16="http://schemas.microsoft.com/office/drawing/2014/main" id="{925180F2-37DA-4D23-8B40-024A05961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87" r="4317" b="11210"/>
          <a:stretch/>
        </p:blipFill>
        <p:spPr>
          <a:xfrm>
            <a:off x="5652166" y="4131899"/>
            <a:ext cx="1741080" cy="16128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EA70FF9-DCFC-4E3B-A1F1-9ED53F050254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6748272" y="847268"/>
            <a:ext cx="5725237" cy="2878454"/>
          </a:xfrm>
          <a:prstGeom prst="rect">
            <a:avLst/>
          </a:prstGeom>
        </p:spPr>
      </p:pic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983BFE9-7EA4-4231-AC39-F5C90EF1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 err="1">
                <a:solidFill>
                  <a:schemeClr val="accent3"/>
                </a:solidFill>
              </a:rPr>
              <a:t>Affected</a:t>
            </a:r>
            <a:r>
              <a:rPr lang="de-DE" sz="2400" b="1" dirty="0">
                <a:solidFill>
                  <a:schemeClr val="accent3"/>
                </a:solidFill>
              </a:rPr>
              <a:t> Product Groups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P22 – P92, PA32 – PA82,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P22_KX – P92_KX, P52_K – P92_K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PH32 – PH82, PHA32 – PHA82,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PH32_KX – PH82_KX, PH52_K – PH82_K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PHQ42 – PHQ82, </a:t>
            </a:r>
            <a:r>
              <a:rPr lang="en-US" sz="2000" dirty="0"/>
              <a:t>PHQA42</a:t>
            </a:r>
            <a:r>
              <a:rPr lang="en-US" sz="2000" dirty="0">
                <a:effectLst/>
              </a:rPr>
              <a:t> – PHQA82,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PHQ52_K – PHQ82_K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With all input options like EZ, LM, ED, EK, ME, MQ, MB, ….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Discontinuation date: 31st March 2022</a:t>
            </a:r>
          </a:p>
          <a:p>
            <a:pPr marL="0" indent="0">
              <a:spcAft>
                <a:spcPts val="600"/>
              </a:spcAft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5686D81-253A-4034-966C-227928C62BC3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-14527" y="4822167"/>
            <a:ext cx="1589067" cy="2035833"/>
            <a:chOff x="-1" y="2079114"/>
            <a:chExt cx="3017183" cy="3364751"/>
          </a:xfrm>
        </p:grpSpPr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CB27BA3D-7767-4291-B4B6-EBEC4E49D7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736FA304-FBD5-4477-BFDC-1D528C3F2F9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F10ED669-B2F8-488A-AC85-938DA5310114}"/>
              </a:ext>
            </a:extLst>
          </p:cNvPr>
          <p:cNvSpPr txBox="1"/>
          <p:nvPr/>
        </p:nvSpPr>
        <p:spPr>
          <a:xfrm>
            <a:off x="1725544" y="5639448"/>
            <a:ext cx="45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</a:rPr>
              <a:t>Nothing is more constant than change!</a:t>
            </a:r>
            <a:endParaRPr lang="de-DE" sz="2000" dirty="0">
              <a:solidFill>
                <a:schemeClr val="accent3"/>
              </a:solidFill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F5E4C733-A420-4A6B-B54B-00736742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Discontinuation</a:t>
            </a:r>
            <a:r>
              <a:rPr lang="de-DE" dirty="0"/>
              <a:t> P(A) / PH(A) / PHQ(A)A Generation 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D447679-FA34-49CF-9A80-08B91424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088" y="5046143"/>
            <a:ext cx="1742838" cy="1738481"/>
          </a:xfrm>
          <a:prstGeom prst="rect">
            <a:avLst/>
          </a:prstGeom>
        </p:spPr>
      </p:pic>
      <p:pic>
        <p:nvPicPr>
          <p:cNvPr id="17" name="Grafik 16" descr="Ein Bild, das Kamera, Elektronik enthält.&#10;&#10;Automatisch generierte Beschreibung">
            <a:extLst>
              <a:ext uri="{FF2B5EF4-FFF2-40B4-BE49-F238E27FC236}">
                <a16:creationId xmlns:a16="http://schemas.microsoft.com/office/drawing/2014/main" id="{95F0EE64-CD6E-47C3-A2FA-9391FA4367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72267" l="12000" r="61200">
                        <a14:foregroundMark x1="20400" y1="38933" x2="20400" y2="38933"/>
                        <a14:foregroundMark x1="12000" y1="38133" x2="12000" y2="38133"/>
                        <a14:foregroundMark x1="28400" y1="22133" x2="28400" y2="22133"/>
                        <a14:foregroundMark x1="45800" y1="15733" x2="45800" y2="15733"/>
                        <a14:foregroundMark x1="51200" y1="52533" x2="51200" y2="52533"/>
                        <a14:foregroundMark x1="47400" y1="72267" x2="47400" y2="72267"/>
                        <a14:foregroundMark x1="60400" y1="63733" x2="60400" y2="63733"/>
                        <a14:foregroundMark x1="61000" y1="18400" x2="61000" y2="18400"/>
                        <a14:foregroundMark x1="48600" y1="6933" x2="48600" y2="6933"/>
                        <a14:foregroundMark x1="61200" y1="59467" x2="61200" y2="59467"/>
                      </a14:backgroundRemoval>
                    </a14:imgEffect>
                  </a14:imgLayer>
                </a14:imgProps>
              </a:ext>
            </a:extLst>
          </a:blip>
          <a:srcRect l="6973" r="34251" b="20435"/>
          <a:stretch/>
        </p:blipFill>
        <p:spPr>
          <a:xfrm>
            <a:off x="9647161" y="3488319"/>
            <a:ext cx="2162175" cy="21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EE09E424-E774-4BE0-925F-672C65E2B31B}"/>
              </a:ext>
            </a:extLst>
          </p:cNvPr>
          <p:cNvSpPr>
            <a:spLocks noChangeAspect="1"/>
          </p:cNvSpPr>
          <p:nvPr/>
        </p:nvSpPr>
        <p:spPr>
          <a:xfrm>
            <a:off x="0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ABD150-767C-48CF-AE13-518C7704F4B2}"/>
              </a:ext>
            </a:extLst>
          </p:cNvPr>
          <p:cNvGrpSpPr>
            <a:grpSpLocks noChangeAspect="1"/>
          </p:cNvGrpSpPr>
          <p:nvPr/>
        </p:nvGrpSpPr>
        <p:grpSpPr>
          <a:xfrm flipH="1" flipV="1">
            <a:off x="10602933" y="4820761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8B2F7CA5-48F1-4F62-BB65-E8E8B754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745F6DF4-EB3A-4E4A-BFB8-E71F6EFA8E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5B15CA-62DA-4CE2-9908-B98AE75A18ED}"/>
              </a:ext>
            </a:extLst>
          </p:cNvPr>
          <p:cNvSpPr/>
          <p:nvPr/>
        </p:nvSpPr>
        <p:spPr>
          <a:xfrm>
            <a:off x="6096000" y="5632449"/>
            <a:ext cx="4938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3"/>
                </a:solidFill>
              </a:rPr>
              <a:t>Help </a:t>
            </a:r>
            <a:r>
              <a:rPr lang="de-DE" sz="2000" b="1" dirty="0" err="1">
                <a:solidFill>
                  <a:schemeClr val="accent3"/>
                </a:solidFill>
              </a:rPr>
              <a:t>us</a:t>
            </a:r>
            <a:r>
              <a:rPr lang="de-DE" sz="2000" b="1" dirty="0">
                <a:solidFill>
                  <a:schemeClr val="accent3"/>
                </a:solidFill>
              </a:rPr>
              <a:t> </a:t>
            </a:r>
            <a:r>
              <a:rPr lang="de-DE" sz="2000" b="1" dirty="0" err="1">
                <a:solidFill>
                  <a:schemeClr val="accent3"/>
                </a:solidFill>
              </a:rPr>
              <a:t>with</a:t>
            </a:r>
            <a:r>
              <a:rPr lang="de-DE" sz="2000" b="1" dirty="0">
                <a:solidFill>
                  <a:schemeClr val="accent3"/>
                </a:solidFill>
              </a:rPr>
              <a:t> </a:t>
            </a:r>
            <a:r>
              <a:rPr lang="de-DE" sz="2000" b="1" dirty="0" err="1">
                <a:solidFill>
                  <a:schemeClr val="accent3"/>
                </a:solidFill>
              </a:rPr>
              <a:t>the</a:t>
            </a:r>
            <a:r>
              <a:rPr lang="de-DE" sz="2000" b="1" dirty="0">
                <a:solidFill>
                  <a:schemeClr val="accent3"/>
                </a:solidFill>
              </a:rPr>
              <a:t> </a:t>
            </a:r>
            <a:r>
              <a:rPr lang="de-DE" sz="2000" b="1" dirty="0" err="1">
                <a:solidFill>
                  <a:schemeClr val="accent3"/>
                </a:solidFill>
              </a:rPr>
              <a:t>change</a:t>
            </a:r>
            <a:r>
              <a:rPr lang="de-DE" sz="2000" b="1" dirty="0">
                <a:solidFill>
                  <a:schemeClr val="accent3"/>
                </a:solidFill>
              </a:rPr>
              <a:t> </a:t>
            </a:r>
            <a:r>
              <a:rPr lang="de-DE" sz="2000" b="1" dirty="0" err="1">
                <a:solidFill>
                  <a:schemeClr val="accent3"/>
                </a:solidFill>
              </a:rPr>
              <a:t>to</a:t>
            </a:r>
            <a:r>
              <a:rPr lang="de-DE" sz="2000" b="1" dirty="0">
                <a:solidFill>
                  <a:schemeClr val="accent3"/>
                </a:solidFill>
              </a:rPr>
              <a:t> Generation 3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F637F67-3CBD-4C4D-B00C-A680B2A4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444" y="1063141"/>
            <a:ext cx="9257143" cy="464097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 err="1">
                <a:solidFill>
                  <a:schemeClr val="accent3"/>
                </a:solidFill>
              </a:rPr>
              <a:t>What</a:t>
            </a: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>
                <a:solidFill>
                  <a:schemeClr val="accent3"/>
                </a:solidFill>
              </a:rPr>
              <a:t>is</a:t>
            </a: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>
                <a:solidFill>
                  <a:schemeClr val="accent3"/>
                </a:solidFill>
              </a:rPr>
              <a:t>already</a:t>
            </a: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>
                <a:solidFill>
                  <a:schemeClr val="accent3"/>
                </a:solidFill>
              </a:rPr>
              <a:t>done</a:t>
            </a:r>
            <a:endParaRPr lang="de-DE" sz="2400" b="1" dirty="0">
              <a:solidFill>
                <a:schemeClr val="accent3"/>
              </a:solidFill>
            </a:endParaRPr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Launch </a:t>
            </a:r>
            <a:r>
              <a:rPr lang="de-DE" dirty="0" err="1"/>
              <a:t>of</a:t>
            </a:r>
            <a:r>
              <a:rPr lang="de-DE" dirty="0"/>
              <a:t> Generation 3 </a:t>
            </a:r>
            <a:r>
              <a:rPr lang="de-DE" dirty="0" err="1"/>
              <a:t>from</a:t>
            </a:r>
            <a:r>
              <a:rPr lang="de-DE" dirty="0"/>
              <a:t>  </a:t>
            </a:r>
            <a:r>
              <a:rPr lang="de-DE" dirty="0" err="1"/>
              <a:t>October</a:t>
            </a:r>
            <a:r>
              <a:rPr lang="de-DE" dirty="0"/>
              <a:t> 2019 </a:t>
            </a:r>
            <a:r>
              <a:rPr lang="de-DE" dirty="0" err="1"/>
              <a:t>to</a:t>
            </a:r>
            <a:r>
              <a:rPr lang="de-DE" dirty="0"/>
              <a:t> May 2020</a:t>
            </a:r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Since</a:t>
            </a:r>
            <a:r>
              <a:rPr lang="de-DE" dirty="0"/>
              <a:t> April 2021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discontinuation</a:t>
            </a:r>
            <a:r>
              <a:rPr lang="de-DE" dirty="0"/>
              <a:t> date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Product Release Brief</a:t>
            </a:r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Since</a:t>
            </a:r>
            <a:r>
              <a:rPr lang="de-DE" dirty="0"/>
              <a:t> September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printing</a:t>
            </a:r>
            <a:r>
              <a:rPr lang="de-DE" dirty="0"/>
              <a:t> on all o</a:t>
            </a:r>
            <a:r>
              <a:rPr lang="en-US" dirty="0" err="1"/>
              <a:t>ffers</a:t>
            </a:r>
            <a:r>
              <a:rPr lang="en-US" dirty="0"/>
              <a:t>, order acknowledgements, </a:t>
            </a:r>
            <a:br>
              <a:rPr lang="en-US" dirty="0"/>
            </a:br>
            <a:r>
              <a:rPr lang="en-US" dirty="0"/>
              <a:t>delivery bills and invoices a hint about the discontinuation. </a:t>
            </a:r>
          </a:p>
          <a:p>
            <a:pPr marL="457200" lvl="1" indent="0">
              <a:buNone/>
            </a:pP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note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discontinued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product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generation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b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gear unit you have selected will be discontinued on 31.03.2022. </a:t>
            </a:r>
            <a:br>
              <a:rPr lang="en-US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Orders after the discontinuation date may include price increases and will only be available through our service departments.</a:t>
            </a:r>
            <a:br>
              <a:rPr lang="en-US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will be pleased to make you an offer for the current generation, which is compatible on the output side and has improved performance.”</a:t>
            </a:r>
          </a:p>
          <a:p>
            <a:pPr>
              <a:spcAft>
                <a:spcPts val="600"/>
              </a:spcAft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Since</a:t>
            </a:r>
            <a:r>
              <a:rPr lang="de-DE" dirty="0"/>
              <a:t> August 01</a:t>
            </a:r>
            <a:r>
              <a:rPr lang="de-DE" baseline="30000" dirty="0"/>
              <a:t>st</a:t>
            </a:r>
            <a:r>
              <a:rPr lang="de-DE" dirty="0"/>
              <a:t> 2021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10% </a:t>
            </a:r>
            <a:r>
              <a:rPr lang="de-DE" dirty="0" err="1"/>
              <a:t>increased</a:t>
            </a:r>
            <a:endParaRPr lang="de-DE" dirty="0"/>
          </a:p>
          <a:p>
            <a:pPr>
              <a:spcAft>
                <a:spcPts val="600"/>
              </a:spcAft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Discontinuation</a:t>
            </a:r>
            <a:r>
              <a:rPr lang="de-DE" dirty="0"/>
              <a:t> </a:t>
            </a:r>
            <a:r>
              <a:rPr lang="de-DE" dirty="0" err="1"/>
              <a:t>letter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official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written</a:t>
            </a:r>
            <a:r>
              <a:rPr lang="de-DE" dirty="0"/>
              <a:t> and </a:t>
            </a:r>
            <a:br>
              <a:rPr lang="de-DE" dirty="0"/>
            </a:br>
            <a:r>
              <a:rPr lang="de-DE" dirty="0"/>
              <a:t>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BF84174-1651-4F7A-AA32-E29776D7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Discontinuation</a:t>
            </a:r>
            <a:r>
              <a:rPr lang="de-DE" dirty="0"/>
              <a:t> P(A) / PH(A) / PHQ(A)A Generation 2</a:t>
            </a:r>
          </a:p>
        </p:txBody>
      </p:sp>
    </p:spTree>
    <p:extLst>
      <p:ext uri="{BB962C8B-B14F-4D97-AF65-F5344CB8AC3E}">
        <p14:creationId xmlns:p14="http://schemas.microsoft.com/office/powerpoint/2010/main" val="5344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32701-ACA0-47A1-B850-372883B1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Change Statistik – Incoming Orders 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2F754E-874D-41E1-9CF5-642C7B2A6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49" y="965875"/>
            <a:ext cx="9160124" cy="57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7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04517-C10A-4A78-9342-1FA5194A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Change Statistik – Incoming Orders 2021-11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BA6826-74D0-492B-83F8-03DD2C927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6" y="910358"/>
            <a:ext cx="9296766" cy="587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9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865D1-BB21-401B-9106-8A1CB879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4" name="Rechtwinkliges Dreieck 3">
            <a:extLst>
              <a:ext uri="{FF2B5EF4-FFF2-40B4-BE49-F238E27FC236}">
                <a16:creationId xmlns:a16="http://schemas.microsoft.com/office/drawing/2014/main" id="{14AA13C1-68F1-4E49-8BD9-46EF272AC00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AB635C-54AD-4695-A13E-5247DCD31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976208"/>
          </a:xfrm>
        </p:spPr>
        <p:txBody>
          <a:bodyPr>
            <a:normAutofit/>
          </a:bodyPr>
          <a:lstStyle/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Amada</a:t>
            </a:r>
            <a:r>
              <a:rPr lang="de-DE" dirty="0"/>
              <a:t> </a:t>
            </a:r>
          </a:p>
          <a:p>
            <a:pPr lvl="1"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G3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released</a:t>
            </a:r>
            <a:r>
              <a:rPr lang="de-DE" dirty="0"/>
              <a:t> </a:t>
            </a:r>
          </a:p>
          <a:p>
            <a:pPr lvl="1"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Stock and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G2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in Q1 2022</a:t>
            </a:r>
          </a:p>
          <a:p>
            <a:pPr lvl="1"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Orders </a:t>
            </a:r>
            <a:r>
              <a:rPr lang="de-DE" dirty="0" err="1"/>
              <a:t>for</a:t>
            </a:r>
            <a:r>
              <a:rPr lang="de-DE" dirty="0"/>
              <a:t> G3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in SAP</a:t>
            </a:r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Trumpf</a:t>
            </a:r>
          </a:p>
          <a:p>
            <a:pPr lvl="1"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Prototypes</a:t>
            </a:r>
            <a:r>
              <a:rPr lang="de-DE" dirty="0"/>
              <a:t> in G3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delivered</a:t>
            </a:r>
            <a:r>
              <a:rPr lang="de-DE" dirty="0"/>
              <a:t> in </a:t>
            </a:r>
            <a:r>
              <a:rPr lang="de-DE" dirty="0" err="1"/>
              <a:t>December</a:t>
            </a:r>
            <a:r>
              <a:rPr lang="de-DE" dirty="0"/>
              <a:t> 2021 and </a:t>
            </a:r>
            <a:r>
              <a:rPr lang="de-DE" dirty="0" err="1"/>
              <a:t>January</a:t>
            </a:r>
            <a:r>
              <a:rPr lang="de-DE" dirty="0"/>
              <a:t> 2022</a:t>
            </a:r>
          </a:p>
          <a:p>
            <a:pPr lvl="1"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Evaluation and release </a:t>
            </a:r>
            <a:r>
              <a:rPr lang="de-DE" dirty="0" err="1"/>
              <a:t>of</a:t>
            </a:r>
            <a:r>
              <a:rPr lang="de-DE" dirty="0"/>
              <a:t> G3 </a:t>
            </a:r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machine</a:t>
            </a:r>
            <a:r>
              <a:rPr lang="de-DE" dirty="0"/>
              <a:t> in </a:t>
            </a:r>
            <a:r>
              <a:rPr lang="de-DE" dirty="0" err="1"/>
              <a:t>February</a:t>
            </a:r>
            <a:r>
              <a:rPr lang="de-DE" dirty="0"/>
              <a:t> and </a:t>
            </a:r>
            <a:r>
              <a:rPr lang="de-DE" dirty="0" err="1"/>
              <a:t>October</a:t>
            </a:r>
            <a:r>
              <a:rPr lang="de-DE" dirty="0"/>
              <a:t> 2022</a:t>
            </a:r>
          </a:p>
          <a:p>
            <a:pPr lvl="1"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Delivery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G3 </a:t>
            </a:r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machine</a:t>
            </a:r>
            <a:r>
              <a:rPr lang="de-DE" dirty="0"/>
              <a:t> in </a:t>
            </a:r>
            <a:r>
              <a:rPr lang="de-DE" dirty="0" err="1"/>
              <a:t>July</a:t>
            </a:r>
            <a:r>
              <a:rPr lang="de-DE" dirty="0"/>
              <a:t> 2022 and April 2023</a:t>
            </a:r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Hermle</a:t>
            </a:r>
          </a:p>
          <a:p>
            <a:pPr lvl="1"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Prototype in G3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delivered</a:t>
            </a:r>
            <a:r>
              <a:rPr lang="de-DE" dirty="0"/>
              <a:t> in </a:t>
            </a:r>
            <a:r>
              <a:rPr lang="de-DE" dirty="0" err="1"/>
              <a:t>January</a:t>
            </a:r>
            <a:r>
              <a:rPr lang="de-DE" dirty="0"/>
              <a:t> 2022</a:t>
            </a:r>
          </a:p>
          <a:p>
            <a:pPr lvl="1"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Evaluation and release </a:t>
            </a:r>
            <a:r>
              <a:rPr lang="de-DE" dirty="0" err="1"/>
              <a:t>of</a:t>
            </a:r>
            <a:r>
              <a:rPr lang="de-DE" dirty="0"/>
              <a:t> G3 in March 2022</a:t>
            </a:r>
          </a:p>
          <a:p>
            <a:pPr lvl="1"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Orders </a:t>
            </a:r>
            <a:r>
              <a:rPr lang="de-DE" dirty="0" err="1"/>
              <a:t>for</a:t>
            </a:r>
            <a:r>
              <a:rPr lang="de-DE" dirty="0"/>
              <a:t> G3 in April and </a:t>
            </a:r>
            <a:r>
              <a:rPr lang="de-DE" dirty="0" err="1"/>
              <a:t>delivery</a:t>
            </a:r>
            <a:r>
              <a:rPr lang="de-DE" dirty="0"/>
              <a:t> in 3</a:t>
            </a:r>
            <a:r>
              <a:rPr lang="de-DE" baseline="30000" dirty="0"/>
              <a:t>rd</a:t>
            </a:r>
            <a:r>
              <a:rPr lang="de-DE" dirty="0"/>
              <a:t> </a:t>
            </a:r>
            <a:r>
              <a:rPr lang="de-DE" dirty="0" err="1"/>
              <a:t>Quarter</a:t>
            </a:r>
            <a:r>
              <a:rPr lang="de-DE" dirty="0"/>
              <a:t> 2022</a:t>
            </a:r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Engel</a:t>
            </a:r>
          </a:p>
          <a:p>
            <a:pPr lvl="1"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P822 in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. P832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collision</a:t>
            </a:r>
            <a:r>
              <a:rPr lang="de-DE" dirty="0"/>
              <a:t>. Evaluation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quantity</a:t>
            </a:r>
            <a:r>
              <a:rPr lang="de-DE" dirty="0"/>
              <a:t> and last </a:t>
            </a:r>
            <a:r>
              <a:rPr lang="de-DE" dirty="0" err="1"/>
              <a:t>order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69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594B459-237E-4478-A59A-CDD1E7A4865E}"/>
              </a:ext>
            </a:extLst>
          </p:cNvPr>
          <p:cNvGrpSpPr/>
          <p:nvPr/>
        </p:nvGrpSpPr>
        <p:grpSpPr>
          <a:xfrm>
            <a:off x="-1588" y="836614"/>
            <a:ext cx="12229684" cy="6021386"/>
            <a:chOff x="-1588" y="836614"/>
            <a:chExt cx="12229684" cy="6021386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478E652-5620-4FCA-8AC2-1DE8F7426EE4}"/>
                </a:ext>
              </a:extLst>
            </p:cNvPr>
            <p:cNvSpPr/>
            <p:nvPr/>
          </p:nvSpPr>
          <p:spPr>
            <a:xfrm>
              <a:off x="0" y="836614"/>
              <a:ext cx="12192000" cy="3708399"/>
            </a:xfrm>
            <a:prstGeom prst="rect">
              <a:avLst/>
            </a:prstGeom>
            <a:gradFill>
              <a:gsLst>
                <a:gs pos="0">
                  <a:schemeClr val="accent3">
                    <a:alpha val="15000"/>
                  </a:schemeClr>
                </a:gs>
                <a:gs pos="100000">
                  <a:schemeClr val="accent3">
                    <a:alpha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8C0ABB8B-7A15-4640-ACBF-6FEC6FD8C05F}"/>
                </a:ext>
              </a:extLst>
            </p:cNvPr>
            <p:cNvGrpSpPr/>
            <p:nvPr/>
          </p:nvGrpSpPr>
          <p:grpSpPr>
            <a:xfrm rot="10800000" flipH="1" flipV="1">
              <a:off x="-1588" y="3692159"/>
              <a:ext cx="1331388" cy="1705707"/>
              <a:chOff x="-1" y="2079114"/>
              <a:chExt cx="3017183" cy="3364751"/>
            </a:xfrm>
          </p:grpSpPr>
          <p:sp>
            <p:nvSpPr>
              <p:cNvPr id="14" name="Rechtwinkliges Dreieck 13">
                <a:extLst>
                  <a:ext uri="{FF2B5EF4-FFF2-40B4-BE49-F238E27FC236}">
                    <a16:creationId xmlns:a16="http://schemas.microsoft.com/office/drawing/2014/main" id="{642C7EF5-C1E0-4D1F-8F83-48C6AF26E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" y="2079114"/>
                <a:ext cx="3017183" cy="1692579"/>
              </a:xfrm>
              <a:prstGeom prst="rtTriangl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Rechtwinkliges Dreieck 14">
                <a:extLst>
                  <a:ext uri="{FF2B5EF4-FFF2-40B4-BE49-F238E27FC236}">
                    <a16:creationId xmlns:a16="http://schemas.microsoft.com/office/drawing/2014/main" id="{63C99F28-2CE4-43C2-A4A1-8F6CAA8C02A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0" y="3771693"/>
                <a:ext cx="3010354" cy="1672172"/>
              </a:xfrm>
              <a:prstGeom prst="rtTriangl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7CF3E56-F29B-4239-B0C4-0C85C3FFF2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0000"/>
            </a:blip>
            <a:srcRect l="5487" t="9988" r="19427" b="20412"/>
            <a:stretch/>
          </p:blipFill>
          <p:spPr>
            <a:xfrm>
              <a:off x="6547227" y="1592262"/>
              <a:ext cx="5680869" cy="5265738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6EE3A015-103E-4CFB-A854-58761F5E4B84}"/>
              </a:ext>
            </a:extLst>
          </p:cNvPr>
          <p:cNvSpPr txBox="1"/>
          <p:nvPr/>
        </p:nvSpPr>
        <p:spPr>
          <a:xfrm>
            <a:off x="1237721" y="1880703"/>
            <a:ext cx="5061479" cy="314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 b="1" dirty="0">
                <a:solidFill>
                  <a:schemeClr val="tx2"/>
                </a:solidFill>
              </a:rPr>
              <a:t>Upgrade </a:t>
            </a:r>
            <a:r>
              <a:rPr lang="de-DE" sz="2400" b="1" dirty="0" err="1">
                <a:solidFill>
                  <a:schemeClr val="tx2"/>
                </a:solidFill>
              </a:rPr>
              <a:t>to</a:t>
            </a:r>
            <a:r>
              <a:rPr lang="de-DE" sz="2400" b="1" dirty="0">
                <a:solidFill>
                  <a:schemeClr val="tx2"/>
                </a:solidFill>
              </a:rPr>
              <a:t> Generation 2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Greater precision and performance!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Standardization of interface to </a:t>
            </a:r>
            <a:br>
              <a:rPr lang="en-US" sz="2400" dirty="0"/>
            </a:br>
            <a:r>
              <a:rPr lang="en-US" sz="2400" dirty="0"/>
              <a:t>EZ motors and ME motor adapter!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sz="2400" dirty="0"/>
              <a:t>High </a:t>
            </a:r>
            <a:r>
              <a:rPr lang="de-DE" sz="2400" dirty="0" err="1"/>
              <a:t>quality</a:t>
            </a:r>
            <a:r>
              <a:rPr lang="de-DE" sz="2400" dirty="0"/>
              <a:t> </a:t>
            </a:r>
            <a:r>
              <a:rPr lang="de-DE" sz="2400" dirty="0" err="1"/>
              <a:t>helical</a:t>
            </a:r>
            <a:r>
              <a:rPr lang="de-DE" sz="2400" dirty="0"/>
              <a:t> </a:t>
            </a:r>
            <a:r>
              <a:rPr lang="de-DE" sz="2400" dirty="0" err="1"/>
              <a:t>gearing</a:t>
            </a:r>
            <a:r>
              <a:rPr lang="de-DE" sz="2400" dirty="0"/>
              <a:t>!</a:t>
            </a:r>
          </a:p>
          <a:p>
            <a:pPr>
              <a:lnSpc>
                <a:spcPct val="130000"/>
              </a:lnSpc>
              <a:buClr>
                <a:schemeClr val="tx2"/>
              </a:buClr>
            </a:pP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A7439B-D65B-467F-A421-7B7BB70C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Discontinuation</a:t>
            </a:r>
            <a:r>
              <a:rPr lang="de-DE" dirty="0"/>
              <a:t> PE Generation 1</a:t>
            </a:r>
          </a:p>
        </p:txBody>
      </p:sp>
      <p:pic>
        <p:nvPicPr>
          <p:cNvPr id="17" name="Grafik 16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B7F807C6-E242-47FC-984C-B36B75D76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277" y="5320382"/>
            <a:ext cx="961209" cy="1246157"/>
          </a:xfrm>
          <a:prstGeom prst="rect">
            <a:avLst/>
          </a:prstGeom>
        </p:spPr>
      </p:pic>
      <p:pic>
        <p:nvPicPr>
          <p:cNvPr id="19" name="Grafik 18" descr="Ein Bild, das schwarz, Licht enthält.&#10;&#10;Automatisch generierte Beschreibung">
            <a:extLst>
              <a:ext uri="{FF2B5EF4-FFF2-40B4-BE49-F238E27FC236}">
                <a16:creationId xmlns:a16="http://schemas.microsoft.com/office/drawing/2014/main" id="{3F189816-3D0D-41CC-AD36-6C8662131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406" y="2873237"/>
            <a:ext cx="4240758" cy="28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9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983BFE9-7EA4-4231-AC39-F5C90EF1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 err="1">
                <a:solidFill>
                  <a:schemeClr val="accent3"/>
                </a:solidFill>
              </a:rPr>
              <a:t>Affected</a:t>
            </a:r>
            <a:r>
              <a:rPr lang="de-DE" sz="2400" b="1" dirty="0">
                <a:solidFill>
                  <a:schemeClr val="accent3"/>
                </a:solidFill>
              </a:rPr>
              <a:t> Product Groups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000" dirty="0">
              <a:effectLst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PE21 – PE51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000" dirty="0">
              <a:effectLst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With all input options like EZ, LM, ED, EK, ME,….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Discontinuation date: 31st July 2022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5686D81-253A-4034-966C-227928C62BC3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-14527" y="4822167"/>
            <a:ext cx="1589067" cy="2035833"/>
            <a:chOff x="-1" y="2079114"/>
            <a:chExt cx="3017183" cy="3364751"/>
          </a:xfrm>
        </p:grpSpPr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CB27BA3D-7767-4291-B4B6-EBEC4E49D7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736FA304-FBD5-4477-BFDC-1D528C3F2F9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F10ED669-B2F8-488A-AC85-938DA5310114}"/>
              </a:ext>
            </a:extLst>
          </p:cNvPr>
          <p:cNvSpPr txBox="1"/>
          <p:nvPr/>
        </p:nvSpPr>
        <p:spPr>
          <a:xfrm>
            <a:off x="1725544" y="5639448"/>
            <a:ext cx="451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</a:rPr>
              <a:t>Nothing is more constant than change!</a:t>
            </a:r>
            <a:endParaRPr lang="de-DE" sz="2000" dirty="0">
              <a:solidFill>
                <a:schemeClr val="accent3"/>
              </a:solidFill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F5E4C733-A420-4A6B-B54B-00736742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Discontinuation</a:t>
            </a:r>
            <a:r>
              <a:rPr lang="de-DE" dirty="0"/>
              <a:t> PE Generation 1</a:t>
            </a:r>
          </a:p>
        </p:txBody>
      </p:sp>
      <p:pic>
        <p:nvPicPr>
          <p:cNvPr id="14" name="Grafik 13" descr="Ein Bild, das Projektor, Licht enthält.&#10;&#10;Automatisch generierte Beschreibung">
            <a:extLst>
              <a:ext uri="{FF2B5EF4-FFF2-40B4-BE49-F238E27FC236}">
                <a16:creationId xmlns:a16="http://schemas.microsoft.com/office/drawing/2014/main" id="{09F05F29-4FF8-4869-9F0A-041D73FB2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219" y="2777244"/>
            <a:ext cx="4442557" cy="29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EE09E424-E774-4BE0-925F-672C65E2B31B}"/>
              </a:ext>
            </a:extLst>
          </p:cNvPr>
          <p:cNvSpPr>
            <a:spLocks noChangeAspect="1"/>
          </p:cNvSpPr>
          <p:nvPr/>
        </p:nvSpPr>
        <p:spPr>
          <a:xfrm>
            <a:off x="0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ABD150-767C-48CF-AE13-518C7704F4B2}"/>
              </a:ext>
            </a:extLst>
          </p:cNvPr>
          <p:cNvGrpSpPr>
            <a:grpSpLocks noChangeAspect="1"/>
          </p:cNvGrpSpPr>
          <p:nvPr/>
        </p:nvGrpSpPr>
        <p:grpSpPr>
          <a:xfrm flipH="1" flipV="1">
            <a:off x="10602933" y="4820761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8B2F7CA5-48F1-4F62-BB65-E8E8B754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745F6DF4-EB3A-4E4A-BFB8-E71F6EFA8E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5B15CA-62DA-4CE2-9908-B98AE75A18ED}"/>
              </a:ext>
            </a:extLst>
          </p:cNvPr>
          <p:cNvSpPr/>
          <p:nvPr/>
        </p:nvSpPr>
        <p:spPr>
          <a:xfrm>
            <a:off x="6096000" y="5632449"/>
            <a:ext cx="4938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3"/>
                </a:solidFill>
              </a:rPr>
              <a:t>Help </a:t>
            </a:r>
            <a:r>
              <a:rPr lang="de-DE" sz="2000" b="1" dirty="0" err="1">
                <a:solidFill>
                  <a:schemeClr val="accent3"/>
                </a:solidFill>
              </a:rPr>
              <a:t>us</a:t>
            </a:r>
            <a:r>
              <a:rPr lang="de-DE" sz="2000" b="1" dirty="0">
                <a:solidFill>
                  <a:schemeClr val="accent3"/>
                </a:solidFill>
              </a:rPr>
              <a:t> </a:t>
            </a:r>
            <a:r>
              <a:rPr lang="de-DE" sz="2000" b="1" dirty="0" err="1">
                <a:solidFill>
                  <a:schemeClr val="accent3"/>
                </a:solidFill>
              </a:rPr>
              <a:t>with</a:t>
            </a:r>
            <a:r>
              <a:rPr lang="de-DE" sz="2000" b="1" dirty="0">
                <a:solidFill>
                  <a:schemeClr val="accent3"/>
                </a:solidFill>
              </a:rPr>
              <a:t> </a:t>
            </a:r>
            <a:r>
              <a:rPr lang="de-DE" sz="2000" b="1" dirty="0" err="1">
                <a:solidFill>
                  <a:schemeClr val="accent3"/>
                </a:solidFill>
              </a:rPr>
              <a:t>the</a:t>
            </a:r>
            <a:r>
              <a:rPr lang="de-DE" sz="2000" b="1" dirty="0">
                <a:solidFill>
                  <a:schemeClr val="accent3"/>
                </a:solidFill>
              </a:rPr>
              <a:t> </a:t>
            </a:r>
            <a:r>
              <a:rPr lang="de-DE" sz="2000" b="1" dirty="0" err="1">
                <a:solidFill>
                  <a:schemeClr val="accent3"/>
                </a:solidFill>
              </a:rPr>
              <a:t>change</a:t>
            </a:r>
            <a:r>
              <a:rPr lang="de-DE" sz="2000" b="1" dirty="0">
                <a:solidFill>
                  <a:schemeClr val="accent3"/>
                </a:solidFill>
              </a:rPr>
              <a:t> </a:t>
            </a:r>
            <a:r>
              <a:rPr lang="de-DE" sz="2000" b="1" dirty="0" err="1">
                <a:solidFill>
                  <a:schemeClr val="accent3"/>
                </a:solidFill>
              </a:rPr>
              <a:t>to</a:t>
            </a:r>
            <a:r>
              <a:rPr lang="de-DE" sz="2000" b="1" dirty="0">
                <a:solidFill>
                  <a:schemeClr val="accent3"/>
                </a:solidFill>
              </a:rPr>
              <a:t> Generation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F637F67-3CBD-4C4D-B00C-A680B2A4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444" y="1063141"/>
            <a:ext cx="9257143" cy="464097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 err="1">
                <a:solidFill>
                  <a:schemeClr val="accent3"/>
                </a:solidFill>
              </a:rPr>
              <a:t>What</a:t>
            </a: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>
                <a:solidFill>
                  <a:schemeClr val="accent3"/>
                </a:solidFill>
              </a:rPr>
              <a:t>is</a:t>
            </a: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>
                <a:solidFill>
                  <a:schemeClr val="accent3"/>
                </a:solidFill>
              </a:rPr>
              <a:t>already</a:t>
            </a: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>
                <a:solidFill>
                  <a:schemeClr val="accent3"/>
                </a:solidFill>
              </a:rPr>
              <a:t>done</a:t>
            </a:r>
            <a:endParaRPr lang="de-DE" sz="2400" b="1" dirty="0">
              <a:solidFill>
                <a:schemeClr val="accent3"/>
              </a:solidFill>
            </a:endParaRPr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Launch </a:t>
            </a:r>
            <a:r>
              <a:rPr lang="de-DE" dirty="0" err="1"/>
              <a:t>of</a:t>
            </a:r>
            <a:r>
              <a:rPr lang="de-DE" dirty="0"/>
              <a:t> Generation 2  April 01</a:t>
            </a:r>
            <a:r>
              <a:rPr lang="de-DE" baseline="30000" dirty="0"/>
              <a:t>st</a:t>
            </a:r>
            <a:r>
              <a:rPr lang="de-DE" dirty="0"/>
              <a:t> 2021</a:t>
            </a:r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Product Release Brief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discontinuation</a:t>
            </a:r>
            <a:r>
              <a:rPr lang="de-DE" dirty="0"/>
              <a:t> date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beginning</a:t>
            </a:r>
            <a:endParaRPr lang="de-DE" dirty="0"/>
          </a:p>
          <a:p>
            <a:pPr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Since</a:t>
            </a:r>
            <a:r>
              <a:rPr lang="de-DE" dirty="0"/>
              <a:t> September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printing</a:t>
            </a:r>
            <a:r>
              <a:rPr lang="de-DE" dirty="0"/>
              <a:t> on all o</a:t>
            </a:r>
            <a:r>
              <a:rPr lang="en-US" dirty="0" err="1"/>
              <a:t>ffers</a:t>
            </a:r>
            <a:r>
              <a:rPr lang="en-US" dirty="0"/>
              <a:t>, order acknowledgements, </a:t>
            </a:r>
            <a:br>
              <a:rPr lang="en-US" dirty="0"/>
            </a:br>
            <a:r>
              <a:rPr lang="en-US" dirty="0"/>
              <a:t>delivery bills and invoices a hint about the discontinuation. </a:t>
            </a:r>
          </a:p>
          <a:p>
            <a:pPr marL="457200" lvl="1" indent="0">
              <a:buNone/>
            </a:pP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note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discontinued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product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generation</a:t>
            </a:r>
            <a: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br>
              <a:rPr lang="de-DE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gear unit you have selected will be discontinued on 31.07.2022. </a:t>
            </a:r>
            <a:br>
              <a:rPr lang="en-US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Orders after the discontinuation date may include price increases and will only be available through our service departments.</a:t>
            </a:r>
            <a:br>
              <a:rPr lang="en-US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will be pleased to make you an offer for the current generation, which is compatible on the output side and has improved performance.”</a:t>
            </a:r>
          </a:p>
          <a:p>
            <a:pPr>
              <a:spcAft>
                <a:spcPts val="600"/>
              </a:spcAft>
              <a:buClr>
                <a:srgbClr val="A3A62C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Discontinuation</a:t>
            </a:r>
            <a:r>
              <a:rPr lang="de-DE" dirty="0"/>
              <a:t> </a:t>
            </a:r>
            <a:r>
              <a:rPr lang="de-DE" dirty="0" err="1"/>
              <a:t>letter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official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written</a:t>
            </a:r>
            <a:r>
              <a:rPr lang="de-DE" dirty="0"/>
              <a:t> and </a:t>
            </a:r>
            <a:br>
              <a:rPr lang="de-DE" dirty="0"/>
            </a:br>
            <a:r>
              <a:rPr lang="de-DE" dirty="0"/>
              <a:t>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BF84174-1651-4F7A-AA32-E29776D7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Discontinuation</a:t>
            </a:r>
            <a:r>
              <a:rPr lang="de-DE" dirty="0"/>
              <a:t> PE Generation 1</a:t>
            </a:r>
          </a:p>
        </p:txBody>
      </p:sp>
    </p:spTree>
    <p:extLst>
      <p:ext uri="{BB962C8B-B14F-4D97-AF65-F5344CB8AC3E}">
        <p14:creationId xmlns:p14="http://schemas.microsoft.com/office/powerpoint/2010/main" val="98702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7B005E6EDD644C9E2F6672C7E3E359" ma:contentTypeVersion="11" ma:contentTypeDescription="Ein neues Dokument erstellen." ma:contentTypeScope="" ma:versionID="951e5fa6dd3278626b55e76ea798fa58">
  <xsd:schema xmlns:xsd="http://www.w3.org/2001/XMLSchema" xmlns:xs="http://www.w3.org/2001/XMLSchema" xmlns:p="http://schemas.microsoft.com/office/2006/metadata/properties" xmlns:ns3="62b3c0e2-1c95-4794-b4d6-0f39097e24c5" xmlns:ns4="1f3a9e02-5a4f-4cb1-8aa7-476993774994" targetNamespace="http://schemas.microsoft.com/office/2006/metadata/properties" ma:root="true" ma:fieldsID="c85c79a431ffdb937c426bd5a67d33cd" ns3:_="" ns4:_="">
    <xsd:import namespace="62b3c0e2-1c95-4794-b4d6-0f39097e24c5"/>
    <xsd:import namespace="1f3a9e02-5a4f-4cb1-8aa7-4769937749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3c0e2-1c95-4794-b4d6-0f39097e24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a9e02-5a4f-4cb1-8aa7-476993774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3B30AB-561B-4C4F-8D0B-7FEAADE30C20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62b3c0e2-1c95-4794-b4d6-0f39097e24c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f3a9e02-5a4f-4cb1-8aa7-47699377499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06AA98-4C06-4DD5-9D9A-26AEEEA68B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b3c0e2-1c95-4794-b4d6-0f39097e24c5"/>
    <ds:schemaRef ds:uri="1f3a9e02-5a4f-4cb1-8aa7-4769937749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EAFB60-4E89-41A6-8A9F-B07C0C2291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819</Words>
  <Application>Microsoft Office PowerPoint</Application>
  <PresentationFormat>Breitbild</PresentationFormat>
  <Paragraphs>95</Paragraphs>
  <Slides>12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</vt:lpstr>
      <vt:lpstr>Discontinuation P(A) / PH(A) / PHQ(A)A Generation 2</vt:lpstr>
      <vt:lpstr>Discontinuation P(A) / PH(A) / PHQ(A)A Generation 2</vt:lpstr>
      <vt:lpstr>Discontinuation P(A) / PH(A) / PHQ(A)A Generation 2</vt:lpstr>
      <vt:lpstr>Change Statistik – Incoming Orders 2021</vt:lpstr>
      <vt:lpstr>Change Statistik – Incoming Orders 2021-11</vt:lpstr>
      <vt:lpstr>Outlook change process</vt:lpstr>
      <vt:lpstr>Discontinuation PE Generation 1</vt:lpstr>
      <vt:lpstr>Discontinuation PE Generation 1</vt:lpstr>
      <vt:lpstr>Discontinuation PE Generation 1</vt:lpstr>
      <vt:lpstr>Change Statistik – Incoming Orders since April 01st 2021</vt:lpstr>
      <vt:lpstr>Change Statistik – Incoming Orders 2021-11</vt:lpstr>
      <vt:lpstr>Outlook Change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Planetengetriebe  von STÖBER.</dc:title>
  <dc:creator>Göransson, Ulla</dc:creator>
  <cp:lastModifiedBy>Kübler, Johannes</cp:lastModifiedBy>
  <cp:revision>124</cp:revision>
  <dcterms:created xsi:type="dcterms:W3CDTF">2019-11-05T09:41:04Z</dcterms:created>
  <dcterms:modified xsi:type="dcterms:W3CDTF">2021-12-06T10:51:10Z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0x010100027B005E6EDD644C9E2F6672C7E3E359</vt:lpwstr>
  </property>
</Properties>
</file>