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52" r:id="rId4"/>
  </p:sldMasterIdLst>
  <p:notesMasterIdLst>
    <p:notesMasterId r:id="rId17"/>
  </p:notesMasterIdLst>
  <p:sldIdLst>
    <p:sldId id="258" r:id="rId5"/>
    <p:sldId id="840" r:id="rId6"/>
    <p:sldId id="363" r:id="rId7"/>
    <p:sldId id="841" r:id="rId8"/>
    <p:sldId id="308" r:id="rId9"/>
    <p:sldId id="842" r:id="rId10"/>
    <p:sldId id="352" r:id="rId11"/>
    <p:sldId id="831" r:id="rId12"/>
    <p:sldId id="342" r:id="rId13"/>
    <p:sldId id="337" r:id="rId14"/>
    <p:sldId id="263" r:id="rId15"/>
    <p:sldId id="834" r:id="rId16"/>
  </p:sldIdLst>
  <p:sldSz cx="12192000" cy="6858000"/>
  <p:notesSz cx="6858000" cy="9144000"/>
  <p:defaultTextStyle>
    <a:defPPr>
      <a:defRPr sz="1800" kern="1200">
        <a:solidFill>
          <a:schemeClr val="tx1"/>
        </a:solidFill>
        <a:latin typeface="+mn-lt"/>
        <a:ea typeface="+mn-ea"/>
        <a:cs typeface="+mn-cs"/>
      </a:defRPr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7" userDrawn="1">
          <p15:clr>
            <a:srgbClr val="A4A3A4"/>
          </p15:clr>
        </p15:guide>
        <p15:guide id="2" pos="393" userDrawn="1">
          <p15:clr>
            <a:srgbClr val="A4A3A4"/>
          </p15:clr>
        </p15:guide>
        <p15:guide id="3" pos="824" userDrawn="1">
          <p15:clr>
            <a:srgbClr val="A4A3A4"/>
          </p15:clr>
        </p15:guide>
        <p15:guide id="4" pos="1663" userDrawn="1">
          <p15:clr>
            <a:srgbClr val="A4A3A4"/>
          </p15:clr>
        </p15:guide>
        <p15:guide id="5" pos="2479" userDrawn="1">
          <p15:clr>
            <a:srgbClr val="A4A3A4"/>
          </p15:clr>
        </p15:guide>
        <p15:guide id="6" pos="3318" userDrawn="1">
          <p15:clr>
            <a:srgbClr val="A4A3A4"/>
          </p15:clr>
        </p15:guide>
        <p15:guide id="7" pos="4135" userDrawn="1">
          <p15:clr>
            <a:srgbClr val="A4A3A4"/>
          </p15:clr>
        </p15:guide>
        <p15:guide id="8" pos="4951" userDrawn="1">
          <p15:clr>
            <a:srgbClr val="A4A3A4"/>
          </p15:clr>
        </p15:guide>
        <p15:guide id="9" pos="5790" userDrawn="1">
          <p15:clr>
            <a:srgbClr val="A4A3A4"/>
          </p15:clr>
        </p15:guide>
        <p15:guide id="10" pos="6607" userDrawn="1">
          <p15:clr>
            <a:srgbClr val="A4A3A4"/>
          </p15:clr>
        </p15:guide>
        <p15:guide id="11" pos="7446" userDrawn="1">
          <p15:clr>
            <a:srgbClr val="A4A3A4"/>
          </p15:clr>
        </p15:guide>
        <p15:guide id="12" orient="horz" pos="4247" userDrawn="1">
          <p15:clr>
            <a:srgbClr val="A4A3A4"/>
          </p15:clr>
        </p15:guide>
        <p15:guide id="13" orient="horz" pos="3770" userDrawn="1">
          <p15:clr>
            <a:srgbClr val="A4A3A4"/>
          </p15:clr>
        </p15:guide>
        <p15:guide id="14" orient="horz" pos="3317" userDrawn="1">
          <p15:clr>
            <a:srgbClr val="A4A3A4"/>
          </p15:clr>
        </p15:guide>
        <p15:guide id="15" orient="horz" pos="2863" userDrawn="1">
          <p15:clr>
            <a:srgbClr val="A4A3A4"/>
          </p15:clr>
        </p15:guide>
        <p15:guide id="16" orient="horz" pos="2387" userDrawn="1">
          <p15:clr>
            <a:srgbClr val="A4A3A4"/>
          </p15:clr>
        </p15:guide>
        <p15:guide id="17" orient="horz" pos="1911" userDrawn="1">
          <p15:clr>
            <a:srgbClr val="A4A3A4"/>
          </p15:clr>
        </p15:guide>
        <p15:guide id="18" orient="horz" pos="1457" userDrawn="1">
          <p15:clr>
            <a:srgbClr val="A4A3A4"/>
          </p15:clr>
        </p15:guide>
        <p15:guide id="19" orient="horz" pos="1003" userDrawn="1">
          <p15:clr>
            <a:srgbClr val="A4A3A4"/>
          </p15:clr>
        </p15:guide>
        <p15:guide id="20" orient="horz" pos="52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E74"/>
    <a:srgbClr val="004B88"/>
    <a:srgbClr val="006EB6"/>
    <a:srgbClr val="007FC4"/>
    <a:srgbClr val="6A9DD3"/>
    <a:srgbClr val="00386B"/>
    <a:srgbClr val="0071BC"/>
    <a:srgbClr val="E94994"/>
    <a:srgbClr val="E6A025"/>
    <a:srgbClr val="FBF2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80"/>
  </p:normalViewPr>
  <p:slideViewPr>
    <p:cSldViewPr snapToGrid="0" snapToObjects="1">
      <p:cViewPr varScale="1">
        <p:scale>
          <a:sx n="116" d="100"/>
          <a:sy n="116" d="100"/>
        </p:scale>
        <p:origin x="84" y="348"/>
      </p:cViewPr>
      <p:guideLst>
        <p:guide pos="7"/>
        <p:guide pos="393"/>
        <p:guide pos="824"/>
        <p:guide pos="1663"/>
        <p:guide pos="2479"/>
        <p:guide pos="3318"/>
        <p:guide pos="4135"/>
        <p:guide pos="4951"/>
        <p:guide pos="5790"/>
        <p:guide pos="6607"/>
        <p:guide pos="7446"/>
        <p:guide orient="horz" pos="4247"/>
        <p:guide orient="horz" pos="3770"/>
        <p:guide orient="horz" pos="3317"/>
        <p:guide orient="horz" pos="2863"/>
        <p:guide orient="horz" pos="2387"/>
        <p:guide orient="horz" pos="1911"/>
        <p:guide orient="horz" pos="1457"/>
        <p:guide orient="horz" pos="1003"/>
        <p:guide orient="horz" pos="52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C496BB-EB4D-D448-9822-9A227480818A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8A3DF1-23CF-5344-9949-DF1C92A429D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78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de-DE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338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973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de-DE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A3DF1-23CF-5344-9949-DF1C92A429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2052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3417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de-DE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A3DF1-23CF-5344-9949-DF1C92A429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1146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633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374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t>Technologie d'interface inégalée pour la connexion de moteurs de tailles les plus variées.</a:t>
            </a:r>
            <a:br/>
            <a:r>
              <a:rPr sz="1600"/>
              <a:t>Les adaptateurs moteur STOBER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sz="1600"/>
              <a:t>sont disponibles dans les modèles les plus variés et dans la variante ServoStop avec un frein intégré 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sz="1600"/>
              <a:t>peuvent être combinés avec les réducteurs standard ou à jeu réduit 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sz="1600"/>
              <a:t>permettent, dans la variante Large avec plaque de moteur XL, la connexion des réducteurs STOBER les plus compacts aux moteurs surdimensionnés – un argument clé de vente !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1366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/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864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-6" y="840456"/>
            <a:ext cx="12192000" cy="3704557"/>
          </a:xfrm>
          <a:prstGeom prst="rect">
            <a:avLst/>
          </a:prstGeom>
          <a:solidFill>
            <a:srgbClr val="F8E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60400" y="2314800"/>
            <a:ext cx="6534000" cy="14760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660400" y="3874174"/>
            <a:ext cx="6534000" cy="645454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8" name="Dreieck 9"/>
          <p:cNvSpPr/>
          <p:nvPr userDrawn="1"/>
        </p:nvSpPr>
        <p:spPr>
          <a:xfrm rot="10800000">
            <a:off x="-6" y="11564"/>
            <a:ext cx="5245106" cy="3401561"/>
          </a:xfrm>
          <a:prstGeom prst="triangle">
            <a:avLst>
              <a:gd name="adj" fmla="val 100000"/>
            </a:avLst>
          </a:prstGeom>
          <a:gradFill>
            <a:gsLst>
              <a:gs pos="0">
                <a:schemeClr val="bg1">
                  <a:alpha val="16000"/>
                </a:schemeClr>
              </a:gs>
              <a:gs pos="90000">
                <a:srgbClr val="003E74">
                  <a:alpha val="70000"/>
                </a:srgb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d 10">
            <a:extLst>
              <a:ext uri="{FF2B5EF4-FFF2-40B4-BE49-F238E27FC236}">
                <a16:creationId xmlns:a16="http://schemas.microsoft.com/office/drawing/2014/main" id="{483D2F1A-6EAB-4925-A019-3186E5FDB7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" y="0"/>
            <a:ext cx="12192004" cy="840456"/>
          </a:xfrm>
          <a:prstGeom prst="rect">
            <a:avLst/>
          </a:prstGeom>
        </p:spPr>
      </p:pic>
      <p:pic>
        <p:nvPicPr>
          <p:cNvPr id="9" name="Bild 12">
            <a:extLst>
              <a:ext uri="{FF2B5EF4-FFF2-40B4-BE49-F238E27FC236}">
                <a16:creationId xmlns:a16="http://schemas.microsoft.com/office/drawing/2014/main" id="{C1DA38FF-A07F-40A2-AA15-D39AF17FD3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5802" y="217830"/>
            <a:ext cx="1958817" cy="41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14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elle 7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642967881"/>
              </p:ext>
            </p:extLst>
          </p:nvPr>
        </p:nvGraphicFramePr>
        <p:xfrm>
          <a:off x="16696" y="842510"/>
          <a:ext cx="11808000" cy="590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39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5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71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80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273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978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9785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371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9785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31629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73800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800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800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800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800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800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800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800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0000" y="360055"/>
            <a:ext cx="7987800" cy="460800"/>
          </a:xfrm>
        </p:spPr>
        <p:txBody>
          <a:bodyPr>
            <a:noAutofit/>
          </a:bodyPr>
          <a:lstStyle>
            <a:lvl1pPr>
              <a:defRPr sz="2400" b="1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40000" y="1260000"/>
            <a:ext cx="11161800" cy="4351338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48837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9FFA86E-70FD-4ED7-971F-19F75EF91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FCB7A8E-3883-4B8B-8D2B-1C3EE3168F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749" y="1174750"/>
            <a:ext cx="5245033" cy="635000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de-DE" dirty="0"/>
              <a:t>Text durch Doppelklick hinzufügen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A0DFAE58-A779-486A-85B6-608FBE5C03B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0000" y="1809750"/>
            <a:ext cx="5244782" cy="4562174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Text durch Doppelklick hinzufügen</a:t>
            </a:r>
          </a:p>
          <a:p>
            <a:pPr lvl="0"/>
            <a:endParaRPr lang="de-DE" dirty="0"/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AEE395DD-57B5-40B5-8B09-03782464AA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90399" y="1173346"/>
            <a:ext cx="5245033" cy="635000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de-DE" dirty="0"/>
              <a:t>Text durch Doppelklick hinzufügen</a:t>
            </a:r>
          </a:p>
        </p:txBody>
      </p:sp>
      <p:sp>
        <p:nvSpPr>
          <p:cNvPr id="9" name="Inhaltsplatzhalter 6">
            <a:extLst>
              <a:ext uri="{FF2B5EF4-FFF2-40B4-BE49-F238E27FC236}">
                <a16:creationId xmlns:a16="http://schemas.microsoft.com/office/drawing/2014/main" id="{661C66C9-EBBF-4E36-AF62-D4A443DE853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90650" y="1808346"/>
            <a:ext cx="5244782" cy="4562174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Text durch Doppelklick hinzufügen</a:t>
            </a:r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00900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Bildunt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E009D1-3427-4610-9FFC-3390DE02A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067B44FA-4344-4C42-9984-409D309E924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9750" y="1030288"/>
            <a:ext cx="8469313" cy="434022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A855298-25E6-4AF7-888E-E8C4B36500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750" y="5524500"/>
            <a:ext cx="8469313" cy="77946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Bildunterschrift hinzufügen</a:t>
            </a:r>
          </a:p>
        </p:txBody>
      </p:sp>
    </p:spTree>
    <p:extLst>
      <p:ext uri="{BB962C8B-B14F-4D97-AF65-F5344CB8AC3E}">
        <p14:creationId xmlns:p14="http://schemas.microsoft.com/office/powerpoint/2010/main" val="2803756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DFE9D6-7069-476B-965D-19553A057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19A4448-DE34-4F08-B0C3-38DA176AF8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077913"/>
            <a:ext cx="3878263" cy="1385887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de-DE" dirty="0"/>
              <a:t>Text durch Doppelklick hinzufügen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E394F618-8017-4FF4-AE8C-1E7E7314C34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39750" y="2579688"/>
            <a:ext cx="3878263" cy="3830637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0C48FE18-9242-41FE-9623-D0DD0D431B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10100" y="1077913"/>
            <a:ext cx="7042150" cy="5332412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6616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DFE9D6-7069-476B-965D-19553A057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19A4448-DE34-4F08-B0C3-38DA176AF8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077913"/>
            <a:ext cx="3878263" cy="1385887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de-DE" dirty="0"/>
              <a:t>Text durch Doppelklick hinzufügen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E394F618-8017-4FF4-AE8C-1E7E7314C34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39750" y="2579688"/>
            <a:ext cx="3878263" cy="3830637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Tabellenplatzhalter 3">
            <a:extLst>
              <a:ext uri="{FF2B5EF4-FFF2-40B4-BE49-F238E27FC236}">
                <a16:creationId xmlns:a16="http://schemas.microsoft.com/office/drawing/2014/main" id="{ED340692-74E6-41C6-8608-577B467B3A1B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4581525" y="1077913"/>
            <a:ext cx="7070725" cy="5332412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r>
              <a:rPr lang="de-DE"/>
              <a:t>Tabelle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38100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78748A-91EA-4D8B-865E-C90630812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6">
            <a:extLst>
              <a:ext uri="{FF2B5EF4-FFF2-40B4-BE49-F238E27FC236}">
                <a16:creationId xmlns:a16="http://schemas.microsoft.com/office/drawing/2014/main" id="{F130F313-2472-43F1-B79D-725F8BA57A7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0000" y="1126156"/>
            <a:ext cx="5244782" cy="5245768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Text durch Doppelklick hinzufügen</a:t>
            </a:r>
          </a:p>
          <a:p>
            <a:pPr lvl="0"/>
            <a:endParaRPr lang="de-DE" dirty="0"/>
          </a:p>
        </p:txBody>
      </p:sp>
      <p:sp>
        <p:nvSpPr>
          <p:cNvPr id="4" name="Inhaltsplatzhalter 6">
            <a:extLst>
              <a:ext uri="{FF2B5EF4-FFF2-40B4-BE49-F238E27FC236}">
                <a16:creationId xmlns:a16="http://schemas.microsoft.com/office/drawing/2014/main" id="{ED33610E-C335-427F-8866-A7A6C50C8DC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90650" y="1124752"/>
            <a:ext cx="5244782" cy="5245768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Text durch Doppelklick hinzufügen</a:t>
            </a:r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20559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865C63-9FD7-4BB0-B647-648194031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90003EE5-3F76-4707-A0E6-1BFFF90A58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4C5409A5-780A-44F0-B736-94BFCB7EFF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1850" y="2378075"/>
            <a:ext cx="10515600" cy="2136173"/>
          </a:xfrm>
        </p:spPr>
        <p:txBody>
          <a:bodyPr numCol="1" anchor="b">
            <a:noAutofit/>
          </a:bodyPr>
          <a:lstStyle>
            <a:lvl1pPr marL="0" indent="0">
              <a:buNone/>
              <a:defRPr sz="4400"/>
            </a:lvl1pPr>
          </a:lstStyle>
          <a:p>
            <a:pPr lvl="0"/>
            <a:r>
              <a:rPr lang="de-DE" dirty="0"/>
              <a:t>Titel durch Doppelklick hinzufügen</a:t>
            </a:r>
          </a:p>
        </p:txBody>
      </p:sp>
    </p:spTree>
    <p:extLst>
      <p:ext uri="{BB962C8B-B14F-4D97-AF65-F5344CB8AC3E}">
        <p14:creationId xmlns:p14="http://schemas.microsoft.com/office/powerpoint/2010/main" val="3406099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reieck 9"/>
          <p:cNvSpPr/>
          <p:nvPr userDrawn="1"/>
        </p:nvSpPr>
        <p:spPr>
          <a:xfrm rot="10800000">
            <a:off x="-14" y="11555"/>
            <a:ext cx="5267209" cy="3351681"/>
          </a:xfrm>
          <a:prstGeom prst="triangle">
            <a:avLst>
              <a:gd name="adj" fmla="val 100000"/>
            </a:avLst>
          </a:prstGeom>
          <a:gradFill>
            <a:gsLst>
              <a:gs pos="0">
                <a:schemeClr val="bg1">
                  <a:alpha val="16000"/>
                </a:schemeClr>
              </a:gs>
              <a:gs pos="90000">
                <a:srgbClr val="003E74">
                  <a:alpha val="70000"/>
                </a:srgb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Bild 10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" y="0"/>
            <a:ext cx="12192004" cy="840456"/>
          </a:xfrm>
          <a:prstGeom prst="rect">
            <a:avLst/>
          </a:prstGeom>
        </p:spPr>
      </p:pic>
      <p:pic>
        <p:nvPicPr>
          <p:cNvPr id="9" name="Bild 12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5802" y="217830"/>
            <a:ext cx="1958817" cy="418701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40000" y="341887"/>
            <a:ext cx="10695432" cy="4868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40000" y="1260000"/>
            <a:ext cx="10695432" cy="45676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Rectangle 17">
            <a:extLst>
              <a:ext uri="{FF2B5EF4-FFF2-40B4-BE49-F238E27FC236}">
                <a16:creationId xmlns:a16="http://schemas.microsoft.com/office/drawing/2014/main" id="{8A75CD3E-870F-439E-8EC1-378B5C7B688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353800" y="6529604"/>
            <a:ext cx="742950" cy="20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1882" tIns="50941" rIns="101882" bIns="50941" anchor="b"/>
          <a:lstStyle/>
          <a:p>
            <a:pPr algn="r" defTabSz="1019175" eaLnBrk="0" hangingPunct="0"/>
            <a:fld id="{51CB384A-0536-4360-B28A-1B00EEFBB37D}" type="slidenum">
              <a:rPr lang="de-DE" altLang="de-DE" sz="1300" b="1">
                <a:solidFill>
                  <a:srgbClr val="808080"/>
                </a:solidFill>
              </a:rPr>
              <a:pPr algn="r" defTabSz="1019175" eaLnBrk="0" hangingPunct="0"/>
              <a:t>‹Nr.›</a:t>
            </a:fld>
            <a:endParaRPr lang="de-DE" altLang="de-DE" sz="1300" b="1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2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60" r:id="rId6"/>
    <p:sldLayoutId id="2147483658" r:id="rId7"/>
    <p:sldLayoutId id="2147483659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06729" y="2557525"/>
            <a:ext cx="6788400" cy="1476000"/>
          </a:xfrm>
        </p:spPr>
        <p:txBody>
          <a:bodyPr/>
          <a:lstStyle/>
          <a:p>
            <a:r>
              <a:t>La précision au format XL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006729" y="4740640"/>
            <a:ext cx="6534000" cy="645454"/>
          </a:xfrm>
        </p:spPr>
        <p:txBody>
          <a:bodyPr/>
          <a:lstStyle/>
          <a:p>
            <a:r>
              <a:t>Compacité. Rigidité. À faible jeu. Efficacité énergétique.</a:t>
            </a:r>
          </a:p>
        </p:txBody>
      </p:sp>
      <p:sp>
        <p:nvSpPr>
          <p:cNvPr id="4" name="Untertitel 2">
            <a:extLst>
              <a:ext uri="{FF2B5EF4-FFF2-40B4-BE49-F238E27FC236}">
                <a16:creationId xmlns:a16="http://schemas.microsoft.com/office/drawing/2014/main" id="{FBE9D874-C60B-2316-581F-8A3200B8A5B9}"/>
              </a:ext>
            </a:extLst>
          </p:cNvPr>
          <p:cNvSpPr txBox="1">
            <a:spLocks/>
          </p:cNvSpPr>
          <p:nvPr/>
        </p:nvSpPr>
        <p:spPr>
          <a:xfrm>
            <a:off x="1006728" y="3936981"/>
            <a:ext cx="7145753" cy="6454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t>Réducteurs planétaires de la gamme PH (tailles 9 – 12). </a:t>
            </a:r>
          </a:p>
        </p:txBody>
      </p:sp>
    </p:spTree>
    <p:extLst>
      <p:ext uri="{BB962C8B-B14F-4D97-AF65-F5344CB8AC3E}">
        <p14:creationId xmlns:p14="http://schemas.microsoft.com/office/powerpoint/2010/main" val="14470077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20EC2B2A-6288-4DDD-8EC0-508D24B7BCE5}"/>
              </a:ext>
            </a:extLst>
          </p:cNvPr>
          <p:cNvSpPr txBox="1">
            <a:spLocks/>
          </p:cNvSpPr>
          <p:nvPr/>
        </p:nvSpPr>
        <p:spPr>
          <a:xfrm>
            <a:off x="537906" y="1463737"/>
            <a:ext cx="11161800" cy="31775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sz="2800" b="1">
                <a:solidFill>
                  <a:schemeClr val="accent3"/>
                </a:solidFill>
              </a:rPr>
              <a:t>Toutes les possibilités s'offrent à vous !</a:t>
            </a:r>
          </a:p>
          <a:p>
            <a:pPr marL="285750" indent="-285750">
              <a:spcBef>
                <a:spcPts val="12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t>Conception machine flexible.</a:t>
            </a:r>
          </a:p>
          <a:p>
            <a:pPr marL="285750" indent="-285750">
              <a:spcBef>
                <a:spcPts val="12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t>Immense diversité de combinaisons </a:t>
            </a:r>
            <a:br/>
            <a:r>
              <a:t>et d'options.</a:t>
            </a:r>
          </a:p>
          <a:p>
            <a:pPr marL="285750" indent="-285750">
              <a:spcBef>
                <a:spcPts val="12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t>Combinaisons maximales </a:t>
            </a:r>
            <a:br/>
            <a:r>
              <a:t>de réducteurs et de moteurs </a:t>
            </a:r>
            <a:br/>
            <a:r>
              <a:t>en montage direct.</a:t>
            </a:r>
          </a:p>
          <a:p>
            <a:pPr marL="285750" indent="-285750">
              <a:spcBef>
                <a:spcPts val="12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t>Modèles d'adaptateur variables.</a:t>
            </a:r>
          </a:p>
          <a:p>
            <a:pPr marL="0" indent="0">
              <a:spcBef>
                <a:spcPts val="600"/>
              </a:spcBef>
              <a:buClr>
                <a:schemeClr val="accent3"/>
              </a:buClr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4EAEECD-1A02-440F-8B71-95F1843A7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PARFAITEMENT ADAPTÉS à vos exigences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9C3DC135-AB09-41CC-8328-A87E856586D0}"/>
              </a:ext>
            </a:extLst>
          </p:cNvPr>
          <p:cNvGrpSpPr/>
          <p:nvPr/>
        </p:nvGrpSpPr>
        <p:grpSpPr>
          <a:xfrm flipV="1">
            <a:off x="0" y="4822167"/>
            <a:ext cx="1589067" cy="2035833"/>
            <a:chOff x="-1" y="2079114"/>
            <a:chExt cx="3017183" cy="3364751"/>
          </a:xfrm>
        </p:grpSpPr>
        <p:sp>
          <p:nvSpPr>
            <p:cNvPr id="10" name="Rechtwinkliges Dreieck 9">
              <a:extLst>
                <a:ext uri="{FF2B5EF4-FFF2-40B4-BE49-F238E27FC236}">
                  <a16:creationId xmlns:a16="http://schemas.microsoft.com/office/drawing/2014/main" id="{95858B7B-4B2F-4050-B1A9-10C91BDC2B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1" y="2079114"/>
              <a:ext cx="3017183" cy="1692579"/>
            </a:xfrm>
            <a:prstGeom prst="rtTriangle">
              <a:avLst/>
            </a:prstGeom>
            <a:solidFill>
              <a:schemeClr val="accent3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Rechtwinkliges Dreieck 10">
              <a:extLst>
                <a:ext uri="{FF2B5EF4-FFF2-40B4-BE49-F238E27FC236}">
                  <a16:creationId xmlns:a16="http://schemas.microsoft.com/office/drawing/2014/main" id="{4FD26AE5-ACA4-406D-B646-969FC9C6F32E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0" y="3771693"/>
              <a:ext cx="3010354" cy="1672172"/>
            </a:xfrm>
            <a:prstGeom prst="rtTriangl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12" name="Rechteck 11">
            <a:extLst>
              <a:ext uri="{FF2B5EF4-FFF2-40B4-BE49-F238E27FC236}">
                <a16:creationId xmlns:a16="http://schemas.microsoft.com/office/drawing/2014/main" id="{F7985DCB-B364-4FB8-8995-6A5CCA1A0DDF}"/>
              </a:ext>
            </a:extLst>
          </p:cNvPr>
          <p:cNvSpPr/>
          <p:nvPr/>
        </p:nvSpPr>
        <p:spPr>
          <a:xfrm>
            <a:off x="1684422" y="5479967"/>
            <a:ext cx="24664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sz="2000" b="1">
                <a:solidFill>
                  <a:schemeClr val="accent3"/>
                </a:solidFill>
              </a:rPr>
              <a:t>La solution adaptée </a:t>
            </a:r>
            <a:br>
              <a:rPr sz="2000" b="1">
                <a:solidFill>
                  <a:schemeClr val="accent3"/>
                </a:solidFill>
              </a:rPr>
            </a:br>
            <a:r>
              <a:rPr sz="2000" b="1">
                <a:solidFill>
                  <a:schemeClr val="accent3"/>
                </a:solidFill>
              </a:rPr>
              <a:t>à chaque exigence !</a:t>
            </a:r>
          </a:p>
        </p:txBody>
      </p:sp>
      <p:pic>
        <p:nvPicPr>
          <p:cNvPr id="3" name="Grafik 2" descr="Ein Bild, das Spielzeug enthält.&#10;&#10;Automatisch generierte Beschreibung">
            <a:extLst>
              <a:ext uri="{FF2B5EF4-FFF2-40B4-BE49-F238E27FC236}">
                <a16:creationId xmlns:a16="http://schemas.microsoft.com/office/drawing/2014/main" id="{DBFED0E4-60F9-54F8-BBF0-B726C21AC2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6694" y="1987385"/>
            <a:ext cx="5486400" cy="4520794"/>
          </a:xfrm>
          <a:prstGeom prst="rect">
            <a:avLst/>
          </a:prstGeom>
        </p:spPr>
      </p:pic>
      <p:pic>
        <p:nvPicPr>
          <p:cNvPr id="5" name="Grafik 4" descr="Ein Bild, das Raum, Schild enthält.&#10;&#10;Automatisch generierte Beschreibung">
            <a:extLst>
              <a:ext uri="{FF2B5EF4-FFF2-40B4-BE49-F238E27FC236}">
                <a16:creationId xmlns:a16="http://schemas.microsoft.com/office/drawing/2014/main" id="{93A25CC8-AC6D-D797-1273-286E27DFD0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3625" y="1745991"/>
            <a:ext cx="6096000" cy="511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36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9F225E8E-9121-4B06-B037-BD167DF038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862801" y="836591"/>
            <a:ext cx="6325777" cy="653191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D3493D8-63FD-4961-849C-5071320E6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360055"/>
            <a:ext cx="7987800" cy="460800"/>
          </a:xfrm>
        </p:spPr>
        <p:txBody>
          <a:bodyPr/>
          <a:lstStyle/>
          <a:p>
            <a:r>
              <a:t>MORE THAN JUST A GEARBOX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A40B6F2A-CE57-4C93-8678-CF6BF7F54812}"/>
              </a:ext>
            </a:extLst>
          </p:cNvPr>
          <p:cNvSpPr txBox="1">
            <a:spLocks/>
          </p:cNvSpPr>
          <p:nvPr/>
        </p:nvSpPr>
        <p:spPr>
          <a:xfrm>
            <a:off x="537906" y="1463737"/>
            <a:ext cx="11161800" cy="31775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sz="2800" b="1">
                <a:solidFill>
                  <a:schemeClr val="accent3"/>
                </a:solidFill>
              </a:rPr>
              <a:t>Nos solutions offrent plus d'avantages !</a:t>
            </a:r>
          </a:p>
          <a:p>
            <a:pPr marL="285750" indent="-285750">
              <a:spcBef>
                <a:spcPts val="12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t>Partenariat.</a:t>
            </a:r>
          </a:p>
          <a:p>
            <a:pPr marL="285750" indent="-285750">
              <a:spcBef>
                <a:spcPts val="12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t>Conseil personnalisé compétent.</a:t>
            </a:r>
          </a:p>
          <a:p>
            <a:pPr marL="285750" indent="-285750">
              <a:spcBef>
                <a:spcPts val="12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t>Assistance sur toute la ligne, </a:t>
            </a:r>
            <a:br/>
            <a:r>
              <a:t>du dimensionnement à la mise en service </a:t>
            </a:r>
            <a:br/>
            <a:r>
              <a:t>et bien au-delà, naturellement.</a:t>
            </a:r>
          </a:p>
          <a:p>
            <a:pPr marL="285750" indent="-285750">
              <a:spcBef>
                <a:spcPts val="12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t>Solution optimale adaptée </a:t>
            </a:r>
            <a:br/>
            <a:r>
              <a:t>à chaque application. </a:t>
            </a:r>
          </a:p>
          <a:p>
            <a:pPr marL="0" indent="0">
              <a:spcBef>
                <a:spcPts val="600"/>
              </a:spcBef>
              <a:buClr>
                <a:schemeClr val="accent3"/>
              </a:buClr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6A6D240-3744-4298-A665-6BB42A7C6C96}"/>
              </a:ext>
            </a:extLst>
          </p:cNvPr>
          <p:cNvSpPr txBox="1"/>
          <p:nvPr/>
        </p:nvSpPr>
        <p:spPr>
          <a:xfrm>
            <a:off x="5205663" y="1781223"/>
            <a:ext cx="4403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>
                <a:solidFill>
                  <a:schemeClr val="bg1"/>
                </a:solidFill>
                <a:highlight>
                  <a:srgbClr val="A3A62C"/>
                </a:highlight>
                <a:latin typeface="Exo 2"/>
              </a:rPr>
              <a:t> </a:t>
            </a:r>
            <a:r>
              <a:rPr sz="2800">
                <a:solidFill>
                  <a:schemeClr val="bg1"/>
                </a:solidFill>
                <a:highlight>
                  <a:srgbClr val="A3A62C"/>
                </a:highlight>
                <a:latin typeface="Exo 2"/>
              </a:rPr>
              <a:t>THAN JUST A GEARBOX</a:t>
            </a:r>
            <a:r>
              <a:rPr sz="2800">
                <a:solidFill>
                  <a:srgbClr val="A3A62C"/>
                </a:solidFill>
                <a:highlight>
                  <a:srgbClr val="A3A62C"/>
                </a:highlight>
                <a:latin typeface="Exo 2"/>
              </a:rPr>
              <a:t>.</a:t>
            </a:r>
            <a:r>
              <a:rPr sz="2800">
                <a:solidFill>
                  <a:schemeClr val="bg1"/>
                </a:solidFill>
                <a:highlight>
                  <a:srgbClr val="A3A62C"/>
                </a:highlight>
                <a:latin typeface="Exo 2"/>
              </a:rPr>
              <a:t>  </a:t>
            </a:r>
            <a:endParaRPr lang="de-DE" dirty="0">
              <a:solidFill>
                <a:schemeClr val="bg1"/>
              </a:solidFill>
              <a:highlight>
                <a:srgbClr val="A3A62C"/>
              </a:highlight>
              <a:latin typeface="Exo 2" panose="00000500000000000000" pitchFamily="2" charset="0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4D7848B5-1C8A-4AEB-8819-7B9ABEB442DB}"/>
              </a:ext>
            </a:extLst>
          </p:cNvPr>
          <p:cNvSpPr txBox="1"/>
          <p:nvPr/>
        </p:nvSpPr>
        <p:spPr>
          <a:xfrm>
            <a:off x="5205663" y="1061306"/>
            <a:ext cx="21536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>
                <a:solidFill>
                  <a:schemeClr val="bg1"/>
                </a:solidFill>
                <a:highlight>
                  <a:srgbClr val="A3A62C"/>
                </a:highlight>
                <a:latin typeface="Exo 2"/>
              </a:rPr>
              <a:t> </a:t>
            </a:r>
            <a:r>
              <a:rPr sz="4000">
                <a:solidFill>
                  <a:schemeClr val="bg1"/>
                </a:solidFill>
                <a:highlight>
                  <a:srgbClr val="A3A62C"/>
                </a:highlight>
                <a:latin typeface="Exo 2"/>
              </a:rPr>
              <a:t>MORE</a:t>
            </a:r>
            <a:r>
              <a:rPr sz="4000">
                <a:solidFill>
                  <a:srgbClr val="A3A62C"/>
                </a:solidFill>
                <a:highlight>
                  <a:srgbClr val="A3A62C"/>
                </a:highlight>
                <a:latin typeface="Exo 2"/>
              </a:rPr>
              <a:t>.</a:t>
            </a:r>
            <a:r>
              <a:rPr sz="4000">
                <a:solidFill>
                  <a:schemeClr val="bg1"/>
                </a:solidFill>
                <a:highlight>
                  <a:srgbClr val="A3A62C"/>
                </a:highlight>
                <a:latin typeface="Exo 2"/>
              </a:rPr>
              <a:t>  </a:t>
            </a:r>
            <a:endParaRPr lang="de-DE" dirty="0">
              <a:solidFill>
                <a:schemeClr val="bg1"/>
              </a:solidFill>
              <a:highlight>
                <a:srgbClr val="A3A62C"/>
              </a:highlight>
              <a:latin typeface="Exo 2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919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winkliges Dreieck 9">
            <a:extLst>
              <a:ext uri="{FF2B5EF4-FFF2-40B4-BE49-F238E27FC236}">
                <a16:creationId xmlns:a16="http://schemas.microsoft.com/office/drawing/2014/main" id="{81FDC16D-20F1-49EE-8CAA-CBF5D14BD649}"/>
              </a:ext>
            </a:extLst>
          </p:cNvPr>
          <p:cNvSpPr>
            <a:spLocks noChangeAspect="1"/>
          </p:cNvSpPr>
          <p:nvPr/>
        </p:nvSpPr>
        <p:spPr>
          <a:xfrm flipH="1">
            <a:off x="6564313" y="3272333"/>
            <a:ext cx="5627686" cy="3585667"/>
          </a:xfrm>
          <a:prstGeom prst="rtTriangle">
            <a:avLst/>
          </a:prstGeom>
          <a:gradFill flip="none" rotWithShape="1">
            <a:gsLst>
              <a:gs pos="11000">
                <a:schemeClr val="accent4"/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90EF9BD-6BE8-43FB-A921-8154FDB16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Nous vous remercions ! 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2AD0D4C7-0051-4D8B-88C9-213DF9DAF923}"/>
              </a:ext>
            </a:extLst>
          </p:cNvPr>
          <p:cNvSpPr txBox="1">
            <a:spLocks/>
          </p:cNvSpPr>
          <p:nvPr/>
        </p:nvSpPr>
        <p:spPr>
          <a:xfrm>
            <a:off x="540000" y="1286529"/>
            <a:ext cx="11161800" cy="32429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Font typeface="Arial" panose="020B0604020202020204" pitchFamily="34" charset="0"/>
              <a:buNone/>
            </a:pPr>
            <a:endParaRPr lang="de-DE" sz="2400" b="1">
              <a:solidFill>
                <a:schemeClr val="accent4"/>
              </a:solidFill>
            </a:endParaRP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D4DE4544-93BE-4F30-A6AF-D47BEBD745A9}"/>
              </a:ext>
            </a:extLst>
          </p:cNvPr>
          <p:cNvGrpSpPr/>
          <p:nvPr/>
        </p:nvGrpSpPr>
        <p:grpSpPr>
          <a:xfrm rot="10800000" flipH="1" flipV="1">
            <a:off x="1588" y="4744956"/>
            <a:ext cx="1329799" cy="1703672"/>
            <a:chOff x="-1" y="2079114"/>
            <a:chExt cx="3017183" cy="3364751"/>
          </a:xfrm>
        </p:grpSpPr>
        <p:sp>
          <p:nvSpPr>
            <p:cNvPr id="12" name="Rechtwinkliges Dreieck 11">
              <a:extLst>
                <a:ext uri="{FF2B5EF4-FFF2-40B4-BE49-F238E27FC236}">
                  <a16:creationId xmlns:a16="http://schemas.microsoft.com/office/drawing/2014/main" id="{AF525A12-D13F-4C8B-8445-373CE89054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1" y="2079114"/>
              <a:ext cx="3017183" cy="1692579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Rechtwinkliges Dreieck 12">
              <a:extLst>
                <a:ext uri="{FF2B5EF4-FFF2-40B4-BE49-F238E27FC236}">
                  <a16:creationId xmlns:a16="http://schemas.microsoft.com/office/drawing/2014/main" id="{CA2B2D62-2B35-44DE-840E-0E0BCC83B6A8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0" y="3771693"/>
              <a:ext cx="3010354" cy="1672172"/>
            </a:xfrm>
            <a:prstGeom prst="rtTriangl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" name="Textfeld 3">
            <a:extLst>
              <a:ext uri="{FF2B5EF4-FFF2-40B4-BE49-F238E27FC236}">
                <a16:creationId xmlns:a16="http://schemas.microsoft.com/office/drawing/2014/main" id="{A2E373CD-D860-CDD3-49DF-6D2352D03689}"/>
              </a:ext>
            </a:extLst>
          </p:cNvPr>
          <p:cNvSpPr txBox="1"/>
          <p:nvPr/>
        </p:nvSpPr>
        <p:spPr>
          <a:xfrm>
            <a:off x="2436123" y="1786838"/>
            <a:ext cx="55166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2000" b="1"/>
              <a:t>L'expert des technologies de mouvement complexes.</a:t>
            </a:r>
          </a:p>
        </p:txBody>
      </p:sp>
      <p:pic>
        <p:nvPicPr>
          <p:cNvPr id="16" name="Grafik 15" descr="Ein Bild, das Betonmischmaschine enthält.&#10;&#10;Automatisch generierte Beschreibung">
            <a:extLst>
              <a:ext uri="{FF2B5EF4-FFF2-40B4-BE49-F238E27FC236}">
                <a16:creationId xmlns:a16="http://schemas.microsoft.com/office/drawing/2014/main" id="{397A21D8-0418-21A4-3FE6-C3F13A44D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251" y="2199550"/>
            <a:ext cx="7994374" cy="297390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79C916CB-D23D-7927-56C0-DE96519B9A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3549" y="5619907"/>
            <a:ext cx="4785351" cy="93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518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0B84DDE9-AAFA-4A8B-81A9-7E4BA492B546}"/>
              </a:ext>
            </a:extLst>
          </p:cNvPr>
          <p:cNvPicPr/>
          <p:nvPr/>
        </p:nvPicPr>
        <p:blipFill>
          <a:blip r:embed="rId3"/>
          <a:srcRect/>
          <a:stretch/>
        </p:blipFill>
        <p:spPr>
          <a:xfrm>
            <a:off x="5531502" y="847268"/>
            <a:ext cx="6942007" cy="3828102"/>
          </a:xfrm>
          <a:prstGeom prst="rect">
            <a:avLst/>
          </a:prstGeom>
        </p:spPr>
      </p:pic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FB918BD7-89EB-4E53-9909-E8D3AA5104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463737"/>
            <a:ext cx="11161800" cy="4861225"/>
          </a:xfrm>
        </p:spPr>
        <p:txBody>
          <a:bodyPr>
            <a:normAutofit lnSpcReduction="10000"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sz="2800" b="1">
                <a:solidFill>
                  <a:schemeClr val="accent3"/>
                </a:solidFill>
              </a:rPr>
              <a:t>Gagnez de l'espace !</a:t>
            </a:r>
            <a:r>
              <a:rPr sz="2800" b="1">
                <a:solidFill>
                  <a:schemeClr val="accent3"/>
                </a:solidFill>
              </a:rPr>
              <a:t> </a:t>
            </a:r>
          </a:p>
          <a:p>
            <a:pPr marL="285750" indent="-28575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t>Réduction de la longueur jusqu'à </a:t>
            </a:r>
            <a:br/>
            <a:r>
              <a:t>100 millimètres.</a:t>
            </a:r>
          </a:p>
          <a:p>
            <a:pPr marL="285750" indent="-28575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t>Rigidité accrue.</a:t>
            </a:r>
          </a:p>
          <a:p>
            <a:pPr marL="285750" indent="-28575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t>Faible inertie de masse.</a:t>
            </a:r>
          </a:p>
          <a:p>
            <a:pPr marL="285750" indent="-28575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t>Poids réduit.</a:t>
            </a:r>
          </a:p>
          <a:p>
            <a:pPr marL="285750" indent="-28575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t>Jusqu'à 20 % de couple en plus.</a:t>
            </a:r>
          </a:p>
          <a:p>
            <a:pPr marL="0" indent="0">
              <a:spcAft>
                <a:spcPts val="600"/>
              </a:spcAft>
              <a:buNone/>
            </a:pPr>
            <a:r>
              <a:rPr sz="2400" b="1">
                <a:solidFill>
                  <a:schemeClr val="accent4"/>
                </a:solidFill>
              </a:rPr>
              <a:t/>
            </a:r>
            <a:br>
              <a:rPr sz="2400" b="1">
                <a:solidFill>
                  <a:schemeClr val="accent4"/>
                </a:solidFill>
              </a:rPr>
            </a:br>
            <a:r>
              <a:rPr sz="2800" b="1">
                <a:solidFill>
                  <a:schemeClr val="accent4"/>
                </a:solidFill>
              </a:rPr>
              <a:t>Exploitez les avantages du montage direct !</a:t>
            </a:r>
            <a:r>
              <a:rPr sz="2800" b="1">
                <a:solidFill>
                  <a:schemeClr val="accent4"/>
                </a:solidFill>
              </a:rPr>
              <a:t> </a:t>
            </a:r>
          </a:p>
          <a:p>
            <a:pPr marL="285750" indent="-285750">
              <a:spcBef>
                <a:spcPts val="600"/>
              </a:spcBef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t>Pas d'adaptateur moteur.</a:t>
            </a:r>
          </a:p>
          <a:p>
            <a:pPr marL="285750" indent="-285750">
              <a:spcBef>
                <a:spcPts val="600"/>
              </a:spcBef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t>Conception compacte.</a:t>
            </a:r>
          </a:p>
          <a:p>
            <a:pPr marL="285750" indent="-285750">
              <a:spcBef>
                <a:spcPts val="600"/>
              </a:spcBef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t>Grande plage de transmission. </a:t>
            </a:r>
          </a:p>
          <a:p>
            <a:pPr marL="285750" indent="-285750">
              <a:spcBef>
                <a:spcPts val="600"/>
              </a:spcBef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t>Dynamique d'entraînement maximale.</a:t>
            </a:r>
          </a:p>
          <a:p>
            <a:pPr marL="285750" indent="-285750">
              <a:spcBef>
                <a:spcPts val="600"/>
              </a:spcBef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t>Solution d'entraînement prête au montage.</a:t>
            </a:r>
          </a:p>
          <a:p>
            <a:pPr marL="0" indent="0">
              <a:spcBef>
                <a:spcPts val="600"/>
              </a:spcBef>
              <a:buClr>
                <a:schemeClr val="accent3"/>
              </a:buClr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13" name="Rechtwinkliges Dreieck 12">
            <a:extLst>
              <a:ext uri="{FF2B5EF4-FFF2-40B4-BE49-F238E27FC236}">
                <a16:creationId xmlns:a16="http://schemas.microsoft.com/office/drawing/2014/main" id="{D9E33637-7BDB-450E-8F56-B9EE9C93E370}"/>
              </a:ext>
            </a:extLst>
          </p:cNvPr>
          <p:cNvSpPr>
            <a:spLocks noChangeAspect="1"/>
          </p:cNvSpPr>
          <p:nvPr/>
        </p:nvSpPr>
        <p:spPr>
          <a:xfrm flipH="1">
            <a:off x="6564313" y="3272333"/>
            <a:ext cx="5627686" cy="3585667"/>
          </a:xfrm>
          <a:prstGeom prst="rtTriangle">
            <a:avLst/>
          </a:prstGeom>
          <a:gradFill flip="none" rotWithShape="1">
            <a:gsLst>
              <a:gs pos="11000">
                <a:schemeClr val="accent4"/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E16233E-F15F-4E4F-A455-C032BF188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Meilleure PERFORMANCE pour votre machine !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F3287CFC-8E9C-7374-364E-4D2AC2ADC655}"/>
              </a:ext>
            </a:extLst>
          </p:cNvPr>
          <p:cNvGrpSpPr/>
          <p:nvPr/>
        </p:nvGrpSpPr>
        <p:grpSpPr>
          <a:xfrm>
            <a:off x="5219523" y="2520498"/>
            <a:ext cx="2979436" cy="1036718"/>
            <a:chOff x="4645334" y="2661626"/>
            <a:chExt cx="2979436" cy="1036718"/>
          </a:xfrm>
        </p:grpSpPr>
        <p:cxnSp>
          <p:nvCxnSpPr>
            <p:cNvPr id="27" name="Gerade Verbindung mit Pfeil 26">
              <a:extLst>
                <a:ext uri="{FF2B5EF4-FFF2-40B4-BE49-F238E27FC236}">
                  <a16:creationId xmlns:a16="http://schemas.microsoft.com/office/drawing/2014/main" id="{650C756D-71E1-4FF6-8290-5CE7A531A4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45334" y="2976312"/>
              <a:ext cx="1027713" cy="607579"/>
            </a:xfrm>
            <a:prstGeom prst="straightConnector1">
              <a:avLst/>
            </a:prstGeom>
            <a:ln w="22225">
              <a:solidFill>
                <a:schemeClr val="accent3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mit Pfeil 27">
              <a:extLst>
                <a:ext uri="{FF2B5EF4-FFF2-40B4-BE49-F238E27FC236}">
                  <a16:creationId xmlns:a16="http://schemas.microsoft.com/office/drawing/2014/main" id="{3CA26171-2716-433D-997B-8EEFBE1250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54452" y="2661626"/>
              <a:ext cx="1070318" cy="632765"/>
            </a:xfrm>
            <a:prstGeom prst="straightConnector1">
              <a:avLst/>
            </a:prstGeom>
            <a:ln w="22225">
              <a:solidFill>
                <a:schemeClr val="accent3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A94459B5-B295-45CF-A835-C068CD0C2251}"/>
                </a:ext>
              </a:extLst>
            </p:cNvPr>
            <p:cNvSpPr txBox="1"/>
            <p:nvPr/>
          </p:nvSpPr>
          <p:spPr>
            <a:xfrm>
              <a:off x="6962951" y="3048196"/>
              <a:ext cx="4812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b="1">
                  <a:solidFill>
                    <a:schemeClr val="accent3"/>
                  </a:solidFill>
                </a:rPr>
                <a:t>L</a:t>
              </a:r>
            </a:p>
          </p:txBody>
        </p: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35687FD5-8E36-470E-B742-E57F4055E9DC}"/>
                </a:ext>
              </a:extLst>
            </p:cNvPr>
            <p:cNvSpPr txBox="1"/>
            <p:nvPr/>
          </p:nvSpPr>
          <p:spPr>
            <a:xfrm>
              <a:off x="5024352" y="3329012"/>
              <a:ext cx="4812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b="1">
                  <a:solidFill>
                    <a:schemeClr val="accent3"/>
                  </a:solidFill>
                </a:rPr>
                <a:t>L</a:t>
              </a:r>
            </a:p>
          </p:txBody>
        </p:sp>
      </p:grpSp>
      <p:sp>
        <p:nvSpPr>
          <p:cNvPr id="31" name="Rechteck 30">
            <a:extLst>
              <a:ext uri="{FF2B5EF4-FFF2-40B4-BE49-F238E27FC236}">
                <a16:creationId xmlns:a16="http://schemas.microsoft.com/office/drawing/2014/main" id="{1FB17353-00D5-4DD7-8F2B-0713096A83F1}"/>
              </a:ext>
            </a:extLst>
          </p:cNvPr>
          <p:cNvSpPr/>
          <p:nvPr/>
        </p:nvSpPr>
        <p:spPr>
          <a:xfrm>
            <a:off x="9166281" y="5476650"/>
            <a:ext cx="270728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ts val="600"/>
              </a:spcBef>
              <a:buClr>
                <a:schemeClr val="accent4"/>
              </a:buClr>
            </a:pPr>
            <a:r>
              <a:rPr sz="2800" b="1">
                <a:solidFill>
                  <a:schemeClr val="bg1"/>
                </a:solidFill>
              </a:rPr>
              <a:t>Les motoréducteurs planétaires</a:t>
            </a:r>
            <a:r>
              <a:rPr b="1">
                <a:solidFill>
                  <a:schemeClr val="bg1"/>
                </a:solidFill>
              </a:rPr>
              <a:t/>
            </a:r>
            <a:br>
              <a:rPr b="1">
                <a:solidFill>
                  <a:schemeClr val="bg1"/>
                </a:solidFill>
              </a:rPr>
            </a:br>
            <a:r>
              <a:rPr b="1">
                <a:solidFill>
                  <a:schemeClr val="bg1"/>
                </a:solidFill>
              </a:rPr>
              <a:t>les plus compacts</a:t>
            </a:r>
            <a:br>
              <a:rPr b="1">
                <a:solidFill>
                  <a:schemeClr val="bg1"/>
                </a:solidFill>
              </a:rPr>
            </a:br>
            <a:r>
              <a:rPr b="1">
                <a:solidFill>
                  <a:schemeClr val="bg1"/>
                </a:solidFill>
              </a:rPr>
              <a:t>du marché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2493CFD-DDA9-483E-99D5-50259D508F6A}"/>
              </a:ext>
            </a:extLst>
          </p:cNvPr>
          <p:cNvSpPr txBox="1"/>
          <p:nvPr/>
        </p:nvSpPr>
        <p:spPr>
          <a:xfrm>
            <a:off x="4433661" y="1279071"/>
            <a:ext cx="1047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t>PHQ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64B6C2D9-A06E-419C-89CD-41FB0DB3C49C}"/>
              </a:ext>
            </a:extLst>
          </p:cNvPr>
          <p:cNvSpPr txBox="1"/>
          <p:nvPr/>
        </p:nvSpPr>
        <p:spPr>
          <a:xfrm>
            <a:off x="6247236" y="970837"/>
            <a:ext cx="1047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t>PH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FD43BA1-AA57-62BD-7443-6D292BE926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540" y="1328714"/>
            <a:ext cx="2300943" cy="15336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EC1BFE7-5048-75B9-E992-9D579A9F8D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5989" y="1701439"/>
            <a:ext cx="2300943" cy="153360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DD6EA47-1659-C4A4-7183-1FD5A08A4A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6954" y="2926758"/>
            <a:ext cx="4764139" cy="317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50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>
            <a:extLst>
              <a:ext uri="{FF2B5EF4-FFF2-40B4-BE49-F238E27FC236}">
                <a16:creationId xmlns:a16="http://schemas.microsoft.com/office/drawing/2014/main" id="{6EE3A015-103E-4CFB-A854-58761F5E4B84}"/>
              </a:ext>
            </a:extLst>
          </p:cNvPr>
          <p:cNvSpPr txBox="1"/>
          <p:nvPr/>
        </p:nvSpPr>
        <p:spPr>
          <a:xfrm>
            <a:off x="5966230" y="1393777"/>
            <a:ext cx="5539052" cy="2983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sz="2800" b="1">
                <a:solidFill>
                  <a:schemeClr val="accent3"/>
                </a:solidFill>
              </a:rPr>
              <a:t>Couple accru !</a:t>
            </a:r>
          </a:p>
          <a:p>
            <a:pPr marL="285750" indent="-28575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rPr sz="2000"/>
              <a:t>Jusqu'à 11 % de couple d'accélération en plus.</a:t>
            </a:r>
          </a:p>
          <a:p>
            <a:pPr marL="285750" indent="-28575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rPr sz="2000"/>
              <a:t>Jusqu'à 18 % de couple nominal en plus.</a:t>
            </a:r>
            <a:r>
              <a:rPr sz="2000"/>
              <a:t> </a:t>
            </a:r>
          </a:p>
          <a:p>
            <a:pPr marL="285750" indent="-28575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rPr sz="2000"/>
              <a:t>Jusqu'à 50 % de couple de décrochage en plus.</a:t>
            </a:r>
          </a:p>
          <a:p>
            <a:pPr marL="285750" indent="-28575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rPr sz="2000"/>
              <a:t>Rigidité au basculement très élevée.</a:t>
            </a:r>
            <a:endParaRPr lang="de-DE" sz="2000" dirty="0"/>
          </a:p>
          <a:p>
            <a:pPr marL="285750" indent="-285750">
              <a:lnSpc>
                <a:spcPct val="130000"/>
              </a:lnSpc>
              <a:buClr>
                <a:schemeClr val="tx2"/>
              </a:buClr>
              <a:buFont typeface="Wingdings" panose="05000000000000000000" pitchFamily="2" charset="2"/>
              <a:buChar char="ü"/>
            </a:pPr>
            <a:endParaRPr lang="de-DE" sz="2200" dirty="0"/>
          </a:p>
          <a:p>
            <a:pPr marL="285750" indent="-285750">
              <a:lnSpc>
                <a:spcPct val="130000"/>
              </a:lnSpc>
              <a:buClr>
                <a:schemeClr val="tx2"/>
              </a:buClr>
              <a:buFont typeface="Wingdings" panose="05000000000000000000" pitchFamily="2" charset="2"/>
              <a:buChar char="ü"/>
            </a:pPr>
            <a:endParaRPr lang="de-DE" sz="2200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9BA7439B-D65B-467F-A421-7B7BB70C8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Meilleure PERFORMANCE pour votre machine !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022B9383-6081-4573-9FB0-2B58BF32D9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2190" y="3072538"/>
            <a:ext cx="7558222" cy="3785462"/>
          </a:xfrm>
          <a:prstGeom prst="rect">
            <a:avLst/>
          </a:prstGeom>
        </p:spPr>
      </p:pic>
      <p:pic>
        <p:nvPicPr>
          <p:cNvPr id="8" name="Grafik 7" descr="Ein Bild, das Straße, schwarz enthält.&#10;&#10;Automatisch generierte Beschreibung">
            <a:extLst>
              <a:ext uri="{FF2B5EF4-FFF2-40B4-BE49-F238E27FC236}">
                <a16:creationId xmlns:a16="http://schemas.microsoft.com/office/drawing/2014/main" id="{1B65DE50-5612-1861-5BFE-7E44C66206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42247" y="1635698"/>
            <a:ext cx="4995531" cy="3329571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EFCCFBEE-FED4-BE23-24E4-AC16F9237650}"/>
              </a:ext>
            </a:extLst>
          </p:cNvPr>
          <p:cNvSpPr txBox="1"/>
          <p:nvPr/>
        </p:nvSpPr>
        <p:spPr>
          <a:xfrm>
            <a:off x="5951952" y="4191070"/>
            <a:ext cx="109652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000"/>
              <a:t>Extrême flexibilité grâce à une </a:t>
            </a:r>
            <a:br>
              <a:rPr sz="2000"/>
            </a:br>
            <a:r>
              <a:rPr sz="2000" b="1">
                <a:solidFill>
                  <a:schemeClr val="accent3"/>
                </a:solidFill>
              </a:rPr>
              <a:t>plage de transmission</a:t>
            </a:r>
            <a:r>
              <a:rPr sz="2000"/>
              <a:t> de </a:t>
            </a:r>
            <a:r>
              <a:rPr sz="2000" b="1">
                <a:solidFill>
                  <a:schemeClr val="accent3"/>
                </a:solidFill>
              </a:rPr>
              <a:t>12 à 600 </a:t>
            </a:r>
            <a:r>
              <a:rPr sz="200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12576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 descr="Ein Bild, das Raum, Schild enthält.&#10;&#10;Automatisch generierte Beschreibung">
            <a:extLst>
              <a:ext uri="{FF2B5EF4-FFF2-40B4-BE49-F238E27FC236}">
                <a16:creationId xmlns:a16="http://schemas.microsoft.com/office/drawing/2014/main" id="{0642E6D7-7F0F-B8B7-A388-01D083D832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15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3202" y="745910"/>
            <a:ext cx="7258551" cy="608690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E16233E-F15F-4E4F-A455-C032BF188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Plus haute QUALITÉ DE LA DENTURE !</a:t>
            </a: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1FB17353-00D5-4DD7-8F2B-0713096A83F1}"/>
              </a:ext>
            </a:extLst>
          </p:cNvPr>
          <p:cNvSpPr/>
          <p:nvPr/>
        </p:nvSpPr>
        <p:spPr>
          <a:xfrm>
            <a:off x="7859713" y="5453827"/>
            <a:ext cx="35692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8669F"/>
              </a:buClr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Les motoréducteurs planétaires</a:t>
            </a:r>
            <a:r>
              <a:rPr kumimoji="0" sz="1800" b="1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sz="1800" b="1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sz="1800" b="1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les plus compacts</a:t>
            </a:r>
            <a:br>
              <a:rPr kumimoji="0" sz="1800" b="1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sz="1800" b="1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 marché</a:t>
            </a:r>
          </a:p>
        </p:txBody>
      </p:sp>
      <p:pic>
        <p:nvPicPr>
          <p:cNvPr id="3" name="Grafik 2" descr="Ein Bild, das Elektronik enthält.&#10;&#10;Automatisch generierte Beschreibung">
            <a:extLst>
              <a:ext uri="{FF2B5EF4-FFF2-40B4-BE49-F238E27FC236}">
                <a16:creationId xmlns:a16="http://schemas.microsoft.com/office/drawing/2014/main" id="{BD679108-0700-5B5B-384C-F6114208FC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8670" y="2116866"/>
            <a:ext cx="5078522" cy="338488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367B0634-A916-C1F5-D077-CCBA57394D13}"/>
              </a:ext>
            </a:extLst>
          </p:cNvPr>
          <p:cNvSpPr txBox="1"/>
          <p:nvPr/>
        </p:nvSpPr>
        <p:spPr>
          <a:xfrm>
            <a:off x="5651653" y="2974554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1A0D52B-7BBE-E0E6-55E6-079FFF0F1D55}"/>
              </a:ext>
            </a:extLst>
          </p:cNvPr>
          <p:cNvSpPr txBox="1"/>
          <p:nvPr/>
        </p:nvSpPr>
        <p:spPr>
          <a:xfrm>
            <a:off x="1229787" y="3579421"/>
            <a:ext cx="5166911" cy="1988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</a:pPr>
            <a:r>
              <a:rPr sz="2800" b="1">
                <a:solidFill>
                  <a:schemeClr val="accent3"/>
                </a:solidFill>
              </a:rPr>
              <a:t>Performance renforcée par le Quattro-Power !</a:t>
            </a:r>
          </a:p>
          <a:p>
            <a:pPr marL="285750" indent="-28575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rPr sz="2000"/>
              <a:t>Système innovant à 4 planètes.</a:t>
            </a:r>
          </a:p>
          <a:p>
            <a:pPr marL="285750" indent="-28575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rPr sz="2000"/>
              <a:t>Rigidité en torsion maximale.</a:t>
            </a:r>
          </a:p>
          <a:p>
            <a:pPr marL="285750" indent="-28575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rPr sz="2000"/>
              <a:t>Pour un couple maximal.</a:t>
            </a:r>
          </a:p>
          <a:p>
            <a:endParaRPr lang="de-DE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1A411822-5E6A-C44C-B807-956938140519}"/>
              </a:ext>
            </a:extLst>
          </p:cNvPr>
          <p:cNvGrpSpPr>
            <a:grpSpLocks noChangeAspect="1"/>
          </p:cNvGrpSpPr>
          <p:nvPr/>
        </p:nvGrpSpPr>
        <p:grpSpPr>
          <a:xfrm flipV="1">
            <a:off x="-14527" y="4822167"/>
            <a:ext cx="1589067" cy="2035833"/>
            <a:chOff x="-1" y="2079114"/>
            <a:chExt cx="3017183" cy="3364751"/>
          </a:xfrm>
        </p:grpSpPr>
        <p:sp>
          <p:nvSpPr>
            <p:cNvPr id="13" name="Rechtwinkliges Dreieck 12">
              <a:extLst>
                <a:ext uri="{FF2B5EF4-FFF2-40B4-BE49-F238E27FC236}">
                  <a16:creationId xmlns:a16="http://schemas.microsoft.com/office/drawing/2014/main" id="{AEF0A836-0B71-0AC6-506D-DD19C85AB9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1" y="2079114"/>
              <a:ext cx="3017183" cy="1692579"/>
            </a:xfrm>
            <a:prstGeom prst="rtTriangle">
              <a:avLst/>
            </a:prstGeom>
            <a:solidFill>
              <a:schemeClr val="accent3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Rechtwinkliges Dreieck 13">
              <a:extLst>
                <a:ext uri="{FF2B5EF4-FFF2-40B4-BE49-F238E27FC236}">
                  <a16:creationId xmlns:a16="http://schemas.microsoft.com/office/drawing/2014/main" id="{E0A251F2-6D6A-108E-C89E-A14135A88847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0" y="3771693"/>
              <a:ext cx="3010354" cy="1672172"/>
            </a:xfrm>
            <a:prstGeom prst="rtTriangl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4" name="Textfeld 3">
            <a:extLst>
              <a:ext uri="{FF2B5EF4-FFF2-40B4-BE49-F238E27FC236}">
                <a16:creationId xmlns:a16="http://schemas.microsoft.com/office/drawing/2014/main" id="{456324A2-4793-35A9-981E-9961A7DAD6FE}"/>
              </a:ext>
            </a:extLst>
          </p:cNvPr>
          <p:cNvSpPr txBox="1"/>
          <p:nvPr/>
        </p:nvSpPr>
        <p:spPr>
          <a:xfrm>
            <a:off x="569277" y="1474564"/>
            <a:ext cx="7414807" cy="1988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</a:pPr>
            <a:r>
              <a:rPr sz="2800" b="1">
                <a:solidFill>
                  <a:schemeClr val="accent3"/>
                </a:solidFill>
              </a:rPr>
              <a:t>Carter et denture haut de gamme.</a:t>
            </a:r>
          </a:p>
          <a:p>
            <a:pPr marL="285750" indent="-28575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rPr sz="2000"/>
              <a:t>Fonctionnement silencieux optimisé.</a:t>
            </a:r>
          </a:p>
          <a:p>
            <a:pPr marL="285750" indent="-28575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rPr sz="2000"/>
              <a:t>Excellente synchronisation.</a:t>
            </a:r>
          </a:p>
          <a:p>
            <a:pPr marL="285750" indent="-28575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rPr sz="2000"/>
              <a:t>Couples élevés.</a:t>
            </a:r>
            <a:r>
              <a:rPr sz="2000"/>
              <a:t> 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983910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>
            <a:extLst>
              <a:ext uri="{FF2B5EF4-FFF2-40B4-BE49-F238E27FC236}">
                <a16:creationId xmlns:a16="http://schemas.microsoft.com/office/drawing/2014/main" id="{B433FD75-ABF4-64EA-9084-257B395F28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20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3289" y="706216"/>
            <a:ext cx="6467320" cy="6520493"/>
          </a:xfrm>
          <a:prstGeom prst="rect">
            <a:avLst/>
          </a:prstGeom>
        </p:spPr>
      </p:pic>
      <p:sp>
        <p:nvSpPr>
          <p:cNvPr id="25" name="Inhaltsplatzhalter 2">
            <a:extLst>
              <a:ext uri="{FF2B5EF4-FFF2-40B4-BE49-F238E27FC236}">
                <a16:creationId xmlns:a16="http://schemas.microsoft.com/office/drawing/2014/main" id="{7F8F8FA7-6F5A-4B05-8CA0-D2AA0CCD93AF}"/>
              </a:ext>
            </a:extLst>
          </p:cNvPr>
          <p:cNvSpPr txBox="1">
            <a:spLocks/>
          </p:cNvSpPr>
          <p:nvPr/>
        </p:nvSpPr>
        <p:spPr>
          <a:xfrm>
            <a:off x="537906" y="1463737"/>
            <a:ext cx="11161800" cy="2624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sz="2800" b="1">
                <a:solidFill>
                  <a:schemeClr val="accent4"/>
                </a:solidFill>
              </a:rPr>
              <a:t>Grande force pour une puissance volumique maximale.</a:t>
            </a:r>
          </a:p>
          <a:p>
            <a:pPr marL="285750" indent="-285750">
              <a:spcBef>
                <a:spcPts val="600"/>
              </a:spcBef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t>Combinaison possible avec les entraînements à crémaillères des </a:t>
            </a:r>
            <a:br/>
            <a:r>
              <a:t>gammes ZTR et ZTRS. </a:t>
            </a:r>
          </a:p>
          <a:p>
            <a:pPr marL="285750" indent="-285750">
              <a:spcBef>
                <a:spcPts val="600"/>
              </a:spcBef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t>Capacité de charge exceptionnelle.</a:t>
            </a:r>
          </a:p>
          <a:p>
            <a:pPr marL="285750" indent="-285750">
              <a:spcBef>
                <a:spcPts val="600"/>
              </a:spcBef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t>Excellents pour les axes d'avance des </a:t>
            </a:r>
            <a:br/>
            <a:r>
              <a:t>machines-outils.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716512D-74F5-4BC5-8A6B-3C8380E39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Meilleure PERFORMANCE pour votre machine !</a:t>
            </a:r>
          </a:p>
        </p:txBody>
      </p:sp>
      <p:sp>
        <p:nvSpPr>
          <p:cNvPr id="21" name="Rechtwinkliges Dreieck 20">
            <a:extLst>
              <a:ext uri="{FF2B5EF4-FFF2-40B4-BE49-F238E27FC236}">
                <a16:creationId xmlns:a16="http://schemas.microsoft.com/office/drawing/2014/main" id="{0EB27928-F5E0-4E2F-A63B-5B1C215D0D0C}"/>
              </a:ext>
            </a:extLst>
          </p:cNvPr>
          <p:cNvSpPr>
            <a:spLocks noChangeAspect="1"/>
          </p:cNvSpPr>
          <p:nvPr/>
        </p:nvSpPr>
        <p:spPr>
          <a:xfrm>
            <a:off x="0" y="3257611"/>
            <a:ext cx="5627686" cy="3585667"/>
          </a:xfrm>
          <a:prstGeom prst="rtTriangle">
            <a:avLst/>
          </a:prstGeom>
          <a:gradFill flip="none" rotWithShape="1">
            <a:gsLst>
              <a:gs pos="25000">
                <a:schemeClr val="accent4">
                  <a:alpha val="94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Bef>
                <a:spcPts val="12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endParaRPr lang="de-DE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427A28C-B910-F659-E32C-4B4A397BD4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5713" y="2097088"/>
            <a:ext cx="6126372" cy="4083288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B988A884-5BE2-98ED-6E9C-41E2421B5F79}"/>
              </a:ext>
            </a:extLst>
          </p:cNvPr>
          <p:cNvSpPr/>
          <p:nvPr/>
        </p:nvSpPr>
        <p:spPr>
          <a:xfrm>
            <a:off x="96103" y="4618561"/>
            <a:ext cx="3212030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b="1"/>
              <a:t/>
            </a:r>
            <a:br>
              <a:rPr b="1"/>
            </a:br>
            <a:r>
              <a:rPr sz="2800" b="1">
                <a:solidFill>
                  <a:schemeClr val="bg1"/>
                </a:solidFill>
              </a:rPr>
              <a:t>Concentricité </a:t>
            </a:r>
            <a:br>
              <a:rPr sz="2800" b="1">
                <a:solidFill>
                  <a:schemeClr val="bg1"/>
                </a:solidFill>
              </a:rPr>
            </a:br>
            <a:r>
              <a:rPr sz="2800" b="1">
                <a:solidFill>
                  <a:schemeClr val="bg1"/>
                </a:solidFill>
              </a:rPr>
              <a:t>réduite </a:t>
            </a:r>
            <a:r>
              <a:rPr sz="2400" b="1">
                <a:solidFill>
                  <a:schemeClr val="bg1"/>
                </a:solidFill>
              </a:rPr>
              <a:t/>
            </a:r>
            <a:br>
              <a:rPr sz="2400" b="1">
                <a:solidFill>
                  <a:schemeClr val="bg1"/>
                </a:solidFill>
              </a:rPr>
            </a:br>
            <a:r>
              <a:rPr sz="2400" b="1">
                <a:solidFill>
                  <a:schemeClr val="bg1"/>
                </a:solidFill>
              </a:rPr>
              <a:t>≤ </a:t>
            </a:r>
            <a:r>
              <a:rPr sz="4400" b="1">
                <a:solidFill>
                  <a:schemeClr val="bg1"/>
                </a:solidFill>
              </a:rPr>
              <a:t>10</a:t>
            </a:r>
            <a:r>
              <a:rPr sz="2400" b="1">
                <a:solidFill>
                  <a:schemeClr val="bg1"/>
                </a:solidFill>
              </a:rPr>
              <a:t> μm</a:t>
            </a:r>
            <a:r>
              <a:rPr sz="240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85996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Raum, Schild enthält.&#10;&#10;Automatisch generierte Beschreibung">
            <a:extLst>
              <a:ext uri="{FF2B5EF4-FFF2-40B4-BE49-F238E27FC236}">
                <a16:creationId xmlns:a16="http://schemas.microsoft.com/office/drawing/2014/main" id="{0413E671-3921-8A81-8E49-929388A813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15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3900" y="745910"/>
            <a:ext cx="7258551" cy="6086906"/>
          </a:xfrm>
          <a:prstGeom prst="rect">
            <a:avLst/>
          </a:prstGeom>
        </p:spPr>
      </p:pic>
      <p:pic>
        <p:nvPicPr>
          <p:cNvPr id="7" name="Grafik 6" descr="Ein Bild, das Elektronik, Kamera, Licht enthält.&#10;&#10;Automatisch generierte Beschreibung">
            <a:extLst>
              <a:ext uri="{FF2B5EF4-FFF2-40B4-BE49-F238E27FC236}">
                <a16:creationId xmlns:a16="http://schemas.microsoft.com/office/drawing/2014/main" id="{110E0F07-4713-ED7D-AF1D-299FF265EF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2316" y="3226092"/>
            <a:ext cx="5049271" cy="3365389"/>
          </a:xfrm>
          <a:prstGeom prst="rect">
            <a:avLst/>
          </a:prstGeom>
          <a:effectLst/>
        </p:spPr>
      </p:pic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FB918BD7-89EB-4E53-9909-E8D3AA5104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463737"/>
            <a:ext cx="11161800" cy="4861225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sz="2800" b="1">
                <a:solidFill>
                  <a:schemeClr val="accent2"/>
                </a:solidFill>
              </a:rPr>
              <a:t>Sécurisation – deux fois plutôt qu'une !</a:t>
            </a:r>
          </a:p>
          <a:p>
            <a:pPr marL="285750" indent="-285750">
              <a:spcBef>
                <a:spcPts val="600"/>
              </a:spcBef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t>Réducteur planétaire de haute qualité + moteur brushless synchrone </a:t>
            </a:r>
            <a:br/>
            <a:r>
              <a:t>avec frein d'arrêt.</a:t>
            </a:r>
          </a:p>
          <a:p>
            <a:pPr marL="285750" indent="-285750">
              <a:spcBef>
                <a:spcPts val="600"/>
              </a:spcBef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t>Frein à pression de ressort à commande électrique « ServoStop »</a:t>
            </a:r>
            <a:br/>
            <a:r>
              <a:t>dans l'adaptateur moteur.</a:t>
            </a:r>
          </a:p>
          <a:p>
            <a:pPr marL="285750" indent="-285750">
              <a:spcBef>
                <a:spcPts val="600"/>
              </a:spcBef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t>Système à redondance diversifiée selon EN ISO 13849-1.</a:t>
            </a:r>
          </a:p>
          <a:p>
            <a:pPr marL="285750" indent="-285750">
              <a:spcBef>
                <a:spcPts val="600"/>
              </a:spcBef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t>Sécurisation fiable grâce au servo-variateur SD6,</a:t>
            </a:r>
            <a:br/>
            <a:r>
              <a:t>au module de sécurité SE6 et à la </a:t>
            </a:r>
            <a:br/>
            <a:r>
              <a:t>gestion du frein sûre intégrée.</a:t>
            </a:r>
          </a:p>
          <a:p>
            <a:pPr marL="0" indent="0">
              <a:spcBef>
                <a:spcPts val="600"/>
              </a:spcBef>
              <a:buClr>
                <a:schemeClr val="accent3"/>
              </a:buClr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sz="2400" b="1" dirty="0">
              <a:solidFill>
                <a:schemeClr val="accent4"/>
              </a:solidFill>
            </a:endParaRP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E16233E-F15F-4E4F-A455-C032BF188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Sécurité du système – avec frein redondant !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43F68B53-D700-A02C-1558-ECAC292AB72B}"/>
              </a:ext>
            </a:extLst>
          </p:cNvPr>
          <p:cNvGrpSpPr>
            <a:grpSpLocks noChangeAspect="1"/>
          </p:cNvGrpSpPr>
          <p:nvPr/>
        </p:nvGrpSpPr>
        <p:grpSpPr>
          <a:xfrm flipV="1">
            <a:off x="-10051" y="4822167"/>
            <a:ext cx="1589067" cy="2035833"/>
            <a:chOff x="-1" y="2079114"/>
            <a:chExt cx="3017183" cy="3364751"/>
          </a:xfrm>
        </p:grpSpPr>
        <p:sp>
          <p:nvSpPr>
            <p:cNvPr id="9" name="Rechtwinkliges Dreieck 8">
              <a:extLst>
                <a:ext uri="{FF2B5EF4-FFF2-40B4-BE49-F238E27FC236}">
                  <a16:creationId xmlns:a16="http://schemas.microsoft.com/office/drawing/2014/main" id="{FB938E00-7EAB-7905-8103-F677141A43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1" y="2079114"/>
              <a:ext cx="3017183" cy="1692579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Rechtwinkliges Dreieck 9">
              <a:extLst>
                <a:ext uri="{FF2B5EF4-FFF2-40B4-BE49-F238E27FC236}">
                  <a16:creationId xmlns:a16="http://schemas.microsoft.com/office/drawing/2014/main" id="{27FA2B47-E48E-6780-6F5F-433E2945A348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0" y="3771693"/>
              <a:ext cx="3010354" cy="1672172"/>
            </a:xfrm>
            <a:prstGeom prst="rtTriangle">
              <a:avLst/>
            </a:prstGeom>
            <a:gradFill>
              <a:gsLst>
                <a:gs pos="100000">
                  <a:schemeClr val="accent2"/>
                </a:gs>
                <a:gs pos="0">
                  <a:schemeClr val="accent2">
                    <a:lumMod val="20000"/>
                    <a:lumOff val="80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13" name="Textfeld 12">
            <a:extLst>
              <a:ext uri="{FF2B5EF4-FFF2-40B4-BE49-F238E27FC236}">
                <a16:creationId xmlns:a16="http://schemas.microsoft.com/office/drawing/2014/main" id="{11971CE0-0CCB-11DF-BC63-4D5D10B6AE2B}"/>
              </a:ext>
            </a:extLst>
          </p:cNvPr>
          <p:cNvSpPr txBox="1"/>
          <p:nvPr/>
        </p:nvSpPr>
        <p:spPr>
          <a:xfrm>
            <a:off x="1673187" y="5469200"/>
            <a:ext cx="59274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3200" b="1">
                <a:solidFill>
                  <a:schemeClr val="accent2"/>
                </a:solidFill>
              </a:rPr>
              <a:t>Solution à double frein !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C33DDC6-4864-BAFB-F08F-16CAB4A8CF3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alphaModFix amt="35000"/>
          </a:blip>
          <a:stretch>
            <a:fillRect/>
          </a:stretch>
        </p:blipFill>
        <p:spPr>
          <a:xfrm>
            <a:off x="9276611" y="955883"/>
            <a:ext cx="2167808" cy="463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3679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winkliges Dreieck 21">
            <a:extLst>
              <a:ext uri="{FF2B5EF4-FFF2-40B4-BE49-F238E27FC236}">
                <a16:creationId xmlns:a16="http://schemas.microsoft.com/office/drawing/2014/main" id="{57187173-9B27-4FF0-AAFD-4E3C382A987A}"/>
              </a:ext>
            </a:extLst>
          </p:cNvPr>
          <p:cNvSpPr>
            <a:spLocks noChangeAspect="1"/>
          </p:cNvSpPr>
          <p:nvPr/>
        </p:nvSpPr>
        <p:spPr>
          <a:xfrm flipH="1">
            <a:off x="6576037" y="3272333"/>
            <a:ext cx="5627686" cy="3585667"/>
          </a:xfrm>
          <a:prstGeom prst="rtTriangle">
            <a:avLst/>
          </a:prstGeom>
          <a:gradFill flip="none" rotWithShape="1">
            <a:gsLst>
              <a:gs pos="0">
                <a:schemeClr val="accent4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8983BFE9-7EA4-4231-AC39-F5C90EF11A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463737"/>
            <a:ext cx="11161800" cy="4861225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sz="2800" b="1">
                <a:solidFill>
                  <a:schemeClr val="accent4"/>
                </a:solidFill>
              </a:rPr>
              <a:t>Efficacité sans faille.</a:t>
            </a:r>
            <a:r>
              <a:rPr sz="2800" b="1">
                <a:solidFill>
                  <a:schemeClr val="accent4"/>
                </a:solidFill>
              </a:rPr>
              <a:t>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t>Rendement élevé en combinaison avec les moteurs brushless synchrones.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t>Conviennent à tous les secteurs où la précision, </a:t>
            </a:r>
            <a:br/>
            <a:r>
              <a:t>la rentabilité et l'efficacité jouent un rôle important.</a:t>
            </a:r>
          </a:p>
          <a:p>
            <a:pPr marL="0" indent="0">
              <a:spcAft>
                <a:spcPts val="600"/>
              </a:spcAft>
              <a:buClr>
                <a:schemeClr val="accent4"/>
              </a:buClr>
              <a:buNone/>
            </a:pPr>
            <a:r>
              <a:t/>
            </a:r>
            <a:br/>
            <a:r>
              <a:rPr sz="2800" b="1">
                <a:solidFill>
                  <a:schemeClr val="accent4"/>
                </a:solidFill>
              </a:rPr>
              <a:t>Design logique.</a:t>
            </a:r>
          </a:p>
          <a:p>
            <a:pPr marL="285750" indent="-285750">
              <a:spcBef>
                <a:spcPts val="600"/>
              </a:spcBef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t>Interfaces compatibles vers tous les moteurs et </a:t>
            </a:r>
            <a:br/>
            <a:r>
              <a:t>adaptateurs STOBER.</a:t>
            </a:r>
          </a:p>
          <a:p>
            <a:pPr marL="285750" indent="-285750">
              <a:spcBef>
                <a:spcPts val="600"/>
              </a:spcBef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t>Aspect haut de gamme : contours fluides, </a:t>
            </a:r>
            <a:br/>
            <a:r>
              <a:t>structure de surface lisse.</a:t>
            </a:r>
          </a:p>
          <a:p>
            <a:pPr marL="0" indent="0">
              <a:spcAft>
                <a:spcPts val="600"/>
              </a:spcAft>
              <a:buNone/>
            </a:pPr>
            <a:br>
              <a:rPr lang="de-DE" sz="2400" b="1" dirty="0">
                <a:solidFill>
                  <a:schemeClr val="accent4"/>
                </a:solidFill>
              </a:rPr>
            </a:b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10ED669-B2F8-488A-AC85-938DA5310114}"/>
              </a:ext>
            </a:extLst>
          </p:cNvPr>
          <p:cNvSpPr txBox="1"/>
          <p:nvPr/>
        </p:nvSpPr>
        <p:spPr>
          <a:xfrm>
            <a:off x="1677470" y="5523210"/>
            <a:ext cx="4192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400" b="1">
                <a:solidFill>
                  <a:schemeClr val="accent2"/>
                </a:solidFill>
              </a:rPr>
              <a:t>Valeurs d'efficacité optimales !</a:t>
            </a:r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F5E4C733-A420-4A6B-B54B-007367426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b="1">
                <a:effectLst/>
                <a:latin typeface="Calibri"/>
                <a:ea typeface="Calibri"/>
              </a:rPr>
              <a:t>Efficacité et design.</a:t>
            </a:r>
            <a:endParaRPr lang="de-DE" dirty="0"/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5751501B-D718-48C3-82EB-5D71BC531838}"/>
              </a:ext>
            </a:extLst>
          </p:cNvPr>
          <p:cNvGrpSpPr>
            <a:grpSpLocks noChangeAspect="1"/>
          </p:cNvGrpSpPr>
          <p:nvPr/>
        </p:nvGrpSpPr>
        <p:grpSpPr>
          <a:xfrm flipV="1">
            <a:off x="0" y="4821586"/>
            <a:ext cx="1589067" cy="2035833"/>
            <a:chOff x="-1" y="2079114"/>
            <a:chExt cx="3017183" cy="3364751"/>
          </a:xfrm>
        </p:grpSpPr>
        <p:sp>
          <p:nvSpPr>
            <p:cNvPr id="18" name="Rechtwinkliges Dreieck 17">
              <a:extLst>
                <a:ext uri="{FF2B5EF4-FFF2-40B4-BE49-F238E27FC236}">
                  <a16:creationId xmlns:a16="http://schemas.microsoft.com/office/drawing/2014/main" id="{1DFF2C86-9B75-41C8-8831-34B37DC2B9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1" y="2079114"/>
              <a:ext cx="3017183" cy="1692579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Rechtwinkliges Dreieck 18">
              <a:extLst>
                <a:ext uri="{FF2B5EF4-FFF2-40B4-BE49-F238E27FC236}">
                  <a16:creationId xmlns:a16="http://schemas.microsoft.com/office/drawing/2014/main" id="{4D6F733C-E3E1-48CD-99E9-6366176D21A4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0" y="3771693"/>
              <a:ext cx="3010354" cy="1672172"/>
            </a:xfrm>
            <a:prstGeom prst="rtTriangle">
              <a:avLst/>
            </a:prstGeom>
            <a:gradFill>
              <a:gsLst>
                <a:gs pos="100000">
                  <a:schemeClr val="accent2"/>
                </a:gs>
                <a:gs pos="0">
                  <a:schemeClr val="accent2">
                    <a:lumMod val="20000"/>
                    <a:lumOff val="80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pic>
        <p:nvPicPr>
          <p:cNvPr id="4" name="Grafik 3">
            <a:extLst>
              <a:ext uri="{FF2B5EF4-FFF2-40B4-BE49-F238E27FC236}">
                <a16:creationId xmlns:a16="http://schemas.microsoft.com/office/drawing/2014/main" id="{78216653-F466-2796-990D-30609D6852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2453" y="1794263"/>
            <a:ext cx="5401270" cy="3600000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0F412462-177A-D17A-7E5B-CD3C6F2D77BC}"/>
              </a:ext>
            </a:extLst>
          </p:cNvPr>
          <p:cNvSpPr/>
          <p:nvPr/>
        </p:nvSpPr>
        <p:spPr>
          <a:xfrm>
            <a:off x="8947568" y="5476650"/>
            <a:ext cx="2925993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ts val="600"/>
              </a:spcBef>
              <a:buClr>
                <a:schemeClr val="accent4"/>
              </a:buClr>
            </a:pPr>
            <a:r>
              <a:rPr sz="2400" b="1">
                <a:solidFill>
                  <a:schemeClr val="bg1"/>
                </a:solidFill>
              </a:rPr>
              <a:t>Les</a:t>
            </a:r>
            <a:r>
              <a:rPr sz="2800" b="1">
                <a:solidFill>
                  <a:schemeClr val="bg1"/>
                </a:solidFill>
              </a:rPr>
              <a:t> plus puissants </a:t>
            </a:r>
            <a:r>
              <a:rPr sz="2400" b="1">
                <a:solidFill>
                  <a:schemeClr val="bg1"/>
                </a:solidFill>
              </a:rPr>
              <a:t>dans leur</a:t>
            </a:r>
            <a:br>
              <a:rPr sz="2400" b="1">
                <a:solidFill>
                  <a:schemeClr val="bg1"/>
                </a:solidFill>
              </a:rPr>
            </a:br>
            <a:r>
              <a:rPr sz="2400" b="1">
                <a:solidFill>
                  <a:schemeClr val="bg1"/>
                </a:solidFill>
              </a:rPr>
              <a:t>classe de performance !</a:t>
            </a:r>
          </a:p>
        </p:txBody>
      </p:sp>
    </p:spTree>
    <p:extLst>
      <p:ext uri="{BB962C8B-B14F-4D97-AF65-F5344CB8AC3E}">
        <p14:creationId xmlns:p14="http://schemas.microsoft.com/office/powerpoint/2010/main" val="836770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9CC10128-DF70-4C6E-8208-E3520B0171C8}"/>
              </a:ext>
            </a:extLst>
          </p:cNvPr>
          <p:cNvGrpSpPr/>
          <p:nvPr/>
        </p:nvGrpSpPr>
        <p:grpSpPr>
          <a:xfrm>
            <a:off x="4754881" y="822348"/>
            <a:ext cx="7437119" cy="6012699"/>
            <a:chOff x="5741581" y="1974187"/>
            <a:chExt cx="6040797" cy="4883812"/>
          </a:xfrm>
        </p:grpSpPr>
        <p:pic>
          <p:nvPicPr>
            <p:cNvPr id="8" name="Grafik 7" descr="Ein Bild, das Baum, Himmel, draußen enthält.&#10;&#10;Automatisch generierte Beschreibung">
              <a:extLst>
                <a:ext uri="{FF2B5EF4-FFF2-40B4-BE49-F238E27FC236}">
                  <a16:creationId xmlns:a16="http://schemas.microsoft.com/office/drawing/2014/main" id="{0859671F-A829-4225-97EE-21703583FF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8818" r="6810"/>
            <a:stretch/>
          </p:blipFill>
          <p:spPr>
            <a:xfrm>
              <a:off x="6176121" y="1974187"/>
              <a:ext cx="5606257" cy="4883812"/>
            </a:xfrm>
            <a:prstGeom prst="rect">
              <a:avLst/>
            </a:prstGeom>
          </p:spPr>
        </p:pic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8310E615-456E-4510-8C54-A059C90FA4C7}"/>
                </a:ext>
              </a:extLst>
            </p:cNvPr>
            <p:cNvSpPr/>
            <p:nvPr/>
          </p:nvSpPr>
          <p:spPr>
            <a:xfrm>
              <a:off x="5741581" y="4407209"/>
              <a:ext cx="3359889" cy="5050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5" name="Textfeld 14">
            <a:extLst>
              <a:ext uri="{FF2B5EF4-FFF2-40B4-BE49-F238E27FC236}">
                <a16:creationId xmlns:a16="http://schemas.microsoft.com/office/drawing/2014/main" id="{DA2FE8A2-B831-4545-8DD5-05BA565D273B}"/>
              </a:ext>
            </a:extLst>
          </p:cNvPr>
          <p:cNvSpPr txBox="1"/>
          <p:nvPr/>
        </p:nvSpPr>
        <p:spPr>
          <a:xfrm>
            <a:off x="540000" y="1972927"/>
            <a:ext cx="7574845" cy="36215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C77BA"/>
              </a:buClr>
              <a:buSzTx/>
              <a:buFont typeface="Wingdings" panose="05000000000000000000" pitchFamily="2" charset="2"/>
              <a:buChar char="ü"/>
              <a:tabLst>
                <a:tab pos="627063" algn="l"/>
              </a:tabLst>
              <a:defRPr/>
            </a:pPr>
            <a:r>
              <a:rPr kumimoji="0" sz="18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Systèmes globaux pour l'entraînement </a:t>
            </a:r>
            <a:br>
              <a:rPr kumimoji="0" sz="18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sz="18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et l'automatisation depuis </a:t>
            </a:r>
            <a:r>
              <a:rPr kumimoji="0" sz="1800" b="1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1934</a:t>
            </a:r>
            <a:r>
              <a:rPr kumimoji="0" sz="18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C77BA"/>
              </a:buClr>
              <a:buSzTx/>
              <a:buFont typeface="Wingdings" panose="05000000000000000000" pitchFamily="2" charset="2"/>
              <a:buChar char="ü"/>
              <a:tabLst>
                <a:tab pos="627063" algn="l"/>
              </a:tabLst>
              <a:defRPr/>
            </a:pPr>
            <a:r>
              <a:rPr kumimoji="0" sz="1800" b="1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15283 </a:t>
            </a:r>
            <a:r>
              <a:rPr kumimoji="0" sz="18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combinaisons de réducteurs et de </a:t>
            </a:r>
            <a:br>
              <a:rPr kumimoji="0" sz="18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</a:br>
            <a:r>
              <a:rPr kumimoji="0" sz="18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moteurs possibles.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C77BA"/>
              </a:buClr>
              <a:buSzTx/>
              <a:buFont typeface="Wingdings" panose="05000000000000000000" pitchFamily="2" charset="2"/>
              <a:buChar char="ü"/>
              <a:tabLst>
                <a:tab pos="627063" algn="l"/>
              </a:tabLst>
              <a:defRPr/>
            </a:pPr>
            <a:r>
              <a:rPr kumimoji="0" sz="18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Nombreux </a:t>
            </a:r>
            <a:r>
              <a:rPr kumimoji="0" sz="1800" b="1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points forts technologiques</a:t>
            </a:r>
            <a:r>
              <a:rPr kumimoji="0" sz="18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et adaptations personnalisées.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C77BA"/>
              </a:buClr>
              <a:buSzTx/>
              <a:buFont typeface="Wingdings" panose="05000000000000000000" pitchFamily="2" charset="2"/>
              <a:buChar char="ü"/>
              <a:tabLst>
                <a:tab pos="627063" algn="l"/>
              </a:tabLst>
              <a:defRPr/>
            </a:pPr>
            <a:r>
              <a:rPr kumimoji="0" sz="18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Accompagnement compétent dans le </a:t>
            </a:r>
            <a:r>
              <a:rPr kumimoji="0" sz="1800" b="1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dimensionnement de l'entraînement </a:t>
            </a:r>
            <a:r>
              <a:rPr kumimoji="0" sz="18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et </a:t>
            </a:r>
            <a:r>
              <a:rPr kumimoji="0" sz="1800" b="1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mise en service</a:t>
            </a:r>
            <a:r>
              <a:rPr kumimoji="0" sz="18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inclus.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C77BA"/>
              </a:buClr>
              <a:buSzTx/>
              <a:buFont typeface="Wingdings" panose="05000000000000000000" pitchFamily="2" charset="2"/>
              <a:buChar char="ü"/>
              <a:tabLst>
                <a:tab pos="627063" algn="l"/>
              </a:tabLst>
              <a:defRPr/>
            </a:pPr>
            <a:r>
              <a:rPr kumimoji="0" sz="1800" b="1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Disponibilité</a:t>
            </a:r>
            <a:r>
              <a:rPr kumimoji="0" sz="18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à l'échelle internationale et </a:t>
            </a:r>
            <a:r>
              <a:rPr kumimoji="0" sz="1800" b="1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service après-vente</a:t>
            </a:r>
            <a:r>
              <a:rPr kumimoji="0" sz="18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dans le monde entier.</a:t>
            </a:r>
          </a:p>
          <a:p>
            <a:pPr>
              <a:spcAft>
                <a:spcPts val="600"/>
              </a:spcAft>
            </a:pPr>
            <a:br>
              <a:rPr lang="de-DE" sz="1600" dirty="0"/>
            </a:b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D5113AA7-8E98-7244-2A81-5AF8F6CAB80A}"/>
              </a:ext>
            </a:extLst>
          </p:cNvPr>
          <p:cNvSpPr txBox="1">
            <a:spLocks/>
          </p:cNvSpPr>
          <p:nvPr/>
        </p:nvSpPr>
        <p:spPr>
          <a:xfrm>
            <a:off x="540000" y="360055"/>
            <a:ext cx="7987800" cy="460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b="1"/>
              <a:t>Le partenaire privilégié pour un mouvement parfait.</a:t>
            </a:r>
            <a:endParaRPr lang="de-DE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58024EA4-DB39-4D19-A069-26E3099862CF}"/>
              </a:ext>
            </a:extLst>
          </p:cNvPr>
          <p:cNvSpPr txBox="1"/>
          <p:nvPr/>
        </p:nvSpPr>
        <p:spPr>
          <a:xfrm>
            <a:off x="540000" y="1142703"/>
            <a:ext cx="86707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000" b="1">
                <a:solidFill>
                  <a:schemeClr val="accent1"/>
                </a:solidFill>
              </a:rPr>
              <a:t>Acteur international.</a:t>
            </a:r>
            <a:r>
              <a:rPr sz="2000" b="1">
                <a:solidFill>
                  <a:schemeClr val="accent1"/>
                </a:solidFill>
              </a:rPr>
              <a:t> </a:t>
            </a:r>
            <a:r>
              <a:rPr sz="2000" b="1">
                <a:solidFill>
                  <a:schemeClr val="accent1"/>
                </a:solidFill>
              </a:rPr>
              <a:t/>
            </a:r>
            <a:br>
              <a:rPr sz="2000" b="1">
                <a:solidFill>
                  <a:schemeClr val="accent1"/>
                </a:solidFill>
              </a:rPr>
            </a:br>
            <a:r>
              <a:rPr sz="2000" b="1">
                <a:solidFill>
                  <a:schemeClr val="accent1"/>
                </a:solidFill>
              </a:rPr>
              <a:t>Avec le charme d'une entreprise familiale.</a:t>
            </a:r>
            <a:r>
              <a:rPr sz="2000" b="1">
                <a:solidFill>
                  <a:schemeClr val="accent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81911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B6AF8A-1D94-4D68-9967-7DEC47B9F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Avantages du système STOBER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71C0F12-6620-4403-A766-493C3A715B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t>Profitez des avantages du système STOBER composé de</a:t>
            </a:r>
          </a:p>
          <a:p>
            <a:r>
              <a:rPr b="1">
                <a:solidFill>
                  <a:schemeClr val="accent3"/>
                </a:solidFill>
              </a:rPr>
              <a:t>réducteurs,</a:t>
            </a:r>
            <a:r>
              <a:rPr b="1"/>
              <a:t> </a:t>
            </a:r>
          </a:p>
          <a:p>
            <a:r>
              <a:rPr b="1">
                <a:solidFill>
                  <a:schemeClr val="accent5"/>
                </a:solidFill>
              </a:rPr>
              <a:t>moteurs, </a:t>
            </a:r>
          </a:p>
          <a:p>
            <a:r>
              <a:rPr b="1">
                <a:solidFill>
                  <a:schemeClr val="accent6"/>
                </a:solidFill>
              </a:rPr>
              <a:t>servo-variateurs et câbles</a:t>
            </a:r>
            <a:r>
              <a:rPr>
                <a:solidFill>
                  <a:schemeClr val="accent6"/>
                </a:solidFill>
              </a:rPr>
              <a:t>.</a:t>
            </a:r>
            <a:r>
              <a:rPr>
                <a:solidFill>
                  <a:schemeClr val="accent6"/>
                </a:solidFill>
              </a:rPr>
              <a:t> </a:t>
            </a:r>
          </a:p>
          <a:p>
            <a:pPr marL="0" indent="0">
              <a:lnSpc>
                <a:spcPct val="100000"/>
              </a:lnSpc>
              <a:buNone/>
            </a:pPr>
            <a:r>
              <a:t/>
            </a:r>
            <a:br/>
            <a:r>
              <a:rPr b="1"/>
              <a:t>Pour un succès rapide et des mouvements complexes.</a:t>
            </a:r>
            <a:r>
              <a:rPr b="1"/>
              <a:t> </a:t>
            </a:r>
            <a:r>
              <a:rPr b="1"/>
              <a:t/>
            </a:r>
            <a:br>
              <a:rPr b="1"/>
            </a:br>
            <a:r>
              <a:rPr b="1"/>
              <a:t>Dans tous les secteurs.</a:t>
            </a:r>
            <a:r>
              <a:rPr b="1"/>
              <a:t> </a:t>
            </a:r>
            <a:r>
              <a:rPr b="1"/>
              <a:t>Pour chaque application.</a:t>
            </a:r>
          </a:p>
          <a:p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E44A70E-CC9C-4901-BF1C-F36C39642B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0781" y="1978118"/>
            <a:ext cx="7319824" cy="487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6733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STÖBER_Farben">
      <a:dk1>
        <a:sysClr val="windowText" lastClr="000000"/>
      </a:dk1>
      <a:lt1>
        <a:sysClr val="window" lastClr="FFFFFF"/>
      </a:lt1>
      <a:dk2>
        <a:srgbClr val="2F3965"/>
      </a:dk2>
      <a:lt2>
        <a:srgbClr val="E7E6E6"/>
      </a:lt2>
      <a:accent1>
        <a:srgbClr val="E19A32"/>
      </a:accent1>
      <a:accent2>
        <a:srgbClr val="3C77BA"/>
      </a:accent2>
      <a:accent3>
        <a:srgbClr val="A3A62C"/>
      </a:accent3>
      <a:accent4>
        <a:srgbClr val="98669F"/>
      </a:accent4>
      <a:accent5>
        <a:srgbClr val="83AFD6"/>
      </a:accent5>
      <a:accent6>
        <a:srgbClr val="1CA19C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5BE4510B-E333-41EA-A161-387568982D9A}" vid="{D76D92FE-D632-45A9-8F0F-C5B0A5C66379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639C92AA470E941AC1178A057AC3A48" ma:contentTypeVersion="18" ma:contentTypeDescription="Ein neues Dokument erstellen." ma:contentTypeScope="" ma:versionID="75111de827aeaa4ae9e82ffcc604589f">
  <xsd:schema xmlns:xsd="http://www.w3.org/2001/XMLSchema" xmlns:xs="http://www.w3.org/2001/XMLSchema" xmlns:p="http://schemas.microsoft.com/office/2006/metadata/properties" xmlns:ns1="http://schemas.microsoft.com/sharepoint/v3" xmlns:ns2="4a8697f0-c76d-499e-be29-89ced1eddd9c" xmlns:ns3="352fe6d6-49b9-4a74-86bd-6ac6be2ee85c" targetNamespace="http://schemas.microsoft.com/office/2006/metadata/properties" ma:root="true" ma:fieldsID="53bf53a0af8eb4e5b3a3c3d7d3cdbdc5" ns1:_="" ns2:_="" ns3:_="">
    <xsd:import namespace="http://schemas.microsoft.com/sharepoint/v3"/>
    <xsd:import namespace="4a8697f0-c76d-499e-be29-89ced1eddd9c"/>
    <xsd:import namespace="352fe6d6-49b9-4a74-86bd-6ac6be2ee85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Eigenschaften der einheitlichen Compliancerichtlinie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I-Aktion der einheitlichen Compliancerichtlinie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8697f0-c76d-499e-be29-89ced1eddd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Bildmarkierungen" ma:readOnly="false" ma:fieldId="{5cf76f15-5ced-4ddc-b409-7134ff3c332f}" ma:taxonomyMulti="true" ma:sspId="72530824-ba00-4a84-b969-a3175e7b7f4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2fe6d6-49b9-4a74-86bd-6ac6be2ee85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77919772-f54d-4b69-bbc9-641054ef1311}" ma:internalName="TaxCatchAll" ma:showField="CatchAllData" ma:web="352fe6d6-49b9-4a74-86bd-6ac6be2ee85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lcf76f155ced4ddcb4097134ff3c332f xmlns="4a8697f0-c76d-499e-be29-89ced1eddd9c">
      <Terms xmlns="http://schemas.microsoft.com/office/infopath/2007/PartnerControls"/>
    </lcf76f155ced4ddcb4097134ff3c332f>
    <_ip_UnifiedCompliancePolicyProperties xmlns="http://schemas.microsoft.com/sharepoint/v3" xsi:nil="true"/>
    <TaxCatchAll xmlns="352fe6d6-49b9-4a74-86bd-6ac6be2ee85c" xsi:nil="true"/>
  </documentManagement>
</p:properties>
</file>

<file path=customXml/itemProps1.xml><?xml version="1.0" encoding="utf-8"?>
<ds:datastoreItem xmlns:ds="http://schemas.openxmlformats.org/officeDocument/2006/customXml" ds:itemID="{590ABCB4-C660-455A-B523-D86B62145EB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BE84EAF-4378-4E2E-95B6-9C3CE5C945E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a8697f0-c76d-499e-be29-89ced1eddd9c"/>
    <ds:schemaRef ds:uri="352fe6d6-49b9-4a74-86bd-6ac6be2ee85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E5F4173-7BD9-455F-9EFC-14B9001B20BF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4a8697f0-c76d-499e-be29-89ced1eddd9c"/>
    <ds:schemaRef ds:uri="352fe6d6-49b9-4a74-86bd-6ac6be2ee85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STOBER PowerPoint MASTER 2020-11-17</Template>
  <TotalTime>0</TotalTime>
  <Words>613</Words>
  <Application>Microsoft Office PowerPoint</Application>
  <PresentationFormat>Breitbild</PresentationFormat>
  <Paragraphs>124</Paragraphs>
  <Slides>12</Slides>
  <Notes>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7" baseType="lpstr">
      <vt:lpstr>Arial</vt:lpstr>
      <vt:lpstr>Calibri</vt:lpstr>
      <vt:lpstr>Exo 2</vt:lpstr>
      <vt:lpstr>Wingdings</vt:lpstr>
      <vt:lpstr>Office</vt:lpstr>
      <vt:lpstr>Präzision im XL-Format</vt:lpstr>
      <vt:lpstr>Mehr PERFORMANCE für Ihre Maschine!</vt:lpstr>
      <vt:lpstr>Mehr PERFORMANCE für Ihre Maschine!</vt:lpstr>
      <vt:lpstr>Höchste VERZAHNUNGSQUALITÄT!</vt:lpstr>
      <vt:lpstr>Mehr PERFORMANCE für Ihre Maschine!</vt:lpstr>
      <vt:lpstr>Sicher im System –  mit redundanter Bremse!</vt:lpstr>
      <vt:lpstr>Effizienz und Design.</vt:lpstr>
      <vt:lpstr>PowerPoint-Präsentation</vt:lpstr>
      <vt:lpstr>STÖBER Systemvorteile</vt:lpstr>
      <vt:lpstr>PASSGENAU für Ihre individuellen Anforderungen</vt:lpstr>
      <vt:lpstr>MORE THAN JUST A GEARBOX</vt:lpstr>
      <vt:lpstr>Vielen Dank!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Präzision im XL-Format!</dc:title>
  <dc:creator/>
  <cp:lastModifiedBy/>
  <cp:revision>1</cp:revision>
  <dcterms:created xsi:type="dcterms:W3CDTF">2023-02-27T15:39:46Z</dcterms:created>
  <dcterms:modified xsi:type="dcterms:W3CDTF">2023-02-27T15:54:59Z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0x0101009639C92AA470E941AC1178A057AC3A48</vt:lpwstr>
  </property>
  <property fmtid="{D5CDD505-2E9C-101B-9397-08002B2CF9AE}" pid="3" name="MediaServiceImageTags">
    <vt:lpwstr/>
  </property>
</Properties>
</file>