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7"/>
  </p:notesMasterIdLst>
  <p:sldIdLst>
    <p:sldId id="256" r:id="rId2"/>
    <p:sldId id="257" r:id="rId3"/>
    <p:sldId id="327" r:id="rId4"/>
    <p:sldId id="328" r:id="rId5"/>
    <p:sldId id="330" r:id="rId6"/>
    <p:sldId id="331" r:id="rId7"/>
    <p:sldId id="332" r:id="rId8"/>
    <p:sldId id="346" r:id="rId9"/>
    <p:sldId id="349" r:id="rId10"/>
    <p:sldId id="342" r:id="rId11"/>
    <p:sldId id="339" r:id="rId12"/>
    <p:sldId id="345" r:id="rId13"/>
    <p:sldId id="323" r:id="rId14"/>
    <p:sldId id="348" r:id="rId15"/>
    <p:sldId id="35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7D1"/>
    <a:srgbClr val="6A9DD3"/>
    <a:srgbClr val="E6A025"/>
    <a:srgbClr val="003E74"/>
    <a:srgbClr val="004B88"/>
    <a:srgbClr val="006EB6"/>
    <a:srgbClr val="007FC4"/>
    <a:srgbClr val="00386B"/>
    <a:srgbClr val="0071BC"/>
    <a:srgbClr val="E9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4680"/>
  </p:normalViewPr>
  <p:slideViewPr>
    <p:cSldViewPr snapToGrid="0" snapToObjects="1">
      <p:cViewPr varScale="1">
        <p:scale>
          <a:sx n="110" d="100"/>
          <a:sy n="110" d="100"/>
        </p:scale>
        <p:origin x="348" y="108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>
            <a:noAutofit/>
          </a:bodyPr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A75CD3E-870F-439E-8EC1-378B5C7B68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53800" y="6529604"/>
            <a:ext cx="742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b"/>
          <a:lstStyle/>
          <a:p>
            <a:pPr algn="r" defTabSz="1019175" eaLnBrk="0" hangingPunct="0"/>
            <a:fld id="{51CB384A-0536-4360-B28A-1B00EEFBB37D}" type="slidenum">
              <a:rPr lang="de-DE" altLang="de-DE" sz="1300" b="1">
                <a:solidFill>
                  <a:srgbClr val="808080"/>
                </a:solidFill>
              </a:rPr>
              <a:pPr algn="r" defTabSz="1019175" eaLnBrk="0" hangingPunct="0"/>
              <a:t>‹Nr.›</a:t>
            </a:fld>
            <a:endParaRPr lang="de-DE" altLang="de-DE" sz="13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131911"/>
            <a:ext cx="6534000" cy="1476000"/>
          </a:xfrm>
        </p:spPr>
        <p:txBody>
          <a:bodyPr/>
          <a:lstStyle/>
          <a:p>
            <a:r>
              <a:rPr lang="de-DE" dirty="0" err="1"/>
              <a:t>PROFIdrive</a:t>
            </a:r>
            <a:r>
              <a:rPr lang="de-DE" dirty="0"/>
              <a:t> + </a:t>
            </a:r>
            <a:r>
              <a:rPr lang="de-DE" dirty="0" err="1"/>
              <a:t>PROFIsafe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691285"/>
            <a:ext cx="6534000" cy="645454"/>
          </a:xfrm>
        </p:spPr>
        <p:txBody>
          <a:bodyPr/>
          <a:lstStyle/>
          <a:p>
            <a:r>
              <a:rPr lang="de-DE" dirty="0"/>
              <a:t>Technical Meeting 2021 Part 1</a:t>
            </a:r>
          </a:p>
          <a:p>
            <a:r>
              <a:rPr lang="de-DE" dirty="0"/>
              <a:t>16th </a:t>
            </a:r>
            <a:r>
              <a:rPr lang="de-DE" dirty="0" err="1"/>
              <a:t>november</a:t>
            </a:r>
            <a:r>
              <a:rPr lang="de-DE" dirty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2A8A294A-4DB1-49A8-B284-0849A8196F82}"/>
              </a:ext>
            </a:extLst>
          </p:cNvPr>
          <p:cNvSpPr txBox="1">
            <a:spLocks/>
          </p:cNvSpPr>
          <p:nvPr/>
        </p:nvSpPr>
        <p:spPr>
          <a:xfrm>
            <a:off x="2473165" y="5489614"/>
            <a:ext cx="6534000" cy="645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internal use only!</a:t>
            </a:r>
          </a:p>
          <a:p>
            <a:r>
              <a:rPr lang="en-US" dirty="0"/>
              <a:t>No release for public presentation.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74DA1A58-AE59-46C3-A127-DB44B13E8A32}"/>
              </a:ext>
            </a:extLst>
          </p:cNvPr>
          <p:cNvSpPr/>
          <p:nvPr/>
        </p:nvSpPr>
        <p:spPr>
          <a:xfrm>
            <a:off x="1740465" y="5222489"/>
            <a:ext cx="6452039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BC78F29-2423-414D-8507-8599C74C2F71}"/>
              </a:ext>
            </a:extLst>
          </p:cNvPr>
          <p:cNvSpPr/>
          <p:nvPr/>
        </p:nvSpPr>
        <p:spPr>
          <a:xfrm>
            <a:off x="1333625" y="2591550"/>
            <a:ext cx="6858879" cy="18750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E13EFE-A229-4FB1-9AD3-01F47FBF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Communication </a:t>
            </a:r>
            <a:r>
              <a:rPr lang="de-DE" dirty="0" err="1"/>
              <a:t>modules</a:t>
            </a:r>
            <a:r>
              <a:rPr lang="de-DE" dirty="0"/>
              <a:t> in HW Manager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03A9330-090C-4F9B-B855-B40D8711926C}"/>
              </a:ext>
            </a:extLst>
          </p:cNvPr>
          <p:cNvSpPr/>
          <p:nvPr/>
        </p:nvSpPr>
        <p:spPr>
          <a:xfrm>
            <a:off x="1338926" y="2591550"/>
            <a:ext cx="2289976" cy="536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02E7ADA-B01C-4046-9698-F4E7E60E5430}"/>
              </a:ext>
            </a:extLst>
          </p:cNvPr>
          <p:cNvSpPr txBox="1"/>
          <p:nvPr/>
        </p:nvSpPr>
        <p:spPr>
          <a:xfrm>
            <a:off x="1437368" y="271049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Module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6A2DF3E-0A73-4633-8AB3-20A003AA521C}"/>
              </a:ext>
            </a:extLst>
          </p:cNvPr>
          <p:cNvGrpSpPr/>
          <p:nvPr/>
        </p:nvGrpSpPr>
        <p:grpSpPr>
          <a:xfrm>
            <a:off x="1740466" y="5198636"/>
            <a:ext cx="1883135" cy="401077"/>
            <a:chOff x="2903551" y="2790968"/>
            <a:chExt cx="2137576" cy="40107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A8607CAD-2DC6-4AD8-BFF3-A7711D8B4E84}"/>
                </a:ext>
              </a:extLst>
            </p:cNvPr>
            <p:cNvSpPr/>
            <p:nvPr/>
          </p:nvSpPr>
          <p:spPr>
            <a:xfrm>
              <a:off x="2903551" y="2822713"/>
              <a:ext cx="2137576" cy="3693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61525D2-F339-47CE-8D82-82E4A8A59144}"/>
                </a:ext>
              </a:extLst>
            </p:cNvPr>
            <p:cNvSpPr txBox="1"/>
            <p:nvPr/>
          </p:nvSpPr>
          <p:spPr>
            <a:xfrm>
              <a:off x="3056704" y="2790968"/>
              <a:ext cx="1252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Submodule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F004E460-A98F-4CC4-A04A-4E6ADAC9E907}"/>
              </a:ext>
            </a:extLst>
          </p:cNvPr>
          <p:cNvSpPr txBox="1"/>
          <p:nvPr/>
        </p:nvSpPr>
        <p:spPr>
          <a:xfrm>
            <a:off x="4533362" y="2594310"/>
            <a:ext cx="365914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Process</a:t>
            </a:r>
            <a:r>
              <a:rPr lang="de-DE" dirty="0"/>
              <a:t> Data Modules (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) </a:t>
            </a:r>
          </a:p>
          <a:p>
            <a:r>
              <a:rPr lang="de-DE" dirty="0"/>
              <a:t>M101–M107 all </a:t>
            </a:r>
            <a:r>
              <a:rPr lang="de-DE" dirty="0" err="1"/>
              <a:t>cons</a:t>
            </a:r>
            <a:r>
              <a:rPr lang="de-DE" dirty="0"/>
              <a:t>. 2W – 36W</a:t>
            </a:r>
          </a:p>
          <a:p>
            <a:r>
              <a:rPr lang="de-DE" dirty="0"/>
              <a:t>(M111–M117 item </a:t>
            </a:r>
            <a:r>
              <a:rPr lang="de-DE" dirty="0" err="1"/>
              <a:t>cons</a:t>
            </a:r>
            <a:r>
              <a:rPr lang="de-DE" dirty="0"/>
              <a:t>. 2W – 36W)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55B95E4-2FEE-4508-ACB8-2C9CFB42A223}"/>
              </a:ext>
            </a:extLst>
          </p:cNvPr>
          <p:cNvSpPr txBox="1"/>
          <p:nvPr/>
        </p:nvSpPr>
        <p:spPr>
          <a:xfrm>
            <a:off x="4533361" y="3527416"/>
            <a:ext cx="3659143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Safety</a:t>
            </a:r>
            <a:r>
              <a:rPr lang="de-DE" dirty="0"/>
              <a:t> Modul (LP, obsolete)</a:t>
            </a:r>
          </a:p>
          <a:p>
            <a:r>
              <a:rPr lang="de-DE" dirty="0" err="1"/>
              <a:t>Safety</a:t>
            </a:r>
            <a:r>
              <a:rPr lang="de-DE" dirty="0"/>
              <a:t> Module (XP)</a:t>
            </a:r>
          </a:p>
          <a:p>
            <a:r>
              <a:rPr lang="de-DE" dirty="0"/>
              <a:t>PROFIDRIVE Modules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D07F295-9951-4217-A7E4-42B934FACE3F}"/>
              </a:ext>
            </a:extLst>
          </p:cNvPr>
          <p:cNvSpPr txBox="1"/>
          <p:nvPr/>
        </p:nvSpPr>
        <p:spPr>
          <a:xfrm rot="1199908">
            <a:off x="7432110" y="3729048"/>
            <a:ext cx="71891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 New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501E1E-7AEC-4D46-BCB3-18F9E7A31166}"/>
              </a:ext>
            </a:extLst>
          </p:cNvPr>
          <p:cNvSpPr txBox="1"/>
          <p:nvPr/>
        </p:nvSpPr>
        <p:spPr>
          <a:xfrm rot="1199908">
            <a:off x="3252566" y="5053695"/>
            <a:ext cx="71891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 New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561E968-2947-45C2-965E-C7768E478B39}"/>
              </a:ext>
            </a:extLst>
          </p:cNvPr>
          <p:cNvSpPr txBox="1"/>
          <p:nvPr/>
        </p:nvSpPr>
        <p:spPr>
          <a:xfrm>
            <a:off x="4533361" y="5222489"/>
            <a:ext cx="3659143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Telegram</a:t>
            </a:r>
            <a:r>
              <a:rPr lang="de-DE" dirty="0"/>
              <a:t> 1</a:t>
            </a:r>
          </a:p>
          <a:p>
            <a:r>
              <a:rPr lang="de-DE" dirty="0" err="1"/>
              <a:t>Telegram</a:t>
            </a:r>
            <a:r>
              <a:rPr lang="de-DE" dirty="0"/>
              <a:t> 2</a:t>
            </a:r>
          </a:p>
          <a:p>
            <a:r>
              <a:rPr lang="de-DE" dirty="0" err="1"/>
              <a:t>Telegram</a:t>
            </a:r>
            <a:r>
              <a:rPr lang="de-DE" dirty="0"/>
              <a:t> 3</a:t>
            </a:r>
          </a:p>
          <a:p>
            <a:r>
              <a:rPr lang="de-DE" dirty="0" err="1"/>
              <a:t>Telegram</a:t>
            </a:r>
            <a:r>
              <a:rPr lang="de-DE" dirty="0"/>
              <a:t> 111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E9E52A6-F44F-4D45-95C6-259067F7BFD1}"/>
              </a:ext>
            </a:extLst>
          </p:cNvPr>
          <p:cNvSpPr txBox="1"/>
          <p:nvPr/>
        </p:nvSpPr>
        <p:spPr>
          <a:xfrm rot="1199908">
            <a:off x="7291371" y="5415045"/>
            <a:ext cx="71891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 New 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A66019BD-D88C-4A26-A8C0-DEB413737FA5}"/>
              </a:ext>
            </a:extLst>
          </p:cNvPr>
          <p:cNvCxnSpPr/>
          <p:nvPr/>
        </p:nvCxnSpPr>
        <p:spPr>
          <a:xfrm flipH="1">
            <a:off x="3825696" y="3117247"/>
            <a:ext cx="57249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2A2EFB3-BBF6-4B96-BAA2-9DE0544AB384}"/>
              </a:ext>
            </a:extLst>
          </p:cNvPr>
          <p:cNvCxnSpPr/>
          <p:nvPr/>
        </p:nvCxnSpPr>
        <p:spPr>
          <a:xfrm flipH="1">
            <a:off x="3822127" y="5599713"/>
            <a:ext cx="57249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1030D97A-658A-4440-95DD-7C62EE113C83}"/>
              </a:ext>
            </a:extLst>
          </p:cNvPr>
          <p:cNvSpPr/>
          <p:nvPr/>
        </p:nvSpPr>
        <p:spPr>
          <a:xfrm>
            <a:off x="4354871" y="4117267"/>
            <a:ext cx="2460516" cy="373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096B65E5-FCE7-4146-8A35-09749D293BE4}"/>
              </a:ext>
            </a:extLst>
          </p:cNvPr>
          <p:cNvCxnSpPr>
            <a:cxnSpLocks/>
          </p:cNvCxnSpPr>
          <p:nvPr/>
        </p:nvCxnSpPr>
        <p:spPr>
          <a:xfrm flipH="1">
            <a:off x="2682033" y="4546636"/>
            <a:ext cx="1716157" cy="4553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146AA95C-E095-4E55-9214-1124BB0AF679}"/>
              </a:ext>
            </a:extLst>
          </p:cNvPr>
          <p:cNvSpPr txBox="1"/>
          <p:nvPr/>
        </p:nvSpPr>
        <p:spPr>
          <a:xfrm>
            <a:off x="8890040" y="2739670"/>
            <a:ext cx="3184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Choice </a:t>
            </a:r>
            <a:r>
              <a:rPr lang="de-DE" dirty="0" err="1"/>
              <a:t>depending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lenght</a:t>
            </a:r>
            <a:endParaRPr lang="de-DE" dirty="0"/>
          </a:p>
          <a:p>
            <a:r>
              <a:rPr lang="de-DE" dirty="0"/>
              <a:t>Content </a:t>
            </a:r>
            <a:r>
              <a:rPr lang="de-DE" dirty="0" err="1"/>
              <a:t>changeable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BF85739-FCE1-432A-A181-ED72E2F99A56}"/>
              </a:ext>
            </a:extLst>
          </p:cNvPr>
          <p:cNvSpPr txBox="1"/>
          <p:nvPr/>
        </p:nvSpPr>
        <p:spPr>
          <a:xfrm>
            <a:off x="8527800" y="3432584"/>
            <a:ext cx="336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Device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43C2174-462F-47A4-BCCB-BA48486DD8E9}"/>
              </a:ext>
            </a:extLst>
          </p:cNvPr>
          <p:cNvSpPr txBox="1"/>
          <p:nvPr/>
        </p:nvSpPr>
        <p:spPr>
          <a:xfrm>
            <a:off x="8527800" y="3729048"/>
            <a:ext cx="336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Device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A346A15-739E-4800-8653-FCAEF965EE98}"/>
              </a:ext>
            </a:extLst>
          </p:cNvPr>
          <p:cNvSpPr/>
          <p:nvPr/>
        </p:nvSpPr>
        <p:spPr>
          <a:xfrm>
            <a:off x="921109" y="1933245"/>
            <a:ext cx="2702492" cy="53699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1E99E27-C6F1-4D68-B388-B750C1AC5E75}"/>
              </a:ext>
            </a:extLst>
          </p:cNvPr>
          <p:cNvSpPr txBox="1"/>
          <p:nvPr/>
        </p:nvSpPr>
        <p:spPr>
          <a:xfrm>
            <a:off x="932981" y="1998177"/>
            <a:ext cx="81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Device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08EB6C6-0FE4-4939-BE66-43AC7D0E7502}"/>
              </a:ext>
            </a:extLst>
          </p:cNvPr>
          <p:cNvSpPr txBox="1"/>
          <p:nvPr/>
        </p:nvSpPr>
        <p:spPr>
          <a:xfrm>
            <a:off x="8527800" y="1850970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Single / </a:t>
            </a:r>
            <a:r>
              <a:rPr lang="de-DE" dirty="0" err="1"/>
              <a:t>DoubleAxis</a:t>
            </a:r>
            <a:endParaRPr lang="de-DE" dirty="0"/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3E7FE38-5040-4F55-A601-54DE4EE4D567}"/>
              </a:ext>
            </a:extLst>
          </p:cNvPr>
          <p:cNvCxnSpPr/>
          <p:nvPr/>
        </p:nvCxnSpPr>
        <p:spPr>
          <a:xfrm>
            <a:off x="8377646" y="1236617"/>
            <a:ext cx="0" cy="54341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FC75AE16-558C-41E2-89A3-2DDC6856C02D}"/>
              </a:ext>
            </a:extLst>
          </p:cNvPr>
          <p:cNvSpPr txBox="1"/>
          <p:nvPr/>
        </p:nvSpPr>
        <p:spPr>
          <a:xfrm>
            <a:off x="8527800" y="2179878"/>
            <a:ext cx="1854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Safety</a:t>
            </a:r>
            <a:r>
              <a:rPr lang="de-DE" dirty="0"/>
              <a:t> /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Safety</a:t>
            </a:r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31E5D47-ED54-4CC1-85EE-5855361551F9}"/>
              </a:ext>
            </a:extLst>
          </p:cNvPr>
          <p:cNvSpPr txBox="1"/>
          <p:nvPr/>
        </p:nvSpPr>
        <p:spPr>
          <a:xfrm>
            <a:off x="8829513" y="5599713"/>
            <a:ext cx="320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not </a:t>
            </a:r>
            <a:r>
              <a:rPr lang="de-DE" dirty="0" err="1"/>
              <a:t>changeable</a:t>
            </a:r>
            <a:endParaRPr lang="de-DE" dirty="0"/>
          </a:p>
        </p:txBody>
      </p:sp>
      <p:sp>
        <p:nvSpPr>
          <p:cNvPr id="35" name="Geschweifte Klammer rechts 34">
            <a:extLst>
              <a:ext uri="{FF2B5EF4-FFF2-40B4-BE49-F238E27FC236}">
                <a16:creationId xmlns:a16="http://schemas.microsoft.com/office/drawing/2014/main" id="{E9EA7E53-512B-4A94-A797-5E8DD0BE8F7E}"/>
              </a:ext>
            </a:extLst>
          </p:cNvPr>
          <p:cNvSpPr/>
          <p:nvPr/>
        </p:nvSpPr>
        <p:spPr>
          <a:xfrm>
            <a:off x="8548291" y="2594310"/>
            <a:ext cx="231498" cy="937053"/>
          </a:xfrm>
          <a:prstGeom prst="rightBrace">
            <a:avLst>
              <a:gd name="adj1" fmla="val 86549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Geschweifte Klammer rechts 35">
            <a:extLst>
              <a:ext uri="{FF2B5EF4-FFF2-40B4-BE49-F238E27FC236}">
                <a16:creationId xmlns:a16="http://schemas.microsoft.com/office/drawing/2014/main" id="{2D529301-48CD-4086-97AA-28152051C9FA}"/>
              </a:ext>
            </a:extLst>
          </p:cNvPr>
          <p:cNvSpPr/>
          <p:nvPr/>
        </p:nvSpPr>
        <p:spPr>
          <a:xfrm>
            <a:off x="8574988" y="5224949"/>
            <a:ext cx="231498" cy="1197869"/>
          </a:xfrm>
          <a:prstGeom prst="rightBrace">
            <a:avLst>
              <a:gd name="adj1" fmla="val 86549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9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2" grpId="0" animBg="1"/>
      <p:bldP spid="24" grpId="0"/>
      <p:bldP spid="26" grpId="0"/>
      <p:bldP spid="32" grpId="0"/>
      <p:bldP spid="33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6E6AB-297A-4A66-9F57-7169C07A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Possible </a:t>
            </a:r>
            <a:r>
              <a:rPr lang="de-DE" dirty="0" err="1"/>
              <a:t>Combinations</a:t>
            </a:r>
            <a:r>
              <a:rPr lang="de-DE" dirty="0"/>
              <a:t> in Hardwaremanager </a:t>
            </a:r>
            <a:r>
              <a:rPr lang="de-DE" dirty="0" err="1"/>
              <a:t>of</a:t>
            </a:r>
            <a:r>
              <a:rPr lang="de-DE" dirty="0"/>
              <a:t> Siemens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354A73-2BC0-403C-9246-5C751B796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899830"/>
            <a:ext cx="1218422" cy="52728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Devices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EFD9E4-A6BA-440D-839C-BAD311E6D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406" y="1268666"/>
            <a:ext cx="3337345" cy="477775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A3B2E1B-8126-4914-B70A-3DBADB4ABFD5}"/>
              </a:ext>
            </a:extLst>
          </p:cNvPr>
          <p:cNvSpPr txBox="1"/>
          <p:nvPr/>
        </p:nvSpPr>
        <p:spPr>
          <a:xfrm>
            <a:off x="8645406" y="899830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Modules and Submodules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EA3036-F20A-40F8-8878-980FE702C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269162"/>
            <a:ext cx="3439669" cy="477775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7106CD9-6872-4CC6-B72C-EF47E762BAFB}"/>
              </a:ext>
            </a:extLst>
          </p:cNvPr>
          <p:cNvSpPr txBox="1"/>
          <p:nvPr/>
        </p:nvSpPr>
        <p:spPr>
          <a:xfrm>
            <a:off x="5011877" y="4965471"/>
            <a:ext cx="23505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PS: </a:t>
            </a:r>
            <a:r>
              <a:rPr lang="de-DE" dirty="0" err="1"/>
              <a:t>PROFISafe</a:t>
            </a:r>
            <a:endParaRPr lang="de-DE" dirty="0"/>
          </a:p>
          <a:p>
            <a:r>
              <a:rPr lang="de-DE" dirty="0"/>
              <a:t>PD1: </a:t>
            </a:r>
            <a:r>
              <a:rPr lang="de-DE" dirty="0" err="1"/>
              <a:t>PROFIdrive</a:t>
            </a:r>
            <a:r>
              <a:rPr lang="de-DE" dirty="0"/>
              <a:t> V1</a:t>
            </a:r>
          </a:p>
          <a:p>
            <a:r>
              <a:rPr lang="de-DE" dirty="0"/>
              <a:t>(PD2 will </a:t>
            </a:r>
            <a:r>
              <a:rPr lang="de-DE" dirty="0" err="1"/>
              <a:t>include</a:t>
            </a:r>
            <a:r>
              <a:rPr lang="de-DE" dirty="0"/>
              <a:t> </a:t>
            </a:r>
          </a:p>
          <a:p>
            <a:r>
              <a:rPr lang="de-DE" dirty="0" err="1"/>
              <a:t>Isochronous</a:t>
            </a:r>
            <a:r>
              <a:rPr lang="de-DE" dirty="0"/>
              <a:t> Real Time </a:t>
            </a:r>
          </a:p>
          <a:p>
            <a:r>
              <a:rPr lang="de-DE" dirty="0" err="1"/>
              <a:t>functionality</a:t>
            </a:r>
            <a:r>
              <a:rPr lang="de-DE" dirty="0"/>
              <a:t> IRT)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D478351-DF21-4013-B608-E7CF4FA72749}"/>
              </a:ext>
            </a:extLst>
          </p:cNvPr>
          <p:cNvSpPr txBox="1"/>
          <p:nvPr/>
        </p:nvSpPr>
        <p:spPr>
          <a:xfrm>
            <a:off x="4585622" y="1668829"/>
            <a:ext cx="39421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The </a:t>
            </a:r>
            <a:r>
              <a:rPr lang="de-DE" dirty="0" err="1"/>
              <a:t>formerly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</a:t>
            </a:r>
          </a:p>
          <a:p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</a:p>
          <a:p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PROFIdrive</a:t>
            </a:r>
            <a:r>
              <a:rPr lang="de-DE" dirty="0"/>
              <a:t> Module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PROFIdrive</a:t>
            </a:r>
            <a:r>
              <a:rPr lang="de-DE" dirty="0"/>
              <a:t> Module</a:t>
            </a:r>
          </a:p>
          <a:p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Submodules Telegram1 </a:t>
            </a:r>
            <a:r>
              <a:rPr lang="de-DE" dirty="0" err="1"/>
              <a:t>to</a:t>
            </a:r>
            <a:r>
              <a:rPr lang="de-DE" dirty="0"/>
              <a:t> 111.</a:t>
            </a:r>
          </a:p>
          <a:p>
            <a:endParaRPr lang="de-DE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0B79E11-C948-4E9F-8C15-F658A8D70C9F}"/>
              </a:ext>
            </a:extLst>
          </p:cNvPr>
          <p:cNvCxnSpPr>
            <a:cxnSpLocks/>
          </p:cNvCxnSpPr>
          <p:nvPr/>
        </p:nvCxnSpPr>
        <p:spPr>
          <a:xfrm>
            <a:off x="6724650" y="3524250"/>
            <a:ext cx="2162175" cy="1066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EF64A38-6954-44F3-8D56-B58F0B16F43B}"/>
              </a:ext>
            </a:extLst>
          </p:cNvPr>
          <p:cNvCxnSpPr>
            <a:cxnSpLocks/>
          </p:cNvCxnSpPr>
          <p:nvPr/>
        </p:nvCxnSpPr>
        <p:spPr>
          <a:xfrm>
            <a:off x="7972425" y="2371725"/>
            <a:ext cx="914400" cy="26990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CE0D5FB-1195-4204-A256-E847870FBCF0}"/>
              </a:ext>
            </a:extLst>
          </p:cNvPr>
          <p:cNvCxnSpPr>
            <a:cxnSpLocks/>
          </p:cNvCxnSpPr>
          <p:nvPr/>
        </p:nvCxnSpPr>
        <p:spPr>
          <a:xfrm>
            <a:off x="7296150" y="4493908"/>
            <a:ext cx="1349256" cy="5085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ECE7EED9-0609-40FE-8CE5-46C5453BE8A7}"/>
              </a:ext>
            </a:extLst>
          </p:cNvPr>
          <p:cNvCxnSpPr>
            <a:cxnSpLocks/>
          </p:cNvCxnSpPr>
          <p:nvPr/>
        </p:nvCxnSpPr>
        <p:spPr>
          <a:xfrm flipH="1" flipV="1">
            <a:off x="3628726" y="4591052"/>
            <a:ext cx="1265545" cy="66540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05480FC5-04E5-43D3-B21D-D2017C295E62}"/>
              </a:ext>
            </a:extLst>
          </p:cNvPr>
          <p:cNvCxnSpPr>
            <a:cxnSpLocks/>
          </p:cNvCxnSpPr>
          <p:nvPr/>
        </p:nvCxnSpPr>
        <p:spPr>
          <a:xfrm flipH="1" flipV="1">
            <a:off x="9772651" y="4923755"/>
            <a:ext cx="1157028" cy="11231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44C41FC1-5AFE-4BC0-B004-3E4EA91C5299}"/>
              </a:ext>
            </a:extLst>
          </p:cNvPr>
          <p:cNvSpPr txBox="1"/>
          <p:nvPr/>
        </p:nvSpPr>
        <p:spPr>
          <a:xfrm>
            <a:off x="8696743" y="6127775"/>
            <a:ext cx="3313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Safety</a:t>
            </a:r>
            <a:r>
              <a:rPr lang="de-DE" dirty="0"/>
              <a:t> Modules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PROFIsafe</a:t>
            </a:r>
            <a:r>
              <a:rPr lang="de-DE" dirty="0"/>
              <a:t> Devices (PS)</a:t>
            </a:r>
          </a:p>
        </p:txBody>
      </p:sp>
    </p:spTree>
    <p:extLst>
      <p:ext uri="{BB962C8B-B14F-4D97-AF65-F5344CB8AC3E}">
        <p14:creationId xmlns:p14="http://schemas.microsoft.com/office/powerpoint/2010/main" val="588704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31F66-4922-49B2-92D6-391FA47D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cycle</a:t>
            </a:r>
            <a:r>
              <a:rPr lang="de-DE" dirty="0"/>
              <a:t> time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86CE26-482C-4DE1-AE1C-EF9305AEE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8" b="10684"/>
          <a:stretch/>
        </p:blipFill>
        <p:spPr>
          <a:xfrm>
            <a:off x="3029920" y="1025815"/>
            <a:ext cx="8993080" cy="4238535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DF4605F-513D-4D1C-BBD1-9DAC34A22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00" y="3712917"/>
            <a:ext cx="3326606" cy="1418376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cycletime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program</a:t>
            </a:r>
            <a:endParaRPr lang="de-DE" dirty="0"/>
          </a:p>
          <a:p>
            <a:pPr marL="0" indent="0">
              <a:buNone/>
            </a:pPr>
            <a:r>
              <a:rPr lang="de-DE" dirty="0" err="1"/>
              <a:t>independend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plc</a:t>
            </a:r>
            <a:r>
              <a:rPr lang="de-DE" dirty="0"/>
              <a:t> </a:t>
            </a:r>
            <a:r>
              <a:rPr lang="de-DE" dirty="0" err="1"/>
              <a:t>task</a:t>
            </a:r>
            <a:endParaRPr lang="de-DE" dirty="0"/>
          </a:p>
          <a:p>
            <a:pPr marL="0" indent="0">
              <a:buNone/>
            </a:pPr>
            <a:r>
              <a:rPr lang="de-DE" dirty="0" err="1"/>
              <a:t>Independend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bus</a:t>
            </a:r>
            <a:r>
              <a:rPr lang="de-DE" dirty="0"/>
              <a:t> </a:t>
            </a:r>
            <a:r>
              <a:rPr lang="de-DE" dirty="0" err="1"/>
              <a:t>cycle</a:t>
            </a:r>
            <a:endParaRPr lang="de-DE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B98DF8D-7133-466C-9A0B-F33C1B674F0F}"/>
              </a:ext>
            </a:extLst>
          </p:cNvPr>
          <p:cNvCxnSpPr>
            <a:cxnSpLocks/>
          </p:cNvCxnSpPr>
          <p:nvPr/>
        </p:nvCxnSpPr>
        <p:spPr>
          <a:xfrm flipV="1">
            <a:off x="2290438" y="2937427"/>
            <a:ext cx="5507622" cy="67301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321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064BE-0737-47DC-AAC6-B5E8CA3C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Live Demo 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0519D6-0278-469C-A5EC-EF64F1B76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Hardwaremanager / Possible </a:t>
            </a:r>
            <a:r>
              <a:rPr lang="de-DE" dirty="0" err="1"/>
              <a:t>Combinations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Naming </a:t>
            </a:r>
            <a:r>
              <a:rPr lang="de-DE" dirty="0" err="1"/>
              <a:t>of</a:t>
            </a:r>
            <a:r>
              <a:rPr lang="de-DE" dirty="0"/>
              <a:t> tags and </a:t>
            </a:r>
            <a:r>
              <a:rPr lang="de-DE" dirty="0" err="1"/>
              <a:t>usage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signals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Reintegration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after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error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CE3F6CD-AE57-41C7-830D-625C64EB14DF}"/>
              </a:ext>
            </a:extLst>
          </p:cNvPr>
          <p:cNvSpPr/>
          <p:nvPr/>
        </p:nvSpPr>
        <p:spPr>
          <a:xfrm>
            <a:off x="1854926" y="4554581"/>
            <a:ext cx="7571549" cy="20482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AF8F44-530A-425C-8085-2E549EBF6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1"/>
          <a:stretch/>
        </p:blipFill>
        <p:spPr>
          <a:xfrm>
            <a:off x="1854925" y="5583827"/>
            <a:ext cx="7571550" cy="101904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0C122C2-1E5D-4E6E-95EA-BDCE6A98F611}"/>
              </a:ext>
            </a:extLst>
          </p:cNvPr>
          <p:cNvSpPr txBox="1"/>
          <p:nvPr/>
        </p:nvSpPr>
        <p:spPr>
          <a:xfrm>
            <a:off x="1854926" y="4286688"/>
            <a:ext cx="7571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If you have questions, please give me a feedback with the hand symbol.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D2FE85A5-99C9-4ABC-8467-C74718FE719B}"/>
              </a:ext>
            </a:extLst>
          </p:cNvPr>
          <p:cNvCxnSpPr>
            <a:cxnSpLocks/>
          </p:cNvCxnSpPr>
          <p:nvPr/>
        </p:nvCxnSpPr>
        <p:spPr>
          <a:xfrm flipH="1">
            <a:off x="3988526" y="4933019"/>
            <a:ext cx="3300548" cy="98881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484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4046C-C9D4-4792-9C5C-15BB0EAD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201BE0-2C9B-421E-BD37-1D1B651F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025" y="1797126"/>
            <a:ext cx="7473450" cy="42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31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58141-A4E8-49D2-9203-6D567292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65F5E2-2B44-43CD-97DD-5F4DFFCC5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6853021" cy="4351338"/>
          </a:xfrm>
        </p:spPr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5 </a:t>
            </a:r>
            <a:r>
              <a:rPr lang="de-DE" dirty="0" err="1"/>
              <a:t>PROFIdrive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DriveLib</a:t>
            </a:r>
            <a:r>
              <a:rPr lang="de-DE" dirty="0"/>
              <a:t> (T1, T11) </a:t>
            </a:r>
          </a:p>
          <a:p>
            <a:pPr marL="0" indent="0">
              <a:buNone/>
            </a:pPr>
            <a:r>
              <a:rPr lang="de-DE" dirty="0"/>
              <a:t>     and Technology Objekts (T1, T3, T11).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look</a:t>
            </a:r>
            <a:r>
              <a:rPr lang="de-DE" dirty="0"/>
              <a:t> and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 in </a:t>
            </a:r>
            <a:r>
              <a:rPr lang="de-DE" dirty="0" err="1"/>
              <a:t>part</a:t>
            </a:r>
            <a:r>
              <a:rPr lang="de-DE" dirty="0"/>
              <a:t> II </a:t>
            </a:r>
          </a:p>
          <a:p>
            <a:pPr marL="0" indent="0">
              <a:buNone/>
            </a:pPr>
            <a:r>
              <a:rPr lang="de-DE" dirty="0"/>
              <a:t>    in </a:t>
            </a:r>
            <a:r>
              <a:rPr lang="de-DE" dirty="0" err="1"/>
              <a:t>december</a:t>
            </a:r>
            <a:r>
              <a:rPr lang="de-DE" dirty="0"/>
              <a:t> 7th 2021.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28F2FE2-0DC8-4F50-9439-2C1408085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551" y="1260000"/>
            <a:ext cx="3819950" cy="4155964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972312F4-213C-48F9-AB49-CFA708EB883B}"/>
              </a:ext>
            </a:extLst>
          </p:cNvPr>
          <p:cNvSpPr/>
          <p:nvPr/>
        </p:nvSpPr>
        <p:spPr>
          <a:xfrm>
            <a:off x="8051666" y="2603825"/>
            <a:ext cx="2998956" cy="868947"/>
          </a:xfrm>
          <a:prstGeom prst="round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197C2B05-DA8A-4229-97A9-ED6F61838892}"/>
              </a:ext>
            </a:extLst>
          </p:cNvPr>
          <p:cNvCxnSpPr>
            <a:cxnSpLocks/>
          </p:cNvCxnSpPr>
          <p:nvPr/>
        </p:nvCxnSpPr>
        <p:spPr>
          <a:xfrm>
            <a:off x="6750996" y="1442036"/>
            <a:ext cx="1300670" cy="11617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677D730-A223-487A-97E6-041D63CF7EDB}"/>
              </a:ext>
            </a:extLst>
          </p:cNvPr>
          <p:cNvCxnSpPr>
            <a:cxnSpLocks/>
          </p:cNvCxnSpPr>
          <p:nvPr/>
        </p:nvCxnSpPr>
        <p:spPr>
          <a:xfrm>
            <a:off x="5052710" y="1857983"/>
            <a:ext cx="2873399" cy="13267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5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87369378-9E6A-445F-B591-41EDECA0FCC7}"/>
              </a:ext>
            </a:extLst>
          </p:cNvPr>
          <p:cNvSpPr/>
          <p:nvPr/>
        </p:nvSpPr>
        <p:spPr>
          <a:xfrm>
            <a:off x="1854926" y="4528456"/>
            <a:ext cx="7571549" cy="20482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4105F2E-26CA-4342-8C6E-C53F19B526B2}"/>
              </a:ext>
            </a:extLst>
          </p:cNvPr>
          <p:cNvSpPr txBox="1">
            <a:spLocks/>
          </p:cNvSpPr>
          <p:nvPr/>
        </p:nvSpPr>
        <p:spPr>
          <a:xfrm>
            <a:off x="3953431" y="1482987"/>
            <a:ext cx="6772889" cy="3179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b="1" dirty="0" err="1"/>
              <a:t>PROFIsafe</a:t>
            </a:r>
            <a:endParaRPr lang="de-DE" sz="2400" b="1" dirty="0"/>
          </a:p>
          <a:p>
            <a:r>
              <a:rPr lang="en-US" sz="1800" dirty="0"/>
              <a:t>Requirements </a:t>
            </a:r>
          </a:p>
          <a:p>
            <a:r>
              <a:rPr lang="en-US" sz="1800" dirty="0"/>
              <a:t>Adjustment and Usage</a:t>
            </a:r>
          </a:p>
          <a:p>
            <a:r>
              <a:rPr lang="en-US" sz="1800" dirty="0"/>
              <a:t>Commissioning / Live Demo</a:t>
            </a:r>
          </a:p>
          <a:p>
            <a:r>
              <a:rPr lang="en-US" sz="1800" dirty="0"/>
              <a:t>After the presentation you get the TIA Portal V17 examples for </a:t>
            </a:r>
            <a:r>
              <a:rPr lang="en-US" sz="1800" dirty="0" err="1"/>
              <a:t>PROFIsafe</a:t>
            </a:r>
            <a:r>
              <a:rPr lang="en-US" sz="1800" dirty="0"/>
              <a:t> and </a:t>
            </a:r>
            <a:r>
              <a:rPr lang="en-US" sz="1800" dirty="0" err="1"/>
              <a:t>PROFIdrive</a:t>
            </a:r>
            <a:r>
              <a:rPr lang="en-US" sz="1800" dirty="0"/>
              <a:t> and the necessary DS6 files.</a:t>
            </a:r>
          </a:p>
          <a:p>
            <a:endParaRPr lang="en-US" sz="1800" dirty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E699683-DF00-45F9-91DF-D862CF526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1"/>
          <a:stretch/>
        </p:blipFill>
        <p:spPr>
          <a:xfrm>
            <a:off x="1854925" y="5557702"/>
            <a:ext cx="7571550" cy="101904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7A61D40-1633-446E-88D5-15EA708D118F}"/>
              </a:ext>
            </a:extLst>
          </p:cNvPr>
          <p:cNvSpPr txBox="1"/>
          <p:nvPr/>
        </p:nvSpPr>
        <p:spPr>
          <a:xfrm>
            <a:off x="1854926" y="4260563"/>
            <a:ext cx="7571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Before we start, please give me a feedback with the hand symbol if you have experience with </a:t>
            </a:r>
            <a:r>
              <a:rPr lang="en-US" sz="1800" dirty="0" err="1"/>
              <a:t>PROFIsafe</a:t>
            </a:r>
            <a:r>
              <a:rPr lang="en-US" sz="1800" dirty="0"/>
              <a:t>. 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8AD1ECB-F10F-4279-8BAA-87277764CE62}"/>
              </a:ext>
            </a:extLst>
          </p:cNvPr>
          <p:cNvCxnSpPr>
            <a:cxnSpLocks/>
          </p:cNvCxnSpPr>
          <p:nvPr/>
        </p:nvCxnSpPr>
        <p:spPr>
          <a:xfrm flipH="1">
            <a:off x="4241075" y="4870711"/>
            <a:ext cx="2786742" cy="100860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46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F2B1F-22DA-46D0-8899-1750BB64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PROFIsafe</a:t>
            </a:r>
            <a:r>
              <a:rPr lang="de-DE" dirty="0"/>
              <a:t> – </a:t>
            </a:r>
            <a:r>
              <a:rPr lang="de-DE" dirty="0" err="1"/>
              <a:t>Requirements</a:t>
            </a:r>
            <a:r>
              <a:rPr lang="de-DE" dirty="0"/>
              <a:t>                                               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6762C7-A785-4D49-A282-9869B0B3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274" y="1697902"/>
            <a:ext cx="10680726" cy="484454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dirty="0"/>
              <a:t>1. Drive </a:t>
            </a:r>
            <a:r>
              <a:rPr lang="de-DE" sz="2400" dirty="0" err="1"/>
              <a:t>controller</a:t>
            </a:r>
            <a:r>
              <a:rPr lang="de-DE" sz="2400" dirty="0"/>
              <a:t> SI6 </a:t>
            </a:r>
            <a:r>
              <a:rPr lang="de-DE" sz="2400" dirty="0" err="1"/>
              <a:t>or</a:t>
            </a:r>
            <a:r>
              <a:rPr lang="de-DE" sz="2400" dirty="0"/>
              <a:t> SC6 </a:t>
            </a:r>
            <a:r>
              <a:rPr lang="de-DE" sz="1600" dirty="0"/>
              <a:t>(SD6 </a:t>
            </a:r>
            <a:r>
              <a:rPr lang="de-DE" sz="1600" dirty="0" err="1"/>
              <a:t>does</a:t>
            </a:r>
            <a:r>
              <a:rPr lang="de-DE" sz="1600" dirty="0"/>
              <a:t> not support </a:t>
            </a:r>
            <a:r>
              <a:rPr lang="de-DE" sz="1600" dirty="0" err="1"/>
              <a:t>PROFIdrive</a:t>
            </a:r>
            <a:r>
              <a:rPr lang="de-DE" sz="1600" dirty="0"/>
              <a:t> </a:t>
            </a:r>
            <a:r>
              <a:rPr lang="de-DE" sz="1600" dirty="0" err="1"/>
              <a:t>nor</a:t>
            </a:r>
            <a:r>
              <a:rPr lang="de-DE" sz="1600" dirty="0"/>
              <a:t> </a:t>
            </a:r>
            <a:r>
              <a:rPr lang="de-DE" sz="1600" dirty="0" err="1"/>
              <a:t>PROFIsafe</a:t>
            </a:r>
            <a:r>
              <a:rPr lang="de-DE" sz="1600" dirty="0"/>
              <a:t>)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de-DE" sz="2400" dirty="0"/>
              <a:t>2. At least </a:t>
            </a:r>
            <a:r>
              <a:rPr lang="de-DE" sz="2400" dirty="0" err="1"/>
              <a:t>firmware</a:t>
            </a:r>
            <a:r>
              <a:rPr lang="de-DE" sz="2400" dirty="0"/>
              <a:t> V6.5-D (</a:t>
            </a:r>
            <a:r>
              <a:rPr lang="en-US" sz="2400" dirty="0"/>
              <a:t>TÜV) 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de-DE" sz="2400" dirty="0"/>
              <a:t>3. TIA Portal 15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newer</a:t>
            </a:r>
            <a:r>
              <a:rPr lang="de-DE" sz="2400" dirty="0"/>
              <a:t>  </a:t>
            </a:r>
          </a:p>
          <a:p>
            <a:pPr marL="265113" indent="-265113">
              <a:spcAft>
                <a:spcPts val="1200"/>
              </a:spcAft>
              <a:buNone/>
            </a:pPr>
            <a:r>
              <a:rPr lang="de-DE" sz="2400" dirty="0"/>
              <a:t>4. Additional </a:t>
            </a:r>
            <a:r>
              <a:rPr lang="de-DE" sz="2400" dirty="0" err="1"/>
              <a:t>software</a:t>
            </a:r>
            <a:r>
              <a:rPr lang="de-DE" sz="2400" dirty="0"/>
              <a:t> </a:t>
            </a:r>
            <a:r>
              <a:rPr lang="de-DE" sz="2400" dirty="0" err="1"/>
              <a:t>package</a:t>
            </a:r>
            <a:r>
              <a:rPr lang="de-DE" sz="2400" dirty="0"/>
              <a:t> - </a:t>
            </a:r>
            <a:r>
              <a:rPr lang="de-DE" sz="2400" dirty="0" err="1"/>
              <a:t>Step</a:t>
            </a:r>
            <a:r>
              <a:rPr lang="de-DE" sz="2400" dirty="0"/>
              <a:t> 7 </a:t>
            </a:r>
            <a:r>
              <a:rPr lang="de-DE" sz="2400" dirty="0" err="1"/>
              <a:t>Safety</a:t>
            </a:r>
            <a:r>
              <a:rPr lang="de-DE" sz="2400" dirty="0"/>
              <a:t> </a:t>
            </a:r>
            <a:r>
              <a:rPr lang="de-DE" sz="2400" dirty="0" err="1"/>
              <a:t>Advanced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Basic (</a:t>
            </a:r>
            <a:r>
              <a:rPr lang="de-DE" sz="2400" dirty="0" err="1"/>
              <a:t>depending</a:t>
            </a:r>
            <a:r>
              <a:rPr lang="de-DE" sz="2400" dirty="0"/>
              <a:t> on PLC) </a:t>
            </a:r>
          </a:p>
          <a:p>
            <a:pPr marL="265113" indent="-265113">
              <a:spcAft>
                <a:spcPts val="1200"/>
              </a:spcAft>
              <a:buNone/>
            </a:pPr>
            <a:r>
              <a:rPr lang="de-DE" sz="2400" dirty="0"/>
              <a:t>5. Siemens </a:t>
            </a:r>
            <a:r>
              <a:rPr lang="de-DE" sz="2400" dirty="0" err="1"/>
              <a:t>Failsafe</a:t>
            </a:r>
            <a:r>
              <a:rPr lang="de-DE" sz="2400" dirty="0"/>
              <a:t> PLC </a:t>
            </a:r>
            <a:r>
              <a:rPr lang="de-DE" sz="1600" dirty="0"/>
              <a:t>(</a:t>
            </a:r>
            <a:r>
              <a:rPr lang="en-US" sz="1600" dirty="0"/>
              <a:t>recognizable by the F in the name</a:t>
            </a:r>
            <a:r>
              <a:rPr lang="de-DE" sz="1600" dirty="0"/>
              <a:t>)</a:t>
            </a:r>
            <a:r>
              <a:rPr lang="de-DE" sz="2400" dirty="0"/>
              <a:t> </a:t>
            </a:r>
          </a:p>
          <a:p>
            <a:pPr marL="265113" indent="-265113">
              <a:spcAft>
                <a:spcPts val="1200"/>
              </a:spcAft>
              <a:buNone/>
            </a:pPr>
            <a:endParaRPr lang="de-DE" sz="1000" dirty="0"/>
          </a:p>
          <a:p>
            <a:pPr marL="265113" indent="-265113">
              <a:spcAft>
                <a:spcPts val="1200"/>
              </a:spcAft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34741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648BA-3EDE-4FAC-A605-6D9CA7B16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PROFIsafe</a:t>
            </a:r>
            <a:r>
              <a:rPr lang="de-DE" dirty="0"/>
              <a:t> –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facts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D2AEFB-C0B7-4C82-94E5-76D3E54E0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22" y="3641904"/>
            <a:ext cx="10110584" cy="2856041"/>
          </a:xfrm>
        </p:spPr>
        <p:txBody>
          <a:bodyPr/>
          <a:lstStyle/>
          <a:p>
            <a:r>
              <a:rPr lang="en-US" dirty="0"/>
              <a:t>Safety telegram is transmitted via separate safety module</a:t>
            </a:r>
          </a:p>
          <a:p>
            <a:r>
              <a:rPr lang="en-US" dirty="0"/>
              <a:t>We support the XP safety module (V2.6.1. expanded)  </a:t>
            </a:r>
          </a:p>
          <a:p>
            <a:r>
              <a:rPr lang="en-US" dirty="0"/>
              <a:t>And also the obsolete LP Safety module (V2.4) (S7-300/400)</a:t>
            </a:r>
          </a:p>
          <a:p>
            <a:r>
              <a:rPr lang="en-US" dirty="0" err="1"/>
              <a:t>PROFIsafe</a:t>
            </a:r>
            <a:r>
              <a:rPr lang="en-US" dirty="0"/>
              <a:t> can be combined with all Stöber DS6 applications</a:t>
            </a:r>
          </a:p>
          <a:p>
            <a:r>
              <a:rPr lang="en-US" dirty="0"/>
              <a:t>Safety functions SS1 and STO can be activated via </a:t>
            </a:r>
            <a:r>
              <a:rPr lang="en-US" dirty="0" err="1"/>
              <a:t>PROFIsafe</a:t>
            </a:r>
            <a:endParaRPr lang="en-US" dirty="0"/>
          </a:p>
          <a:p>
            <a:r>
              <a:rPr lang="en-US" dirty="0"/>
              <a:t>Status feedback SS1_active and </a:t>
            </a:r>
            <a:r>
              <a:rPr lang="en-US" dirty="0" err="1"/>
              <a:t>STO_active</a:t>
            </a:r>
            <a:r>
              <a:rPr lang="en-US" dirty="0"/>
              <a:t> via </a:t>
            </a:r>
            <a:r>
              <a:rPr lang="en-US" dirty="0" err="1"/>
              <a:t>PROFIsafe</a:t>
            </a:r>
            <a:r>
              <a:rPr lang="en-US" dirty="0"/>
              <a:t> Safety </a:t>
            </a:r>
          </a:p>
          <a:p>
            <a:r>
              <a:rPr lang="en-US" dirty="0"/>
              <a:t>characteristics SIL3 / </a:t>
            </a:r>
            <a:r>
              <a:rPr lang="en-US" dirty="0" err="1"/>
              <a:t>Ple</a:t>
            </a:r>
            <a:r>
              <a:rPr lang="en-US" dirty="0"/>
              <a:t> (Cat. 4) (HW identical SY6)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F2BE22-2744-44D8-AD47-06407E29C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439" y="1040427"/>
            <a:ext cx="6015316" cy="238614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48A4EA9-9A44-4C3F-B747-9E839ED8A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015" y="3955250"/>
            <a:ext cx="3128740" cy="20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1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69009204-2B99-45E5-BCD5-B9713F97E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175" r="27605"/>
          <a:stretch/>
        </p:blipFill>
        <p:spPr>
          <a:xfrm>
            <a:off x="7632588" y="947270"/>
            <a:ext cx="4360300" cy="324271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82E5445-D0DF-47C8-8441-FD08A9845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060"/>
          <a:stretch/>
        </p:blipFill>
        <p:spPr>
          <a:xfrm>
            <a:off x="350151" y="998235"/>
            <a:ext cx="3851871" cy="39656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A48C62-F79D-452D-B0C4-1F79D974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Adjust</a:t>
            </a:r>
            <a:r>
              <a:rPr lang="de-DE" dirty="0"/>
              <a:t> </a:t>
            </a:r>
            <a:r>
              <a:rPr lang="de-DE" dirty="0" err="1"/>
              <a:t>PROFIsafe</a:t>
            </a:r>
            <a:r>
              <a:rPr lang="de-DE" dirty="0"/>
              <a:t> </a:t>
            </a:r>
            <a:r>
              <a:rPr lang="de-DE" dirty="0" err="1"/>
              <a:t>adress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DCD140-204F-45D7-9820-06F803C7EB69}"/>
              </a:ext>
            </a:extLst>
          </p:cNvPr>
          <p:cNvSpPr txBox="1"/>
          <p:nvPr/>
        </p:nvSpPr>
        <p:spPr>
          <a:xfrm>
            <a:off x="4273839" y="2041128"/>
            <a:ext cx="240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1. Activate </a:t>
            </a:r>
            <a:r>
              <a:rPr lang="de-DE" dirty="0" err="1"/>
              <a:t>safety</a:t>
            </a:r>
            <a:r>
              <a:rPr lang="de-DE" dirty="0"/>
              <a:t> in PLC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D8BCD1-A446-4E99-94DE-CAB4DA4805B7}"/>
              </a:ext>
            </a:extLst>
          </p:cNvPr>
          <p:cNvSpPr txBox="1"/>
          <p:nvPr/>
        </p:nvSpPr>
        <p:spPr>
          <a:xfrm>
            <a:off x="4533900" y="2609034"/>
            <a:ext cx="2896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2. Check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destination</a:t>
            </a:r>
            <a:r>
              <a:rPr lang="de-DE" dirty="0"/>
              <a:t> </a:t>
            </a:r>
            <a:r>
              <a:rPr lang="de-DE" dirty="0" err="1"/>
              <a:t>adress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slaves</a:t>
            </a:r>
            <a:r>
              <a:rPr lang="de-DE" dirty="0"/>
              <a:t>)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96A2C60-C15D-4595-BD09-7458F051F7AE}"/>
              </a:ext>
            </a:extLst>
          </p:cNvPr>
          <p:cNvCxnSpPr>
            <a:cxnSpLocks/>
          </p:cNvCxnSpPr>
          <p:nvPr/>
        </p:nvCxnSpPr>
        <p:spPr>
          <a:xfrm flipH="1">
            <a:off x="3344092" y="2420396"/>
            <a:ext cx="1072342" cy="100860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E2CF7A4B-326A-47D0-814B-AD54230D4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057" y="4350409"/>
            <a:ext cx="3936274" cy="2365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A1FE657-946C-401B-AA61-11D2B32DD194}"/>
              </a:ext>
            </a:extLst>
          </p:cNvPr>
          <p:cNvSpPr txBox="1"/>
          <p:nvPr/>
        </p:nvSpPr>
        <p:spPr>
          <a:xfrm>
            <a:off x="314534" y="5213246"/>
            <a:ext cx="3784423" cy="1477328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/>
              <a:t>4.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destination</a:t>
            </a:r>
            <a:r>
              <a:rPr lang="de-DE" dirty="0"/>
              <a:t> </a:t>
            </a:r>
            <a:r>
              <a:rPr lang="de-DE" dirty="0" err="1"/>
              <a:t>adress</a:t>
            </a:r>
            <a:r>
              <a:rPr lang="de-DE" dirty="0"/>
              <a:t> </a:t>
            </a:r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 (</a:t>
            </a:r>
            <a:r>
              <a:rPr lang="de-DE" dirty="0" err="1"/>
              <a:t>slaves</a:t>
            </a:r>
            <a:r>
              <a:rPr lang="de-DE" dirty="0"/>
              <a:t>)</a:t>
            </a:r>
          </a:p>
          <a:p>
            <a:r>
              <a:rPr lang="de-DE" dirty="0"/>
              <a:t>(Here 2 + 8 = 10)</a:t>
            </a:r>
          </a:p>
          <a:p>
            <a:endParaRPr lang="de-DE" dirty="0"/>
          </a:p>
          <a:p>
            <a:r>
              <a:rPr lang="de-DE" dirty="0"/>
              <a:t>Restart </a:t>
            </a:r>
            <a:r>
              <a:rPr lang="de-DE" dirty="0" err="1"/>
              <a:t>drive</a:t>
            </a:r>
            <a:r>
              <a:rPr lang="de-DE" dirty="0"/>
              <a:t> </a:t>
            </a:r>
            <a:r>
              <a:rPr lang="de-DE" dirty="0" err="1"/>
              <a:t>controller</a:t>
            </a:r>
            <a:r>
              <a:rPr lang="de-DE" dirty="0"/>
              <a:t> ! 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4A74CE3-D2CC-4B2F-B5EF-70B7DB7EB8A9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388074" y="2932200"/>
            <a:ext cx="1145826" cy="106590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0B372A6-AFE3-4E59-85FD-B23465B46998}"/>
              </a:ext>
            </a:extLst>
          </p:cNvPr>
          <p:cNvCxnSpPr>
            <a:cxnSpLocks/>
          </p:cNvCxnSpPr>
          <p:nvPr/>
        </p:nvCxnSpPr>
        <p:spPr>
          <a:xfrm flipV="1">
            <a:off x="4088299" y="5035867"/>
            <a:ext cx="656270" cy="3144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C4B13656-E89A-47C0-8806-F74BCDEE7101}"/>
              </a:ext>
            </a:extLst>
          </p:cNvPr>
          <p:cNvSpPr txBox="1"/>
          <p:nvPr/>
        </p:nvSpPr>
        <p:spPr>
          <a:xfrm>
            <a:off x="8002629" y="4227556"/>
            <a:ext cx="3784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5. Set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safety</a:t>
            </a:r>
            <a:r>
              <a:rPr lang="de-DE" dirty="0"/>
              <a:t> source </a:t>
            </a:r>
            <a:r>
              <a:rPr lang="de-DE" dirty="0" err="1"/>
              <a:t>adress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 in TIA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C8BEA3F6-8222-4A82-90DD-BAB50222D31F}"/>
              </a:ext>
            </a:extLst>
          </p:cNvPr>
          <p:cNvCxnSpPr>
            <a:cxnSpLocks/>
          </p:cNvCxnSpPr>
          <p:nvPr/>
        </p:nvCxnSpPr>
        <p:spPr>
          <a:xfrm flipV="1">
            <a:off x="8338250" y="2420396"/>
            <a:ext cx="1315861" cy="17695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2CF9347-D3A3-4FF2-B177-9A6CC72AE322}"/>
              </a:ext>
            </a:extLst>
          </p:cNvPr>
          <p:cNvSpPr txBox="1"/>
          <p:nvPr/>
        </p:nvSpPr>
        <p:spPr>
          <a:xfrm>
            <a:off x="4654320" y="3407765"/>
            <a:ext cx="2896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3. Check </a:t>
            </a:r>
            <a:r>
              <a:rPr lang="de-DE" dirty="0" err="1"/>
              <a:t>safety</a:t>
            </a:r>
            <a:r>
              <a:rPr lang="de-DE" dirty="0"/>
              <a:t> source </a:t>
            </a:r>
            <a:r>
              <a:rPr lang="de-DE" dirty="0" err="1"/>
              <a:t>adress</a:t>
            </a:r>
            <a:r>
              <a:rPr lang="de-DE" dirty="0"/>
              <a:t> (PLC)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A09C037B-AB83-4FB6-8B72-99EEC946EBC8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3374198" y="3730931"/>
            <a:ext cx="1280122" cy="7255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6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>
            <a:extLst>
              <a:ext uri="{FF2B5EF4-FFF2-40B4-BE49-F238E27FC236}">
                <a16:creationId xmlns:a16="http://schemas.microsoft.com/office/drawing/2014/main" id="{46E0D79F-5A35-4007-ACB3-253A65C1E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04" b="6616"/>
          <a:stretch/>
        </p:blipFill>
        <p:spPr>
          <a:xfrm>
            <a:off x="5930468" y="1397894"/>
            <a:ext cx="5930536" cy="39101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E08BE3-54FD-43D0-A11A-09DA0CF4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Adjust</a:t>
            </a:r>
            <a:r>
              <a:rPr lang="de-DE" dirty="0"/>
              <a:t> SS1 Time – DS6 and TIA Portal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3A2EAB-850C-4F6E-8544-3D9075012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909" y="4365622"/>
            <a:ext cx="3326606" cy="79522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1. </a:t>
            </a:r>
            <a:r>
              <a:rPr lang="de-DE" dirty="0" err="1"/>
              <a:t>Choose</a:t>
            </a:r>
            <a:r>
              <a:rPr lang="de-DE" dirty="0"/>
              <a:t> SS1 time in TIA Portal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205810-BF16-4EBD-B25C-702154E0F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067244"/>
            <a:ext cx="4374933" cy="3118241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1FFFEE99-1395-41F2-91A7-B1D9FC89341D}"/>
              </a:ext>
            </a:extLst>
          </p:cNvPr>
          <p:cNvCxnSpPr>
            <a:cxnSpLocks/>
          </p:cNvCxnSpPr>
          <p:nvPr/>
        </p:nvCxnSpPr>
        <p:spPr>
          <a:xfrm flipV="1">
            <a:off x="2987040" y="4058194"/>
            <a:ext cx="200297" cy="7050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849E0CF-3CDD-4D09-BE0E-9DEC36C9AF05}"/>
              </a:ext>
            </a:extLst>
          </p:cNvPr>
          <p:cNvSpPr txBox="1">
            <a:spLocks/>
          </p:cNvSpPr>
          <p:nvPr/>
        </p:nvSpPr>
        <p:spPr>
          <a:xfrm>
            <a:off x="5316446" y="997540"/>
            <a:ext cx="4293887" cy="460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2. Fill in SS1 time in DS6 </a:t>
            </a:r>
            <a:r>
              <a:rPr lang="de-DE" dirty="0" err="1"/>
              <a:t>assistant</a:t>
            </a:r>
            <a:r>
              <a:rPr lang="de-DE" dirty="0"/>
              <a:t> 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1BFB2482-B847-49BF-8C7A-41A50616FCFE}"/>
              </a:ext>
            </a:extLst>
          </p:cNvPr>
          <p:cNvCxnSpPr>
            <a:cxnSpLocks/>
          </p:cNvCxnSpPr>
          <p:nvPr/>
        </p:nvCxnSpPr>
        <p:spPr>
          <a:xfrm>
            <a:off x="6174377" y="1412009"/>
            <a:ext cx="1001338" cy="7360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AEBAF35-3453-4000-B938-F87779AF5008}"/>
              </a:ext>
            </a:extLst>
          </p:cNvPr>
          <p:cNvSpPr txBox="1">
            <a:spLocks/>
          </p:cNvSpPr>
          <p:nvPr/>
        </p:nvSpPr>
        <p:spPr>
          <a:xfrm>
            <a:off x="5106770" y="5729682"/>
            <a:ext cx="3237905" cy="897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3.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F_iPar_CRC</a:t>
            </a:r>
            <a:r>
              <a:rPr lang="de-DE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and </a:t>
            </a:r>
            <a:r>
              <a:rPr lang="de-DE" dirty="0" err="1"/>
              <a:t>fill</a:t>
            </a:r>
            <a:r>
              <a:rPr lang="de-DE" dirty="0"/>
              <a:t> in TIA Portal   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D6534C5-9633-4B85-B9ED-E81DE5282E43}"/>
              </a:ext>
            </a:extLst>
          </p:cNvPr>
          <p:cNvCxnSpPr>
            <a:cxnSpLocks/>
          </p:cNvCxnSpPr>
          <p:nvPr/>
        </p:nvCxnSpPr>
        <p:spPr>
          <a:xfrm flipV="1">
            <a:off x="5930468" y="4048746"/>
            <a:ext cx="1121261" cy="150425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DC6B0F9F-5362-426A-A454-B993F1363F7B}"/>
              </a:ext>
            </a:extLst>
          </p:cNvPr>
          <p:cNvCxnSpPr>
            <a:cxnSpLocks/>
          </p:cNvCxnSpPr>
          <p:nvPr/>
        </p:nvCxnSpPr>
        <p:spPr>
          <a:xfrm flipV="1">
            <a:off x="7549116" y="5029200"/>
            <a:ext cx="2005589" cy="11491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">
            <a:extLst>
              <a:ext uri="{FF2B5EF4-FFF2-40B4-BE49-F238E27FC236}">
                <a16:creationId xmlns:a16="http://schemas.microsoft.com/office/drawing/2014/main" id="{59CE8464-C2FB-4DE2-A4EB-F423759B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09" y="5713737"/>
            <a:ext cx="4226288" cy="77367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b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de-DE" sz="1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de-DE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SS1-time </a:t>
            </a:r>
            <a:r>
              <a:rPr lang="en-US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given in multiples of 10ms, so for example the value 100 corresponds to 100*10ms = 1s.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0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2DA5460-B9E0-4D3A-AC8D-ABF09E892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080915"/>
            <a:ext cx="7083159" cy="54150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DB9F49-D88B-4C08-80C3-F150B1336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Connecting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Binary Signals – </a:t>
            </a:r>
            <a:r>
              <a:rPr lang="de-DE" dirty="0" err="1"/>
              <a:t>naming</a:t>
            </a:r>
            <a:r>
              <a:rPr lang="de-DE" dirty="0"/>
              <a:t> tags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0AFD5CC-1393-4FD8-BA7D-45668E110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111" y="3429000"/>
            <a:ext cx="3326606" cy="795223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Diagnostic</a:t>
            </a:r>
            <a:r>
              <a:rPr lang="de-DE" dirty="0"/>
              <a:t> Bits STO / SS1</a:t>
            </a:r>
          </a:p>
          <a:p>
            <a:pPr marL="0" indent="0">
              <a:buNone/>
            </a:pPr>
            <a:r>
              <a:rPr lang="de-DE" dirty="0"/>
              <a:t>Input </a:t>
            </a:r>
            <a:r>
              <a:rPr lang="de-DE" dirty="0" err="1"/>
              <a:t>adress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067988C-05AE-40F1-81C7-3370358E5030}"/>
              </a:ext>
            </a:extLst>
          </p:cNvPr>
          <p:cNvCxnSpPr>
            <a:cxnSpLocks/>
          </p:cNvCxnSpPr>
          <p:nvPr/>
        </p:nvCxnSpPr>
        <p:spPr>
          <a:xfrm flipH="1">
            <a:off x="4400725" y="3657600"/>
            <a:ext cx="3668747" cy="2617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2AC8E1B4-1F71-4AD1-866E-F5E6E7144C94}"/>
              </a:ext>
            </a:extLst>
          </p:cNvPr>
          <p:cNvSpPr txBox="1"/>
          <p:nvPr/>
        </p:nvSpPr>
        <p:spPr>
          <a:xfrm>
            <a:off x="8011111" y="958174"/>
            <a:ext cx="346887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kern="0" dirty="0" err="1">
                <a:solidFill>
                  <a:srgbClr val="3C77BA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PROFIsafe</a:t>
            </a:r>
            <a:r>
              <a:rPr lang="de-DE" sz="1800" b="1" kern="0" dirty="0">
                <a:solidFill>
                  <a:srgbClr val="3C77BA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Telegramm 30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299E09F-E1FA-4E46-BD80-E6D62BD14F9F}"/>
              </a:ext>
            </a:extLst>
          </p:cNvPr>
          <p:cNvSpPr txBox="1">
            <a:spLocks/>
          </p:cNvSpPr>
          <p:nvPr/>
        </p:nvSpPr>
        <p:spPr>
          <a:xfrm>
            <a:off x="8069472" y="5007579"/>
            <a:ext cx="3326606" cy="795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Request Bits STO / SS1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Output </a:t>
            </a:r>
            <a:r>
              <a:rPr lang="de-DE" dirty="0" err="1"/>
              <a:t>adress</a:t>
            </a:r>
            <a:r>
              <a:rPr lang="de-DE" dirty="0"/>
              <a:t> </a:t>
            </a:r>
            <a:r>
              <a:rPr lang="de-DE" dirty="0" err="1"/>
              <a:t>area</a:t>
            </a:r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F69F82A-9F98-47CC-848D-365F23B9F636}"/>
              </a:ext>
            </a:extLst>
          </p:cNvPr>
          <p:cNvCxnSpPr>
            <a:cxnSpLocks/>
          </p:cNvCxnSpPr>
          <p:nvPr/>
        </p:nvCxnSpPr>
        <p:spPr>
          <a:xfrm flipH="1">
            <a:off x="4221126" y="5205848"/>
            <a:ext cx="3848346" cy="59695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203872C2-1B21-4CB2-80D1-9D26B220F38C}"/>
              </a:ext>
            </a:extLst>
          </p:cNvPr>
          <p:cNvSpPr txBox="1">
            <a:spLocks/>
          </p:cNvSpPr>
          <p:nvPr/>
        </p:nvSpPr>
        <p:spPr>
          <a:xfrm>
            <a:off x="8011111" y="1879404"/>
            <a:ext cx="3848346" cy="795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1. </a:t>
            </a:r>
            <a:r>
              <a:rPr lang="en-US" dirty="0"/>
              <a:t>define variable names for the safety functions</a:t>
            </a:r>
            <a:r>
              <a:rPr lang="de-DE" dirty="0"/>
              <a:t> STO and SS1</a:t>
            </a:r>
          </a:p>
        </p:txBody>
      </p:sp>
    </p:spTree>
    <p:extLst>
      <p:ext uri="{BB962C8B-B14F-4D97-AF65-F5344CB8AC3E}">
        <p14:creationId xmlns:p14="http://schemas.microsoft.com/office/powerpoint/2010/main" val="308261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4ED1E-7720-4FF7-8DEB-7C55275C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I/</a:t>
            </a:r>
            <a:r>
              <a:rPr lang="de-DE" dirty="0" err="1"/>
              <a:t>O‘s</a:t>
            </a:r>
            <a:r>
              <a:rPr lang="de-DE" dirty="0"/>
              <a:t> in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program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21AE32-DABB-4691-A209-3F34B2B31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850" y="2985429"/>
            <a:ext cx="4457143" cy="325714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C2E6726-FDE5-46C2-9DC1-034BD079E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521" y="1371263"/>
            <a:ext cx="3761905" cy="3314286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A6D6136-6502-4443-8F77-FC861E4EE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019" y="5808047"/>
            <a:ext cx="3326606" cy="795223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Diagnostic</a:t>
            </a:r>
            <a:r>
              <a:rPr lang="de-DE" dirty="0"/>
              <a:t> Bits STO / SS1</a:t>
            </a:r>
          </a:p>
          <a:p>
            <a:pPr marL="0" indent="0">
              <a:buNone/>
            </a:pPr>
            <a:r>
              <a:rPr lang="de-DE" dirty="0"/>
              <a:t>Input </a:t>
            </a:r>
            <a:r>
              <a:rPr lang="de-DE" dirty="0" err="1"/>
              <a:t>adress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4C334E2D-7747-47C2-9613-3463445D8B94}"/>
              </a:ext>
            </a:extLst>
          </p:cNvPr>
          <p:cNvCxnSpPr>
            <a:cxnSpLocks/>
          </p:cNvCxnSpPr>
          <p:nvPr/>
        </p:nvCxnSpPr>
        <p:spPr>
          <a:xfrm flipV="1">
            <a:off x="5712823" y="5399314"/>
            <a:ext cx="1254034" cy="80634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B894FB1B-CD62-44EF-8496-0E8E067A70C2}"/>
              </a:ext>
            </a:extLst>
          </p:cNvPr>
          <p:cNvSpPr txBox="1">
            <a:spLocks/>
          </p:cNvSpPr>
          <p:nvPr/>
        </p:nvSpPr>
        <p:spPr>
          <a:xfrm>
            <a:off x="7323056" y="1136178"/>
            <a:ext cx="3326606" cy="795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Request Bits STO / SS1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Output </a:t>
            </a:r>
            <a:r>
              <a:rPr lang="de-DE" dirty="0" err="1"/>
              <a:t>adress</a:t>
            </a:r>
            <a:r>
              <a:rPr lang="de-DE" dirty="0"/>
              <a:t> </a:t>
            </a:r>
            <a:r>
              <a:rPr lang="de-DE" dirty="0" err="1"/>
              <a:t>area</a:t>
            </a:r>
            <a:endParaRPr lang="de-DE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25DDAED1-F1C9-4547-B01A-35F5B7270572}"/>
              </a:ext>
            </a:extLst>
          </p:cNvPr>
          <p:cNvCxnSpPr>
            <a:cxnSpLocks/>
          </p:cNvCxnSpPr>
          <p:nvPr/>
        </p:nvCxnSpPr>
        <p:spPr>
          <a:xfrm flipH="1">
            <a:off x="5512426" y="1716675"/>
            <a:ext cx="1741814" cy="7739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335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821F2-4176-41BB-8F63-BBDA42E6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Acknowledgement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reintegration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CEEF97-9C3E-4915-B204-609E908C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50" y="4350526"/>
            <a:ext cx="3893159" cy="149218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Find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at </a:t>
            </a:r>
            <a:r>
              <a:rPr lang="de-DE" dirty="0" err="1"/>
              <a:t>siemens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Industry online support: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296F34-7181-405F-8902-932D0E8D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673" y="1015290"/>
            <a:ext cx="8789486" cy="304116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96DA4B8-65B4-48AA-9D75-DB48849D1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90"/>
          <a:stretch/>
        </p:blipFill>
        <p:spPr>
          <a:xfrm>
            <a:off x="3990109" y="4250887"/>
            <a:ext cx="7800000" cy="24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46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BE4510B-E333-41EA-A161-387568982D9A}" vid="{D76D92FE-D632-45A9-8F0F-C5B0A5C6637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2020-11-17</Template>
  <TotalTime>0</TotalTime>
  <Words>693</Words>
  <Application>Microsoft Office PowerPoint</Application>
  <PresentationFormat>Breitbild</PresentationFormat>
  <Paragraphs>123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</vt:lpstr>
      <vt:lpstr>PROFIdrive + PROFIsafe</vt:lpstr>
      <vt:lpstr>Agenda</vt:lpstr>
      <vt:lpstr>PROFIsafe – Requirements                                                 </vt:lpstr>
      <vt:lpstr>PROFIsafe – the facts</vt:lpstr>
      <vt:lpstr>Adjust PROFIsafe adress</vt:lpstr>
      <vt:lpstr>Adjust SS1 Time – DS6 and TIA Portal</vt:lpstr>
      <vt:lpstr>Connecting Safety Binary Signals – naming tags</vt:lpstr>
      <vt:lpstr>Usage of safety I/O‘s in safety program</vt:lpstr>
      <vt:lpstr>Acknowledgement for reintegration</vt:lpstr>
      <vt:lpstr>Structure of Communication modules in HW Manager</vt:lpstr>
      <vt:lpstr>Possible Combinations in Hardwaremanager of Siemens</vt:lpstr>
      <vt:lpstr>Safety cycle time</vt:lpstr>
      <vt:lpstr>Live Demo  </vt:lpstr>
      <vt:lpstr>Thank you for your attention !</vt:lpstr>
      <vt:lpstr>Outlook to part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Lohse, Daniel</dc:creator>
  <cp:lastModifiedBy>Berner, Heiko</cp:lastModifiedBy>
  <cp:revision>171</cp:revision>
  <dcterms:created xsi:type="dcterms:W3CDTF">2021-02-19T15:06:59Z</dcterms:created>
  <dcterms:modified xsi:type="dcterms:W3CDTF">2021-11-15T07:58:43Z</dcterms:modified>
</cp:coreProperties>
</file>