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59" r:id="rId6"/>
    <p:sldId id="279" r:id="rId7"/>
    <p:sldId id="263" r:id="rId8"/>
    <p:sldId id="264" r:id="rId9"/>
    <p:sldId id="270" r:id="rId10"/>
    <p:sldId id="271" r:id="rId11"/>
    <p:sldId id="265" r:id="rId12"/>
    <p:sldId id="266" r:id="rId13"/>
    <p:sldId id="267" r:id="rId14"/>
    <p:sldId id="268" r:id="rId15"/>
    <p:sldId id="269" r:id="rId16"/>
    <p:sldId id="273" r:id="rId17"/>
    <p:sldId id="280" r:id="rId18"/>
    <p:sldId id="281" r:id="rId19"/>
    <p:sldId id="282" r:id="rId20"/>
    <p:sldId id="283" r:id="rId21"/>
    <p:sldId id="274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E74"/>
    <a:srgbClr val="004B88"/>
    <a:srgbClr val="006EB6"/>
    <a:srgbClr val="007FC4"/>
    <a:srgbClr val="6A9DD3"/>
    <a:srgbClr val="00386B"/>
    <a:srgbClr val="0071BC"/>
    <a:srgbClr val="E94994"/>
    <a:srgbClr val="E6A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80"/>
  </p:normalViewPr>
  <p:slideViewPr>
    <p:cSldViewPr snapToGrid="0" snapToObjects="1">
      <p:cViewPr varScale="1">
        <p:scale>
          <a:sx n="118" d="100"/>
          <a:sy n="118" d="100"/>
        </p:scale>
        <p:origin x="114" y="216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CAF731-CDA6-4830-AC3D-7A78DAFC6AE4}" type="doc">
      <dgm:prSet loTypeId="urn:microsoft.com/office/officeart/2005/8/layout/chart3" loCatId="relationship" qsTypeId="urn:microsoft.com/office/officeart/2005/8/quickstyle/simple2" qsCatId="simple" csTypeId="urn:microsoft.com/office/officeart/2005/8/colors/accent1_2" csCatId="accent1" phldr="1"/>
      <dgm:spPr/>
    </dgm:pt>
    <dgm:pt modelId="{14E2029F-502C-4802-BD0C-45CBB5C2501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de-DE" sz="1600" b="1" dirty="0"/>
            <a:t>Status LEDs</a:t>
          </a:r>
        </a:p>
        <a:p>
          <a:pPr algn="l"/>
          <a:r>
            <a:rPr lang="de-DE" sz="1600" dirty="0"/>
            <a:t>      </a:t>
          </a:r>
          <a:r>
            <a:rPr lang="de-DE" sz="1200" dirty="0"/>
            <a:t>-&gt; Position</a:t>
          </a:r>
        </a:p>
        <a:p>
          <a:pPr algn="l"/>
          <a:r>
            <a:rPr lang="de-DE" sz="1200" dirty="0"/>
            <a:t>       -&gt; Error </a:t>
          </a:r>
          <a:r>
            <a:rPr lang="de-DE" sz="1200" dirty="0" err="1"/>
            <a:t>state</a:t>
          </a:r>
          <a:endParaRPr lang="de-DE" sz="1200" dirty="0"/>
        </a:p>
      </dgm:t>
    </dgm:pt>
    <dgm:pt modelId="{0D2360BD-6DC5-423B-AF06-5CF61CC6C8C2}" type="parTrans" cxnId="{F34A27B7-7D58-4A67-ADD0-609594E426B0}">
      <dgm:prSet/>
      <dgm:spPr/>
      <dgm:t>
        <a:bodyPr/>
        <a:lstStyle/>
        <a:p>
          <a:endParaRPr lang="de-DE" sz="1800"/>
        </a:p>
      </dgm:t>
    </dgm:pt>
    <dgm:pt modelId="{BCF4CBD2-5B06-4DCB-9F23-726DCFD5DC43}" type="sibTrans" cxnId="{F34A27B7-7D58-4A67-ADD0-609594E426B0}">
      <dgm:prSet/>
      <dgm:spPr/>
      <dgm:t>
        <a:bodyPr/>
        <a:lstStyle/>
        <a:p>
          <a:endParaRPr lang="de-DE" sz="1800"/>
        </a:p>
      </dgm:t>
    </dgm:pt>
    <dgm:pt modelId="{F522B505-CE55-4E84-83F6-36E918C8F8F5}">
      <dgm:prSet phldrT="[Text]" custT="1"/>
      <dgm:spPr/>
      <dgm:t>
        <a:bodyPr/>
        <a:lstStyle/>
        <a:p>
          <a:pPr algn="l"/>
          <a:r>
            <a:rPr lang="de-DE" sz="1600" dirty="0"/>
            <a:t>        </a:t>
          </a:r>
          <a:r>
            <a:rPr lang="de-DE" sz="1600" b="1" dirty="0" err="1"/>
            <a:t>max-memorized</a:t>
          </a:r>
          <a:br>
            <a:rPr lang="de-DE" sz="1600" b="1" dirty="0"/>
          </a:br>
          <a:r>
            <a:rPr lang="de-DE" sz="1600" b="1" dirty="0"/>
            <a:t> </a:t>
          </a:r>
          <a:r>
            <a:rPr lang="de-DE" sz="1600" b="1" dirty="0" err="1"/>
            <a:t>values</a:t>
          </a:r>
          <a:br>
            <a:rPr lang="de-DE" sz="1600" dirty="0"/>
          </a:br>
          <a:r>
            <a:rPr lang="de-DE" sz="1600" dirty="0"/>
            <a:t>     </a:t>
          </a:r>
          <a:r>
            <a:rPr lang="de-DE" sz="1200" dirty="0"/>
            <a:t>-&gt; </a:t>
          </a:r>
          <a:r>
            <a:rPr lang="de-DE" sz="1200" dirty="0" err="1"/>
            <a:t>temperature</a:t>
          </a:r>
          <a:br>
            <a:rPr lang="de-DE" sz="1200" dirty="0"/>
          </a:br>
          <a:r>
            <a:rPr lang="de-DE" sz="1200" dirty="0"/>
            <a:t>      -&gt; </a:t>
          </a:r>
          <a:r>
            <a:rPr lang="de-DE" sz="1200" dirty="0" err="1"/>
            <a:t>voltage</a:t>
          </a:r>
          <a:r>
            <a:rPr lang="de-DE" sz="1200" dirty="0"/>
            <a:t>…</a:t>
          </a:r>
        </a:p>
      </dgm:t>
    </dgm:pt>
    <dgm:pt modelId="{411F51E0-C80F-4F20-BB59-04A033F8B5A6}" type="parTrans" cxnId="{FAF823D2-FED0-4DBC-8243-2036103B7E98}">
      <dgm:prSet/>
      <dgm:spPr/>
      <dgm:t>
        <a:bodyPr/>
        <a:lstStyle/>
        <a:p>
          <a:endParaRPr lang="de-DE" sz="1800"/>
        </a:p>
      </dgm:t>
    </dgm:pt>
    <dgm:pt modelId="{7E720EC0-0344-4E5E-BCC0-D9EC95383B1E}" type="sibTrans" cxnId="{FAF823D2-FED0-4DBC-8243-2036103B7E98}">
      <dgm:prSet/>
      <dgm:spPr/>
      <dgm:t>
        <a:bodyPr/>
        <a:lstStyle/>
        <a:p>
          <a:endParaRPr lang="de-DE" sz="1800"/>
        </a:p>
      </dgm:t>
    </dgm:pt>
    <dgm:pt modelId="{46EB45C2-6701-4F6C-840B-FBA6FF3E3DC9}">
      <dgm:prSet phldrT="[Text]" custT="1"/>
      <dgm:spPr/>
      <dgm:t>
        <a:bodyPr/>
        <a:lstStyle/>
        <a:p>
          <a:pPr algn="l"/>
          <a:r>
            <a:rPr lang="de-DE" sz="1600" b="1" dirty="0" err="1"/>
            <a:t>Production</a:t>
          </a:r>
          <a:r>
            <a:rPr lang="de-DE" sz="1600" b="1" dirty="0"/>
            <a:t> </a:t>
          </a:r>
          <a:r>
            <a:rPr lang="de-DE" sz="1600" b="1" dirty="0" err="1"/>
            <a:t>data</a:t>
          </a:r>
          <a:br>
            <a:rPr lang="de-DE" sz="1600" dirty="0"/>
          </a:br>
          <a:r>
            <a:rPr lang="de-DE" sz="1600" dirty="0"/>
            <a:t>   </a:t>
          </a:r>
          <a:r>
            <a:rPr lang="de-DE" sz="1400" dirty="0"/>
            <a:t>-&gt; </a:t>
          </a:r>
          <a:r>
            <a:rPr lang="de-DE" sz="1200" dirty="0" err="1"/>
            <a:t>Serialnumber</a:t>
          </a:r>
          <a:br>
            <a:rPr lang="de-DE" sz="1200" dirty="0"/>
          </a:br>
          <a:r>
            <a:rPr lang="de-DE" sz="1200" dirty="0"/>
            <a:t>    -&gt; Software Version</a:t>
          </a:r>
          <a:endParaRPr lang="de-DE" sz="1600" dirty="0"/>
        </a:p>
      </dgm:t>
    </dgm:pt>
    <dgm:pt modelId="{5B2D6FCE-F1BA-4ED5-B94B-2F90E9DF76FE}" type="parTrans" cxnId="{2EFFCD3E-52EA-41E6-B99A-3E8C230E388C}">
      <dgm:prSet/>
      <dgm:spPr/>
      <dgm:t>
        <a:bodyPr/>
        <a:lstStyle/>
        <a:p>
          <a:endParaRPr lang="de-DE" sz="1800"/>
        </a:p>
      </dgm:t>
    </dgm:pt>
    <dgm:pt modelId="{BC9C65E0-2490-43F6-81E7-7AAF0EB8AB84}" type="sibTrans" cxnId="{2EFFCD3E-52EA-41E6-B99A-3E8C230E388C}">
      <dgm:prSet/>
      <dgm:spPr/>
      <dgm:t>
        <a:bodyPr/>
        <a:lstStyle/>
        <a:p>
          <a:endParaRPr lang="de-DE" sz="1800"/>
        </a:p>
      </dgm:t>
    </dgm:pt>
    <dgm:pt modelId="{A3D4C8E8-5B10-40E0-9A12-CB7BA4968E00}">
      <dgm:prSet phldrT="[Text]" custT="1"/>
      <dgm:spPr/>
      <dgm:t>
        <a:bodyPr/>
        <a:lstStyle/>
        <a:p>
          <a:pPr algn="l"/>
          <a:r>
            <a:rPr lang="de-DE" sz="1600" b="1" dirty="0" err="1"/>
            <a:t>Switching</a:t>
          </a:r>
          <a:r>
            <a:rPr lang="de-DE" sz="1600" b="1" dirty="0"/>
            <a:t> </a:t>
          </a:r>
          <a:r>
            <a:rPr lang="de-DE" sz="1600" b="1" dirty="0" err="1"/>
            <a:t>statistics</a:t>
          </a:r>
          <a:endParaRPr lang="de-DE" sz="1600" b="1" dirty="0"/>
        </a:p>
      </dgm:t>
    </dgm:pt>
    <dgm:pt modelId="{F24BEE72-C1CA-4DF7-BE7F-F1F4199A67AC}" type="parTrans" cxnId="{40076582-B32F-439B-A2F7-763F5E669D5D}">
      <dgm:prSet/>
      <dgm:spPr/>
      <dgm:t>
        <a:bodyPr/>
        <a:lstStyle/>
        <a:p>
          <a:endParaRPr lang="de-DE"/>
        </a:p>
      </dgm:t>
    </dgm:pt>
    <dgm:pt modelId="{A135A11E-3F4F-4103-B90E-0D38FF48BDF6}" type="sibTrans" cxnId="{40076582-B32F-439B-A2F7-763F5E669D5D}">
      <dgm:prSet/>
      <dgm:spPr/>
      <dgm:t>
        <a:bodyPr/>
        <a:lstStyle/>
        <a:p>
          <a:endParaRPr lang="de-DE"/>
        </a:p>
      </dgm:t>
    </dgm:pt>
    <dgm:pt modelId="{414962A0-0136-41ED-A685-85C030BEDE6B}">
      <dgm:prSet phldrT="[Text]" custT="1"/>
      <dgm:spPr/>
      <dgm:t>
        <a:bodyPr/>
        <a:lstStyle/>
        <a:p>
          <a:pPr algn="l"/>
          <a:r>
            <a:rPr lang="en-US" sz="1600" b="1" dirty="0"/>
            <a:t>fault memory</a:t>
          </a:r>
        </a:p>
        <a:p>
          <a:pPr algn="l"/>
          <a:r>
            <a:rPr lang="en-US" sz="1600" b="1" dirty="0"/>
            <a:t>Fault counters</a:t>
          </a:r>
          <a:endParaRPr lang="de-DE" sz="1600" b="1" dirty="0"/>
        </a:p>
      </dgm:t>
    </dgm:pt>
    <dgm:pt modelId="{95FE2598-5942-4CB8-8F1A-3EE6F1E92CF5}" type="parTrans" cxnId="{C5DBE0C0-AD21-4D97-BBDA-0FFA30A598AC}">
      <dgm:prSet/>
      <dgm:spPr/>
      <dgm:t>
        <a:bodyPr/>
        <a:lstStyle/>
        <a:p>
          <a:endParaRPr lang="de-DE"/>
        </a:p>
      </dgm:t>
    </dgm:pt>
    <dgm:pt modelId="{3E4EF4ED-53F3-4808-B0DC-BA85B4B29366}" type="sibTrans" cxnId="{C5DBE0C0-AD21-4D97-BBDA-0FFA30A598AC}">
      <dgm:prSet/>
      <dgm:spPr/>
      <dgm:t>
        <a:bodyPr/>
        <a:lstStyle/>
        <a:p>
          <a:endParaRPr lang="de-DE"/>
        </a:p>
      </dgm:t>
    </dgm:pt>
    <dgm:pt modelId="{7AC9942C-B77F-40D4-98A2-6706324B96C2}" type="pres">
      <dgm:prSet presAssocID="{8FCAF731-CDA6-4830-AC3D-7A78DAFC6AE4}" presName="compositeShape" presStyleCnt="0">
        <dgm:presLayoutVars>
          <dgm:chMax val="7"/>
          <dgm:dir/>
          <dgm:resizeHandles val="exact"/>
        </dgm:presLayoutVars>
      </dgm:prSet>
      <dgm:spPr/>
    </dgm:pt>
    <dgm:pt modelId="{742840B5-A6E7-41DF-8158-D7C005582050}" type="pres">
      <dgm:prSet presAssocID="{8FCAF731-CDA6-4830-AC3D-7A78DAFC6AE4}" presName="wedge1" presStyleLbl="node1" presStyleIdx="0" presStyleCnt="5"/>
      <dgm:spPr/>
    </dgm:pt>
    <dgm:pt modelId="{7CF341D7-B86B-483B-BD58-47F597B70399}" type="pres">
      <dgm:prSet presAssocID="{8FCAF731-CDA6-4830-AC3D-7A78DAFC6AE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E3A59CD-251B-4781-9388-5A46A87273F5}" type="pres">
      <dgm:prSet presAssocID="{8FCAF731-CDA6-4830-AC3D-7A78DAFC6AE4}" presName="wedge2" presStyleLbl="node1" presStyleIdx="1" presStyleCnt="5"/>
      <dgm:spPr/>
    </dgm:pt>
    <dgm:pt modelId="{02454291-1111-45DF-9E92-F864F0BE8120}" type="pres">
      <dgm:prSet presAssocID="{8FCAF731-CDA6-4830-AC3D-7A78DAFC6AE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77A00BC-5084-46C0-A798-39F2A90EB9E4}" type="pres">
      <dgm:prSet presAssocID="{8FCAF731-CDA6-4830-AC3D-7A78DAFC6AE4}" presName="wedge3" presStyleLbl="node1" presStyleIdx="2" presStyleCnt="5"/>
      <dgm:spPr/>
    </dgm:pt>
    <dgm:pt modelId="{693AAB76-0779-46C9-A818-BFD42837D16C}" type="pres">
      <dgm:prSet presAssocID="{8FCAF731-CDA6-4830-AC3D-7A78DAFC6AE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DCD90DE-574F-4278-BB04-22E29C4EE793}" type="pres">
      <dgm:prSet presAssocID="{8FCAF731-CDA6-4830-AC3D-7A78DAFC6AE4}" presName="wedge4" presStyleLbl="node1" presStyleIdx="3" presStyleCnt="5"/>
      <dgm:spPr/>
    </dgm:pt>
    <dgm:pt modelId="{95E81A61-18A3-4B43-B631-DB48A118846C}" type="pres">
      <dgm:prSet presAssocID="{8FCAF731-CDA6-4830-AC3D-7A78DAFC6AE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C6F36E4-67EC-467D-9B26-1C89EEF85101}" type="pres">
      <dgm:prSet presAssocID="{8FCAF731-CDA6-4830-AC3D-7A78DAFC6AE4}" presName="wedge5" presStyleLbl="node1" presStyleIdx="4" presStyleCnt="5"/>
      <dgm:spPr/>
    </dgm:pt>
    <dgm:pt modelId="{498712E8-046C-4284-9C30-E49613776BDD}" type="pres">
      <dgm:prSet presAssocID="{8FCAF731-CDA6-4830-AC3D-7A78DAFC6AE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20DC835-EA5B-414C-A08B-8B80DD83BC09}" type="presOf" srcId="{8FCAF731-CDA6-4830-AC3D-7A78DAFC6AE4}" destId="{7AC9942C-B77F-40D4-98A2-6706324B96C2}" srcOrd="0" destOrd="0" presId="urn:microsoft.com/office/officeart/2005/8/layout/chart3"/>
    <dgm:cxn modelId="{2EFFCD3E-52EA-41E6-B99A-3E8C230E388C}" srcId="{8FCAF731-CDA6-4830-AC3D-7A78DAFC6AE4}" destId="{46EB45C2-6701-4F6C-840B-FBA6FF3E3DC9}" srcOrd="4" destOrd="0" parTransId="{5B2D6FCE-F1BA-4ED5-B94B-2F90E9DF76FE}" sibTransId="{BC9C65E0-2490-43F6-81E7-7AAF0EB8AB84}"/>
    <dgm:cxn modelId="{488D2F43-A95D-4D65-BDFD-45EEE0D52774}" type="presOf" srcId="{414962A0-0136-41ED-A685-85C030BEDE6B}" destId="{D77A00BC-5084-46C0-A798-39F2A90EB9E4}" srcOrd="0" destOrd="0" presId="urn:microsoft.com/office/officeart/2005/8/layout/chart3"/>
    <dgm:cxn modelId="{2570606C-75C8-49C1-AB44-444DFC04C2BF}" type="presOf" srcId="{14E2029F-502C-4802-BD0C-45CBB5C25016}" destId="{7CF341D7-B86B-483B-BD58-47F597B70399}" srcOrd="1" destOrd="0" presId="urn:microsoft.com/office/officeart/2005/8/layout/chart3"/>
    <dgm:cxn modelId="{6238FC6C-882D-40F9-B3DC-E2CE86C65BD3}" type="presOf" srcId="{414962A0-0136-41ED-A685-85C030BEDE6B}" destId="{693AAB76-0779-46C9-A818-BFD42837D16C}" srcOrd="1" destOrd="0" presId="urn:microsoft.com/office/officeart/2005/8/layout/chart3"/>
    <dgm:cxn modelId="{2E74E858-EC49-4166-9A0C-4E575AC15A6B}" type="presOf" srcId="{A3D4C8E8-5B10-40E0-9A12-CB7BA4968E00}" destId="{0E3A59CD-251B-4781-9388-5A46A87273F5}" srcOrd="0" destOrd="0" presId="urn:microsoft.com/office/officeart/2005/8/layout/chart3"/>
    <dgm:cxn modelId="{574AA27C-6578-4AAF-8FBA-2F6950F69A0F}" type="presOf" srcId="{14E2029F-502C-4802-BD0C-45CBB5C25016}" destId="{742840B5-A6E7-41DF-8158-D7C005582050}" srcOrd="0" destOrd="0" presId="urn:microsoft.com/office/officeart/2005/8/layout/chart3"/>
    <dgm:cxn modelId="{40076582-B32F-439B-A2F7-763F5E669D5D}" srcId="{8FCAF731-CDA6-4830-AC3D-7A78DAFC6AE4}" destId="{A3D4C8E8-5B10-40E0-9A12-CB7BA4968E00}" srcOrd="1" destOrd="0" parTransId="{F24BEE72-C1CA-4DF7-BE7F-F1F4199A67AC}" sibTransId="{A135A11E-3F4F-4103-B90E-0D38FF48BDF6}"/>
    <dgm:cxn modelId="{180BC386-69E7-43AA-A4CF-0A4DA1BFB1DB}" type="presOf" srcId="{46EB45C2-6701-4F6C-840B-FBA6FF3E3DC9}" destId="{8C6F36E4-67EC-467D-9B26-1C89EEF85101}" srcOrd="0" destOrd="0" presId="urn:microsoft.com/office/officeart/2005/8/layout/chart3"/>
    <dgm:cxn modelId="{9A3D14A4-65D8-4C7E-86F1-7B7A8254768A}" type="presOf" srcId="{A3D4C8E8-5B10-40E0-9A12-CB7BA4968E00}" destId="{02454291-1111-45DF-9E92-F864F0BE8120}" srcOrd="1" destOrd="0" presId="urn:microsoft.com/office/officeart/2005/8/layout/chart3"/>
    <dgm:cxn modelId="{F34A27B7-7D58-4A67-ADD0-609594E426B0}" srcId="{8FCAF731-CDA6-4830-AC3D-7A78DAFC6AE4}" destId="{14E2029F-502C-4802-BD0C-45CBB5C25016}" srcOrd="0" destOrd="0" parTransId="{0D2360BD-6DC5-423B-AF06-5CF61CC6C8C2}" sibTransId="{BCF4CBD2-5B06-4DCB-9F23-726DCFD5DC43}"/>
    <dgm:cxn modelId="{C5DBE0C0-AD21-4D97-BBDA-0FFA30A598AC}" srcId="{8FCAF731-CDA6-4830-AC3D-7A78DAFC6AE4}" destId="{414962A0-0136-41ED-A685-85C030BEDE6B}" srcOrd="2" destOrd="0" parTransId="{95FE2598-5942-4CB8-8F1A-3EE6F1E92CF5}" sibTransId="{3E4EF4ED-53F3-4808-B0DC-BA85B4B29366}"/>
    <dgm:cxn modelId="{6400C6C9-9F7A-4368-B072-B8CFB69CF6AE}" type="presOf" srcId="{46EB45C2-6701-4F6C-840B-FBA6FF3E3DC9}" destId="{498712E8-046C-4284-9C30-E49613776BDD}" srcOrd="1" destOrd="0" presId="urn:microsoft.com/office/officeart/2005/8/layout/chart3"/>
    <dgm:cxn modelId="{50E745CD-C49C-4A34-ADA0-D95FD4BE7456}" type="presOf" srcId="{F522B505-CE55-4E84-83F6-36E918C8F8F5}" destId="{95E81A61-18A3-4B43-B631-DB48A118846C}" srcOrd="1" destOrd="0" presId="urn:microsoft.com/office/officeart/2005/8/layout/chart3"/>
    <dgm:cxn modelId="{FAF823D2-FED0-4DBC-8243-2036103B7E98}" srcId="{8FCAF731-CDA6-4830-AC3D-7A78DAFC6AE4}" destId="{F522B505-CE55-4E84-83F6-36E918C8F8F5}" srcOrd="3" destOrd="0" parTransId="{411F51E0-C80F-4F20-BB59-04A033F8B5A6}" sibTransId="{7E720EC0-0344-4E5E-BCC0-D9EC95383B1E}"/>
    <dgm:cxn modelId="{AB6EAFD2-7CC6-496E-B5EF-C3B528F86B6E}" type="presOf" srcId="{F522B505-CE55-4E84-83F6-36E918C8F8F5}" destId="{5DCD90DE-574F-4278-BB04-22E29C4EE793}" srcOrd="0" destOrd="0" presId="urn:microsoft.com/office/officeart/2005/8/layout/chart3"/>
    <dgm:cxn modelId="{D987BC01-F931-4386-B584-51E9B7F1F166}" type="presParOf" srcId="{7AC9942C-B77F-40D4-98A2-6706324B96C2}" destId="{742840B5-A6E7-41DF-8158-D7C005582050}" srcOrd="0" destOrd="0" presId="urn:microsoft.com/office/officeart/2005/8/layout/chart3"/>
    <dgm:cxn modelId="{C5786B2F-43C6-49BA-91C1-D7D0A05BD5DE}" type="presParOf" srcId="{7AC9942C-B77F-40D4-98A2-6706324B96C2}" destId="{7CF341D7-B86B-483B-BD58-47F597B70399}" srcOrd="1" destOrd="0" presId="urn:microsoft.com/office/officeart/2005/8/layout/chart3"/>
    <dgm:cxn modelId="{67310016-C5BB-4481-83F5-5C75BB715985}" type="presParOf" srcId="{7AC9942C-B77F-40D4-98A2-6706324B96C2}" destId="{0E3A59CD-251B-4781-9388-5A46A87273F5}" srcOrd="2" destOrd="0" presId="urn:microsoft.com/office/officeart/2005/8/layout/chart3"/>
    <dgm:cxn modelId="{9176676C-17AD-4752-B46A-13523EA6C584}" type="presParOf" srcId="{7AC9942C-B77F-40D4-98A2-6706324B96C2}" destId="{02454291-1111-45DF-9E92-F864F0BE8120}" srcOrd="3" destOrd="0" presId="urn:microsoft.com/office/officeart/2005/8/layout/chart3"/>
    <dgm:cxn modelId="{EBA75938-20C4-435C-A85E-C3F1017E6315}" type="presParOf" srcId="{7AC9942C-B77F-40D4-98A2-6706324B96C2}" destId="{D77A00BC-5084-46C0-A798-39F2A90EB9E4}" srcOrd="4" destOrd="0" presId="urn:microsoft.com/office/officeart/2005/8/layout/chart3"/>
    <dgm:cxn modelId="{E0CC00E4-D0D8-4B72-BD0F-D8289B43FDDA}" type="presParOf" srcId="{7AC9942C-B77F-40D4-98A2-6706324B96C2}" destId="{693AAB76-0779-46C9-A818-BFD42837D16C}" srcOrd="5" destOrd="0" presId="urn:microsoft.com/office/officeart/2005/8/layout/chart3"/>
    <dgm:cxn modelId="{628C5B06-B92D-4FA9-AF17-7D6A0EFD7E0B}" type="presParOf" srcId="{7AC9942C-B77F-40D4-98A2-6706324B96C2}" destId="{5DCD90DE-574F-4278-BB04-22E29C4EE793}" srcOrd="6" destOrd="0" presId="urn:microsoft.com/office/officeart/2005/8/layout/chart3"/>
    <dgm:cxn modelId="{8B4E19AC-240C-4F21-8F90-195FD71C488D}" type="presParOf" srcId="{7AC9942C-B77F-40D4-98A2-6706324B96C2}" destId="{95E81A61-18A3-4B43-B631-DB48A118846C}" srcOrd="7" destOrd="0" presId="urn:microsoft.com/office/officeart/2005/8/layout/chart3"/>
    <dgm:cxn modelId="{D21E8583-2F65-4378-ADE4-9534DF75A9BC}" type="presParOf" srcId="{7AC9942C-B77F-40D4-98A2-6706324B96C2}" destId="{8C6F36E4-67EC-467D-9B26-1C89EEF85101}" srcOrd="8" destOrd="0" presId="urn:microsoft.com/office/officeart/2005/8/layout/chart3"/>
    <dgm:cxn modelId="{351E146D-CDA3-4F2E-8AE5-BC2F2863043C}" type="presParOf" srcId="{7AC9942C-B77F-40D4-98A2-6706324B96C2}" destId="{498712E8-046C-4284-9C30-E49613776BDD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840B5-A6E7-41DF-8158-D7C005582050}">
      <dsp:nvSpPr>
        <dsp:cNvPr id="0" name=""/>
        <dsp:cNvSpPr/>
      </dsp:nvSpPr>
      <dsp:spPr>
        <a:xfrm>
          <a:off x="772297" y="307625"/>
          <a:ext cx="4324779" cy="4324779"/>
        </a:xfrm>
        <a:prstGeom prst="pie">
          <a:avLst>
            <a:gd name="adj1" fmla="val 16200000"/>
            <a:gd name="adj2" fmla="val 2052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Status LEDs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      </a:t>
          </a:r>
          <a:r>
            <a:rPr lang="de-DE" sz="1200" kern="1200" dirty="0"/>
            <a:t>-&gt; Position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       -&gt; Error </a:t>
          </a:r>
          <a:r>
            <a:rPr lang="de-DE" sz="1200" kern="1200" dirty="0" err="1"/>
            <a:t>state</a:t>
          </a:r>
          <a:endParaRPr lang="de-DE" sz="1200" kern="1200" dirty="0"/>
        </a:p>
      </dsp:txBody>
      <dsp:txXfrm>
        <a:off x="2989262" y="953768"/>
        <a:ext cx="1467335" cy="1003966"/>
      </dsp:txXfrm>
    </dsp:sp>
    <dsp:sp modelId="{0E3A59CD-251B-4781-9388-5A46A87273F5}">
      <dsp:nvSpPr>
        <dsp:cNvPr id="0" name=""/>
        <dsp:cNvSpPr/>
      </dsp:nvSpPr>
      <dsp:spPr>
        <a:xfrm>
          <a:off x="620930" y="516141"/>
          <a:ext cx="4324779" cy="4324779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/>
            <a:t>Switching</a:t>
          </a:r>
          <a:r>
            <a:rPr lang="de-DE" sz="1600" b="1" kern="1200" dirty="0"/>
            <a:t> </a:t>
          </a:r>
          <a:r>
            <a:rPr lang="de-DE" sz="1600" b="1" kern="1200" dirty="0" err="1"/>
            <a:t>statistics</a:t>
          </a:r>
          <a:endParaRPr lang="de-DE" sz="1600" b="1" kern="1200" dirty="0"/>
        </a:p>
      </dsp:txBody>
      <dsp:txXfrm>
        <a:off x="3447482" y="2472589"/>
        <a:ext cx="1287136" cy="1086343"/>
      </dsp:txXfrm>
    </dsp:sp>
    <dsp:sp modelId="{D77A00BC-5084-46C0-A798-39F2A90EB9E4}">
      <dsp:nvSpPr>
        <dsp:cNvPr id="0" name=""/>
        <dsp:cNvSpPr/>
      </dsp:nvSpPr>
      <dsp:spPr>
        <a:xfrm>
          <a:off x="620930" y="516141"/>
          <a:ext cx="4324779" cy="4324779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fault memory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Fault counters</a:t>
          </a:r>
          <a:endParaRPr lang="de-DE" sz="1600" b="1" kern="1200" dirty="0"/>
        </a:p>
      </dsp:txBody>
      <dsp:txXfrm>
        <a:off x="2011038" y="3759726"/>
        <a:ext cx="1544564" cy="926738"/>
      </dsp:txXfrm>
    </dsp:sp>
    <dsp:sp modelId="{5DCD90DE-574F-4278-BB04-22E29C4EE793}">
      <dsp:nvSpPr>
        <dsp:cNvPr id="0" name=""/>
        <dsp:cNvSpPr/>
      </dsp:nvSpPr>
      <dsp:spPr>
        <a:xfrm>
          <a:off x="620930" y="516141"/>
          <a:ext cx="4324779" cy="4324779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        </a:t>
          </a:r>
          <a:r>
            <a:rPr lang="de-DE" sz="1600" b="1" kern="1200" dirty="0" err="1"/>
            <a:t>max-memorized</a:t>
          </a:r>
          <a:br>
            <a:rPr lang="de-DE" sz="1600" b="1" kern="1200" dirty="0"/>
          </a:br>
          <a:r>
            <a:rPr lang="de-DE" sz="1600" b="1" kern="1200" dirty="0"/>
            <a:t> </a:t>
          </a:r>
          <a:r>
            <a:rPr lang="de-DE" sz="1600" b="1" kern="1200" dirty="0" err="1"/>
            <a:t>values</a:t>
          </a:r>
          <a:br>
            <a:rPr lang="de-DE" sz="1600" kern="1200" dirty="0"/>
          </a:br>
          <a:r>
            <a:rPr lang="de-DE" sz="1600" kern="1200" dirty="0"/>
            <a:t>     </a:t>
          </a:r>
          <a:r>
            <a:rPr lang="de-DE" sz="1200" kern="1200" dirty="0"/>
            <a:t>-&gt; </a:t>
          </a:r>
          <a:r>
            <a:rPr lang="de-DE" sz="1200" kern="1200" dirty="0" err="1"/>
            <a:t>temperature</a:t>
          </a:r>
          <a:br>
            <a:rPr lang="de-DE" sz="1200" kern="1200" dirty="0"/>
          </a:br>
          <a:r>
            <a:rPr lang="de-DE" sz="1200" kern="1200" dirty="0"/>
            <a:t>      -&gt; </a:t>
          </a:r>
          <a:r>
            <a:rPr lang="de-DE" sz="1200" kern="1200" dirty="0" err="1"/>
            <a:t>voltage</a:t>
          </a:r>
          <a:r>
            <a:rPr lang="de-DE" sz="1200" kern="1200" dirty="0"/>
            <a:t>…</a:t>
          </a:r>
        </a:p>
      </dsp:txBody>
      <dsp:txXfrm>
        <a:off x="826872" y="2472589"/>
        <a:ext cx="1287136" cy="1086343"/>
      </dsp:txXfrm>
    </dsp:sp>
    <dsp:sp modelId="{8C6F36E4-67EC-467D-9B26-1C89EEF85101}">
      <dsp:nvSpPr>
        <dsp:cNvPr id="0" name=""/>
        <dsp:cNvSpPr/>
      </dsp:nvSpPr>
      <dsp:spPr>
        <a:xfrm>
          <a:off x="620930" y="516141"/>
          <a:ext cx="4324779" cy="4324779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/>
            <a:t>Production</a:t>
          </a:r>
          <a:r>
            <a:rPr lang="de-DE" sz="1600" b="1" kern="1200" dirty="0"/>
            <a:t> </a:t>
          </a:r>
          <a:r>
            <a:rPr lang="de-DE" sz="1600" b="1" kern="1200" dirty="0" err="1"/>
            <a:t>data</a:t>
          </a:r>
          <a:br>
            <a:rPr lang="de-DE" sz="1600" kern="1200" dirty="0"/>
          </a:br>
          <a:r>
            <a:rPr lang="de-DE" sz="1600" kern="1200" dirty="0"/>
            <a:t>   </a:t>
          </a:r>
          <a:r>
            <a:rPr lang="de-DE" sz="1400" kern="1200" dirty="0"/>
            <a:t>-&gt; </a:t>
          </a:r>
          <a:r>
            <a:rPr lang="de-DE" sz="1200" kern="1200" dirty="0" err="1"/>
            <a:t>Serialnumber</a:t>
          </a:r>
          <a:br>
            <a:rPr lang="de-DE" sz="1200" kern="1200" dirty="0"/>
          </a:br>
          <a:r>
            <a:rPr lang="de-DE" sz="1200" kern="1200" dirty="0"/>
            <a:t>    -&gt; Software Version</a:t>
          </a:r>
          <a:endParaRPr lang="de-DE" sz="1600" kern="1200" dirty="0"/>
        </a:p>
      </dsp:txBody>
      <dsp:txXfrm>
        <a:off x="1251627" y="1175155"/>
        <a:ext cx="1467335" cy="1003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mailto:Martin.vetter@stoeber.d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sensorShift Wireless Module</a:t>
            </a:r>
            <a:br>
              <a:rPr lang="de-DE" dirty="0"/>
            </a:br>
            <a:r>
              <a:rPr lang="de-DE" dirty="0"/>
              <a:t>+ </a:t>
            </a:r>
            <a:r>
              <a:rPr lang="de-DE" dirty="0" err="1"/>
              <a:t>PSGearStudy</a:t>
            </a:r>
            <a:r>
              <a:rPr lang="de-DE" dirty="0"/>
              <a:t> App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E401A5-F1BF-4BE8-A344-B0B881874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/>
          <a:stretch/>
        </p:blipFill>
        <p:spPr bwMode="auto">
          <a:xfrm>
            <a:off x="7971267" y="4574492"/>
            <a:ext cx="2577114" cy="197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Licht enthält.&#10;&#10;Automatisch generierte Beschreibung">
            <a:extLst>
              <a:ext uri="{FF2B5EF4-FFF2-40B4-BE49-F238E27FC236}">
                <a16:creationId xmlns:a16="http://schemas.microsoft.com/office/drawing/2014/main" id="{618A23BD-3599-4D0B-A90C-81515BFE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6570">
            <a:off x="8982992" y="3484718"/>
            <a:ext cx="1553275" cy="15532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B6293A-8DE2-4B3D-BE09-42A005AD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9843" y="2921506"/>
            <a:ext cx="973648" cy="9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2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CA21E-5616-493E-966F-03BB7A1A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Software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473611-5675-41EE-B300-1A0AF9491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6061968" cy="5429054"/>
          </a:xfrm>
        </p:spPr>
        <p:txBody>
          <a:bodyPr/>
          <a:lstStyle/>
          <a:p>
            <a:r>
              <a:rPr lang="en-US" dirty="0"/>
              <a:t>App can be found in Google play store</a:t>
            </a:r>
          </a:p>
          <a:p>
            <a:r>
              <a:rPr lang="en-US" dirty="0"/>
              <a:t>Name must be written exactly </a:t>
            </a:r>
            <a:br>
              <a:rPr lang="en-US" dirty="0"/>
            </a:br>
            <a:r>
              <a:rPr lang="en-US" dirty="0"/>
              <a:t>(not case sensitive)</a:t>
            </a:r>
          </a:p>
          <a:p>
            <a:endParaRPr lang="en-US" sz="1050" dirty="0"/>
          </a:p>
          <a:p>
            <a:r>
              <a:rPr lang="en-US" dirty="0"/>
              <a:t>App should be available worldwide</a:t>
            </a:r>
            <a:br>
              <a:rPr lang="en-US" dirty="0"/>
            </a:br>
            <a:r>
              <a:rPr lang="en-US" i="1" dirty="0"/>
              <a:t>(we are working on availability in China)</a:t>
            </a:r>
            <a:br>
              <a:rPr lang="en-US" i="1" dirty="0"/>
            </a:br>
            <a:r>
              <a:rPr lang="en-US" dirty="0"/>
              <a:t>APK-File for direct installation</a:t>
            </a:r>
          </a:p>
          <a:p>
            <a:endParaRPr lang="en-US" sz="1050" dirty="0"/>
          </a:p>
          <a:p>
            <a:r>
              <a:rPr lang="en-US" dirty="0"/>
              <a:t>Android 9 or later required</a:t>
            </a:r>
          </a:p>
          <a:p>
            <a:endParaRPr lang="en-US" sz="1050" dirty="0"/>
          </a:p>
          <a:p>
            <a:r>
              <a:rPr lang="en-US" dirty="0"/>
              <a:t>Permissions crucial!</a:t>
            </a:r>
            <a:br>
              <a:rPr lang="en-US" dirty="0"/>
            </a:br>
            <a:r>
              <a:rPr lang="en-US" dirty="0"/>
              <a:t>-&gt; “Location” needed for Bluetooth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Without permission, no connection can be established</a:t>
            </a:r>
            <a:br>
              <a:rPr lang="en-US" dirty="0"/>
            </a:br>
            <a:r>
              <a:rPr lang="en-US" dirty="0"/>
              <a:t>There will be no error messages!</a:t>
            </a:r>
            <a:br>
              <a:rPr lang="en-US" dirty="0"/>
            </a:br>
            <a:r>
              <a:rPr lang="en-US" sz="1600" dirty="0"/>
              <a:t>If problems still occur, additional permissions for Android-internal functions might be missing (e.g. “Google Play Services”)</a:t>
            </a:r>
          </a:p>
          <a:p>
            <a:endParaRPr lang="en-US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1D27E3-5F62-4D53-AD38-1B674F98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028" b="92583"/>
          <a:stretch/>
        </p:blipFill>
        <p:spPr>
          <a:xfrm>
            <a:off x="6471431" y="1054901"/>
            <a:ext cx="3804136" cy="9624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B096B4-3756-41D4-B13B-9508807BD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8" t="19837" r="1844" b="36033"/>
          <a:stretch/>
        </p:blipFill>
        <p:spPr>
          <a:xfrm>
            <a:off x="6471431" y="2222414"/>
            <a:ext cx="4336777" cy="189544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0FD2671-257E-4B13-93E5-508ED316A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9" t="7645" r="8879" b="6019"/>
          <a:stretch/>
        </p:blipFill>
        <p:spPr>
          <a:xfrm>
            <a:off x="7021331" y="4597948"/>
            <a:ext cx="2048256" cy="177191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66871D7-6AAF-4717-A504-B413C39ACB81}"/>
              </a:ext>
            </a:extLst>
          </p:cNvPr>
          <p:cNvCxnSpPr>
            <a:cxnSpLocks/>
          </p:cNvCxnSpPr>
          <p:nvPr/>
        </p:nvCxnSpPr>
        <p:spPr>
          <a:xfrm>
            <a:off x="4617720" y="4791457"/>
            <a:ext cx="2761488" cy="201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0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9323-F12D-405E-A4AA-84881263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 – Connection </a:t>
            </a:r>
            <a:r>
              <a:rPr lang="de-DE" dirty="0" err="1"/>
              <a:t>dialog</a:t>
            </a:r>
            <a:endParaRPr lang="de-DE" dirty="0"/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8863D7-28F1-4B4D-BF5B-FD1871286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288" y="1587047"/>
            <a:ext cx="2061160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2AE7F4-A592-4279-8F7F-350A15AE8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402" y="1587046"/>
            <a:ext cx="2061160" cy="4351339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46B77DF8-218A-46FA-A213-5DEEEE015845}"/>
              </a:ext>
            </a:extLst>
          </p:cNvPr>
          <p:cNvSpPr/>
          <p:nvPr/>
        </p:nvSpPr>
        <p:spPr>
          <a:xfrm>
            <a:off x="3662953" y="3534937"/>
            <a:ext cx="1355225" cy="46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19B10D-15AF-4E43-9D6A-F0230A7B81CD}"/>
              </a:ext>
            </a:extLst>
          </p:cNvPr>
          <p:cNvSpPr txBox="1"/>
          <p:nvPr/>
        </p:nvSpPr>
        <p:spPr>
          <a:xfrm>
            <a:off x="3249433" y="4275794"/>
            <a:ext cx="218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sensorShift power on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A50DEDA-B8AA-4999-AA0E-6F33FE84DA89}"/>
              </a:ext>
            </a:extLst>
          </p:cNvPr>
          <p:cNvCxnSpPr>
            <a:cxnSpLocks/>
          </p:cNvCxnSpPr>
          <p:nvPr/>
        </p:nvCxnSpPr>
        <p:spPr>
          <a:xfrm flipH="1">
            <a:off x="7507224" y="2368296"/>
            <a:ext cx="877824" cy="658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0D3467-01C9-4581-B4C0-B681E38EEED3}"/>
              </a:ext>
            </a:extLst>
          </p:cNvPr>
          <p:cNvCxnSpPr>
            <a:cxnSpLocks/>
          </p:cNvCxnSpPr>
          <p:nvPr/>
        </p:nvCxnSpPr>
        <p:spPr>
          <a:xfrm flipH="1">
            <a:off x="7326650" y="5141700"/>
            <a:ext cx="1058398" cy="234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B7156914-13A0-43A1-B264-CFF89012E943}"/>
              </a:ext>
            </a:extLst>
          </p:cNvPr>
          <p:cNvSpPr/>
          <p:nvPr/>
        </p:nvSpPr>
        <p:spPr>
          <a:xfrm>
            <a:off x="8294761" y="1989794"/>
            <a:ext cx="1485014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1. Select device</a:t>
            </a:r>
            <a:endParaRPr lang="de-DE" sz="1400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8650C186-8303-4FCD-8F0B-E2086135AB78}"/>
              </a:ext>
            </a:extLst>
          </p:cNvPr>
          <p:cNvSpPr/>
          <p:nvPr/>
        </p:nvSpPr>
        <p:spPr>
          <a:xfrm>
            <a:off x="8157139" y="4906729"/>
            <a:ext cx="1485014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2. connect</a:t>
            </a:r>
            <a:endParaRPr lang="de-DE" sz="1400" dirty="0"/>
          </a:p>
        </p:txBody>
      </p:sp>
      <p:pic>
        <p:nvPicPr>
          <p:cNvPr id="19" name="Inhaltsplatzhalter 4">
            <a:extLst>
              <a:ext uri="{FF2B5EF4-FFF2-40B4-BE49-F238E27FC236}">
                <a16:creationId xmlns:a16="http://schemas.microsoft.com/office/drawing/2014/main" id="{75841FE7-9831-463A-AC35-8925F7AB8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61" t="46163" r="9027" b="36685"/>
          <a:stretch/>
        </p:blipFill>
        <p:spPr>
          <a:xfrm>
            <a:off x="9943011" y="3386755"/>
            <a:ext cx="1981802" cy="889039"/>
          </a:xfrm>
          <a:prstGeom prst="rect">
            <a:avLst/>
          </a:prstGeom>
        </p:spPr>
      </p:pic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35887382-F40A-4CF9-8E6D-FDC353710E01}"/>
              </a:ext>
            </a:extLst>
          </p:cNvPr>
          <p:cNvSpPr/>
          <p:nvPr/>
        </p:nvSpPr>
        <p:spPr>
          <a:xfrm>
            <a:off x="8294761" y="3534937"/>
            <a:ext cx="1078301" cy="46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2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7AC4C-4A47-411F-9DE2-41E3A8C8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-Dashboard</a:t>
            </a:r>
            <a:endParaRPr lang="de-DE" dirty="0"/>
          </a:p>
        </p:txBody>
      </p:sp>
      <p:pic>
        <p:nvPicPr>
          <p:cNvPr id="5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9B91D8B3-B371-4EC0-81FF-980F89A4B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5102" y="1040454"/>
            <a:ext cx="2665141" cy="5626409"/>
          </a:xfr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4F09C15-F218-4D70-9C76-B80880C4C5E1}"/>
              </a:ext>
            </a:extLst>
          </p:cNvPr>
          <p:cNvCxnSpPr>
            <a:cxnSpLocks/>
          </p:cNvCxnSpPr>
          <p:nvPr/>
        </p:nvCxnSpPr>
        <p:spPr>
          <a:xfrm flipV="1">
            <a:off x="2552485" y="2075689"/>
            <a:ext cx="1635467" cy="4389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D949770-5B3C-49B8-A267-2193941E4C64}"/>
              </a:ext>
            </a:extLst>
          </p:cNvPr>
          <p:cNvSpPr/>
          <p:nvPr/>
        </p:nvSpPr>
        <p:spPr>
          <a:xfrm>
            <a:off x="1117622" y="2431478"/>
            <a:ext cx="1485014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Signal strength</a:t>
            </a:r>
            <a:endParaRPr lang="de-DE" sz="140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DF11809-2576-404E-93FF-A8DBC4274603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401750" y="4073133"/>
            <a:ext cx="2115386" cy="4389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5B1B879-B10B-40FE-AA37-4ABD610FE541}"/>
              </a:ext>
            </a:extLst>
          </p:cNvPr>
          <p:cNvSpPr/>
          <p:nvPr/>
        </p:nvSpPr>
        <p:spPr>
          <a:xfrm>
            <a:off x="916736" y="4277072"/>
            <a:ext cx="1485014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Position</a:t>
            </a:r>
            <a:endParaRPr lang="de-DE" sz="14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01C4A79B-75E4-4B3F-863A-055B4ED532C9}"/>
              </a:ext>
            </a:extLst>
          </p:cNvPr>
          <p:cNvSpPr txBox="1">
            <a:spLocks/>
          </p:cNvSpPr>
          <p:nvPr/>
        </p:nvSpPr>
        <p:spPr>
          <a:xfrm>
            <a:off x="6967728" y="1260000"/>
            <a:ext cx="4734072" cy="4980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screen for most </a:t>
            </a:r>
            <a:br>
              <a:rPr lang="en-US" dirty="0"/>
            </a:br>
            <a:r>
              <a:rPr lang="en-US" dirty="0"/>
              <a:t>important </a:t>
            </a:r>
            <a:r>
              <a:rPr lang="en-US" dirty="0" err="1"/>
              <a:t>informations</a:t>
            </a:r>
            <a:endParaRPr lang="en-US" dirty="0"/>
          </a:p>
          <a:p>
            <a:r>
              <a:rPr lang="en-US" dirty="0"/>
              <a:t>Updated ~every second</a:t>
            </a:r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BFE7BC0-C70F-4A58-919F-D4724F67212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641594" y="3503538"/>
            <a:ext cx="1432374" cy="12434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8DD6CF4-6D43-4982-BDD6-FA82B184892F}"/>
              </a:ext>
            </a:extLst>
          </p:cNvPr>
          <p:cNvSpPr/>
          <p:nvPr/>
        </p:nvSpPr>
        <p:spPr>
          <a:xfrm>
            <a:off x="8073968" y="4512043"/>
            <a:ext cx="1485014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LED feedback </a:t>
            </a:r>
            <a:br>
              <a:rPr lang="en-US" sz="1400" dirty="0"/>
            </a:br>
            <a:r>
              <a:rPr lang="en-US" sz="1400" dirty="0"/>
              <a:t>like on PCB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924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1C78FC23-DE4D-4C85-8D51-F9B44D4BE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380"/>
          <a:stretch/>
        </p:blipFill>
        <p:spPr>
          <a:xfrm>
            <a:off x="3361586" y="1881809"/>
            <a:ext cx="6999917" cy="1865002"/>
          </a:xfr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BF6F4E4-FE69-4CA8-A1D1-C669416506CF}"/>
              </a:ext>
            </a:extLst>
          </p:cNvPr>
          <p:cNvCxnSpPr>
            <a:cxnSpLocks/>
          </p:cNvCxnSpPr>
          <p:nvPr/>
        </p:nvCxnSpPr>
        <p:spPr>
          <a:xfrm flipH="1" flipV="1">
            <a:off x="6472312" y="3281674"/>
            <a:ext cx="1442112" cy="1637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F50A6F1-3E9C-4820-A558-11F57AC4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- screens</a:t>
            </a:r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27A5758-696E-49F3-BE80-EE8194898BF6}"/>
              </a:ext>
            </a:extLst>
          </p:cNvPr>
          <p:cNvCxnSpPr>
            <a:cxnSpLocks/>
          </p:cNvCxnSpPr>
          <p:nvPr/>
        </p:nvCxnSpPr>
        <p:spPr>
          <a:xfrm flipV="1">
            <a:off x="2296328" y="3285812"/>
            <a:ext cx="1472785" cy="17569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4AA1B4E-5A6C-42D6-A2E7-E4D90385DCD9}"/>
              </a:ext>
            </a:extLst>
          </p:cNvPr>
          <p:cNvCxnSpPr>
            <a:cxnSpLocks/>
          </p:cNvCxnSpPr>
          <p:nvPr/>
        </p:nvCxnSpPr>
        <p:spPr>
          <a:xfrm flipV="1">
            <a:off x="4626137" y="3285811"/>
            <a:ext cx="110256" cy="16336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2C85DFA-C1FC-4390-B57C-FDFDE156228B}"/>
              </a:ext>
            </a:extLst>
          </p:cNvPr>
          <p:cNvCxnSpPr>
            <a:cxnSpLocks/>
          </p:cNvCxnSpPr>
          <p:nvPr/>
        </p:nvCxnSpPr>
        <p:spPr>
          <a:xfrm flipH="1" flipV="1">
            <a:off x="5573171" y="3285813"/>
            <a:ext cx="713438" cy="16336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5114B07-3ABA-4DA1-B976-E73D126C5BB7}"/>
              </a:ext>
            </a:extLst>
          </p:cNvPr>
          <p:cNvCxnSpPr>
            <a:cxnSpLocks/>
          </p:cNvCxnSpPr>
          <p:nvPr/>
        </p:nvCxnSpPr>
        <p:spPr>
          <a:xfrm flipH="1" flipV="1">
            <a:off x="7301048" y="3285815"/>
            <a:ext cx="1995380" cy="16336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8A4B2B33-BCAF-461C-9BDC-5D7D0B308135}"/>
              </a:ext>
            </a:extLst>
          </p:cNvPr>
          <p:cNvCxnSpPr>
            <a:cxnSpLocks/>
          </p:cNvCxnSpPr>
          <p:nvPr/>
        </p:nvCxnSpPr>
        <p:spPr>
          <a:xfrm flipH="1" flipV="1">
            <a:off x="9909804" y="3281674"/>
            <a:ext cx="968537" cy="16377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7B8CE88-F63D-46C7-889E-9E20C2E27D9A}"/>
              </a:ext>
            </a:extLst>
          </p:cNvPr>
          <p:cNvSpPr/>
          <p:nvPr/>
        </p:nvSpPr>
        <p:spPr>
          <a:xfrm>
            <a:off x="1708473" y="4807765"/>
            <a:ext cx="1226751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disconnect</a:t>
            </a:r>
            <a:endParaRPr lang="de-DE" sz="1400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182DD81-902F-442C-984E-FD524CC9DFE2}"/>
              </a:ext>
            </a:extLst>
          </p:cNvPr>
          <p:cNvSpPr/>
          <p:nvPr/>
        </p:nvSpPr>
        <p:spPr>
          <a:xfrm>
            <a:off x="4012761" y="4807765"/>
            <a:ext cx="1226752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Dashboard</a:t>
            </a:r>
            <a:endParaRPr lang="de-DE" sz="1400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A8ABA5B0-BBED-4F29-ABCF-7B3937D5B6F6}"/>
              </a:ext>
            </a:extLst>
          </p:cNvPr>
          <p:cNvSpPr/>
          <p:nvPr/>
        </p:nvSpPr>
        <p:spPr>
          <a:xfrm>
            <a:off x="5618043" y="4807765"/>
            <a:ext cx="1226752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</a:t>
            </a:r>
            <a:endParaRPr lang="de-DE" sz="1400" dirty="0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BCFB11D2-05FF-467A-8716-6933697C8274}"/>
              </a:ext>
            </a:extLst>
          </p:cNvPr>
          <p:cNvSpPr/>
          <p:nvPr/>
        </p:nvSpPr>
        <p:spPr>
          <a:xfrm>
            <a:off x="7301048" y="4807764"/>
            <a:ext cx="1226752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Fault memory</a:t>
            </a:r>
            <a:endParaRPr lang="de-DE" sz="1400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7043B6B-6F42-4282-B310-9D56403F6F2C}"/>
              </a:ext>
            </a:extLst>
          </p:cNvPr>
          <p:cNvSpPr/>
          <p:nvPr/>
        </p:nvSpPr>
        <p:spPr>
          <a:xfrm>
            <a:off x="8683052" y="4825781"/>
            <a:ext cx="1226752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LED</a:t>
            </a:r>
            <a:br>
              <a:rPr lang="en-US" sz="1400" dirty="0"/>
            </a:br>
            <a:r>
              <a:rPr lang="en-US" sz="1400" dirty="0"/>
              <a:t>Identification</a:t>
            </a:r>
            <a:endParaRPr lang="de-DE" sz="140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A513529E-E6C5-4FFF-80B8-9CB9A49037A3}"/>
              </a:ext>
            </a:extLst>
          </p:cNvPr>
          <p:cNvSpPr/>
          <p:nvPr/>
        </p:nvSpPr>
        <p:spPr>
          <a:xfrm>
            <a:off x="10264964" y="4807763"/>
            <a:ext cx="1226752" cy="469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Settings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3088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D2FDA-7947-4727-9FC7-B27A8279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- Statistics and memorized values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9172D13-CD70-48B1-AF54-03EDC6B3C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2195" y="1052392"/>
            <a:ext cx="2545064" cy="5372913"/>
          </a:xfr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44CFE44-4438-4D44-BF0A-CC944BD7D3E4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1161800" cy="4980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data, stored in the sensorShift PCB</a:t>
            </a:r>
          </a:p>
          <a:p>
            <a:pPr lvl="1"/>
            <a:r>
              <a:rPr lang="en-US" dirty="0"/>
              <a:t>Production data</a:t>
            </a:r>
          </a:p>
          <a:p>
            <a:pPr lvl="1"/>
            <a:r>
              <a:rPr lang="en-US" dirty="0"/>
              <a:t>Switching Statistics</a:t>
            </a:r>
          </a:p>
          <a:p>
            <a:pPr lvl="2"/>
            <a:r>
              <a:rPr lang="en-US" dirty="0"/>
              <a:t>Total switching cycles</a:t>
            </a:r>
          </a:p>
          <a:p>
            <a:pPr lvl="2"/>
            <a:r>
              <a:rPr lang="en-US" dirty="0"/>
              <a:t>Failure rate</a:t>
            </a:r>
          </a:p>
          <a:p>
            <a:pPr lvl="2"/>
            <a:r>
              <a:rPr lang="en-US" dirty="0"/>
              <a:t>Localizing shifting problems</a:t>
            </a:r>
          </a:p>
          <a:p>
            <a:pPr lvl="2"/>
            <a:r>
              <a:rPr lang="en-US" dirty="0"/>
              <a:t>Check number of actuator repositioning (“anti-gear out function”)</a:t>
            </a:r>
          </a:p>
          <a:p>
            <a:pPr lvl="1"/>
            <a:r>
              <a:rPr lang="en-US" dirty="0"/>
              <a:t>Max-memorized values</a:t>
            </a:r>
          </a:p>
          <a:p>
            <a:pPr lvl="2"/>
            <a:r>
              <a:rPr lang="en-US" dirty="0"/>
              <a:t>Temperature</a:t>
            </a:r>
          </a:p>
          <a:p>
            <a:pPr lvl="2"/>
            <a:r>
              <a:rPr lang="en-US" dirty="0"/>
              <a:t>…</a:t>
            </a:r>
          </a:p>
          <a:p>
            <a:pPr lvl="1"/>
            <a:r>
              <a:rPr lang="en-US" dirty="0"/>
              <a:t>Fault counters</a:t>
            </a:r>
          </a:p>
          <a:p>
            <a:pPr lvl="2"/>
            <a:r>
              <a:rPr lang="en-US" dirty="0"/>
              <a:t>Summing up all errors during lifetime</a:t>
            </a:r>
          </a:p>
          <a:p>
            <a:pPr lvl="2"/>
            <a:r>
              <a:rPr lang="en-US" dirty="0"/>
              <a:t>23 different faults can be distinguished</a:t>
            </a:r>
          </a:p>
          <a:p>
            <a:endParaRPr lang="de-DE" dirty="0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FDB9E230-CADA-4804-BA8B-980E9944ED04}"/>
              </a:ext>
            </a:extLst>
          </p:cNvPr>
          <p:cNvSpPr/>
          <p:nvPr/>
        </p:nvSpPr>
        <p:spPr>
          <a:xfrm rot="10800000">
            <a:off x="9291785" y="6394946"/>
            <a:ext cx="280617" cy="410664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6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D2FDA-7947-4727-9FC7-B27A8279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memory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546174-C36F-4A03-B6AC-C81E8838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58" y="1110996"/>
            <a:ext cx="2427731" cy="51252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75607A9-6D4D-49AD-B829-6D2604D5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82" y="1129284"/>
            <a:ext cx="2429738" cy="51294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00F638A-4AF9-4441-8668-F197B5C22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050" y="1133518"/>
            <a:ext cx="2427732" cy="5125212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C94CA9F-8460-475D-ACA6-CB8B44868141}"/>
              </a:ext>
            </a:extLst>
          </p:cNvPr>
          <p:cNvCxnSpPr>
            <a:cxnSpLocks/>
          </p:cNvCxnSpPr>
          <p:nvPr/>
        </p:nvCxnSpPr>
        <p:spPr>
          <a:xfrm>
            <a:off x="813816" y="5038344"/>
            <a:ext cx="1179576" cy="6675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F020AB45-C563-42E6-B077-C8A48809E9BE}"/>
              </a:ext>
            </a:extLst>
          </p:cNvPr>
          <p:cNvSpPr/>
          <p:nvPr/>
        </p:nvSpPr>
        <p:spPr>
          <a:xfrm>
            <a:off x="3918985" y="3534937"/>
            <a:ext cx="1091927" cy="46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73A16EE6-2177-4CA5-BBC2-5497577B06D4}"/>
              </a:ext>
            </a:extLst>
          </p:cNvPr>
          <p:cNvSpPr/>
          <p:nvPr/>
        </p:nvSpPr>
        <p:spPr>
          <a:xfrm>
            <a:off x="7846086" y="3463607"/>
            <a:ext cx="1091927" cy="46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63AC2B52-4F33-4C00-826E-24AE8125285C}"/>
              </a:ext>
            </a:extLst>
          </p:cNvPr>
          <p:cNvSpPr/>
          <p:nvPr/>
        </p:nvSpPr>
        <p:spPr>
          <a:xfrm>
            <a:off x="105929" y="4658710"/>
            <a:ext cx="1046215" cy="455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200" dirty="0"/>
              <a:t>Press</a:t>
            </a:r>
            <a:br>
              <a:rPr lang="en-US" sz="1200" dirty="0"/>
            </a:br>
            <a:r>
              <a:rPr lang="en-US" sz="1200" dirty="0"/>
              <a:t>Update</a:t>
            </a:r>
            <a:endParaRPr lang="de-DE" sz="1200" dirty="0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90E04D01-79E1-484A-A3A9-A98125826DDF}"/>
              </a:ext>
            </a:extLst>
          </p:cNvPr>
          <p:cNvSpPr/>
          <p:nvPr/>
        </p:nvSpPr>
        <p:spPr>
          <a:xfrm>
            <a:off x="5729489" y="2963473"/>
            <a:ext cx="1421119" cy="455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All faults are listed</a:t>
            </a:r>
            <a:endParaRPr lang="de-DE" sz="1200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B03D91C-8F0C-4E5F-8B91-7E5E35DD50A2}"/>
              </a:ext>
            </a:extLst>
          </p:cNvPr>
          <p:cNvSpPr/>
          <p:nvPr/>
        </p:nvSpPr>
        <p:spPr>
          <a:xfrm>
            <a:off x="7891798" y="2474346"/>
            <a:ext cx="1046215" cy="455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Press fault long</a:t>
            </a:r>
            <a:endParaRPr lang="de-DE" sz="1200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23A7363-AECA-456B-B5D5-0E19B2CFC29E}"/>
              </a:ext>
            </a:extLst>
          </p:cNvPr>
          <p:cNvCxnSpPr>
            <a:cxnSpLocks/>
          </p:cNvCxnSpPr>
          <p:nvPr/>
        </p:nvCxnSpPr>
        <p:spPr>
          <a:xfrm flipH="1" flipV="1">
            <a:off x="7294172" y="2159539"/>
            <a:ext cx="597626" cy="4033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09E3593A-5A14-4A49-A1D4-6A51828B1073}"/>
              </a:ext>
            </a:extLst>
          </p:cNvPr>
          <p:cNvSpPr/>
          <p:nvPr/>
        </p:nvSpPr>
        <p:spPr>
          <a:xfrm rot="10800000">
            <a:off x="2215695" y="6246168"/>
            <a:ext cx="280617" cy="410664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857BB-DB6F-43B3-88F0-855A2C51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Troubleshooting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20685B-459C-486A-80A3-3237F3B6B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7309990" cy="4351338"/>
          </a:xfrm>
        </p:spPr>
        <p:txBody>
          <a:bodyPr/>
          <a:lstStyle/>
          <a:p>
            <a:r>
              <a:rPr lang="en-US" dirty="0"/>
              <a:t>Problem in Windows:</a:t>
            </a:r>
            <a:br>
              <a:rPr lang="en-US" dirty="0"/>
            </a:br>
            <a:r>
              <a:rPr lang="en-US" sz="1800" dirty="0"/>
              <a:t>Program might hang up after click on “Get connected”</a:t>
            </a:r>
          </a:p>
          <a:p>
            <a:r>
              <a:rPr lang="en-US" dirty="0"/>
              <a:t>Background:</a:t>
            </a:r>
            <a:br>
              <a:rPr lang="en-US" dirty="0"/>
            </a:br>
            <a:r>
              <a:rPr lang="en-US" sz="1800" dirty="0"/>
              <a:t>Connection-Settings to Wireless Module is stored in Windows</a:t>
            </a:r>
            <a:br>
              <a:rPr lang="en-US" sz="1800" dirty="0"/>
            </a:br>
            <a:r>
              <a:rPr lang="en-US" sz="1800" dirty="0"/>
              <a:t>When plugging to a different sensorShift PCB, there can be a problem when reconnecting Bluetooth</a:t>
            </a:r>
            <a:endParaRPr lang="en-US" dirty="0"/>
          </a:p>
          <a:p>
            <a:r>
              <a:rPr lang="en-US" dirty="0"/>
              <a:t>Solution:</a:t>
            </a:r>
            <a:br>
              <a:rPr lang="de-DE" dirty="0"/>
            </a:br>
            <a:r>
              <a:rPr lang="de-DE" sz="1800" dirty="0"/>
              <a:t>Remove Bluetooth </a:t>
            </a:r>
            <a:r>
              <a:rPr lang="de-DE" sz="1800" dirty="0" err="1"/>
              <a:t>device</a:t>
            </a:r>
            <a:r>
              <a:rPr lang="de-DE" sz="1800" dirty="0"/>
              <a:t> in Windows </a:t>
            </a:r>
            <a:r>
              <a:rPr lang="de-DE" sz="1800" dirty="0" err="1"/>
              <a:t>settings</a:t>
            </a:r>
            <a:r>
              <a:rPr lang="de-DE" sz="1800" dirty="0"/>
              <a:t>,</a:t>
            </a:r>
            <a:br>
              <a:rPr lang="de-DE" sz="1800" dirty="0"/>
            </a:br>
            <a:r>
              <a:rPr lang="de-DE" sz="1800" dirty="0" err="1"/>
              <a:t>then</a:t>
            </a:r>
            <a:r>
              <a:rPr lang="de-DE" sz="1800" dirty="0"/>
              <a:t> Add </a:t>
            </a:r>
            <a:r>
              <a:rPr lang="de-DE" sz="1800" dirty="0" err="1"/>
              <a:t>it</a:t>
            </a:r>
            <a:r>
              <a:rPr lang="de-DE" sz="1800" dirty="0"/>
              <a:t> </a:t>
            </a:r>
            <a:r>
              <a:rPr lang="de-DE" sz="1800" dirty="0" err="1"/>
              <a:t>again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6E3D53-824A-4D31-9F11-00356E26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90" y="1032084"/>
            <a:ext cx="2761356" cy="51164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F1B445-55EF-4CF0-8BAD-DAAC923D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554" y="4126080"/>
            <a:ext cx="2333951" cy="89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345544-9F35-4C47-80C9-3E29D7AEC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554" y="5185992"/>
            <a:ext cx="1962424" cy="116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0612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1563C-552B-4EC5-A5BF-3B836E2E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presentation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87150F-D183-480C-8660-B08894B64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16" y="1675044"/>
            <a:ext cx="6142939" cy="386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0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273AC-8DFE-400D-A536-4DC35DCE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 </a:t>
            </a:r>
            <a:r>
              <a:rPr lang="de-DE" dirty="0" err="1"/>
              <a:t>practice</a:t>
            </a:r>
            <a:r>
              <a:rPr lang="de-DE" dirty="0"/>
              <a:t> - Dashboard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359335-491D-4815-97B0-8A0F39656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Check </a:t>
            </a:r>
            <a:r>
              <a:rPr lang="de-DE" dirty="0" err="1"/>
              <a:t>Switching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rate (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&lt; 5%, </a:t>
            </a:r>
            <a:r>
              <a:rPr lang="de-DE" dirty="0" err="1"/>
              <a:t>depends</a:t>
            </a:r>
            <a:r>
              <a:rPr lang="de-DE" dirty="0"/>
              <a:t> also on external </a:t>
            </a:r>
            <a:r>
              <a:rPr lang="de-DE" dirty="0" err="1"/>
              <a:t>load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sensorShift PCB?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actuator</a:t>
            </a:r>
            <a:r>
              <a:rPr lang="de-DE" dirty="0"/>
              <a:t> stuck at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278270-A4AA-4583-9440-93506028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722" y="1130909"/>
            <a:ext cx="1571844" cy="7525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E5E7ED-1162-44EA-99A4-845503A8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899" y="2322634"/>
            <a:ext cx="1260667" cy="13224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01ECF3B-7089-4F08-ADD5-6A769549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612" y="4307669"/>
            <a:ext cx="4686954" cy="6668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A5E074-0F5C-4840-ACA0-D0E93E0C3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669" y="5394312"/>
            <a:ext cx="1590897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8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56BA2-1130-40E7-A2AA-5EF0888C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 </a:t>
            </a:r>
            <a:r>
              <a:rPr lang="de-DE" dirty="0" err="1"/>
              <a:t>practice</a:t>
            </a:r>
            <a:r>
              <a:rPr lang="de-DE" dirty="0"/>
              <a:t> - Data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C47C3-C175-4B4A-844E-A1C0872B8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More in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Check </a:t>
            </a:r>
            <a:r>
              <a:rPr lang="de-DE" dirty="0" err="1"/>
              <a:t>Statistics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lvl="1"/>
            <a:r>
              <a:rPr lang="de-DE" dirty="0"/>
              <a:t>Check fault </a:t>
            </a:r>
            <a:r>
              <a:rPr lang="de-DE" dirty="0" err="1"/>
              <a:t>counters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422120-8CC8-4443-A708-0BD31032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94" y="1919698"/>
            <a:ext cx="4725059" cy="1152686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7800A73-2690-422F-9E1F-C3A58FDBD977}"/>
              </a:ext>
            </a:extLst>
          </p:cNvPr>
          <p:cNvCxnSpPr/>
          <p:nvPr/>
        </p:nvCxnSpPr>
        <p:spPr>
          <a:xfrm>
            <a:off x="4233672" y="2267712"/>
            <a:ext cx="5394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6CC74ABD-D8A4-49DA-A978-9EF1CF9C3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94" y="3803905"/>
            <a:ext cx="4725059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2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C414A-20AA-4A6F-A5AD-B12A178E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732012-8919-4D9F-B1B6-35BD3A84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54699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700" dirty="0" err="1"/>
              <a:t>Introduction</a:t>
            </a:r>
            <a:endParaRPr lang="de-DE" sz="1700" dirty="0"/>
          </a:p>
          <a:p>
            <a:pPr>
              <a:lnSpc>
                <a:spcPct val="150000"/>
              </a:lnSpc>
            </a:pPr>
            <a:r>
              <a:rPr lang="de-DE" sz="1700" dirty="0"/>
              <a:t>sensorShift Basics</a:t>
            </a:r>
          </a:p>
          <a:p>
            <a:pPr>
              <a:lnSpc>
                <a:spcPct val="150000"/>
              </a:lnSpc>
            </a:pPr>
            <a:r>
              <a:rPr lang="de-DE" sz="1700" dirty="0"/>
              <a:t>Wireless Module</a:t>
            </a:r>
          </a:p>
          <a:p>
            <a:pPr>
              <a:lnSpc>
                <a:spcPct val="150000"/>
              </a:lnSpc>
            </a:pPr>
            <a:r>
              <a:rPr lang="de-DE" sz="1700" dirty="0"/>
              <a:t>The App</a:t>
            </a:r>
          </a:p>
          <a:p>
            <a:pPr>
              <a:lnSpc>
                <a:spcPct val="150000"/>
              </a:lnSpc>
            </a:pPr>
            <a:r>
              <a:rPr lang="de-DE" sz="1700" dirty="0"/>
              <a:t>Connection </a:t>
            </a:r>
          </a:p>
          <a:p>
            <a:pPr lvl="1">
              <a:lnSpc>
                <a:spcPct val="150000"/>
              </a:lnSpc>
            </a:pPr>
            <a:r>
              <a:rPr lang="de-DE" sz="1700" dirty="0"/>
              <a:t>Android</a:t>
            </a:r>
          </a:p>
          <a:p>
            <a:pPr lvl="1">
              <a:lnSpc>
                <a:spcPct val="150000"/>
              </a:lnSpc>
            </a:pPr>
            <a:r>
              <a:rPr lang="de-DE" sz="1700" dirty="0"/>
              <a:t>Windows</a:t>
            </a:r>
          </a:p>
          <a:p>
            <a:pPr>
              <a:lnSpc>
                <a:spcPct val="150000"/>
              </a:lnSpc>
            </a:pPr>
            <a:r>
              <a:rPr lang="de-DE" sz="1700" dirty="0"/>
              <a:t>Live </a:t>
            </a:r>
            <a:r>
              <a:rPr lang="de-DE" sz="1700" dirty="0" err="1"/>
              <a:t>presentation</a:t>
            </a:r>
            <a:endParaRPr lang="de-DE" sz="1700" dirty="0"/>
          </a:p>
          <a:p>
            <a:pPr>
              <a:lnSpc>
                <a:spcPct val="150000"/>
              </a:lnSpc>
            </a:pPr>
            <a:r>
              <a:rPr lang="de-DE" sz="1700" dirty="0"/>
              <a:t>Best </a:t>
            </a:r>
            <a:r>
              <a:rPr lang="de-DE" sz="1700" dirty="0" err="1"/>
              <a:t>practice</a:t>
            </a:r>
            <a:endParaRPr lang="de-DE" sz="1700" dirty="0"/>
          </a:p>
          <a:p>
            <a:pPr>
              <a:lnSpc>
                <a:spcPct val="150000"/>
              </a:lnSpc>
            </a:pPr>
            <a:r>
              <a:rPr lang="de-DE" sz="1700" dirty="0"/>
              <a:t>Next </a:t>
            </a:r>
            <a:r>
              <a:rPr lang="de-DE" sz="1700" dirty="0" err="1"/>
              <a:t>steps</a:t>
            </a:r>
            <a:endParaRPr lang="de-DE" sz="17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014694-D875-4D1B-B910-6AE1D58C3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/>
          <a:stretch/>
        </p:blipFill>
        <p:spPr bwMode="auto">
          <a:xfrm>
            <a:off x="7897694" y="3059005"/>
            <a:ext cx="2577114" cy="197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Licht enthält.&#10;&#10;Automatisch generierte Beschreibung">
            <a:extLst>
              <a:ext uri="{FF2B5EF4-FFF2-40B4-BE49-F238E27FC236}">
                <a16:creationId xmlns:a16="http://schemas.microsoft.com/office/drawing/2014/main" id="{189F4134-0FDD-451C-878F-5FB0D0E6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6570">
            <a:off x="8909419" y="1969231"/>
            <a:ext cx="1553275" cy="15532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418B3-7EFB-4A98-98CE-9CAD268A14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36270" y="1406019"/>
            <a:ext cx="973648" cy="9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28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74089-4939-4F1F-A72D-0EBEC7CF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– fault memory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E8EE50-955F-49BB-920D-772E8BE4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last faults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9E1FA0-051F-4CF8-9890-4004DE9D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32" y="1494454"/>
            <a:ext cx="3924848" cy="29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6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EDE86-D47D-4C30-947C-C927A0A6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de-DE" dirty="0"/>
              <a:t>ext </a:t>
            </a:r>
            <a:r>
              <a:rPr lang="de-DE" dirty="0" err="1"/>
              <a:t>steps</a:t>
            </a:r>
            <a:r>
              <a:rPr lang="de-DE" dirty="0"/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BB501-2D4D-45EE-AAE1-9075F6385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Data?</a:t>
            </a:r>
          </a:p>
          <a:p>
            <a:r>
              <a:rPr lang="de-DE" dirty="0" err="1"/>
              <a:t>Preffered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Sharepoint</a:t>
            </a:r>
            <a:endParaRPr lang="de-DE" dirty="0"/>
          </a:p>
          <a:p>
            <a:r>
              <a:rPr lang="de-DE" dirty="0"/>
              <a:t>Other </a:t>
            </a:r>
            <a:r>
              <a:rPr lang="de-DE" dirty="0" err="1"/>
              <a:t>possibilities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Teams</a:t>
            </a:r>
          </a:p>
          <a:p>
            <a:pPr lvl="1"/>
            <a:r>
              <a:rPr lang="de-DE" dirty="0" err="1"/>
              <a:t>Whatsapp</a:t>
            </a:r>
            <a:endParaRPr lang="de-DE" dirty="0"/>
          </a:p>
          <a:p>
            <a:pPr lvl="1"/>
            <a:r>
              <a:rPr lang="de-DE" dirty="0"/>
              <a:t>Email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BCFC64-C6D5-4AD8-9029-F079F247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665" y="1773454"/>
            <a:ext cx="8050530" cy="508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E8545-67BD-4415-AAF1-6FA5523DF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424FB3-8D6B-4C16-AA8F-78A64ABFA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5519172"/>
          </a:xfrm>
        </p:spPr>
        <p:txBody>
          <a:bodyPr/>
          <a:lstStyle/>
          <a:p>
            <a:r>
              <a:rPr lang="de-DE" dirty="0"/>
              <a:t>Study was </a:t>
            </a:r>
            <a:r>
              <a:rPr lang="de-DE" dirty="0" err="1"/>
              <a:t>introduced</a:t>
            </a:r>
            <a:r>
              <a:rPr lang="de-DE" dirty="0"/>
              <a:t> in 2020 -&gt; STOBER Future Products</a:t>
            </a:r>
            <a:br>
              <a:rPr lang="de-DE" dirty="0"/>
            </a:br>
            <a:r>
              <a:rPr lang="de-DE" dirty="0"/>
              <a:t>Purpose: </a:t>
            </a:r>
          </a:p>
          <a:p>
            <a:pPr lvl="1"/>
            <a:r>
              <a:rPr lang="de-DE" dirty="0" err="1"/>
              <a:t>building</a:t>
            </a:r>
            <a:r>
              <a:rPr lang="de-DE" dirty="0"/>
              <a:t> a Bluetooth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  <a:p>
            <a:pPr lvl="1"/>
            <a:r>
              <a:rPr lang="de-DE" dirty="0" err="1"/>
              <a:t>Developing</a:t>
            </a:r>
            <a:r>
              <a:rPr lang="de-DE" dirty="0"/>
              <a:t> an easy-</a:t>
            </a:r>
            <a:r>
              <a:rPr lang="de-DE" dirty="0" err="1"/>
              <a:t>to</a:t>
            </a:r>
            <a:r>
              <a:rPr lang="de-DE" dirty="0"/>
              <a:t>-</a:t>
            </a:r>
            <a:r>
              <a:rPr lang="de-DE" dirty="0" err="1"/>
              <a:t>use</a:t>
            </a:r>
            <a:r>
              <a:rPr lang="de-DE" dirty="0"/>
              <a:t> interface </a:t>
            </a:r>
            <a:r>
              <a:rPr lang="de-DE" dirty="0" err="1"/>
              <a:t>for</a:t>
            </a:r>
            <a:r>
              <a:rPr lang="de-DE" dirty="0"/>
              <a:t> sensorShift </a:t>
            </a:r>
            <a:r>
              <a:rPr lang="de-DE" dirty="0" err="1"/>
              <a:t>service</a:t>
            </a:r>
            <a:endParaRPr lang="de-DE" dirty="0"/>
          </a:p>
          <a:p>
            <a:pPr lvl="1"/>
            <a:r>
              <a:rPr lang="de-DE" dirty="0" err="1"/>
              <a:t>Gaining</a:t>
            </a:r>
            <a:r>
              <a:rPr lang="de-DE" dirty="0"/>
              <a:t> </a:t>
            </a:r>
            <a:r>
              <a:rPr lang="de-DE" dirty="0" err="1"/>
              <a:t>knowledge</a:t>
            </a:r>
            <a:endParaRPr lang="de-DE" dirty="0"/>
          </a:p>
          <a:p>
            <a:pPr lvl="1"/>
            <a:r>
              <a:rPr lang="de-DE" dirty="0" err="1"/>
              <a:t>Paving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wireless</a:t>
            </a:r>
            <a:r>
              <a:rPr lang="de-DE" dirty="0"/>
              <a:t> </a:t>
            </a:r>
            <a:r>
              <a:rPr lang="de-DE" dirty="0" err="1"/>
              <a:t>connection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controllers</a:t>
            </a:r>
            <a:r>
              <a:rPr lang="de-DE" dirty="0"/>
              <a:t>…</a:t>
            </a:r>
          </a:p>
          <a:p>
            <a:pPr lvl="1"/>
            <a:endParaRPr lang="de-DE" dirty="0"/>
          </a:p>
          <a:p>
            <a:r>
              <a:rPr lang="de-DE" dirty="0"/>
              <a:t>Beta Software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roll out</a:t>
            </a:r>
          </a:p>
          <a:p>
            <a:pPr lvl="1"/>
            <a:r>
              <a:rPr lang="de-DE" dirty="0"/>
              <a:t>Same code and GUI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platforms</a:t>
            </a:r>
            <a:endParaRPr lang="de-DE" dirty="0"/>
          </a:p>
          <a:p>
            <a:endParaRPr lang="de-DE" dirty="0"/>
          </a:p>
          <a:p>
            <a:r>
              <a:rPr lang="de-DE" dirty="0"/>
              <a:t>This Module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functional</a:t>
            </a:r>
            <a:r>
              <a:rPr lang="de-DE" dirty="0"/>
              <a:t> prototype</a:t>
            </a:r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20 </a:t>
            </a:r>
            <a:r>
              <a:rPr lang="de-DE" dirty="0" err="1"/>
              <a:t>pieces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/>
              <a:t>testing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9E8D7E-EEEA-4683-AEED-F119710C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57" b="18280"/>
          <a:stretch/>
        </p:blipFill>
        <p:spPr>
          <a:xfrm>
            <a:off x="8625317" y="993484"/>
            <a:ext cx="2657475" cy="15935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BFC81F-B208-40EF-A4F2-8002C3D8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86" b="36188"/>
          <a:stretch/>
        </p:blipFill>
        <p:spPr>
          <a:xfrm>
            <a:off x="7862548" y="2890340"/>
            <a:ext cx="3839251" cy="17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FCB272BB-14B8-47C9-B518-4230936BA13A}"/>
              </a:ext>
            </a:extLst>
          </p:cNvPr>
          <p:cNvSpPr/>
          <p:nvPr/>
        </p:nvSpPr>
        <p:spPr>
          <a:xfrm>
            <a:off x="9647428" y="4952791"/>
            <a:ext cx="1409303" cy="54078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5A7B9EA-4B85-4165-B6DD-85ED2A708187}"/>
              </a:ext>
            </a:extLst>
          </p:cNvPr>
          <p:cNvSpPr/>
          <p:nvPr/>
        </p:nvSpPr>
        <p:spPr>
          <a:xfrm>
            <a:off x="3179527" y="1976628"/>
            <a:ext cx="1892889" cy="54078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Picture 2" descr="M:\Hardwareentwicklung\Praktikum Julian Weber\Projekt_Schaltgetriebe Aktuator\Hardware\Bilder_PS Getriebe\PS Getriebe Außenansicht.JPG">
            <a:extLst>
              <a:ext uri="{FF2B5EF4-FFF2-40B4-BE49-F238E27FC236}">
                <a16:creationId xmlns:a16="http://schemas.microsoft.com/office/drawing/2014/main" id="{95888E8D-5816-4972-8E2C-D5EFCC3F0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"/>
          <a:stretch/>
        </p:blipFill>
        <p:spPr bwMode="auto">
          <a:xfrm>
            <a:off x="522205" y="3781606"/>
            <a:ext cx="3762140" cy="28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17E804-6B8F-4D8F-82C6-1ADDFBA9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0" dirty="0"/>
              <a:t>sensorShift PCB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F3317-5C3B-4203-8464-5418D48B6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" b="95481" l="5002" r="98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14" y="1206550"/>
            <a:ext cx="5832269" cy="428702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21ED261-FE10-4E64-9FEC-9F09DE2A62E8}"/>
              </a:ext>
            </a:extLst>
          </p:cNvPr>
          <p:cNvSpPr txBox="1"/>
          <p:nvPr/>
        </p:nvSpPr>
        <p:spPr>
          <a:xfrm>
            <a:off x="4462278" y="1144757"/>
            <a:ext cx="138029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 err="1"/>
              <a:t>Microcontroller</a:t>
            </a:r>
            <a:endParaRPr lang="de-DE" sz="1200" dirty="0"/>
          </a:p>
          <a:p>
            <a:r>
              <a:rPr lang="de-DE" sz="1200" dirty="0"/>
              <a:t>32bit  48MHz</a:t>
            </a:r>
          </a:p>
          <a:p>
            <a:r>
              <a:rPr lang="de-DE" sz="1200" dirty="0"/>
              <a:t>ARM M0+</a:t>
            </a:r>
            <a:endParaRPr lang="de-DE" sz="1100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353B72F-F376-48F9-AD48-938C80FA2D78}"/>
              </a:ext>
            </a:extLst>
          </p:cNvPr>
          <p:cNvCxnSpPr>
            <a:stCxn id="7" idx="3"/>
          </p:cNvCxnSpPr>
          <p:nvPr/>
        </p:nvCxnSpPr>
        <p:spPr bwMode="auto">
          <a:xfrm>
            <a:off x="5842570" y="1467923"/>
            <a:ext cx="1610508" cy="1121170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BB25DA08-4F10-4A21-B4A9-EECE471217CC}"/>
              </a:ext>
            </a:extLst>
          </p:cNvPr>
          <p:cNvSpPr txBox="1"/>
          <p:nvPr/>
        </p:nvSpPr>
        <p:spPr>
          <a:xfrm>
            <a:off x="7552216" y="1090084"/>
            <a:ext cx="109036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/>
              <a:t>Status LEDs</a:t>
            </a:r>
            <a:endParaRPr lang="de-DE" sz="110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C7A0C53-7A2B-44FB-9610-ED919EAFAC2E}"/>
              </a:ext>
            </a:extLst>
          </p:cNvPr>
          <p:cNvCxnSpPr>
            <a:cxnSpLocks/>
          </p:cNvCxnSpPr>
          <p:nvPr/>
        </p:nvCxnSpPr>
        <p:spPr bwMode="auto">
          <a:xfrm flipH="1">
            <a:off x="7453078" y="1380109"/>
            <a:ext cx="320989" cy="701269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EC823A7-C49B-434D-AC75-93F14E35D60E}"/>
              </a:ext>
            </a:extLst>
          </p:cNvPr>
          <p:cNvSpPr txBox="1"/>
          <p:nvPr/>
        </p:nvSpPr>
        <p:spPr>
          <a:xfrm>
            <a:off x="10682803" y="1859521"/>
            <a:ext cx="124425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/>
              <a:t>Relais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</a:p>
          <a:p>
            <a:r>
              <a:rPr lang="de-DE" sz="1200" dirty="0"/>
              <a:t>PLC Feedback</a:t>
            </a:r>
            <a:endParaRPr lang="de-DE" sz="1100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76FB2EE-63CE-4EE6-86B1-863302AFDF05}"/>
              </a:ext>
            </a:extLst>
          </p:cNvPr>
          <p:cNvCxnSpPr>
            <a:cxnSpLocks/>
          </p:cNvCxnSpPr>
          <p:nvPr/>
        </p:nvCxnSpPr>
        <p:spPr bwMode="auto">
          <a:xfrm flipH="1">
            <a:off x="9647428" y="2004060"/>
            <a:ext cx="1030810" cy="80009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5D5317D7-02C7-47F0-BF92-6F3B663C116E}"/>
              </a:ext>
            </a:extLst>
          </p:cNvPr>
          <p:cNvSpPr txBox="1"/>
          <p:nvPr/>
        </p:nvSpPr>
        <p:spPr>
          <a:xfrm>
            <a:off x="10498219" y="3579575"/>
            <a:ext cx="109036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/>
              <a:t>Motor </a:t>
            </a:r>
            <a:r>
              <a:rPr lang="de-DE" sz="1200" dirty="0" err="1"/>
              <a:t>driver</a:t>
            </a:r>
            <a:endParaRPr lang="de-DE" sz="1100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65FC424-7857-46A9-82DA-BF9090635FAB}"/>
              </a:ext>
            </a:extLst>
          </p:cNvPr>
          <p:cNvCxnSpPr>
            <a:stCxn id="13" idx="1"/>
          </p:cNvCxnSpPr>
          <p:nvPr/>
        </p:nvCxnSpPr>
        <p:spPr bwMode="auto">
          <a:xfrm flipH="1" flipV="1">
            <a:off x="9088916" y="3169637"/>
            <a:ext cx="1409303" cy="548438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F559790D-A65E-4EA3-8CBF-98BB86BA78D5}"/>
              </a:ext>
            </a:extLst>
          </p:cNvPr>
          <p:cNvSpPr txBox="1"/>
          <p:nvPr/>
        </p:nvSpPr>
        <p:spPr>
          <a:xfrm>
            <a:off x="3374673" y="2899980"/>
            <a:ext cx="162256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/>
              <a:t>Angular hall </a:t>
            </a:r>
            <a:r>
              <a:rPr lang="de-DE" sz="1200" dirty="0" err="1"/>
              <a:t>sensor</a:t>
            </a:r>
            <a:endParaRPr lang="de-DE" sz="110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A8E50CA0-E3AC-4EDA-83D5-D58868076FC2}"/>
              </a:ext>
            </a:extLst>
          </p:cNvPr>
          <p:cNvCxnSpPr>
            <a:stCxn id="17" idx="3"/>
          </p:cNvCxnSpPr>
          <p:nvPr/>
        </p:nvCxnSpPr>
        <p:spPr bwMode="auto">
          <a:xfrm>
            <a:off x="4997233" y="3038480"/>
            <a:ext cx="1892889" cy="138499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0877F37E-59C6-4413-A23A-57803FDE56E8}"/>
              </a:ext>
            </a:extLst>
          </p:cNvPr>
          <p:cNvSpPr txBox="1"/>
          <p:nvPr/>
        </p:nvSpPr>
        <p:spPr>
          <a:xfrm>
            <a:off x="6485819" y="5831991"/>
            <a:ext cx="272545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 err="1"/>
              <a:t>Connectors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motor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I/O </a:t>
            </a:r>
            <a:r>
              <a:rPr lang="de-DE" sz="1200" dirty="0" err="1"/>
              <a:t>signals</a:t>
            </a:r>
            <a:endParaRPr lang="de-DE" sz="1100" dirty="0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BB2578B-59C7-4D5B-9C42-C906D5A581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38392" y="5016411"/>
            <a:ext cx="467523" cy="815580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40A5C245-DA69-4D37-B658-82EC0DB1F6C2}"/>
              </a:ext>
            </a:extLst>
          </p:cNvPr>
          <p:cNvSpPr txBox="1"/>
          <p:nvPr/>
        </p:nvSpPr>
        <p:spPr>
          <a:xfrm>
            <a:off x="9811896" y="5074395"/>
            <a:ext cx="109210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/>
              <a:t>Service Port</a:t>
            </a:r>
            <a:endParaRPr lang="de-DE" sz="1100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EC54093C-5121-478D-9B4B-1C3FBA9BB35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97398" y="4544568"/>
            <a:ext cx="1714498" cy="646972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DC41D59D-9173-4F2C-9DB6-D0B4B1CF572D}"/>
              </a:ext>
            </a:extLst>
          </p:cNvPr>
          <p:cNvSpPr txBox="1"/>
          <p:nvPr/>
        </p:nvSpPr>
        <p:spPr>
          <a:xfrm>
            <a:off x="3309854" y="2104176"/>
            <a:ext cx="162256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square" rtlCol="0">
            <a:spAutoFit/>
          </a:bodyPr>
          <a:lstStyle/>
          <a:p>
            <a:r>
              <a:rPr lang="de-DE" sz="1200" dirty="0"/>
              <a:t>Non-volatile </a:t>
            </a:r>
            <a:r>
              <a:rPr lang="de-DE" sz="1200" dirty="0" err="1"/>
              <a:t>memory</a:t>
            </a:r>
            <a:endParaRPr lang="de-DE" sz="1100" dirty="0"/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079AA35-B13B-4812-A42A-76A636530C1F}"/>
              </a:ext>
            </a:extLst>
          </p:cNvPr>
          <p:cNvCxnSpPr>
            <a:cxnSpLocks/>
            <a:stCxn id="39" idx="3"/>
          </p:cNvCxnSpPr>
          <p:nvPr/>
        </p:nvCxnSpPr>
        <p:spPr bwMode="auto">
          <a:xfrm>
            <a:off x="4932414" y="2242676"/>
            <a:ext cx="1892889" cy="588055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Grafik 20" descr="Pfeil Kurve im Uhrzeigersinn">
            <a:extLst>
              <a:ext uri="{FF2B5EF4-FFF2-40B4-BE49-F238E27FC236}">
                <a16:creationId xmlns:a16="http://schemas.microsoft.com/office/drawing/2014/main" id="{6CC25A79-015F-4E17-A479-6B1554CC6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637290" y="3286392"/>
            <a:ext cx="970966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3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7" grpId="0" animBg="1"/>
      <p:bldP spid="9" grpId="0" animBg="1"/>
      <p:bldP spid="11" grpId="0" animBg="1"/>
      <p:bldP spid="13" grpId="0" animBg="1"/>
      <p:bldP spid="17" grpId="0" animBg="1"/>
      <p:bldP spid="19" grpId="0" animBg="1"/>
      <p:bldP spid="33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2EDFAEB-7104-4CAD-ACBA-C5D1F4F0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User Interface vs.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E34B7C-5C6D-41FA-9FAE-979742207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r="26915"/>
          <a:stretch/>
        </p:blipFill>
        <p:spPr>
          <a:xfrm>
            <a:off x="6285767" y="4356381"/>
            <a:ext cx="4566245" cy="166037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E5CDD78-592D-4686-8349-82CD214F0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595" y="1641578"/>
            <a:ext cx="4567418" cy="2143890"/>
          </a:xfrm>
          <a:prstGeom prst="rect">
            <a:avLst/>
          </a:prstGeom>
        </p:spPr>
      </p:pic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A64AD46D-7703-4C4A-9FBF-3FE788F6A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2480592"/>
              </p:ext>
            </p:extLst>
          </p:nvPr>
        </p:nvGraphicFramePr>
        <p:xfrm>
          <a:off x="462455" y="1564395"/>
          <a:ext cx="5718008" cy="514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0DBFDA8-C12B-4D4C-9576-3A8A6494F44B}"/>
              </a:ext>
            </a:extLst>
          </p:cNvPr>
          <p:cNvSpPr txBox="1"/>
          <p:nvPr/>
        </p:nvSpPr>
        <p:spPr>
          <a:xfrm>
            <a:off x="4182907" y="1678154"/>
            <a:ext cx="1849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Visible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customer</a:t>
            </a:r>
            <a:endParaRPr lang="de-DE" sz="1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5AEFD4-5333-446A-B6D1-B3CB204DF4DD}"/>
              </a:ext>
            </a:extLst>
          </p:cNvPr>
          <p:cNvSpPr txBox="1"/>
          <p:nvPr/>
        </p:nvSpPr>
        <p:spPr>
          <a:xfrm>
            <a:off x="0" y="6374388"/>
            <a:ext cx="2887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Access only through test system 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397733-071D-4CD8-9583-86A33EAEAABF}"/>
              </a:ext>
            </a:extLst>
          </p:cNvPr>
          <p:cNvSpPr txBox="1"/>
          <p:nvPr/>
        </p:nvSpPr>
        <p:spPr>
          <a:xfrm>
            <a:off x="6285767" y="4019283"/>
            <a:ext cx="2325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Manual </a:t>
            </a:r>
            <a:r>
              <a:rPr lang="de-DE" sz="1600" dirty="0" err="1"/>
              <a:t>for</a:t>
            </a:r>
            <a:r>
              <a:rPr lang="de-DE" sz="1600" dirty="0"/>
              <a:t> LED </a:t>
            </a:r>
            <a:r>
              <a:rPr lang="de-DE" sz="1600" dirty="0" err="1"/>
              <a:t>decoding</a:t>
            </a:r>
            <a:r>
              <a:rPr lang="de-DE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918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8E78A-6D8A-4719-A70C-5A33DE5F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Wireless Module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B0AE58-2A16-45F9-A0E0-AE22CF69A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5498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err="1"/>
              <a:t>Connects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sensorShift</a:t>
            </a:r>
            <a:br>
              <a:rPr lang="de-DE" dirty="0"/>
            </a:br>
            <a:r>
              <a:rPr lang="de-DE" dirty="0" err="1"/>
              <a:t>Translates</a:t>
            </a:r>
            <a:r>
              <a:rPr lang="de-DE" dirty="0"/>
              <a:t> BLE &lt;-&gt; sensorShift</a:t>
            </a:r>
          </a:p>
          <a:p>
            <a:pPr>
              <a:lnSpc>
                <a:spcPct val="150000"/>
              </a:lnSpc>
            </a:pPr>
            <a:r>
              <a:rPr lang="de-DE" dirty="0"/>
              <a:t>Works </a:t>
            </a:r>
            <a:r>
              <a:rPr lang="de-DE" dirty="0" err="1"/>
              <a:t>with</a:t>
            </a:r>
            <a:r>
              <a:rPr lang="de-DE" dirty="0"/>
              <a:t> ANY sensorShift Firmware Version</a:t>
            </a:r>
          </a:p>
          <a:p>
            <a:pPr>
              <a:lnSpc>
                <a:spcPct val="150000"/>
              </a:lnSpc>
            </a:pPr>
            <a:endParaRPr lang="de-DE" sz="1200" dirty="0"/>
          </a:p>
          <a:p>
            <a:pPr>
              <a:lnSpc>
                <a:spcPct val="150000"/>
              </a:lnSpc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password</a:t>
            </a:r>
            <a:r>
              <a:rPr lang="de-DE" dirty="0"/>
              <a:t> </a:t>
            </a:r>
            <a:r>
              <a:rPr lang="de-DE" dirty="0" err="1"/>
              <a:t>required</a:t>
            </a:r>
            <a:endParaRPr lang="de-DE" dirty="0"/>
          </a:p>
          <a:p>
            <a:pPr>
              <a:lnSpc>
                <a:spcPct val="150000"/>
              </a:lnSpc>
            </a:pPr>
            <a:endParaRPr lang="de-DE" sz="1200" dirty="0"/>
          </a:p>
          <a:p>
            <a:pPr>
              <a:lnSpc>
                <a:spcPct val="150000"/>
              </a:lnSpc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hot</a:t>
            </a:r>
            <a:r>
              <a:rPr lang="de-DE" dirty="0"/>
              <a:t> </a:t>
            </a:r>
            <a:r>
              <a:rPr lang="de-DE" dirty="0" err="1"/>
              <a:t>plugging</a:t>
            </a:r>
            <a:br>
              <a:rPr lang="de-DE" dirty="0"/>
            </a:br>
            <a:r>
              <a:rPr lang="de-DE" dirty="0"/>
              <a:t>-&gt; Power off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connection</a:t>
            </a: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5BC3EE-4F47-438E-80FB-991C6F28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048" y="1935480"/>
            <a:ext cx="4133952" cy="2943374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682F9A3-AC29-4DE8-BD31-33D0D6CA1363}"/>
              </a:ext>
            </a:extLst>
          </p:cNvPr>
          <p:cNvSpPr/>
          <p:nvPr/>
        </p:nvSpPr>
        <p:spPr>
          <a:xfrm>
            <a:off x="5901543" y="1227330"/>
            <a:ext cx="1885950" cy="590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Microcontroller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144AB09-0875-4C32-B550-85B7DBFA5267}"/>
              </a:ext>
            </a:extLst>
          </p:cNvPr>
          <p:cNvSpPr/>
          <p:nvPr/>
        </p:nvSpPr>
        <p:spPr>
          <a:xfrm>
            <a:off x="9914572" y="4990771"/>
            <a:ext cx="1885950" cy="590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Bluetooth Chip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F9E60FF-6742-4060-B4CD-986622276494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10762488" y="3001033"/>
            <a:ext cx="95059" cy="19897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B51DA01-B29A-4535-B892-11939D8F207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787493" y="1522605"/>
            <a:ext cx="1808452" cy="14784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0C4E9FF-B69A-41C1-B885-21BE1A8A4A7E}"/>
              </a:ext>
            </a:extLst>
          </p:cNvPr>
          <p:cNvSpPr/>
          <p:nvPr/>
        </p:nvSpPr>
        <p:spPr>
          <a:xfrm>
            <a:off x="8028622" y="5810848"/>
            <a:ext cx="1885950" cy="8062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Interface </a:t>
            </a:r>
            <a:r>
              <a:rPr lang="de-DE" sz="1600" dirty="0" err="1"/>
              <a:t>to</a:t>
            </a:r>
            <a:r>
              <a:rPr lang="de-DE" sz="1600" dirty="0"/>
              <a:t> SensorShift </a:t>
            </a:r>
            <a:br>
              <a:rPr lang="de-DE" sz="1600" dirty="0"/>
            </a:br>
            <a:r>
              <a:rPr lang="de-DE" sz="1600" dirty="0"/>
              <a:t>Service Port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7F26929-508C-49A2-93C8-DA11EF19FEA7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8527800" y="4069080"/>
            <a:ext cx="443797" cy="17417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40A68FF-B831-4DE2-BB6A-E26297CBE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4" b="13656"/>
          <a:stretch/>
        </p:blipFill>
        <p:spPr>
          <a:xfrm>
            <a:off x="9044325" y="999893"/>
            <a:ext cx="2657475" cy="86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6D2BC0-B05A-440A-9DB4-EEAE15B6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800" y="886968"/>
            <a:ext cx="2404083" cy="47110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C6BC0E-2A0F-4506-BB8E-6F5E2486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Wireless Module - </a:t>
            </a:r>
            <a:r>
              <a:rPr lang="de-DE" dirty="0" err="1"/>
              <a:t>connection</a:t>
            </a:r>
            <a:endParaRPr lang="de-DE" dirty="0"/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FD6F57CE-B10A-464E-95E7-C2C47652A1A6}"/>
              </a:ext>
            </a:extLst>
          </p:cNvPr>
          <p:cNvSpPr txBox="1">
            <a:spLocks/>
          </p:cNvSpPr>
          <p:nvPr/>
        </p:nvSpPr>
        <p:spPr>
          <a:xfrm>
            <a:off x="540000" y="1066815"/>
            <a:ext cx="11161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Connection:</a:t>
            </a:r>
          </a:p>
          <a:p>
            <a:pPr lvl="1"/>
            <a:r>
              <a:rPr lang="de-DE" sz="1600" dirty="0"/>
              <a:t>Android</a:t>
            </a:r>
          </a:p>
          <a:p>
            <a:pPr lvl="2"/>
            <a:r>
              <a:rPr lang="de-DE" sz="1400" dirty="0"/>
              <a:t>visible in Bluetooth </a:t>
            </a:r>
            <a:r>
              <a:rPr lang="de-DE" sz="1400" dirty="0" err="1"/>
              <a:t>connection</a:t>
            </a:r>
            <a:r>
              <a:rPr lang="de-DE" sz="1400" dirty="0"/>
              <a:t> </a:t>
            </a:r>
            <a:r>
              <a:rPr lang="de-DE" sz="1400" dirty="0" err="1"/>
              <a:t>dialog</a:t>
            </a:r>
            <a:endParaRPr lang="de-DE" sz="1400" dirty="0"/>
          </a:p>
          <a:p>
            <a:pPr lvl="2"/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user</a:t>
            </a:r>
            <a:r>
              <a:rPr lang="de-DE" sz="1400" dirty="0"/>
              <a:t> </a:t>
            </a:r>
            <a:r>
              <a:rPr lang="de-DE" sz="1400" dirty="0" err="1"/>
              <a:t>action</a:t>
            </a:r>
            <a:r>
              <a:rPr lang="de-DE" sz="1400" dirty="0"/>
              <a:t> </a:t>
            </a:r>
            <a:r>
              <a:rPr lang="de-DE" sz="1400" dirty="0" err="1"/>
              <a:t>required</a:t>
            </a:r>
            <a:r>
              <a:rPr lang="de-DE" sz="1400" dirty="0"/>
              <a:t> (</a:t>
            </a:r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pairing</a:t>
            </a:r>
            <a:r>
              <a:rPr lang="de-DE" sz="1400" dirty="0"/>
              <a:t>)</a:t>
            </a:r>
          </a:p>
          <a:p>
            <a:pPr lvl="1"/>
            <a:r>
              <a:rPr lang="de-DE" sz="1600" dirty="0"/>
              <a:t>Windows</a:t>
            </a:r>
          </a:p>
          <a:p>
            <a:pPr lvl="2"/>
            <a:r>
              <a:rPr lang="de-DE" sz="1400" dirty="0"/>
              <a:t>Pairing </a:t>
            </a:r>
            <a:r>
              <a:rPr lang="de-DE" sz="1400" dirty="0" err="1"/>
              <a:t>required</a:t>
            </a:r>
            <a:r>
              <a:rPr lang="de-DE" sz="1400" dirty="0"/>
              <a:t> („Add </a:t>
            </a:r>
            <a:r>
              <a:rPr lang="de-DE" sz="1400" dirty="0" err="1"/>
              <a:t>bluetooth</a:t>
            </a:r>
            <a:r>
              <a:rPr lang="de-DE" sz="1400" dirty="0"/>
              <a:t> </a:t>
            </a:r>
            <a:r>
              <a:rPr lang="de-DE" sz="1400" dirty="0" err="1"/>
              <a:t>devices</a:t>
            </a:r>
            <a:r>
              <a:rPr lang="de-DE" sz="1400" dirty="0"/>
              <a:t>“)</a:t>
            </a:r>
          </a:p>
          <a:p>
            <a:endParaRPr lang="de-DE" sz="900" dirty="0"/>
          </a:p>
          <a:p>
            <a:r>
              <a:rPr lang="de-DE" sz="1800" dirty="0"/>
              <a:t>Will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detected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„</a:t>
            </a:r>
            <a:r>
              <a:rPr lang="de-DE" sz="1800" dirty="0" err="1"/>
              <a:t>SGAxxxxxxx</a:t>
            </a:r>
            <a:r>
              <a:rPr lang="de-DE" sz="1800" dirty="0"/>
              <a:t>“</a:t>
            </a:r>
          </a:p>
          <a:p>
            <a:endParaRPr lang="de-DE" sz="18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A5BD3C-2A7A-49E7-B308-124738105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46" y="4555050"/>
            <a:ext cx="2038024" cy="189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 descr="Ein Bild, das Text, Anzeige enthält.&#10;&#10;Automatisch generierte Beschreibung">
            <a:extLst>
              <a:ext uri="{FF2B5EF4-FFF2-40B4-BE49-F238E27FC236}">
                <a16:creationId xmlns:a16="http://schemas.microsoft.com/office/drawing/2014/main" id="{E1996519-2256-4B94-93E7-CBA74BC8E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852" y="3658101"/>
            <a:ext cx="751280" cy="7512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FF0FD6D-6D9D-4F51-8470-555752F4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60" y="3646525"/>
            <a:ext cx="1347144" cy="75776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6511E6-EB57-4A53-A22B-0C77208EB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527" y="4573818"/>
            <a:ext cx="2333951" cy="89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341EEAD-2960-4706-BA60-C4B76C169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527" y="5633730"/>
            <a:ext cx="1962424" cy="116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74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6BC0E-2A0F-4506-BB8E-6F5E2486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Wireless Module - LEDs</a:t>
            </a:r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FD6F57CE-B10A-464E-95E7-C2C47652A1A6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1161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DE" dirty="0"/>
          </a:p>
        </p:txBody>
      </p:sp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AA06D444-FB7E-460F-9B7A-B309EA0D4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443274"/>
              </p:ext>
            </p:extLst>
          </p:nvPr>
        </p:nvGraphicFramePr>
        <p:xfrm>
          <a:off x="1030261" y="1429441"/>
          <a:ext cx="4485292" cy="2713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650">
                  <a:extLst>
                    <a:ext uri="{9D8B030D-6E8A-4147-A177-3AD203B41FA5}">
                      <a16:colId xmlns:a16="http://schemas.microsoft.com/office/drawing/2014/main" val="2244671312"/>
                    </a:ext>
                  </a:extLst>
                </a:gridCol>
                <a:gridCol w="1168321">
                  <a:extLst>
                    <a:ext uri="{9D8B030D-6E8A-4147-A177-3AD203B41FA5}">
                      <a16:colId xmlns:a16="http://schemas.microsoft.com/office/drawing/2014/main" val="356201480"/>
                    </a:ext>
                  </a:extLst>
                </a:gridCol>
                <a:gridCol w="1168321">
                  <a:extLst>
                    <a:ext uri="{9D8B030D-6E8A-4147-A177-3AD203B41FA5}">
                      <a16:colId xmlns:a16="http://schemas.microsoft.com/office/drawing/2014/main" val="2460612902"/>
                    </a:ext>
                  </a:extLst>
                </a:gridCol>
              </a:tblGrid>
              <a:tr h="678364">
                <a:tc>
                  <a:txBody>
                    <a:bodyPr/>
                    <a:lstStyle/>
                    <a:p>
                      <a:r>
                        <a:rPr lang="en-US" sz="1400" dirty="0"/>
                        <a:t>BLE State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BLE State 1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BLE State 2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978233"/>
                  </a:ext>
                </a:extLst>
              </a:tr>
              <a:tr h="678364">
                <a:tc>
                  <a:txBody>
                    <a:bodyPr/>
                    <a:lstStyle/>
                    <a:p>
                      <a:r>
                        <a:rPr lang="en-US" sz="1400" dirty="0"/>
                        <a:t>Waiting for connection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Blinking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off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334701"/>
                  </a:ext>
                </a:extLst>
              </a:tr>
              <a:tr h="678364">
                <a:tc>
                  <a:txBody>
                    <a:bodyPr/>
                    <a:lstStyle/>
                    <a:p>
                      <a:r>
                        <a:rPr lang="en-US" sz="1400" dirty="0"/>
                        <a:t>connected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off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300075"/>
                  </a:ext>
                </a:extLst>
              </a:tr>
              <a:tr h="678364">
                <a:tc>
                  <a:txBody>
                    <a:bodyPr/>
                    <a:lstStyle/>
                    <a:p>
                      <a:r>
                        <a:rPr lang="en-US" sz="1400" dirty="0"/>
                        <a:t>Discovered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(ready for communication)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42624"/>
                  </a:ext>
                </a:extLst>
              </a:tr>
            </a:tbl>
          </a:graphicData>
        </a:graphic>
      </p:graphicFrame>
      <p:graphicFrame>
        <p:nvGraphicFramePr>
          <p:cNvPr id="19" name="Tabelle 4">
            <a:extLst>
              <a:ext uri="{FF2B5EF4-FFF2-40B4-BE49-F238E27FC236}">
                <a16:creationId xmlns:a16="http://schemas.microsoft.com/office/drawing/2014/main" id="{1A857EFB-2B4D-4680-987B-59C14FC95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558536"/>
              </p:ext>
            </p:extLst>
          </p:nvPr>
        </p:nvGraphicFramePr>
        <p:xfrm>
          <a:off x="1030261" y="4595799"/>
          <a:ext cx="4249218" cy="19021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19952">
                  <a:extLst>
                    <a:ext uri="{9D8B030D-6E8A-4147-A177-3AD203B41FA5}">
                      <a16:colId xmlns:a16="http://schemas.microsoft.com/office/drawing/2014/main" val="2244671312"/>
                    </a:ext>
                  </a:extLst>
                </a:gridCol>
                <a:gridCol w="1629266">
                  <a:extLst>
                    <a:ext uri="{9D8B030D-6E8A-4147-A177-3AD203B41FA5}">
                      <a16:colId xmlns:a16="http://schemas.microsoft.com/office/drawing/2014/main" val="2059212890"/>
                    </a:ext>
                  </a:extLst>
                </a:gridCol>
              </a:tblGrid>
              <a:tr h="545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sensorShift Status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978233"/>
                  </a:ext>
                </a:extLst>
              </a:tr>
              <a:tr h="678364">
                <a:tc>
                  <a:txBody>
                    <a:bodyPr/>
                    <a:lstStyle/>
                    <a:p>
                      <a:r>
                        <a:rPr lang="en-US" sz="1400" dirty="0"/>
                        <a:t>Try to connect to sensorShift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Off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334701"/>
                  </a:ext>
                </a:extLst>
              </a:tr>
              <a:tr h="678364">
                <a:tc>
                  <a:txBody>
                    <a:bodyPr/>
                    <a:lstStyle/>
                    <a:p>
                      <a:r>
                        <a:rPr lang="en-US" sz="1400" dirty="0"/>
                        <a:t>Connection to sensorShift established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300075"/>
                  </a:ext>
                </a:extLst>
              </a:tr>
            </a:tbl>
          </a:graphicData>
        </a:graphic>
      </p:graphicFrame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A6F2B8-EB5E-4F33-A533-346514B5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800" y="886968"/>
            <a:ext cx="2404083" cy="4711032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04EF342-6E17-4063-8F04-550914E6007A}"/>
              </a:ext>
            </a:extLst>
          </p:cNvPr>
          <p:cNvSpPr/>
          <p:nvPr/>
        </p:nvSpPr>
        <p:spPr>
          <a:xfrm>
            <a:off x="9576773" y="5879590"/>
            <a:ext cx="1885950" cy="7883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/>
              <a:t>Green:</a:t>
            </a:r>
          </a:p>
          <a:p>
            <a:r>
              <a:rPr lang="de-DE" sz="1600" dirty="0"/>
              <a:t>sensorShift </a:t>
            </a:r>
            <a:r>
              <a:rPr lang="de-DE" sz="1600" dirty="0" err="1"/>
              <a:t>connection</a:t>
            </a:r>
            <a:r>
              <a:rPr lang="de-DE" sz="1600" dirty="0"/>
              <a:t> Status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EA22E6B-FF36-48F4-93D4-60E545A9D197}"/>
              </a:ext>
            </a:extLst>
          </p:cNvPr>
          <p:cNvSpPr/>
          <p:nvPr/>
        </p:nvSpPr>
        <p:spPr>
          <a:xfrm>
            <a:off x="7135051" y="5879591"/>
            <a:ext cx="1885950" cy="59055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/>
              <a:t>Yellow:</a:t>
            </a:r>
          </a:p>
          <a:p>
            <a:r>
              <a:rPr lang="de-DE" sz="1600" dirty="0"/>
              <a:t>BLE State 1 &amp; 2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1305E76-8C83-4469-8A96-BB8789F1611B}"/>
              </a:ext>
            </a:extLst>
          </p:cNvPr>
          <p:cNvCxnSpPr>
            <a:cxnSpLocks/>
          </p:cNvCxnSpPr>
          <p:nvPr/>
        </p:nvCxnSpPr>
        <p:spPr>
          <a:xfrm flipV="1">
            <a:off x="8574987" y="4773168"/>
            <a:ext cx="1195388" cy="1090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16F14E46-FECE-4A75-B122-5C2A9B54E2C0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0378440" y="4789389"/>
            <a:ext cx="141308" cy="109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AC9D12C7-053D-47E0-882A-CA269870D240}"/>
              </a:ext>
            </a:extLst>
          </p:cNvPr>
          <p:cNvCxnSpPr>
            <a:cxnSpLocks/>
          </p:cNvCxnSpPr>
          <p:nvPr/>
        </p:nvCxnSpPr>
        <p:spPr>
          <a:xfrm flipV="1">
            <a:off x="8574987" y="4773168"/>
            <a:ext cx="1437693" cy="10877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A707E-27D4-414E-9F8D-7EFF5319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</a:t>
            </a:r>
            <a:r>
              <a:rPr lang="en-US" dirty="0" err="1"/>
              <a:t>Gearstudy</a:t>
            </a:r>
            <a:r>
              <a:rPr lang="en-US" dirty="0"/>
              <a:t> App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255733-A5D7-463F-BFC1-49805523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980780"/>
          </a:xfrm>
        </p:spPr>
        <p:txBody>
          <a:bodyPr/>
          <a:lstStyle/>
          <a:p>
            <a:r>
              <a:rPr lang="en-US" dirty="0"/>
              <a:t>Service-Tool to read all relevant data</a:t>
            </a:r>
          </a:p>
          <a:p>
            <a:pPr lvl="1"/>
            <a:r>
              <a:rPr lang="en-US" dirty="0"/>
              <a:t>Status</a:t>
            </a:r>
          </a:p>
          <a:p>
            <a:pPr lvl="1"/>
            <a:r>
              <a:rPr lang="en-US" dirty="0"/>
              <a:t>Production information</a:t>
            </a:r>
          </a:p>
          <a:p>
            <a:pPr lvl="1"/>
            <a:r>
              <a:rPr lang="en-US" dirty="0"/>
              <a:t>Pending Error messages</a:t>
            </a:r>
          </a:p>
          <a:p>
            <a:pPr lvl="1"/>
            <a:r>
              <a:rPr lang="en-US" dirty="0"/>
              <a:t>Reading stored information</a:t>
            </a:r>
          </a:p>
          <a:p>
            <a:pPr lvl="2"/>
            <a:r>
              <a:rPr lang="en-US" dirty="0"/>
              <a:t>Error counters</a:t>
            </a:r>
          </a:p>
          <a:p>
            <a:pPr lvl="2"/>
            <a:r>
              <a:rPr lang="en-US" dirty="0"/>
              <a:t>Error memory</a:t>
            </a:r>
          </a:p>
          <a:p>
            <a:r>
              <a:rPr lang="en-US" dirty="0"/>
              <a:t>Multi-Platform Software</a:t>
            </a:r>
          </a:p>
          <a:p>
            <a:pPr lvl="1"/>
            <a:r>
              <a:rPr lang="en-US" dirty="0"/>
              <a:t>Same GUI for Android and Windows</a:t>
            </a:r>
          </a:p>
          <a:p>
            <a:pPr lvl="1"/>
            <a:r>
              <a:rPr lang="en-US" dirty="0"/>
              <a:t>iOS not supported yet</a:t>
            </a:r>
          </a:p>
          <a:p>
            <a:r>
              <a:rPr lang="en-US" dirty="0"/>
              <a:t>Beta Version</a:t>
            </a:r>
          </a:p>
          <a:p>
            <a:pPr lvl="1"/>
            <a:r>
              <a:rPr lang="en-US" dirty="0"/>
              <a:t>Next update expected in May</a:t>
            </a:r>
          </a:p>
          <a:p>
            <a:pPr lvl="1"/>
            <a:r>
              <a:rPr lang="en-US" dirty="0"/>
              <a:t>Share-Function will be added</a:t>
            </a:r>
          </a:p>
          <a:p>
            <a:pPr lvl="1"/>
            <a:r>
              <a:rPr lang="en-US" dirty="0"/>
              <a:t>Stability issues in Windows will be solved</a:t>
            </a:r>
          </a:p>
          <a:p>
            <a:pPr lvl="1"/>
            <a:r>
              <a:rPr lang="en-US" dirty="0"/>
              <a:t>…</a:t>
            </a:r>
          </a:p>
          <a:p>
            <a:pPr marL="457200" lvl="1" indent="0">
              <a:buNone/>
            </a:pPr>
            <a:r>
              <a:rPr lang="en-US" dirty="0"/>
              <a:t>Please report all feedback to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Martin.vetter@stoeber.de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pic>
        <p:nvPicPr>
          <p:cNvPr id="4" name="Grafik 3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2879EF92-B84E-4ABE-86FC-D75038FE2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34" t="5694" r="-3111" b="41806"/>
          <a:stretch/>
        </p:blipFill>
        <p:spPr>
          <a:xfrm>
            <a:off x="6141578" y="820854"/>
            <a:ext cx="6048899" cy="598314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772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723</Words>
  <Application>Microsoft Office PowerPoint</Application>
  <PresentationFormat>Breitbild</PresentationFormat>
  <Paragraphs>193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</vt:lpstr>
      <vt:lpstr>sensorShift Wireless Module + PSGearStudy App</vt:lpstr>
      <vt:lpstr>Agenda</vt:lpstr>
      <vt:lpstr>Introduction</vt:lpstr>
      <vt:lpstr>sensorShift PCB </vt:lpstr>
      <vt:lpstr>User Interface vs. Available information</vt:lpstr>
      <vt:lpstr>Wireless Module</vt:lpstr>
      <vt:lpstr>Wireless Module - connection</vt:lpstr>
      <vt:lpstr>Wireless Module - LEDs</vt:lpstr>
      <vt:lpstr>PS Gearstudy App</vt:lpstr>
      <vt:lpstr>Android Software</vt:lpstr>
      <vt:lpstr>App – Connection dialog</vt:lpstr>
      <vt:lpstr>App -Dashboard</vt:lpstr>
      <vt:lpstr>App - screens</vt:lpstr>
      <vt:lpstr>Data - Statistics and memorized values</vt:lpstr>
      <vt:lpstr>Fault memory</vt:lpstr>
      <vt:lpstr>Troubleshooting</vt:lpstr>
      <vt:lpstr>Live presentation</vt:lpstr>
      <vt:lpstr>Best practice - Dashboard</vt:lpstr>
      <vt:lpstr>Best practice - Data</vt:lpstr>
      <vt:lpstr>Best practice – fault memory</vt:lpstr>
      <vt:lpstr>Next steps…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Vetter, Martin</dc:creator>
  <cp:lastModifiedBy>Dauth, Thilo</cp:lastModifiedBy>
  <cp:revision>25</cp:revision>
  <dcterms:created xsi:type="dcterms:W3CDTF">2021-02-24T09:49:34Z</dcterms:created>
  <dcterms:modified xsi:type="dcterms:W3CDTF">2022-04-28T13:22:05Z</dcterms:modified>
</cp:coreProperties>
</file>