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9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48"/>
    <p:restoredTop sz="50000"/>
  </p:normalViewPr>
  <p:slideViewPr>
    <p:cSldViewPr snapToGrid="0" snapToObjects="1">
      <p:cViewPr varScale="1">
        <p:scale>
          <a:sx n="66" d="100"/>
          <a:sy n="66" d="100"/>
        </p:scale>
        <p:origin x="195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7094D3-AA04-F348-9528-D560B9526548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C17B58-9E6C-1140-8852-17758490E4E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703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C17B58-9E6C-1140-8852-17758490E4E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153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C17B58-9E6C-1140-8852-17758490E4E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708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C17B58-9E6C-1140-8852-17758490E4E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C17B58-9E6C-1140-8852-17758490E4E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612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C17B58-9E6C-1140-8852-17758490E4E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513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Master-Untertitelformat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571B-59E2-9A44-BF47-D22C93722687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2FC41-FCEA-A54E-BB91-F6AD4079F1A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5026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571B-59E2-9A44-BF47-D22C93722687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2FC41-FCEA-A54E-BB91-F6AD4079F1A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486715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571B-59E2-9A44-BF47-D22C93722687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2FC41-FCEA-A54E-BB91-F6AD4079F1A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22634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571B-59E2-9A44-BF47-D22C93722687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2FC41-FCEA-A54E-BB91-F6AD4079F1A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33287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571B-59E2-9A44-BF47-D22C93722687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2FC41-FCEA-A54E-BB91-F6AD4079F1A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05732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571B-59E2-9A44-BF47-D22C93722687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2FC41-FCEA-A54E-BB91-F6AD4079F1A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048829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571B-59E2-9A44-BF47-D22C93722687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2FC41-FCEA-A54E-BB91-F6AD4079F1A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0950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571B-59E2-9A44-BF47-D22C93722687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2FC41-FCEA-A54E-BB91-F6AD4079F1A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30019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571B-59E2-9A44-BF47-D22C93722687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2FC41-FCEA-A54E-BB91-F6AD4079F1A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258270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571B-59E2-9A44-BF47-D22C93722687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2FC41-FCEA-A54E-BB91-F6AD4079F1A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36336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571B-59E2-9A44-BF47-D22C93722687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2FC41-FCEA-A54E-BB91-F6AD4079F1A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959708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C4571B-59E2-9A44-BF47-D22C93722687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2FC41-FCEA-A54E-BB91-F6AD4079F1A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705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8.mp3"/><Relationship Id="rId7" Type="http://schemas.openxmlformats.org/officeDocument/2006/relationships/image" Target="../media/image9.jp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8.mp3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22.mp3"/><Relationship Id="rId3" Type="http://schemas.microsoft.com/office/2007/relationships/media" Target="../media/media20.mp3"/><Relationship Id="rId7" Type="http://schemas.microsoft.com/office/2007/relationships/media" Target="../media/media22.mp3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audio" Target="../media/media21.mp3"/><Relationship Id="rId11" Type="http://schemas.openxmlformats.org/officeDocument/2006/relationships/image" Target="../media/image10.jpg"/><Relationship Id="rId5" Type="http://schemas.microsoft.com/office/2007/relationships/media" Target="../media/media21.mp3"/><Relationship Id="rId10" Type="http://schemas.openxmlformats.org/officeDocument/2006/relationships/image" Target="../media/image1.png"/><Relationship Id="rId4" Type="http://schemas.openxmlformats.org/officeDocument/2006/relationships/audio" Target="../media/media20.mp3"/><Relationship Id="rId9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audio" Target="../media/media23.mp3"/><Relationship Id="rId7" Type="http://schemas.openxmlformats.org/officeDocument/2006/relationships/audio" Target="../media/media25.mp3"/><Relationship Id="rId2" Type="http://schemas.microsoft.com/office/2007/relationships/media" Target="../media/media23.mp3"/><Relationship Id="rId1" Type="http://schemas.openxmlformats.org/officeDocument/2006/relationships/tags" Target="../tags/tag5.xml"/><Relationship Id="rId6" Type="http://schemas.microsoft.com/office/2007/relationships/media" Target="../media/media25.mp3"/><Relationship Id="rId11" Type="http://schemas.openxmlformats.org/officeDocument/2006/relationships/image" Target="../media/image11.jpg"/><Relationship Id="rId5" Type="http://schemas.openxmlformats.org/officeDocument/2006/relationships/audio" Target="../media/media24.mp3"/><Relationship Id="rId10" Type="http://schemas.openxmlformats.org/officeDocument/2006/relationships/image" Target="../media/image1.png"/><Relationship Id="rId4" Type="http://schemas.microsoft.com/office/2007/relationships/media" Target="../media/media24.mp3"/><Relationship Id="rId9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audio" Target="../media/media26.mp3"/><Relationship Id="rId7" Type="http://schemas.openxmlformats.org/officeDocument/2006/relationships/image" Target="../media/image1.png"/><Relationship Id="rId2" Type="http://schemas.microsoft.com/office/2007/relationships/media" Target="../media/media26.mp3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27.mp3"/><Relationship Id="rId4" Type="http://schemas.microsoft.com/office/2007/relationships/media" Target="../media/media27.mp3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29.mp3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6" Type="http://schemas.openxmlformats.org/officeDocument/2006/relationships/audio" Target="../media/media30.mp3"/><Relationship Id="rId5" Type="http://schemas.microsoft.com/office/2007/relationships/media" Target="../media/media30.mp3"/><Relationship Id="rId4" Type="http://schemas.openxmlformats.org/officeDocument/2006/relationships/audio" Target="../media/media29.mp3"/><Relationship Id="rId9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34.mp3"/><Relationship Id="rId3" Type="http://schemas.microsoft.com/office/2007/relationships/media" Target="../media/media32.mp3"/><Relationship Id="rId7" Type="http://schemas.microsoft.com/office/2007/relationships/media" Target="../media/media34.mp3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6" Type="http://schemas.openxmlformats.org/officeDocument/2006/relationships/audio" Target="../media/media33.mp3"/><Relationship Id="rId11" Type="http://schemas.openxmlformats.org/officeDocument/2006/relationships/image" Target="../media/image15.jpg"/><Relationship Id="rId5" Type="http://schemas.microsoft.com/office/2007/relationships/media" Target="../media/media33.mp3"/><Relationship Id="rId10" Type="http://schemas.openxmlformats.org/officeDocument/2006/relationships/image" Target="../media/image1.png"/><Relationship Id="rId4" Type="http://schemas.openxmlformats.org/officeDocument/2006/relationships/audio" Target="../media/media32.mp3"/><Relationship Id="rId9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audio" Target="../media/media35.mp3"/><Relationship Id="rId7" Type="http://schemas.openxmlformats.org/officeDocument/2006/relationships/audio" Target="../media/media37.mp3"/><Relationship Id="rId2" Type="http://schemas.microsoft.com/office/2007/relationships/media" Target="../media/media35.mp3"/><Relationship Id="rId1" Type="http://schemas.openxmlformats.org/officeDocument/2006/relationships/tags" Target="../tags/tag7.xml"/><Relationship Id="rId6" Type="http://schemas.microsoft.com/office/2007/relationships/media" Target="../media/media37.mp3"/><Relationship Id="rId11" Type="http://schemas.openxmlformats.org/officeDocument/2006/relationships/image" Target="../media/image17.png"/><Relationship Id="rId5" Type="http://schemas.openxmlformats.org/officeDocument/2006/relationships/audio" Target="../media/media36.mp3"/><Relationship Id="rId10" Type="http://schemas.openxmlformats.org/officeDocument/2006/relationships/image" Target="../media/image16.jpg"/><Relationship Id="rId4" Type="http://schemas.microsoft.com/office/2007/relationships/media" Target="../media/media36.mp3"/><Relationship Id="rId9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audio" Target="../media/media38.mp3"/><Relationship Id="rId7" Type="http://schemas.openxmlformats.org/officeDocument/2006/relationships/image" Target="../media/image1.png"/><Relationship Id="rId2" Type="http://schemas.microsoft.com/office/2007/relationships/media" Target="../media/media38.mp3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39.mp3"/><Relationship Id="rId4" Type="http://schemas.microsoft.com/office/2007/relationships/media" Target="../media/media39.mp3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41.mp3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6" Type="http://schemas.openxmlformats.org/officeDocument/2006/relationships/audio" Target="../media/media42.mp3"/><Relationship Id="rId5" Type="http://schemas.microsoft.com/office/2007/relationships/media" Target="../media/media42.mp3"/><Relationship Id="rId4" Type="http://schemas.openxmlformats.org/officeDocument/2006/relationships/audio" Target="../media/media41.mp3"/><Relationship Id="rId9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jp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audio" Target="../media/media43.mp3"/><Relationship Id="rId7" Type="http://schemas.openxmlformats.org/officeDocument/2006/relationships/image" Target="../media/image1.png"/><Relationship Id="rId12" Type="http://schemas.openxmlformats.org/officeDocument/2006/relationships/image" Target="../media/image24.png"/><Relationship Id="rId2" Type="http://schemas.microsoft.com/office/2007/relationships/media" Target="../media/media43.mp3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23.png"/><Relationship Id="rId5" Type="http://schemas.openxmlformats.org/officeDocument/2006/relationships/audio" Target="../media/media44.mp3"/><Relationship Id="rId10" Type="http://schemas.openxmlformats.org/officeDocument/2006/relationships/image" Target="../media/image22.png"/><Relationship Id="rId4" Type="http://schemas.microsoft.com/office/2007/relationships/media" Target="../media/media44.mp3"/><Relationship Id="rId9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audio" Target="../media/media45.mp3"/><Relationship Id="rId7" Type="http://schemas.openxmlformats.org/officeDocument/2006/relationships/image" Target="../media/image1.png"/><Relationship Id="rId2" Type="http://schemas.microsoft.com/office/2007/relationships/media" Target="../media/media45.mp3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46.mp3"/><Relationship Id="rId4" Type="http://schemas.microsoft.com/office/2007/relationships/media" Target="../media/media46.mp3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48.mp3"/><Relationship Id="rId7" Type="http://schemas.openxmlformats.org/officeDocument/2006/relationships/image" Target="../media/image26.jpg"/><Relationship Id="rId2" Type="http://schemas.openxmlformats.org/officeDocument/2006/relationships/audio" Target="../media/media47.mp3"/><Relationship Id="rId1" Type="http://schemas.microsoft.com/office/2007/relationships/media" Target="../media/media47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8.mp3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50.mp3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49.mp3"/><Relationship Id="rId1" Type="http://schemas.microsoft.com/office/2007/relationships/media" Target="../media/media49.mp3"/><Relationship Id="rId6" Type="http://schemas.openxmlformats.org/officeDocument/2006/relationships/audio" Target="../media/media51.mp3"/><Relationship Id="rId5" Type="http://schemas.microsoft.com/office/2007/relationships/media" Target="../media/media51.mp3"/><Relationship Id="rId4" Type="http://schemas.openxmlformats.org/officeDocument/2006/relationships/audio" Target="../media/media50.mp3"/><Relationship Id="rId9" Type="http://schemas.openxmlformats.org/officeDocument/2006/relationships/image" Target="../media/image29.jp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53.mp3"/><Relationship Id="rId7" Type="http://schemas.openxmlformats.org/officeDocument/2006/relationships/image" Target="../media/image30.jpg"/><Relationship Id="rId2" Type="http://schemas.openxmlformats.org/officeDocument/2006/relationships/audio" Target="../media/media52.mp3"/><Relationship Id="rId1" Type="http://schemas.microsoft.com/office/2007/relationships/media" Target="../media/media52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3.mp3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audio" Target="../media/media54.mp3"/><Relationship Id="rId7" Type="http://schemas.openxmlformats.org/officeDocument/2006/relationships/image" Target="../media/image1.png"/><Relationship Id="rId2" Type="http://schemas.microsoft.com/office/2007/relationships/media" Target="../media/media54.mp3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55.mp3"/><Relationship Id="rId4" Type="http://schemas.microsoft.com/office/2007/relationships/media" Target="../media/media55.mp3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audio" Target="../media/media56.mp3"/><Relationship Id="rId7" Type="http://schemas.openxmlformats.org/officeDocument/2006/relationships/image" Target="../media/image1.png"/><Relationship Id="rId2" Type="http://schemas.microsoft.com/office/2007/relationships/media" Target="../media/media56.mp3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57.mp3"/><Relationship Id="rId4" Type="http://schemas.microsoft.com/office/2007/relationships/media" Target="../media/media57.mp3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59.mp3"/><Relationship Id="rId7" Type="http://schemas.openxmlformats.org/officeDocument/2006/relationships/image" Target="../media/image33.jpg"/><Relationship Id="rId2" Type="http://schemas.openxmlformats.org/officeDocument/2006/relationships/audio" Target="../media/media58.mp3"/><Relationship Id="rId1" Type="http://schemas.microsoft.com/office/2007/relationships/media" Target="../media/media58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9.mp3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media" Target="../media/media7.mp3"/><Relationship Id="rId13" Type="http://schemas.openxmlformats.org/officeDocument/2006/relationships/image" Target="../media/image3.jpg"/><Relationship Id="rId3" Type="http://schemas.openxmlformats.org/officeDocument/2006/relationships/audio" Target="../media/media4.mp3"/><Relationship Id="rId7" Type="http://schemas.openxmlformats.org/officeDocument/2006/relationships/audio" Target="../media/media6.mp3"/><Relationship Id="rId12" Type="http://schemas.openxmlformats.org/officeDocument/2006/relationships/image" Target="../media/image1.png"/><Relationship Id="rId2" Type="http://schemas.microsoft.com/office/2007/relationships/media" Target="../media/media4.mp3"/><Relationship Id="rId1" Type="http://schemas.openxmlformats.org/officeDocument/2006/relationships/tags" Target="../tags/tag1.xml"/><Relationship Id="rId6" Type="http://schemas.microsoft.com/office/2007/relationships/media" Target="../media/media6.mp3"/><Relationship Id="rId11" Type="http://schemas.openxmlformats.org/officeDocument/2006/relationships/notesSlide" Target="../notesSlides/notesSlide1.xml"/><Relationship Id="rId5" Type="http://schemas.openxmlformats.org/officeDocument/2006/relationships/audio" Target="../media/media5.mp3"/><Relationship Id="rId10" Type="http://schemas.openxmlformats.org/officeDocument/2006/relationships/slideLayout" Target="../slideLayouts/slideLayout1.xml"/><Relationship Id="rId4" Type="http://schemas.microsoft.com/office/2007/relationships/media" Target="../media/media5.mp3"/><Relationship Id="rId9" Type="http://schemas.openxmlformats.org/officeDocument/2006/relationships/audio" Target="../media/media7.mp3"/><Relationship Id="rId1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audio" Target="../media/media6.mp3"/><Relationship Id="rId7" Type="http://schemas.openxmlformats.org/officeDocument/2006/relationships/image" Target="../media/image3.jpg"/><Relationship Id="rId2" Type="http://schemas.microsoft.com/office/2007/relationships/media" Target="../media/media6.mp3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media" Target="../media/media11.mp3"/><Relationship Id="rId13" Type="http://schemas.openxmlformats.org/officeDocument/2006/relationships/image" Target="../media/image4.jpg"/><Relationship Id="rId3" Type="http://schemas.openxmlformats.org/officeDocument/2006/relationships/audio" Target="../media/media8.mp3"/><Relationship Id="rId7" Type="http://schemas.openxmlformats.org/officeDocument/2006/relationships/audio" Target="../media/media10.mp3"/><Relationship Id="rId12" Type="http://schemas.openxmlformats.org/officeDocument/2006/relationships/image" Target="../media/image3.jpg"/><Relationship Id="rId2" Type="http://schemas.microsoft.com/office/2007/relationships/media" Target="../media/media8.mp3"/><Relationship Id="rId1" Type="http://schemas.openxmlformats.org/officeDocument/2006/relationships/tags" Target="../tags/tag4.xml"/><Relationship Id="rId6" Type="http://schemas.microsoft.com/office/2007/relationships/media" Target="../media/media10.mp3"/><Relationship Id="rId11" Type="http://schemas.openxmlformats.org/officeDocument/2006/relationships/image" Target="../media/image1.png"/><Relationship Id="rId5" Type="http://schemas.openxmlformats.org/officeDocument/2006/relationships/audio" Target="../media/media9.mp3"/><Relationship Id="rId10" Type="http://schemas.openxmlformats.org/officeDocument/2006/relationships/slideLayout" Target="../slideLayouts/slideLayout1.xml"/><Relationship Id="rId4" Type="http://schemas.microsoft.com/office/2007/relationships/media" Target="../media/media9.mp3"/><Relationship Id="rId9" Type="http://schemas.openxmlformats.org/officeDocument/2006/relationships/audio" Target="../media/media11.mp3"/><Relationship Id="rId1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13.mp3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audio" Target="../media/media14.mp3"/><Relationship Id="rId5" Type="http://schemas.microsoft.com/office/2007/relationships/media" Target="../media/media14.mp3"/><Relationship Id="rId4" Type="http://schemas.openxmlformats.org/officeDocument/2006/relationships/audio" Target="../media/media13.mp3"/><Relationship Id="rId9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15.mp3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audio" Target="../media/media16.mp3"/><Relationship Id="rId5" Type="http://schemas.microsoft.com/office/2007/relationships/media" Target="../media/media16.mp3"/><Relationship Id="rId4" Type="http://schemas.openxmlformats.org/officeDocument/2006/relationships/audio" Target="../media/media15.mp3"/><Relationship Id="rId9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5" name="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02618" y="5119254"/>
            <a:ext cx="812800" cy="812800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95"/>
            <a:ext cx="12191998" cy="6857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32560" y="111760"/>
            <a:ext cx="5974080" cy="5791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chemeClr val="bg1"/>
                </a:solidFill>
                <a:latin typeface="+mn-lt"/>
              </a:rPr>
              <a:t>The SI6 Drive Controller</a:t>
            </a:r>
            <a:endParaRPr lang="en-US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093878" y="3860959"/>
            <a:ext cx="995680" cy="680561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4800" b="1" dirty="0" smtClean="0"/>
              <a:t>SI</a:t>
            </a:r>
            <a:r>
              <a:rPr lang="en-US" sz="4800" b="1" dirty="0" smtClean="0">
                <a:solidFill>
                  <a:srgbClr val="0069B3"/>
                </a:solidFill>
              </a:rPr>
              <a:t>6</a:t>
            </a:r>
            <a:endParaRPr lang="en-US" sz="4800" b="1" dirty="0">
              <a:solidFill>
                <a:srgbClr val="0069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392754"/>
      </p:ext>
    </p:extLst>
  </p:cSld>
  <p:clrMapOvr>
    <a:masterClrMapping/>
  </p:clrMapOvr>
  <p:transition advTm="1266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numSld="999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6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3" name="9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" y="0"/>
            <a:ext cx="12191999" cy="6857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32560" y="111760"/>
            <a:ext cx="5974080" cy="5791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>
                <a:solidFill>
                  <a:schemeClr val="bg1"/>
                </a:solidFill>
                <a:latin typeface="+mn-lt"/>
              </a:rPr>
              <a:t>The SI6 Drive Controller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6093878" y="2069753"/>
            <a:ext cx="3576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Booksize</a:t>
            </a:r>
            <a:endParaRPr lang="de-DE" sz="24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6093878" y="2618393"/>
            <a:ext cx="3576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Pocket </a:t>
            </a:r>
            <a:r>
              <a:rPr lang="de-DE" sz="2400" b="1" dirty="0" err="1" smtClean="0"/>
              <a:t>book</a:t>
            </a:r>
            <a:endParaRPr lang="de-DE" sz="24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6093878" y="3727891"/>
            <a:ext cx="3576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Save valuable space </a:t>
            </a:r>
          </a:p>
          <a:p>
            <a:r>
              <a:rPr lang="en-US" sz="2400" b="1" dirty="0" smtClean="0"/>
              <a:t>in the control cabinet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965421244"/>
      </p:ext>
    </p:extLst>
  </p:cSld>
  <p:clrMapOvr>
    <a:masterClrMapping/>
  </p:clrMapOvr>
  <p:transition advTm="1715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7"/>
        <p14:stopEvt time="16979" objId="7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6" name="realistbeisp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5" name="10eins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3" name="10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3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32560" y="111760"/>
            <a:ext cx="5974080" cy="5791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>
                <a:solidFill>
                  <a:schemeClr val="bg1"/>
                </a:solidFill>
                <a:latin typeface="+mn-lt"/>
              </a:rPr>
              <a:t>The SI6 Drive Controller</a:t>
            </a:r>
          </a:p>
        </p:txBody>
      </p:sp>
    </p:spTree>
    <p:extLst>
      <p:ext uri="{BB962C8B-B14F-4D97-AF65-F5344CB8AC3E}">
        <p14:creationId xmlns:p14="http://schemas.microsoft.com/office/powerpoint/2010/main" val="2030449291"/>
      </p:ext>
    </p:extLst>
  </p:cSld>
  <p:clrMapOvr>
    <a:masterClrMapping/>
  </p:clrMapOvr>
  <p:transition advTm="1017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7"/>
        <p14:stopEvt time="10005" objId="7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10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7" name="apropos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3" name="11.mp3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" y="0"/>
            <a:ext cx="12194122" cy="685919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32560" y="111760"/>
            <a:ext cx="5974080" cy="5791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>
                <a:solidFill>
                  <a:schemeClr val="bg1"/>
                </a:solidFill>
                <a:latin typeface="+mn-lt"/>
              </a:rPr>
              <a:t>The SI6 Drive Controller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6201942" y="2814134"/>
            <a:ext cx="3576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One common</a:t>
            </a:r>
          </a:p>
          <a:p>
            <a:r>
              <a:rPr lang="de-DE" sz="2400" b="1" dirty="0" smtClean="0"/>
              <a:t>power supply</a:t>
            </a:r>
            <a:endParaRPr lang="de-DE" sz="24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6201942" y="3686695"/>
            <a:ext cx="3576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Connected via </a:t>
            </a:r>
          </a:p>
          <a:p>
            <a:r>
              <a:rPr lang="de-DE" sz="2400" b="1" dirty="0" smtClean="0"/>
              <a:t>Quick DC-Link modules</a:t>
            </a:r>
            <a:endParaRPr lang="de-DE" sz="2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1836836"/>
      </p:ext>
    </p:extLst>
  </p:cSld>
  <p:clrMapOvr>
    <a:masterClrMapping/>
  </p:clrMapOvr>
  <p:transition advTm="2356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numSld="999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numSld="99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</p:bldLst>
  </p:timing>
  <p:extLst mod="1">
    <p:ext uri="{E180D4A7-C9FB-4DFB-919C-405C955672EB}">
      <p14:showEvtLst xmlns:p14="http://schemas.microsoft.com/office/powerpoint/2010/main">
        <p14:playEvt time="0" objId="8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4"/>
            <a:ext cx="12192000" cy="6857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32560" y="111760"/>
            <a:ext cx="5974080" cy="5791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>
                <a:solidFill>
                  <a:schemeClr val="bg1"/>
                </a:solidFill>
                <a:latin typeface="+mn-lt"/>
              </a:rPr>
              <a:t>The SI6 Drive Controller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6201942" y="2814134"/>
            <a:ext cx="3576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One common</a:t>
            </a:r>
          </a:p>
          <a:p>
            <a:r>
              <a:rPr lang="de-DE" sz="2400" b="1" dirty="0"/>
              <a:t>power supply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6201942" y="3686695"/>
            <a:ext cx="3576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Connected via </a:t>
            </a:r>
          </a:p>
          <a:p>
            <a:r>
              <a:rPr lang="de-DE" sz="2400" b="1" dirty="0" smtClean="0"/>
              <a:t>Quick DC-Link </a:t>
            </a:r>
            <a:r>
              <a:rPr lang="de-DE" sz="2400" b="1" dirty="0"/>
              <a:t>modules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6201941" y="4650971"/>
            <a:ext cx="4213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No over-dimensioning</a:t>
            </a:r>
          </a:p>
          <a:p>
            <a:r>
              <a:rPr lang="de-DE" sz="2400" b="1" dirty="0"/>
              <a:t>o</a:t>
            </a:r>
            <a:r>
              <a:rPr lang="de-DE" sz="2400" b="1" dirty="0" smtClean="0"/>
              <a:t>f the power supply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992028067"/>
      </p:ext>
    </p:extLst>
  </p:cSld>
  <p:clrMapOvr>
    <a:masterClrMapping/>
  </p:clrMapOvr>
  <p:transition advTm="8556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1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3" name="12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3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32560" y="111760"/>
            <a:ext cx="5974080" cy="5791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>
                <a:solidFill>
                  <a:schemeClr val="bg1"/>
                </a:solidFill>
                <a:latin typeface="+mn-lt"/>
              </a:rPr>
              <a:t>The SI6 Drive Controller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6201941" y="2814134"/>
            <a:ext cx="3956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With </a:t>
            </a:r>
            <a:r>
              <a:rPr lang="de-DE" sz="2400" b="1" dirty="0" err="1" smtClean="0"/>
              <a:t>the</a:t>
            </a:r>
            <a:r>
              <a:rPr lang="de-DE" sz="2400" b="1" dirty="0" smtClean="0"/>
              <a:t> SI6 drive</a:t>
            </a:r>
            <a:endParaRPr lang="de-DE" sz="2400" b="1" dirty="0"/>
          </a:p>
          <a:p>
            <a:r>
              <a:rPr lang="de-DE" sz="2400" b="1" dirty="0"/>
              <a:t>c</a:t>
            </a:r>
            <a:r>
              <a:rPr lang="de-DE" sz="2400" b="1" dirty="0" smtClean="0"/>
              <a:t>ontroller, you save:</a:t>
            </a:r>
            <a:endParaRPr lang="de-DE" sz="24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6201942" y="3686695"/>
            <a:ext cx="3576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0069B3"/>
                </a:solidFill>
              </a:rPr>
              <a:t>•</a:t>
            </a:r>
            <a:r>
              <a:rPr lang="de-DE" sz="2400" b="1" dirty="0" smtClean="0"/>
              <a:t> Space</a:t>
            </a:r>
            <a:endParaRPr lang="de-DE" sz="2400" b="1" dirty="0"/>
          </a:p>
        </p:txBody>
      </p:sp>
      <p:sp>
        <p:nvSpPr>
          <p:cNvPr id="8" name="Textfeld 7"/>
          <p:cNvSpPr txBox="1"/>
          <p:nvPr/>
        </p:nvSpPr>
        <p:spPr>
          <a:xfrm>
            <a:off x="6201942" y="4132044"/>
            <a:ext cx="3576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0069B3"/>
                </a:solidFill>
              </a:rPr>
              <a:t>•</a:t>
            </a:r>
            <a:r>
              <a:rPr lang="de-DE" sz="2400" b="1" dirty="0" smtClean="0"/>
              <a:t> Hardware costs</a:t>
            </a:r>
            <a:endParaRPr lang="de-DE" sz="2400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6201942" y="4576002"/>
            <a:ext cx="3576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0069B3"/>
                </a:solidFill>
              </a:rPr>
              <a:t>•</a:t>
            </a:r>
            <a:r>
              <a:rPr lang="de-DE" sz="2400" b="1" dirty="0" smtClean="0"/>
              <a:t> Operating costs</a:t>
            </a:r>
            <a:endParaRPr lang="de-DE" sz="2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370888"/>
      </p:ext>
    </p:extLst>
  </p:cSld>
  <p:clrMapOvr>
    <a:masterClrMapping/>
  </p:clrMapOvr>
  <p:transition advTm="1005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  <p:bldP spid="8" grpId="0"/>
      <p:bldP spid="9" grpId="0"/>
    </p:bldLst>
  </p:timing>
  <p:extLst mod="1">
    <p:ext uri="{E180D4A7-C9FB-4DFB-919C-405C955672EB}">
      <p14:showEvtLst xmlns:p14="http://schemas.microsoft.com/office/powerpoint/2010/main">
        <p14:playEvt time="0" objId="7"/>
        <p14:stopEvt time="8823" objId="7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7" name="leistungsdate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6" name="1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2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32560" y="111760"/>
            <a:ext cx="5974080" cy="5791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>
                <a:solidFill>
                  <a:schemeClr val="bg1"/>
                </a:solidFill>
                <a:latin typeface="+mn-lt"/>
              </a:rPr>
              <a:t>The SI6 Drive Controller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367301" y="1525661"/>
            <a:ext cx="6483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Acceleration: in 10 </a:t>
            </a:r>
            <a:r>
              <a:rPr lang="de-DE" sz="2400" b="1" dirty="0" err="1" smtClean="0"/>
              <a:t>ms</a:t>
            </a:r>
            <a:r>
              <a:rPr lang="de-DE" sz="2400" b="1" dirty="0" smtClean="0"/>
              <a:t> from 0 to 3000 rpm</a:t>
            </a:r>
            <a:endParaRPr lang="de-DE" sz="1200" b="1" dirty="0"/>
          </a:p>
        </p:txBody>
      </p:sp>
    </p:spTree>
    <p:extLst>
      <p:ext uri="{BB962C8B-B14F-4D97-AF65-F5344CB8AC3E}">
        <p14:creationId xmlns:p14="http://schemas.microsoft.com/office/powerpoint/2010/main" val="1340157793"/>
      </p:ext>
    </p:extLst>
  </p:cSld>
  <p:clrMapOvr>
    <a:masterClrMapping/>
  </p:clrMapOvr>
  <p:transition advTm="1781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8"/>
        <p14:stopEvt time="17630" objId="8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7" name="positionier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6" name="positionierg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3" name="14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3"/>
            <a:ext cx="12192000" cy="6857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32560" y="111760"/>
            <a:ext cx="5974080" cy="5791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>
                <a:solidFill>
                  <a:schemeClr val="bg1"/>
                </a:solidFill>
                <a:latin typeface="+mn-lt"/>
              </a:rPr>
              <a:t>The SI6 Drive Controller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4458664" y="1811988"/>
            <a:ext cx="6483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Positioning accuracy:</a:t>
            </a:r>
          </a:p>
          <a:p>
            <a:r>
              <a:rPr lang="en-US" sz="2400" b="1" dirty="0" smtClean="0"/>
              <a:t>more than 33 million positions per revolution</a:t>
            </a:r>
          </a:p>
        </p:txBody>
      </p:sp>
    </p:spTree>
    <p:extLst>
      <p:ext uri="{BB962C8B-B14F-4D97-AF65-F5344CB8AC3E}">
        <p14:creationId xmlns:p14="http://schemas.microsoft.com/office/powerpoint/2010/main" val="572132557"/>
      </p:ext>
    </p:extLst>
  </p:cSld>
  <p:clrMapOvr>
    <a:masterClrMapping/>
  </p:clrMapOvr>
  <p:transition advTm="1746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8"/>
        <p14:stopEvt time="17261" objId="8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14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7" name="kupferschiene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3" name="15.mp3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3"/>
            <a:ext cx="12192000" cy="6857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32560" y="111760"/>
            <a:ext cx="5974080" cy="5791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>
                <a:solidFill>
                  <a:schemeClr val="bg1"/>
                </a:solidFill>
                <a:latin typeface="+mn-lt"/>
              </a:rPr>
              <a:t>The SI6 Drive Controller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7636674" y="2532425"/>
            <a:ext cx="2532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Installation:</a:t>
            </a:r>
          </a:p>
          <a:p>
            <a:r>
              <a:rPr lang="de-DE" sz="2400" b="1" dirty="0"/>
              <a:t>j</a:t>
            </a:r>
            <a:r>
              <a:rPr lang="de-DE" sz="2400" b="1" dirty="0" smtClean="0"/>
              <a:t>ust click in</a:t>
            </a: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08" y="1671781"/>
            <a:ext cx="2373743" cy="46412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5418816"/>
      </p:ext>
    </p:extLst>
  </p:cSld>
  <p:clrMapOvr>
    <a:masterClrMapping/>
  </p:clrMapOvr>
  <p:transition advTm="1070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numSld="999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8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inkabell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3" name="16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3"/>
            <a:ext cx="12192000" cy="6857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32560" y="111760"/>
            <a:ext cx="5974080" cy="5791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>
                <a:solidFill>
                  <a:schemeClr val="bg1"/>
                </a:solidFill>
                <a:latin typeface="+mn-lt"/>
              </a:rPr>
              <a:t>The SI6 Drive Controller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6093877" y="1451770"/>
            <a:ext cx="3841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Real single cable solution for encoder communication and power connection </a:t>
            </a:r>
            <a:endParaRPr lang="de-DE" sz="2400" b="1" dirty="0" smtClean="0"/>
          </a:p>
        </p:txBody>
      </p:sp>
      <p:sp>
        <p:nvSpPr>
          <p:cNvPr id="6" name="Textfeld 5"/>
          <p:cNvSpPr txBox="1"/>
          <p:nvPr/>
        </p:nvSpPr>
        <p:spPr>
          <a:xfrm>
            <a:off x="6093877" y="2929588"/>
            <a:ext cx="5035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HIPERFACE DSL® with electronic motor nameplate</a:t>
            </a:r>
            <a:endParaRPr lang="de-DE" sz="2400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6093877" y="3853597"/>
            <a:ext cx="5035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alternative: EnDat 2.2® digital </a:t>
            </a:r>
            <a:endParaRPr lang="de-DE" sz="2400" b="1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9197811"/>
      </p:ext>
    </p:extLst>
  </p:cSld>
  <p:clrMapOvr>
    <a:masterClrMapping/>
  </p:clrMapOvr>
  <p:transition advTm="2390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5" name="15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3" name="17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2"/>
            <a:ext cx="12192000" cy="6857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32560" y="111760"/>
            <a:ext cx="5974080" cy="5791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>
                <a:solidFill>
                  <a:schemeClr val="bg1"/>
                </a:solidFill>
                <a:latin typeface="+mn-lt"/>
              </a:rPr>
              <a:t>The SI6 Drive Controller</a:t>
            </a:r>
          </a:p>
        </p:txBody>
      </p:sp>
    </p:spTree>
    <p:extLst>
      <p:ext uri="{BB962C8B-B14F-4D97-AF65-F5344CB8AC3E}">
        <p14:creationId xmlns:p14="http://schemas.microsoft.com/office/powerpoint/2010/main" val="1431419379"/>
      </p:ext>
    </p:extLst>
  </p:cSld>
  <p:clrMapOvr>
    <a:masterClrMapping/>
  </p:clrMapOvr>
  <p:transition advTm="1575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6"/>
        <p14:stopEvt time="15548" objId="6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11854" y="5193145"/>
            <a:ext cx="812800" cy="812800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94"/>
            <a:ext cx="12191998" cy="6857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32560" y="111760"/>
            <a:ext cx="5974080" cy="5791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>
                <a:solidFill>
                  <a:schemeClr val="bg1"/>
                </a:solidFill>
                <a:latin typeface="+mn-lt"/>
              </a:rPr>
              <a:t>The SI6 Drive Controller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093878" y="3860959"/>
            <a:ext cx="995680" cy="680561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4800" b="1" dirty="0" smtClean="0"/>
              <a:t>SI</a:t>
            </a:r>
            <a:r>
              <a:rPr lang="en-US" sz="4800" b="1" dirty="0" smtClean="0">
                <a:solidFill>
                  <a:srgbClr val="0069B3"/>
                </a:solidFill>
              </a:rPr>
              <a:t>6</a:t>
            </a:r>
            <a:endParaRPr lang="en-US" sz="4800" b="1" dirty="0">
              <a:solidFill>
                <a:srgbClr val="0069B3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7233920" y="3749199"/>
            <a:ext cx="3576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Multi Axis</a:t>
            </a:r>
          </a:p>
          <a:p>
            <a:r>
              <a:rPr lang="en-US" sz="2400" b="1" dirty="0" smtClean="0"/>
              <a:t>Drive System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476153275"/>
      </p:ext>
    </p:extLst>
  </p:cSld>
  <p:clrMapOvr>
    <a:masterClrMapping/>
  </p:clrMapOvr>
  <p:transition advTm="2015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7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14" name="18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81" cy="685680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32560" y="111760"/>
            <a:ext cx="5974080" cy="5791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>
                <a:solidFill>
                  <a:schemeClr val="bg1"/>
                </a:solidFill>
                <a:latin typeface="+mn-lt"/>
              </a:rPr>
              <a:t>The SI6 Drive Controller</a:t>
            </a: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613" y="3680834"/>
            <a:ext cx="1575897" cy="1622938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352796" y="4289550"/>
            <a:ext cx="2367292" cy="731720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798" y="4364182"/>
            <a:ext cx="374073" cy="374073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62763" y="3475178"/>
            <a:ext cx="259544" cy="259544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93492" y="5229416"/>
            <a:ext cx="259544" cy="259544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6223513" y="2232111"/>
            <a:ext cx="2532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Wear-free</a:t>
            </a:r>
            <a:endParaRPr lang="en-US" sz="2400" b="1" dirty="0"/>
          </a:p>
        </p:txBody>
      </p:sp>
      <p:sp>
        <p:nvSpPr>
          <p:cNvPr id="12" name="Textfeld 11"/>
          <p:cNvSpPr txBox="1"/>
          <p:nvPr/>
        </p:nvSpPr>
        <p:spPr>
          <a:xfrm>
            <a:off x="6001514" y="2726954"/>
            <a:ext cx="51837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2400" b="1" dirty="0" smtClean="0">
                <a:solidFill>
                  <a:srgbClr val="0069B3"/>
                </a:solidFill>
              </a:rPr>
              <a:t>•</a:t>
            </a:r>
            <a:r>
              <a:rPr lang="de-DE" sz="2400" b="1" dirty="0" smtClean="0"/>
              <a:t> </a:t>
            </a:r>
            <a:r>
              <a:rPr lang="de-DE" sz="2400" b="1" dirty="0"/>
              <a:t>no </a:t>
            </a:r>
            <a:r>
              <a:rPr lang="en-US" sz="2400" b="1" dirty="0" smtClean="0"/>
              <a:t>regular</a:t>
            </a:r>
            <a:r>
              <a:rPr lang="de-DE" sz="2400" b="1" dirty="0" smtClean="0"/>
              <a:t> </a:t>
            </a:r>
            <a:r>
              <a:rPr lang="de-DE" sz="2400" b="1" dirty="0"/>
              <a:t>function tests</a:t>
            </a:r>
          </a:p>
          <a:p>
            <a:endParaRPr lang="de-DE" sz="2400" b="1" dirty="0"/>
          </a:p>
        </p:txBody>
      </p:sp>
      <p:sp>
        <p:nvSpPr>
          <p:cNvPr id="13" name="Textfeld 12"/>
          <p:cNvSpPr txBox="1"/>
          <p:nvPr/>
        </p:nvSpPr>
        <p:spPr>
          <a:xfrm>
            <a:off x="6001514" y="3217302"/>
            <a:ext cx="51837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0069B3"/>
                </a:solidFill>
              </a:rPr>
              <a:t>•</a:t>
            </a:r>
            <a:r>
              <a:rPr lang="de-DE" sz="2400" b="1" dirty="0" smtClean="0"/>
              <a:t> </a:t>
            </a:r>
            <a:r>
              <a:rPr lang="en-US" sz="2400" b="1" dirty="0"/>
              <a:t>small distances between system </a:t>
            </a:r>
            <a:endParaRPr lang="en-US" sz="2400" b="1" dirty="0" smtClean="0"/>
          </a:p>
          <a:p>
            <a:r>
              <a:rPr lang="en-US" sz="2400" b="1" dirty="0"/>
              <a:t> </a:t>
            </a:r>
            <a:r>
              <a:rPr lang="en-US" sz="2400" b="1" dirty="0" smtClean="0"/>
              <a:t>  and safety </a:t>
            </a:r>
            <a:r>
              <a:rPr lang="en-US" sz="2400" b="1" dirty="0"/>
              <a:t>fence </a:t>
            </a:r>
            <a:endParaRPr lang="de-DE" sz="2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7900973"/>
      </p:ext>
    </p:extLst>
  </p:cSld>
  <p:clrMapOvr>
    <a:masterClrMapping/>
  </p:clrMapOvr>
  <p:transition advTm="1460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688"/>
                            </p:stCondLst>
                            <p:childTnLst>
                              <p:par>
                                <p:cTn id="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" grpId="0"/>
      <p:bldP spid="13" grpId="0"/>
    </p:bldLst>
  </p:timing>
  <p:extLst mod="1">
    <p:ext uri="{E180D4A7-C9FB-4DFB-919C-405C955672EB}">
      <p14:showEvtLst xmlns:p14="http://schemas.microsoft.com/office/powerpoint/2010/main">
        <p14:playEvt time="0" objId="6"/>
        <p14:stopEvt time="13743" objId="6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8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3" name="19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1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32560" y="111760"/>
            <a:ext cx="5974080" cy="5791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>
                <a:solidFill>
                  <a:schemeClr val="bg1"/>
                </a:solidFill>
                <a:latin typeface="+mn-lt"/>
              </a:rPr>
              <a:t>The SI6 Drive Controller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432560" y="1474730"/>
            <a:ext cx="8598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Communication: 	EtherCAT® and PROFINET® fieldbus systems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432559" y="2038148"/>
            <a:ext cx="8598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			</a:t>
            </a:r>
            <a:r>
              <a:rPr lang="en-US" sz="2400" b="1" dirty="0"/>
              <a:t>CiA® 402 device profile for Controller Based </a:t>
            </a:r>
            <a:r>
              <a:rPr lang="en-US" sz="2400" b="1" dirty="0" smtClean="0"/>
              <a:t>			and </a:t>
            </a:r>
            <a:r>
              <a:rPr lang="en-US" sz="2400" b="1" dirty="0"/>
              <a:t>Drive Based Solutions </a:t>
            </a:r>
            <a:endParaRPr lang="de-DE" sz="2400" b="1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359415"/>
      </p:ext>
    </p:extLst>
  </p:cSld>
  <p:clrMapOvr>
    <a:masterClrMapping/>
  </p:clrMapOvr>
  <p:transition advTm="1931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  <p:extLst>
    <p:ext uri="{E180D4A7-C9FB-4DFB-919C-405C955672EB}">
      <p14:showEvtLst xmlns:p14="http://schemas.microsoft.com/office/powerpoint/2010/main">
        <p14:playEvt time="0" objId="6"/>
        <p14:stopEvt time="19163" objId="6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6" name="20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2"/>
            <a:ext cx="12191999" cy="6857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32560" y="111760"/>
            <a:ext cx="5974080" cy="5791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>
                <a:solidFill>
                  <a:schemeClr val="bg1"/>
                </a:solidFill>
                <a:latin typeface="+mn-lt"/>
              </a:rPr>
              <a:t>The SI6 Drive Controller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2117615" y="1441241"/>
            <a:ext cx="79567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Integrated in the STOBER Engineering </a:t>
            </a:r>
            <a:endParaRPr lang="en-US" sz="2400" b="1" dirty="0" smtClean="0"/>
          </a:p>
          <a:p>
            <a:r>
              <a:rPr lang="en-US" sz="2400" b="1" dirty="0" smtClean="0"/>
              <a:t>Tools DriveControlSuite </a:t>
            </a:r>
            <a:r>
              <a:rPr lang="en-US" sz="2400" b="1" dirty="0"/>
              <a:t>DS6 and </a:t>
            </a:r>
            <a:endParaRPr lang="en-US" sz="2400" b="1" dirty="0" smtClean="0"/>
          </a:p>
          <a:p>
            <a:r>
              <a:rPr lang="en-US" sz="2400" b="1" dirty="0" smtClean="0"/>
              <a:t>AutomationControlSuite </a:t>
            </a:r>
            <a:r>
              <a:rPr lang="en-US" sz="2400" b="1" dirty="0"/>
              <a:t>AS6</a:t>
            </a:r>
            <a:r>
              <a:rPr lang="de-DE" sz="2400" b="1" dirty="0"/>
              <a:t> </a:t>
            </a:r>
            <a:endParaRPr lang="de-DE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2147469841"/>
      </p:ext>
    </p:extLst>
  </p:cSld>
  <p:clrMapOvr>
    <a:masterClrMapping/>
  </p:clrMapOvr>
  <p:transition advTm="1824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numSld="999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6" y="1"/>
            <a:ext cx="12194116" cy="685919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32560" y="111760"/>
            <a:ext cx="5974080" cy="5791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>
                <a:solidFill>
                  <a:schemeClr val="bg1"/>
                </a:solidFill>
                <a:latin typeface="+mn-lt"/>
              </a:rPr>
              <a:t>The SI6 Drive Controller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6289964" y="1936546"/>
            <a:ext cx="3574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No “language barriers“</a:t>
            </a: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959" y="3643877"/>
            <a:ext cx="3230048" cy="277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549797"/>
      </p:ext>
    </p:extLst>
  </p:cSld>
  <p:clrMapOvr>
    <a:masterClrMapping/>
  </p:clrMapOvr>
  <p:transition advTm="732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5" name="madeinger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3" name="21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2"/>
            <a:ext cx="12189881" cy="685680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32560" y="111760"/>
            <a:ext cx="5974080" cy="5791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>
                <a:solidFill>
                  <a:schemeClr val="bg1"/>
                </a:solidFill>
                <a:latin typeface="+mn-lt"/>
              </a:rPr>
              <a:t>The SI6 Drive Controller</a:t>
            </a:r>
          </a:p>
        </p:txBody>
      </p:sp>
    </p:spTree>
    <p:extLst>
      <p:ext uri="{BB962C8B-B14F-4D97-AF65-F5344CB8AC3E}">
        <p14:creationId xmlns:p14="http://schemas.microsoft.com/office/powerpoint/2010/main" val="1473144500"/>
      </p:ext>
    </p:extLst>
  </p:cSld>
  <p:clrMapOvr>
    <a:masterClrMapping/>
  </p:clrMapOvr>
  <p:transition advTm="2525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6"/>
        <p14:stopEvt time="25088" objId="6"/>
      </p14:showEvt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2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3" name="2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2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32560" y="111760"/>
            <a:ext cx="5974080" cy="5791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>
                <a:solidFill>
                  <a:schemeClr val="bg1"/>
                </a:solidFill>
                <a:latin typeface="+mn-lt"/>
              </a:rPr>
              <a:t>The SI6 Drive Controller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971637" y="1114510"/>
            <a:ext cx="3574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The variants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2096431" y="2129884"/>
            <a:ext cx="7917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Type</a:t>
            </a:r>
            <a:endParaRPr lang="en-US" sz="1600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3010828" y="2129884"/>
            <a:ext cx="10834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Frame size</a:t>
            </a:r>
            <a:endParaRPr lang="en-US" sz="1600" b="1" dirty="0"/>
          </a:p>
        </p:txBody>
      </p:sp>
      <p:sp>
        <p:nvSpPr>
          <p:cNvPr id="8" name="Textfeld 7"/>
          <p:cNvSpPr txBox="1"/>
          <p:nvPr/>
        </p:nvSpPr>
        <p:spPr>
          <a:xfrm>
            <a:off x="4094297" y="2129884"/>
            <a:ext cx="10834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2N, PU</a:t>
            </a:r>
            <a:endParaRPr lang="en-US" sz="1600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4032147" y="2049815"/>
            <a:ext cx="3250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I</a:t>
            </a:r>
            <a:endParaRPr lang="en-US" sz="1400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4688275" y="2068721"/>
            <a:ext cx="867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(4 kHz)</a:t>
            </a:r>
            <a:endParaRPr lang="en-US" sz="1200" b="1" dirty="0"/>
          </a:p>
        </p:txBody>
      </p:sp>
      <p:sp>
        <p:nvSpPr>
          <p:cNvPr id="11" name="Textfeld 10"/>
          <p:cNvSpPr txBox="1"/>
          <p:nvPr/>
        </p:nvSpPr>
        <p:spPr>
          <a:xfrm>
            <a:off x="5474666" y="2152188"/>
            <a:ext cx="10834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2N, PU</a:t>
            </a:r>
            <a:endParaRPr lang="en-US" sz="1600" b="1" dirty="0"/>
          </a:p>
        </p:txBody>
      </p:sp>
      <p:sp>
        <p:nvSpPr>
          <p:cNvPr id="12" name="Textfeld 11"/>
          <p:cNvSpPr txBox="1"/>
          <p:nvPr/>
        </p:nvSpPr>
        <p:spPr>
          <a:xfrm>
            <a:off x="5412516" y="2072119"/>
            <a:ext cx="3250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I</a:t>
            </a:r>
            <a:endParaRPr lang="en-US" sz="1400" b="1" dirty="0"/>
          </a:p>
        </p:txBody>
      </p:sp>
      <p:sp>
        <p:nvSpPr>
          <p:cNvPr id="13" name="Textfeld 12"/>
          <p:cNvSpPr txBox="1"/>
          <p:nvPr/>
        </p:nvSpPr>
        <p:spPr>
          <a:xfrm>
            <a:off x="6068644" y="2091025"/>
            <a:ext cx="867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(8 kHz)</a:t>
            </a:r>
            <a:endParaRPr lang="en-US" sz="1200" b="1" dirty="0"/>
          </a:p>
        </p:txBody>
      </p:sp>
      <p:sp>
        <p:nvSpPr>
          <p:cNvPr id="14" name="Textfeld 13"/>
          <p:cNvSpPr txBox="1"/>
          <p:nvPr/>
        </p:nvSpPr>
        <p:spPr>
          <a:xfrm>
            <a:off x="6936156" y="2159241"/>
            <a:ext cx="10834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Size [mm]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387036159"/>
      </p:ext>
    </p:extLst>
  </p:cSld>
  <p:clrMapOvr>
    <a:masterClrMapping/>
  </p:clrMapOvr>
  <p:transition advTm="507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15"/>
        <p14:stopEvt time="4919" objId="15"/>
      </p14:showEvt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2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9" name="23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1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32560" y="111760"/>
            <a:ext cx="5974080" cy="5791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>
                <a:solidFill>
                  <a:schemeClr val="bg1"/>
                </a:solidFill>
                <a:latin typeface="+mn-lt"/>
              </a:rPr>
              <a:t>The SI6 Drive Controller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4831117" y="1600395"/>
            <a:ext cx="3744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smtClean="0"/>
              <a:t>STOBER is involved!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4860822" y="3363417"/>
            <a:ext cx="4004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rgbClr val="0069B3"/>
                </a:solidFill>
              </a:rPr>
              <a:t>•</a:t>
            </a:r>
            <a:r>
              <a:rPr lang="de-DE" sz="2800" b="1" dirty="0" smtClean="0"/>
              <a:t> Concept development</a:t>
            </a:r>
            <a:endParaRPr lang="de-DE" sz="2800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4860822" y="3914868"/>
            <a:ext cx="3576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rgbClr val="0069B3"/>
                </a:solidFill>
              </a:rPr>
              <a:t>•</a:t>
            </a:r>
            <a:r>
              <a:rPr lang="de-DE" sz="2800" b="1" dirty="0" smtClean="0"/>
              <a:t> Installation</a:t>
            </a:r>
            <a:endParaRPr lang="de-DE" sz="2800" b="1" dirty="0"/>
          </a:p>
        </p:txBody>
      </p:sp>
      <p:sp>
        <p:nvSpPr>
          <p:cNvPr id="8" name="Textfeld 7"/>
          <p:cNvSpPr txBox="1"/>
          <p:nvPr/>
        </p:nvSpPr>
        <p:spPr>
          <a:xfrm>
            <a:off x="4860822" y="4463180"/>
            <a:ext cx="3576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rgbClr val="0069B3"/>
                </a:solidFill>
              </a:rPr>
              <a:t>•</a:t>
            </a:r>
            <a:r>
              <a:rPr lang="de-DE" sz="2800" b="1" dirty="0" smtClean="0"/>
              <a:t> 24/7 - Support</a:t>
            </a:r>
            <a:endParaRPr lang="de-DE" sz="28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552805"/>
      </p:ext>
    </p:extLst>
  </p:cSld>
  <p:clrMapOvr>
    <a:masterClrMapping/>
  </p:clrMapOvr>
  <p:transition advTm="2278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</p:bldLst>
  </p:timing>
  <p:extLst>
    <p:ext uri="{E180D4A7-C9FB-4DFB-919C-405C955672EB}">
      <p14:showEvtLst xmlns:p14="http://schemas.microsoft.com/office/powerpoint/2010/main">
        <p14:playEvt time="0" objId="3"/>
        <p14:stopEvt time="21702" objId="3"/>
      </p14:showEvt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23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6" name="24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91"/>
            <a:ext cx="12189883" cy="685680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32560" y="111760"/>
            <a:ext cx="5974080" cy="5791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>
                <a:solidFill>
                  <a:schemeClr val="bg1"/>
                </a:solidFill>
                <a:latin typeface="+mn-lt"/>
              </a:rPr>
              <a:t>The SI6 Drive Controller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4031721" y="1133878"/>
            <a:ext cx="5093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/>
              <a:t>- </a:t>
            </a:r>
            <a:r>
              <a:rPr lang="de-DE" sz="2800" b="1" dirty="0"/>
              <a:t>t</a:t>
            </a:r>
            <a:r>
              <a:rPr lang="de-DE" sz="2800" b="1" dirty="0" smtClean="0"/>
              <a:t>he most important features: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020296" y="967626"/>
            <a:ext cx="1006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SI</a:t>
            </a:r>
            <a:r>
              <a:rPr lang="en-US" sz="4800" b="1" dirty="0" smtClean="0">
                <a:solidFill>
                  <a:srgbClr val="0069B3"/>
                </a:solidFill>
              </a:rPr>
              <a:t>6</a:t>
            </a:r>
            <a:endParaRPr lang="en-US" sz="4800" b="1" dirty="0">
              <a:solidFill>
                <a:srgbClr val="0069B3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027060" y="1936834"/>
            <a:ext cx="68640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69B3"/>
                </a:solidFill>
              </a:rPr>
              <a:t>• </a:t>
            </a:r>
            <a:r>
              <a:rPr lang="en-US" sz="2600" b="1" dirty="0"/>
              <a:t>Compact design: only 45 mm wide</a:t>
            </a:r>
            <a:r>
              <a:rPr lang="de-DE" sz="2600" b="1" dirty="0"/>
              <a:t> </a:t>
            </a:r>
            <a:endParaRPr lang="de-DE" sz="2600" b="1" dirty="0" smtClean="0"/>
          </a:p>
        </p:txBody>
      </p:sp>
      <p:sp>
        <p:nvSpPr>
          <p:cNvPr id="10" name="Textfeld 9"/>
          <p:cNvSpPr txBox="1"/>
          <p:nvPr/>
        </p:nvSpPr>
        <p:spPr>
          <a:xfrm>
            <a:off x="4027060" y="2385681"/>
            <a:ext cx="686403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69B3"/>
                </a:solidFill>
              </a:rPr>
              <a:t>• </a:t>
            </a:r>
            <a:r>
              <a:rPr lang="en-US" sz="2600" b="1" dirty="0"/>
              <a:t>Precise dimensioning of the </a:t>
            </a:r>
            <a:endParaRPr lang="en-US" sz="2600" b="1" dirty="0" smtClean="0"/>
          </a:p>
          <a:p>
            <a:r>
              <a:rPr lang="en-US" sz="2600" b="1" dirty="0"/>
              <a:t> </a:t>
            </a:r>
            <a:r>
              <a:rPr lang="en-US" sz="2600" b="1" dirty="0" smtClean="0"/>
              <a:t>  control </a:t>
            </a:r>
            <a:r>
              <a:rPr lang="en-US" sz="2600" b="1" dirty="0"/>
              <a:t>capacities</a:t>
            </a:r>
            <a:r>
              <a:rPr lang="de-DE" sz="2600" b="1" dirty="0"/>
              <a:t> </a:t>
            </a:r>
            <a:endParaRPr lang="de-DE" sz="2600" b="1" dirty="0" smtClean="0"/>
          </a:p>
        </p:txBody>
      </p:sp>
      <p:sp>
        <p:nvSpPr>
          <p:cNvPr id="11" name="Textfeld 10"/>
          <p:cNvSpPr txBox="1"/>
          <p:nvPr/>
        </p:nvSpPr>
        <p:spPr>
          <a:xfrm>
            <a:off x="4027059" y="3231962"/>
            <a:ext cx="74445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69B3"/>
                </a:solidFill>
              </a:rPr>
              <a:t>• </a:t>
            </a:r>
            <a:r>
              <a:rPr lang="en-US" sz="2600" b="1" dirty="0"/>
              <a:t>Common power supply for all units </a:t>
            </a:r>
            <a:endParaRPr lang="de-DE" sz="2600" b="1" dirty="0" smtClean="0"/>
          </a:p>
        </p:txBody>
      </p:sp>
      <p:sp>
        <p:nvSpPr>
          <p:cNvPr id="12" name="Textfeld 11"/>
          <p:cNvSpPr txBox="1"/>
          <p:nvPr/>
        </p:nvSpPr>
        <p:spPr>
          <a:xfrm>
            <a:off x="4027059" y="3689285"/>
            <a:ext cx="744450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69B3"/>
                </a:solidFill>
              </a:rPr>
              <a:t>• </a:t>
            </a:r>
            <a:r>
              <a:rPr lang="en-US" sz="2600" b="1" dirty="0"/>
              <a:t>Peak values for acceleration and </a:t>
            </a:r>
            <a:endParaRPr lang="en-US" sz="2600" b="1" dirty="0" smtClean="0"/>
          </a:p>
          <a:p>
            <a:r>
              <a:rPr lang="en-US" sz="2600" b="1" dirty="0"/>
              <a:t> </a:t>
            </a:r>
            <a:r>
              <a:rPr lang="en-US" sz="2600" b="1" dirty="0" smtClean="0"/>
              <a:t>  positioning accuracy</a:t>
            </a:r>
            <a:r>
              <a:rPr lang="de-DE" sz="2600" b="1" dirty="0" smtClean="0"/>
              <a:t> 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4027059" y="4580149"/>
            <a:ext cx="744450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69B3"/>
                </a:solidFill>
              </a:rPr>
              <a:t>• </a:t>
            </a:r>
            <a:r>
              <a:rPr lang="en-US" sz="2600" b="1" dirty="0"/>
              <a:t>Simple installation thanks to Quick DC-Links </a:t>
            </a:r>
            <a:r>
              <a:rPr lang="en-US" sz="2600" b="1" dirty="0" smtClean="0"/>
              <a:t>and</a:t>
            </a:r>
          </a:p>
          <a:p>
            <a:r>
              <a:rPr lang="en-US" sz="2600" b="1" dirty="0"/>
              <a:t> </a:t>
            </a:r>
            <a:r>
              <a:rPr lang="en-US" sz="2600" b="1" dirty="0" smtClean="0"/>
              <a:t>  a single </a:t>
            </a:r>
            <a:r>
              <a:rPr lang="en-US" sz="2600" b="1" dirty="0"/>
              <a:t>cable solution</a:t>
            </a:r>
            <a:r>
              <a:rPr lang="de-DE" sz="2600" b="1" dirty="0"/>
              <a:t> </a:t>
            </a:r>
            <a:endParaRPr lang="de-DE" sz="2600" b="1" dirty="0" smtClean="0"/>
          </a:p>
        </p:txBody>
      </p:sp>
      <p:sp>
        <p:nvSpPr>
          <p:cNvPr id="14" name="Textfeld 13"/>
          <p:cNvSpPr txBox="1"/>
          <p:nvPr/>
        </p:nvSpPr>
        <p:spPr>
          <a:xfrm>
            <a:off x="4027059" y="5437554"/>
            <a:ext cx="744450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69B3"/>
                </a:solidFill>
              </a:rPr>
              <a:t>• </a:t>
            </a:r>
            <a:r>
              <a:rPr lang="en-US" sz="2600" b="1" dirty="0"/>
              <a:t>Encoder systems with electronic </a:t>
            </a:r>
            <a:endParaRPr lang="en-US" sz="2600" b="1" dirty="0" smtClean="0"/>
          </a:p>
          <a:p>
            <a:r>
              <a:rPr lang="en-US" sz="2600" b="1" dirty="0"/>
              <a:t> </a:t>
            </a:r>
            <a:r>
              <a:rPr lang="en-US" sz="2600" b="1" dirty="0" smtClean="0"/>
              <a:t>  motor </a:t>
            </a:r>
            <a:r>
              <a:rPr lang="en-US" sz="2600" b="1" dirty="0"/>
              <a:t>nameplate</a:t>
            </a:r>
            <a:r>
              <a:rPr lang="de-DE" sz="2600" b="1" dirty="0"/>
              <a:t> </a:t>
            </a:r>
            <a:endParaRPr lang="de-DE" sz="2600" b="1" dirty="0" smtClean="0"/>
          </a:p>
        </p:txBody>
      </p:sp>
      <p:sp>
        <p:nvSpPr>
          <p:cNvPr id="15" name="Textfeld 14"/>
          <p:cNvSpPr txBox="1"/>
          <p:nvPr/>
        </p:nvSpPr>
        <p:spPr>
          <a:xfrm>
            <a:off x="4027060" y="6324853"/>
            <a:ext cx="68640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69B3"/>
                </a:solidFill>
              </a:rPr>
              <a:t>• </a:t>
            </a:r>
            <a:r>
              <a:rPr lang="en-US" sz="2600" b="1" dirty="0"/>
              <a:t>Reliable safety thanks to "Safe Torque Off"</a:t>
            </a:r>
            <a:r>
              <a:rPr lang="de-DE" sz="2600" b="1" dirty="0"/>
              <a:t> </a:t>
            </a:r>
            <a:endParaRPr lang="de-DE" sz="2600" b="1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189435"/>
      </p:ext>
    </p:extLst>
  </p:cSld>
  <p:clrMapOvr>
    <a:masterClrMapping/>
  </p:clrMapOvr>
  <p:transition advTm="3157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  <p:extLst>
    <p:ext uri="{E180D4A7-C9FB-4DFB-919C-405C955672EB}">
      <p14:showEvtLst xmlns:p14="http://schemas.microsoft.com/office/powerpoint/2010/main">
        <p14:playEvt time="0" objId="7"/>
        <p14:stopEvt time="30507" objId="7"/>
      </p14:showEvt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3" name="25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32560" y="111760"/>
            <a:ext cx="5974080" cy="5791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>
                <a:solidFill>
                  <a:schemeClr val="bg1"/>
                </a:solidFill>
                <a:latin typeface="+mn-lt"/>
              </a:rPr>
              <a:t>The SI6 Drive Controller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6093874" y="3914023"/>
            <a:ext cx="5093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/>
              <a:t>The SI6 drive controller </a:t>
            </a:r>
          </a:p>
        </p:txBody>
      </p:sp>
    </p:spTree>
    <p:extLst>
      <p:ext uri="{BB962C8B-B14F-4D97-AF65-F5344CB8AC3E}">
        <p14:creationId xmlns:p14="http://schemas.microsoft.com/office/powerpoint/2010/main" val="550804899"/>
      </p:ext>
    </p:extLst>
  </p:cSld>
  <p:clrMapOvr>
    <a:masterClrMapping/>
  </p:clrMapOvr>
  <p:transition advTm="1489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6"/>
        <p14:stopEvt time="13060" objId="6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3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03994" y="1561790"/>
            <a:ext cx="812800" cy="812800"/>
          </a:xfrm>
          <a:prstGeom prst="rect">
            <a:avLst/>
          </a:prstGeom>
        </p:spPr>
      </p:pic>
      <p:pic>
        <p:nvPicPr>
          <p:cNvPr id="11" name="2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10" name="4.mp3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406968" y="3134292"/>
            <a:ext cx="812800" cy="812800"/>
          </a:xfrm>
          <a:prstGeom prst="rect">
            <a:avLst/>
          </a:prstGeom>
        </p:spPr>
      </p:pic>
      <p:pic>
        <p:nvPicPr>
          <p:cNvPr id="9" name="3.mp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76475" y="4996146"/>
            <a:ext cx="812800" cy="812800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94"/>
            <a:ext cx="12189877" cy="685680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32560" y="111760"/>
            <a:ext cx="5974080" cy="5791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>
                <a:solidFill>
                  <a:schemeClr val="bg1"/>
                </a:solidFill>
                <a:latin typeface="+mn-lt"/>
              </a:rPr>
              <a:t>The SI6 Drive Controller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093878" y="3860959"/>
            <a:ext cx="995680" cy="680561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4800" b="1" dirty="0" smtClean="0"/>
              <a:t>SI</a:t>
            </a:r>
            <a:r>
              <a:rPr lang="en-US" sz="4800" b="1" dirty="0" smtClean="0">
                <a:solidFill>
                  <a:srgbClr val="0069B3"/>
                </a:solidFill>
              </a:rPr>
              <a:t>6</a:t>
            </a:r>
            <a:endParaRPr lang="en-US" sz="4800" b="1" dirty="0">
              <a:solidFill>
                <a:srgbClr val="0069B3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7233920" y="3749199"/>
            <a:ext cx="3576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Multi Axis</a:t>
            </a:r>
          </a:p>
          <a:p>
            <a:r>
              <a:rPr lang="en-US" sz="2400" b="1" dirty="0"/>
              <a:t>Drive System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7233920" y="4705220"/>
            <a:ext cx="3576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Controls up </a:t>
            </a:r>
          </a:p>
          <a:p>
            <a:r>
              <a:rPr lang="de-DE" sz="2400" b="1" dirty="0" smtClean="0"/>
              <a:t>to two axes</a:t>
            </a:r>
            <a:endParaRPr lang="de-DE" sz="2400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7233920" y="5661241"/>
            <a:ext cx="3576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(now four)</a:t>
            </a:r>
            <a:endParaRPr lang="de-DE" sz="2400" b="1" dirty="0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194"/>
          <a:stretch/>
        </p:blipFill>
        <p:spPr>
          <a:xfrm>
            <a:off x="4569460" y="1098271"/>
            <a:ext cx="777875" cy="57708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5103348"/>
      </p:ext>
    </p:extLst>
  </p:cSld>
  <p:clrMapOvr>
    <a:masterClrMapping/>
  </p:clrMapOvr>
  <p:transition advTm="1274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6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915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numSld="999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 numSld="2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" grpId="0"/>
      <p:bldP spid="7" grpId="0"/>
    </p:bldLst>
  </p:timing>
  <p:extLst mod="1">
    <p:ext uri="{E180D4A7-C9FB-4DFB-919C-405C955672EB}">
      <p14:showEvtLst xmlns:p14="http://schemas.microsoft.com/office/powerpoint/2010/main">
        <p14:playEvt time="0" objId="11"/>
        <p14:stopEvt time="7940" objId="11"/>
        <p14:playEvt time="8290" objId="14"/>
        <p14:stopEvt time="12728" objId="1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4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69751" y="4848441"/>
            <a:ext cx="812800" cy="812800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4"/>
            <a:ext cx="12192000" cy="6857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32560" y="111760"/>
            <a:ext cx="5974080" cy="5791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>
                <a:solidFill>
                  <a:schemeClr val="bg1"/>
                </a:solidFill>
                <a:latin typeface="+mn-lt"/>
              </a:rPr>
              <a:t>The SI6 Drive Controller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093878" y="3860959"/>
            <a:ext cx="995680" cy="680561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4800" b="1" dirty="0" smtClean="0"/>
              <a:t>SI</a:t>
            </a:r>
            <a:r>
              <a:rPr lang="en-US" sz="4800" b="1" dirty="0" smtClean="0">
                <a:solidFill>
                  <a:srgbClr val="0069B3"/>
                </a:solidFill>
              </a:rPr>
              <a:t>6</a:t>
            </a:r>
            <a:endParaRPr lang="en-US" sz="4800" b="1" dirty="0">
              <a:solidFill>
                <a:srgbClr val="0069B3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7233920" y="3749199"/>
            <a:ext cx="3576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Multi Axis</a:t>
            </a:r>
          </a:p>
          <a:p>
            <a:r>
              <a:rPr lang="en-US" sz="2400" b="1" dirty="0"/>
              <a:t>Drive System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7233920" y="4705220"/>
            <a:ext cx="3576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Controls up </a:t>
            </a:r>
          </a:p>
          <a:p>
            <a:r>
              <a:rPr lang="de-DE" sz="2400" b="1" dirty="0"/>
              <a:t>to two axes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7233920" y="5661241"/>
            <a:ext cx="3576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(</a:t>
            </a:r>
            <a:r>
              <a:rPr lang="de-DE" sz="2400" b="1" dirty="0" err="1" smtClean="0"/>
              <a:t>now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six</a:t>
            </a:r>
            <a:r>
              <a:rPr lang="de-DE" sz="2400" b="1" dirty="0" smtClean="0"/>
              <a:t>)</a:t>
            </a:r>
            <a:endParaRPr lang="de-DE" sz="2400" b="1" dirty="0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460" y="1087120"/>
            <a:ext cx="777875" cy="5770880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443" y="1087120"/>
            <a:ext cx="777875" cy="57708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4688209"/>
      </p:ext>
    </p:extLst>
  </p:cSld>
  <p:clrMapOvr>
    <a:masterClrMapping/>
  </p:clrMapOvr>
  <p:transition advTm="112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4"/>
            <a:ext cx="12192000" cy="6857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32560" y="111760"/>
            <a:ext cx="5974080" cy="5791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>
                <a:solidFill>
                  <a:schemeClr val="bg1"/>
                </a:solidFill>
                <a:latin typeface="+mn-lt"/>
              </a:rPr>
              <a:t>The SI6 Drive Controller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093878" y="3860959"/>
            <a:ext cx="995680" cy="680561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4800" b="1" dirty="0" smtClean="0"/>
              <a:t>SI</a:t>
            </a:r>
            <a:r>
              <a:rPr lang="en-US" sz="4800" b="1" dirty="0" smtClean="0">
                <a:solidFill>
                  <a:srgbClr val="0069B3"/>
                </a:solidFill>
              </a:rPr>
              <a:t>6</a:t>
            </a:r>
            <a:endParaRPr lang="en-US" sz="4800" b="1" dirty="0">
              <a:solidFill>
                <a:srgbClr val="0069B3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7233920" y="3749199"/>
            <a:ext cx="3576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Multi Axis</a:t>
            </a:r>
          </a:p>
          <a:p>
            <a:r>
              <a:rPr lang="en-US" sz="2400" b="1" dirty="0" smtClean="0"/>
              <a:t>Drive System</a:t>
            </a:r>
            <a:endParaRPr lang="en-US" sz="24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7233920" y="4705220"/>
            <a:ext cx="3576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Controls up</a:t>
            </a:r>
          </a:p>
          <a:p>
            <a:r>
              <a:rPr lang="de-DE" sz="2400" b="1" dirty="0" err="1" smtClean="0"/>
              <a:t>to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two</a:t>
            </a:r>
            <a:r>
              <a:rPr lang="de-DE" sz="2400" b="1" dirty="0" smtClean="0"/>
              <a:t> axes</a:t>
            </a:r>
            <a:endParaRPr lang="de-DE" sz="2400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7233920" y="5661241"/>
            <a:ext cx="3576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(now eight)</a:t>
            </a:r>
            <a:endParaRPr lang="de-DE" sz="2400" b="1" dirty="0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460" y="1087120"/>
            <a:ext cx="777875" cy="5770880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443" y="1087120"/>
            <a:ext cx="777875" cy="5770880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26" y="1087120"/>
            <a:ext cx="777875" cy="57708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0321648"/>
      </p:ext>
    </p:extLst>
  </p:cSld>
  <p:clrMapOvr>
    <a:masterClrMapping/>
  </p:clrMapOvr>
  <p:transition advTm="123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4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14" name="5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7" name="5+6.mp3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347267" y="2440709"/>
            <a:ext cx="812800" cy="812800"/>
          </a:xfrm>
          <a:prstGeom prst="rect">
            <a:avLst/>
          </a:prstGeom>
        </p:spPr>
      </p:pic>
      <p:pic>
        <p:nvPicPr>
          <p:cNvPr id="6" name="5.mp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347267" y="3566160"/>
            <a:ext cx="812800" cy="812800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4"/>
            <a:ext cx="12192000" cy="6857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32560" y="111760"/>
            <a:ext cx="5974080" cy="5791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>
                <a:solidFill>
                  <a:schemeClr val="bg1"/>
                </a:solidFill>
                <a:latin typeface="+mn-lt"/>
              </a:rPr>
              <a:t>The SI6 Drive Controller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093878" y="3860959"/>
            <a:ext cx="995680" cy="680561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4800" b="1" dirty="0" smtClean="0"/>
              <a:t>SI</a:t>
            </a:r>
            <a:r>
              <a:rPr lang="en-US" sz="4800" b="1" dirty="0" smtClean="0">
                <a:solidFill>
                  <a:srgbClr val="0069B3"/>
                </a:solidFill>
              </a:rPr>
              <a:t>6</a:t>
            </a:r>
            <a:endParaRPr lang="en-US" sz="4800" b="1" dirty="0">
              <a:solidFill>
                <a:srgbClr val="0069B3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7811975" y="3749199"/>
            <a:ext cx="3576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Integrate STOBER SD6</a:t>
            </a:r>
          </a:p>
          <a:p>
            <a:r>
              <a:rPr lang="de-DE" sz="2400" b="1" dirty="0"/>
              <a:t>s</a:t>
            </a:r>
            <a:r>
              <a:rPr lang="de-DE" sz="2400" b="1" dirty="0" smtClean="0"/>
              <a:t>tand-</a:t>
            </a:r>
            <a:r>
              <a:rPr lang="de-DE" sz="2400" b="1" dirty="0" err="1" smtClean="0"/>
              <a:t>alone</a:t>
            </a:r>
            <a:r>
              <a:rPr lang="de-DE" sz="2400" b="1" dirty="0" smtClean="0"/>
              <a:t>-unit</a:t>
            </a:r>
            <a:endParaRPr lang="de-DE" sz="2400" b="1" dirty="0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460" y="1087120"/>
            <a:ext cx="777875" cy="5770880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443" y="1087120"/>
            <a:ext cx="777875" cy="5770880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26" y="1087120"/>
            <a:ext cx="777875" cy="5770880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111" y="1091384"/>
            <a:ext cx="1575323" cy="5798691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7811975" y="4554938"/>
            <a:ext cx="3576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Control any number </a:t>
            </a:r>
          </a:p>
          <a:p>
            <a:r>
              <a:rPr lang="de-DE" sz="2400" b="1" dirty="0" smtClean="0"/>
              <a:t>of axes </a:t>
            </a:r>
            <a:r>
              <a:rPr lang="de-DE" sz="2400" b="1" dirty="0" err="1" smtClean="0"/>
              <a:t>precisely</a:t>
            </a:r>
            <a:endParaRPr lang="de-DE" sz="2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649157"/>
      </p:ext>
    </p:extLst>
  </p:cSld>
  <p:clrMapOvr>
    <a:masterClrMapping/>
  </p:clrMapOvr>
  <p:transition advTm="1857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46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146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" grpId="0"/>
    </p:bldLst>
  </p:timing>
  <p:extLst>
    <p:ext uri="{E180D4A7-C9FB-4DFB-919C-405C955672EB}">
      <p14:showEvtLst xmlns:p14="http://schemas.microsoft.com/office/powerpoint/2010/main">
        <p14:playEvt time="0" objId="13"/>
        <p14:stopEvt time="6819" objId="13"/>
        <p14:playEvt time="7053" objId="14"/>
        <p14:stopEvt time="18561" objId="14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5"/>
            <a:ext cx="12192000" cy="6857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32560" y="111760"/>
            <a:ext cx="5974080" cy="5791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>
                <a:solidFill>
                  <a:schemeClr val="bg1"/>
                </a:solidFill>
                <a:latin typeface="+mn-lt"/>
              </a:rPr>
              <a:t>The SI6 Drive Controller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7233920" y="3749199"/>
            <a:ext cx="3576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Integrate STOBER SD6</a:t>
            </a:r>
          </a:p>
          <a:p>
            <a:r>
              <a:rPr lang="de-DE" sz="2400" b="1" dirty="0"/>
              <a:t>stand-</a:t>
            </a:r>
            <a:r>
              <a:rPr lang="de-DE" sz="2400" b="1" dirty="0" err="1"/>
              <a:t>alone</a:t>
            </a:r>
            <a:r>
              <a:rPr lang="de-DE" sz="2400" b="1" dirty="0"/>
              <a:t>-unit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7233920" y="4580196"/>
            <a:ext cx="3576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Control any number </a:t>
            </a:r>
          </a:p>
          <a:p>
            <a:r>
              <a:rPr lang="de-DE" sz="2400" b="1" dirty="0"/>
              <a:t>of axes </a:t>
            </a:r>
            <a:r>
              <a:rPr lang="de-DE" sz="2400" b="1" dirty="0" err="1"/>
              <a:t>precisely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2077211388"/>
      </p:ext>
    </p:extLst>
  </p:cSld>
  <p:clrMapOvr>
    <a:masterClrMapping/>
  </p:clrMapOvr>
  <p:transition advTm="2888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6" name="7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3" name="7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1" y="0"/>
            <a:ext cx="12194120" cy="685919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32560" y="111760"/>
            <a:ext cx="5974080" cy="5791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>
                <a:solidFill>
                  <a:schemeClr val="bg1"/>
                </a:solidFill>
                <a:latin typeface="+mn-lt"/>
              </a:rPr>
              <a:t>The SI6 Drive Controller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6093878" y="2069753"/>
            <a:ext cx="3576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Booksize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1452888574"/>
      </p:ext>
    </p:extLst>
  </p:cSld>
  <p:clrMapOvr>
    <a:masterClrMapping/>
  </p:clrMapOvr>
  <p:transition advTm="521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7"/>
        <p14:stopEvt time="5037" objId="7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6" name="booksiz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3" name="8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32560" y="111760"/>
            <a:ext cx="5974080" cy="5791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>
                <a:solidFill>
                  <a:schemeClr val="bg1"/>
                </a:solidFill>
                <a:latin typeface="+mn-lt"/>
              </a:rPr>
              <a:t>The SI6 Drive Controller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6093878" y="2069753"/>
            <a:ext cx="3576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Booksize</a:t>
            </a:r>
            <a:endParaRPr lang="de-DE" sz="24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6093878" y="2618393"/>
            <a:ext cx="3576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Pocket </a:t>
            </a:r>
            <a:r>
              <a:rPr lang="de-DE" sz="2400" b="1" dirty="0" err="1" smtClean="0"/>
              <a:t>book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371653516"/>
      </p:ext>
    </p:extLst>
  </p:cSld>
  <p:clrMapOvr>
    <a:masterClrMapping/>
  </p:clrMapOvr>
  <p:transition advTm="957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numSld="999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7"/>
        <p14:stopEvt time="9425" objId="7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4.4|3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3.4|3.3|2.8|3.8|4.9|3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6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0.8|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6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3.5"/>
</p:tagLst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434</Words>
  <Application>Microsoft Office PowerPoint</Application>
  <PresentationFormat>Breitbild</PresentationFormat>
  <Paragraphs>132</Paragraphs>
  <Slides>28</Slides>
  <Notes>5</Notes>
  <HiddenSlides>0</HiddenSlides>
  <MMClips>61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Office-Design</vt:lpstr>
      <vt:lpstr>The SI6 Drive Controller</vt:lpstr>
      <vt:lpstr>The SI6 Drive Controller</vt:lpstr>
      <vt:lpstr>The SI6 Drive Controller</vt:lpstr>
      <vt:lpstr>The SI6 Drive Controller</vt:lpstr>
      <vt:lpstr>The SI6 Drive Controller</vt:lpstr>
      <vt:lpstr>The SI6 Drive Controller</vt:lpstr>
      <vt:lpstr>The SI6 Drive Controller</vt:lpstr>
      <vt:lpstr>The SI6 Drive Controller</vt:lpstr>
      <vt:lpstr>The SI6 Drive Controller</vt:lpstr>
      <vt:lpstr>The SI6 Drive Controller</vt:lpstr>
      <vt:lpstr>The SI6 Drive Controller</vt:lpstr>
      <vt:lpstr>The SI6 Drive Controller</vt:lpstr>
      <vt:lpstr>The SI6 Drive Controller</vt:lpstr>
      <vt:lpstr>The SI6 Drive Controller</vt:lpstr>
      <vt:lpstr>The SI6 Drive Controller</vt:lpstr>
      <vt:lpstr>The SI6 Drive Controller</vt:lpstr>
      <vt:lpstr>The SI6 Drive Controller</vt:lpstr>
      <vt:lpstr>The SI6 Drive Controller</vt:lpstr>
      <vt:lpstr>The SI6 Drive Controller</vt:lpstr>
      <vt:lpstr>The SI6 Drive Controller</vt:lpstr>
      <vt:lpstr>The SI6 Drive Controller</vt:lpstr>
      <vt:lpstr>The SI6 Drive Controller</vt:lpstr>
      <vt:lpstr>The SI6 Drive Controller</vt:lpstr>
      <vt:lpstr>The SI6 Drive Controller</vt:lpstr>
      <vt:lpstr>The SI6 Drive Controller</vt:lpstr>
      <vt:lpstr>The SI6 Drive Controller</vt:lpstr>
      <vt:lpstr>The SI6 Drive Controller</vt:lpstr>
      <vt:lpstr>The SI6 Drive Controller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Der Antriebsregler SI6</dc:title>
  <dc:creator>Ein Microsoft Office-Anwender</dc:creator>
  <cp:lastModifiedBy>Gengenbach IT</cp:lastModifiedBy>
  <cp:revision>123</cp:revision>
  <dcterms:created xsi:type="dcterms:W3CDTF">2016-08-30T08:30:09Z</dcterms:created>
  <dcterms:modified xsi:type="dcterms:W3CDTF">2016-09-22T07:19:35Z</dcterms:modified>
</cp:coreProperties>
</file>