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4"/>
  </p:sldMasterIdLst>
  <p:notesMasterIdLst>
    <p:notesMasterId r:id="rId32"/>
  </p:notesMasterIdLst>
  <p:sldIdLst>
    <p:sldId id="350" r:id="rId5"/>
    <p:sldId id="339" r:id="rId6"/>
    <p:sldId id="358" r:id="rId7"/>
    <p:sldId id="370" r:id="rId8"/>
    <p:sldId id="362" r:id="rId9"/>
    <p:sldId id="361" r:id="rId10"/>
    <p:sldId id="363" r:id="rId11"/>
    <p:sldId id="369" r:id="rId12"/>
    <p:sldId id="364" r:id="rId13"/>
    <p:sldId id="365" r:id="rId14"/>
    <p:sldId id="367" r:id="rId15"/>
    <p:sldId id="366" r:id="rId16"/>
    <p:sldId id="371" r:id="rId17"/>
    <p:sldId id="372" r:id="rId18"/>
    <p:sldId id="373" r:id="rId19"/>
    <p:sldId id="374" r:id="rId20"/>
    <p:sldId id="375" r:id="rId21"/>
    <p:sldId id="376" r:id="rId22"/>
    <p:sldId id="377" r:id="rId23"/>
    <p:sldId id="378" r:id="rId24"/>
    <p:sldId id="352" r:id="rId25"/>
    <p:sldId id="379" r:id="rId26"/>
    <p:sldId id="380" r:id="rId27"/>
    <p:sldId id="381" r:id="rId28"/>
    <p:sldId id="382" r:id="rId29"/>
    <p:sldId id="383" r:id="rId30"/>
    <p:sldId id="384" r:id="rId3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" userDrawn="1">
          <p15:clr>
            <a:srgbClr val="A4A3A4"/>
          </p15:clr>
        </p15:guide>
        <p15:guide id="2" pos="393" userDrawn="1">
          <p15:clr>
            <a:srgbClr val="A4A3A4"/>
          </p15:clr>
        </p15:guide>
        <p15:guide id="3" pos="824" userDrawn="1">
          <p15:clr>
            <a:srgbClr val="A4A3A4"/>
          </p15:clr>
        </p15:guide>
        <p15:guide id="4" pos="1663" userDrawn="1">
          <p15:clr>
            <a:srgbClr val="A4A3A4"/>
          </p15:clr>
        </p15:guide>
        <p15:guide id="5" pos="2479" userDrawn="1">
          <p15:clr>
            <a:srgbClr val="A4A3A4"/>
          </p15:clr>
        </p15:guide>
        <p15:guide id="6" pos="3318" userDrawn="1">
          <p15:clr>
            <a:srgbClr val="A4A3A4"/>
          </p15:clr>
        </p15:guide>
        <p15:guide id="7" pos="4135" userDrawn="1">
          <p15:clr>
            <a:srgbClr val="A4A3A4"/>
          </p15:clr>
        </p15:guide>
        <p15:guide id="8" pos="4951" userDrawn="1">
          <p15:clr>
            <a:srgbClr val="A4A3A4"/>
          </p15:clr>
        </p15:guide>
        <p15:guide id="9" pos="5790" userDrawn="1">
          <p15:clr>
            <a:srgbClr val="A4A3A4"/>
          </p15:clr>
        </p15:guide>
        <p15:guide id="10" pos="6607" userDrawn="1">
          <p15:clr>
            <a:srgbClr val="A4A3A4"/>
          </p15:clr>
        </p15:guide>
        <p15:guide id="11" pos="7446" userDrawn="1">
          <p15:clr>
            <a:srgbClr val="A4A3A4"/>
          </p15:clr>
        </p15:guide>
        <p15:guide id="12" orient="horz" pos="4247" userDrawn="1">
          <p15:clr>
            <a:srgbClr val="A4A3A4"/>
          </p15:clr>
        </p15:guide>
        <p15:guide id="13" orient="horz" pos="3770" userDrawn="1">
          <p15:clr>
            <a:srgbClr val="A4A3A4"/>
          </p15:clr>
        </p15:guide>
        <p15:guide id="14" orient="horz" pos="3317" userDrawn="1">
          <p15:clr>
            <a:srgbClr val="A4A3A4"/>
          </p15:clr>
        </p15:guide>
        <p15:guide id="15" orient="horz" pos="2863" userDrawn="1">
          <p15:clr>
            <a:srgbClr val="A4A3A4"/>
          </p15:clr>
        </p15:guide>
        <p15:guide id="16" orient="horz" pos="2387" userDrawn="1">
          <p15:clr>
            <a:srgbClr val="A4A3A4"/>
          </p15:clr>
        </p15:guide>
        <p15:guide id="17" orient="horz" pos="1911" userDrawn="1">
          <p15:clr>
            <a:srgbClr val="A4A3A4"/>
          </p15:clr>
        </p15:guide>
        <p15:guide id="18" orient="horz" pos="1457" userDrawn="1">
          <p15:clr>
            <a:srgbClr val="A4A3A4"/>
          </p15:clr>
        </p15:guide>
        <p15:guide id="19" orient="horz" pos="1003" userDrawn="1">
          <p15:clr>
            <a:srgbClr val="A4A3A4"/>
          </p15:clr>
        </p15:guide>
        <p15:guide id="20" orient="horz" pos="5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669F"/>
    <a:srgbClr val="A3A62C"/>
    <a:srgbClr val="003E74"/>
    <a:srgbClr val="004B88"/>
    <a:srgbClr val="006EB6"/>
    <a:srgbClr val="007FC4"/>
    <a:srgbClr val="6A9DD3"/>
    <a:srgbClr val="00386B"/>
    <a:srgbClr val="0071BC"/>
    <a:srgbClr val="E949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5" autoAdjust="0"/>
    <p:restoredTop sz="81963" autoAdjust="0"/>
  </p:normalViewPr>
  <p:slideViewPr>
    <p:cSldViewPr snapToGrid="0" snapToObjects="1">
      <p:cViewPr varScale="1">
        <p:scale>
          <a:sx n="70" d="100"/>
          <a:sy n="70" d="100"/>
        </p:scale>
        <p:origin x="1032" y="53"/>
      </p:cViewPr>
      <p:guideLst>
        <p:guide pos="7"/>
        <p:guide pos="393"/>
        <p:guide pos="824"/>
        <p:guide pos="1663"/>
        <p:guide pos="2479"/>
        <p:guide pos="3318"/>
        <p:guide pos="4135"/>
        <p:guide pos="4951"/>
        <p:guide pos="5790"/>
        <p:guide pos="6607"/>
        <p:guide pos="7446"/>
        <p:guide orient="horz" pos="4247"/>
        <p:guide orient="horz" pos="3770"/>
        <p:guide orient="horz" pos="3317"/>
        <p:guide orient="horz" pos="2863"/>
        <p:guide orient="horz" pos="2387"/>
        <p:guide orient="horz" pos="1911"/>
        <p:guide orient="horz" pos="1457"/>
        <p:guide orient="horz" pos="1003"/>
        <p:guide orient="horz" pos="5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496BB-EB4D-D448-9822-9A227480818A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A3DF1-23CF-5344-9949-DF1C92A429D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8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Platzsparendes Maschinen- und Montagekonzept durch eine extrem kurze und kompakte Bauweise.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Höchste Antriebsdynamik durch sehr geringe Massenträgheitsmomente im Direktanbau. Der Entfall eines Motoradapters 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garantiert die Nutzung</a:t>
            </a:r>
            <a:r>
              <a:rPr lang="de-DE" dirty="0"/>
              <a:t> der vollen Antriebsdynamik.</a:t>
            </a:r>
            <a:br>
              <a:rPr lang="de-DE" dirty="0"/>
            </a:b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24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Platzsparendes Maschinen- und Montagekonzept durch eine extrem kurze und kompakte Bauweise.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Höchste Antriebsdynamik durch sehr geringe Massenträgheitsmomente im Direktanbau. Der Entfall eines Motoradapters 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garantiert die Nutzung</a:t>
            </a:r>
            <a:r>
              <a:rPr lang="de-DE" dirty="0"/>
              <a:t> der vollen Antriebsdynamik.</a:t>
            </a:r>
            <a:br>
              <a:rPr lang="de-DE" dirty="0"/>
            </a:b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059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Platzsparendes Maschinen- und Montagekonzept durch eine extrem kurze und kompakte Bauweise.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Höchste Antriebsdynamik durch sehr geringe Massenträgheitsmomente im Direktanbau. Der Entfall eines Motoradapters 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garantiert die Nutzung</a:t>
            </a:r>
            <a:r>
              <a:rPr lang="de-DE" dirty="0"/>
              <a:t> der vollen Antriebsdynamik.</a:t>
            </a:r>
            <a:br>
              <a:rPr lang="de-DE" dirty="0"/>
            </a:b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8435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Platzsparendes Maschinen- und Montagekonzept durch eine extrem kurze und kompakte Bauweise.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Höchste Antriebsdynamik durch sehr geringe Massenträgheitsmomente im Direktanbau. Der Entfall eines Motoradapters 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garantiert die Nutzung</a:t>
            </a:r>
            <a:r>
              <a:rPr lang="de-DE" dirty="0"/>
              <a:t> der vollen Antriebsdynamik.</a:t>
            </a:r>
            <a:br>
              <a:rPr lang="de-DE" dirty="0"/>
            </a:b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4292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439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96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917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br>
              <a:rPr lang="de-DE" dirty="0"/>
            </a:b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015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321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828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br>
              <a:rPr lang="de-DE" dirty="0"/>
            </a:b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190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917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br>
              <a:rPr lang="de-DE" dirty="0"/>
            </a:b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6993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337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917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Platzsparendes Maschinen- und Montagekonzept durch eine extrem kurze und kompakte Bauweise.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Höchste Antriebsdynamik durch sehr geringe Massenträgheitsmomente im Direktanbau. Der Entfall eines Motoradapters 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garantiert die Nutzung</a:t>
            </a:r>
            <a:r>
              <a:rPr lang="de-DE" dirty="0"/>
              <a:t> der vollen Antriebsdynamik.</a:t>
            </a:r>
            <a:br>
              <a:rPr lang="de-DE" dirty="0"/>
            </a:b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015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Platzsparendes Maschinen- und Montagekonzept durch eine extrem kurze und kompakte Bauweise.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Höchste Antriebsdynamik durch sehr geringe Massenträgheitsmomente im Direktanbau. Der Entfall eines Motoradapters 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garantiert die Nutzung</a:t>
            </a:r>
            <a:r>
              <a:rPr lang="de-DE" dirty="0"/>
              <a:t> der vollen Antriebsdynamik.</a:t>
            </a:r>
            <a:br>
              <a:rPr lang="de-DE" dirty="0"/>
            </a:b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2974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Platzsparendes Maschinen- und Montagekonzept durch eine extrem kurze und kompakte Bauweise.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Höchste Antriebsdynamik durch sehr geringe Massenträgheitsmomente im Direktanbau. Der Entfall eines Motoradapters 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garantiert die Nutzung</a:t>
            </a:r>
            <a:r>
              <a:rPr lang="de-DE" dirty="0"/>
              <a:t> der vollen Antriebsdynamik.</a:t>
            </a:r>
            <a:br>
              <a:rPr lang="de-DE" dirty="0"/>
            </a:b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437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Platzsparendes Maschinen- und Montagekonzept durch eine extrem kurze und kompakte Bauweise.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Höchste Antriebsdynamik durch sehr geringe Massenträgheitsmomente im Direktanbau. Der Entfall eines Motoradapters 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garantiert die Nutzung</a:t>
            </a:r>
            <a:r>
              <a:rPr lang="de-DE" dirty="0"/>
              <a:t> der vollen Antriebsdynamik.</a:t>
            </a:r>
            <a:br>
              <a:rPr lang="de-DE" dirty="0"/>
            </a:b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485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Platzsparendes Maschinen- und Montagekonzept durch eine extrem kurze und kompakte Bauweise.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Höchste Antriebsdynamik durch sehr geringe Massenträgheitsmomente im Direktanbau. Der Entfall eines Motoradapters 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garantiert die Nutzung</a:t>
            </a:r>
            <a:r>
              <a:rPr lang="de-DE" dirty="0"/>
              <a:t> der vollen Antriebsdynamik.</a:t>
            </a:r>
            <a:br>
              <a:rPr lang="de-DE" dirty="0"/>
            </a:b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73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01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Platzsparendes Maschinen- und Montagekonzept durch eine extrem kurze und kompakte Bauweise.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Höchste Antriebsdynamik durch sehr geringe Massenträgheitsmomente im Direktanbau. Der Entfall eines Motoradapters 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garantiert die Nutzung</a:t>
            </a:r>
            <a:r>
              <a:rPr lang="de-DE" dirty="0"/>
              <a:t> der vollen Antriebsdynamik.</a:t>
            </a:r>
            <a:br>
              <a:rPr lang="de-DE" dirty="0"/>
            </a:b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Platzsparendes Maschinen- und Montagekonzept durch eine extrem kurze und kompakte Bauweise.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Höchste Antriebsdynamik durch sehr geringe Massenträgheitsmomente im Direktanbau. Der Entfall eines Motoradapters 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garantiert die Nutzung</a:t>
            </a:r>
            <a:r>
              <a:rPr lang="de-DE" dirty="0"/>
              <a:t> der vollen Antriebsdynamik.</a:t>
            </a:r>
            <a:br>
              <a:rPr lang="de-DE" dirty="0"/>
            </a:b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560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Platzsparendes Maschinen- und Montagekonzept durch eine extrem kurze und kompakte Bauweise.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Höchste Antriebsdynamik durch sehr geringe Massenträgheitsmomente im Direktanbau. Der Entfall eines Motoradapters 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garantiert die Nutzung</a:t>
            </a:r>
            <a:r>
              <a:rPr lang="de-DE" dirty="0"/>
              <a:t> der vollen Antriebsdynamik.</a:t>
            </a:r>
            <a:br>
              <a:rPr lang="de-DE" dirty="0"/>
            </a:b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290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Platzsparendes Maschinen- und Montagekonzept durch eine extrem kurze und kompakte Bauweise.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Höchste Antriebsdynamik durch sehr geringe Massenträgheitsmomente im Direktanbau. Der Entfall eines Motoradapters 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garantiert die Nutzung</a:t>
            </a:r>
            <a:r>
              <a:rPr lang="de-DE" dirty="0"/>
              <a:t> der vollen Antriebsdynamik.</a:t>
            </a:r>
            <a:br>
              <a:rPr lang="de-DE" dirty="0"/>
            </a:b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8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Platzsparendes Maschinen- und Montagekonzept durch eine extrem kurze und kompakte Bauweise.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Höchste Antriebsdynamik durch sehr geringe Massenträgheitsmomente im Direktanbau. Der Entfall eines Motoradapters 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garantiert die Nutzung</a:t>
            </a:r>
            <a:r>
              <a:rPr lang="de-DE" dirty="0"/>
              <a:t> der vollen Antriebsdynamik.</a:t>
            </a:r>
            <a:br>
              <a:rPr lang="de-DE" dirty="0"/>
            </a:b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31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Platzsparendes Maschinen- und Montagekonzept durch eine extrem kurze und kompakte Bauweise.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Höchste Antriebsdynamik durch sehr geringe Massenträgheitsmomente im Direktanbau. Der Entfall eines Motoradapters 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garantiert die Nutzung</a:t>
            </a:r>
            <a:r>
              <a:rPr lang="de-DE" dirty="0"/>
              <a:t> der vollen Antriebsdynamik.</a:t>
            </a:r>
            <a:br>
              <a:rPr lang="de-DE" dirty="0"/>
            </a:b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78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-6" y="840456"/>
            <a:ext cx="12192000" cy="3704557"/>
          </a:xfrm>
          <a:prstGeom prst="rect">
            <a:avLst/>
          </a:prstGeom>
          <a:solidFill>
            <a:srgbClr val="F8E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60400" y="2314800"/>
            <a:ext cx="6534000" cy="14760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660400" y="3874174"/>
            <a:ext cx="6534000" cy="64545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8" name="Dreieck 9"/>
          <p:cNvSpPr/>
          <p:nvPr userDrawn="1"/>
        </p:nvSpPr>
        <p:spPr>
          <a:xfrm rot="10800000">
            <a:off x="-6" y="11564"/>
            <a:ext cx="5245106" cy="3401561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1">
                  <a:alpha val="16000"/>
                </a:schemeClr>
              </a:gs>
              <a:gs pos="90000">
                <a:srgbClr val="003E74">
                  <a:alpha val="70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d 10">
            <a:extLst>
              <a:ext uri="{FF2B5EF4-FFF2-40B4-BE49-F238E27FC236}">
                <a16:creationId xmlns:a16="http://schemas.microsoft.com/office/drawing/2014/main" id="{483D2F1A-6EAB-4925-A019-3186E5FDB7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4" cy="840456"/>
          </a:xfrm>
          <a:prstGeom prst="rect">
            <a:avLst/>
          </a:prstGeom>
        </p:spPr>
      </p:pic>
      <p:pic>
        <p:nvPicPr>
          <p:cNvPr id="9" name="Bild 12">
            <a:extLst>
              <a:ext uri="{FF2B5EF4-FFF2-40B4-BE49-F238E27FC236}">
                <a16:creationId xmlns:a16="http://schemas.microsoft.com/office/drawing/2014/main" id="{C1DA38FF-A07F-40A2-AA15-D39AF17FD3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802" y="217830"/>
            <a:ext cx="1958817" cy="41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14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42967881"/>
              </p:ext>
            </p:extLst>
          </p:nvPr>
        </p:nvGraphicFramePr>
        <p:xfrm>
          <a:off x="16696" y="842510"/>
          <a:ext cx="11808000" cy="590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9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8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73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371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3162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360055"/>
            <a:ext cx="7987800" cy="460800"/>
          </a:xfrm>
        </p:spPr>
        <p:txBody>
          <a:bodyPr/>
          <a:lstStyle>
            <a:lvl1pPr>
              <a:defRPr sz="2400" b="1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0000" y="1260000"/>
            <a:ext cx="111618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8837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9FFA86E-70FD-4ED7-971F-19F75EF91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FCB7A8E-3883-4B8B-8D2B-1C3EE3168F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1174750"/>
            <a:ext cx="5245033" cy="63500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 dirty="0"/>
              <a:t>Text durch Doppelklick hinzufügen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A0DFAE58-A779-486A-85B6-608FBE5C03B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40000" y="1809750"/>
            <a:ext cx="5244782" cy="456217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durch Doppelklick hinzufügen</a:t>
            </a:r>
          </a:p>
          <a:p>
            <a:pPr lvl="0"/>
            <a:endParaRPr lang="de-DE" dirty="0"/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AEE395DD-57B5-40B5-8B09-03782464AA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0399" y="1173346"/>
            <a:ext cx="5245033" cy="63500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 dirty="0"/>
              <a:t>Text durch Doppelklick hinzufügen</a:t>
            </a:r>
          </a:p>
        </p:txBody>
      </p:sp>
      <p:sp>
        <p:nvSpPr>
          <p:cNvPr id="9" name="Inhaltsplatzhalter 6">
            <a:extLst>
              <a:ext uri="{FF2B5EF4-FFF2-40B4-BE49-F238E27FC236}">
                <a16:creationId xmlns:a16="http://schemas.microsoft.com/office/drawing/2014/main" id="{661C66C9-EBBF-4E36-AF62-D4A443DE853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90650" y="1808346"/>
            <a:ext cx="5244782" cy="456217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durch Doppelklick hinzufügen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0900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ild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E009D1-3427-4610-9FFC-3390DE02A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067B44FA-4344-4C42-9984-409D309E92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9750" y="1030288"/>
            <a:ext cx="8469313" cy="434022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A855298-25E6-4AF7-888E-E8C4B36500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5524500"/>
            <a:ext cx="8469313" cy="7794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Bildunterschrift hinzufügen</a:t>
            </a:r>
          </a:p>
        </p:txBody>
      </p:sp>
    </p:spTree>
    <p:extLst>
      <p:ext uri="{BB962C8B-B14F-4D97-AF65-F5344CB8AC3E}">
        <p14:creationId xmlns:p14="http://schemas.microsoft.com/office/powerpoint/2010/main" val="2803756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FE9D6-7069-476B-965D-19553A057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19A4448-DE34-4F08-B0C3-38DA176AF8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077913"/>
            <a:ext cx="3878263" cy="1385887"/>
          </a:xfrm>
        </p:spPr>
        <p:txBody>
          <a:bodyPr anchor="b"/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 dirty="0"/>
              <a:t>Text durch Doppelklick hinzufügen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E394F618-8017-4FF4-AE8C-1E7E7314C34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39750" y="2579688"/>
            <a:ext cx="3878263" cy="38306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0C48FE18-9242-41FE-9623-D0DD0D431B4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10100" y="1077913"/>
            <a:ext cx="7042150" cy="53324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61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FE9D6-7069-476B-965D-19553A057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19A4448-DE34-4F08-B0C3-38DA176AF8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077913"/>
            <a:ext cx="3878263" cy="1385887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de-DE" dirty="0"/>
              <a:t>Text durch Doppelklick hinzufügen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E394F618-8017-4FF4-AE8C-1E7E7314C34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39750" y="2579688"/>
            <a:ext cx="3878263" cy="38306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abellenplatzhalter 3">
            <a:extLst>
              <a:ext uri="{FF2B5EF4-FFF2-40B4-BE49-F238E27FC236}">
                <a16:creationId xmlns:a16="http://schemas.microsoft.com/office/drawing/2014/main" id="{ED340692-74E6-41C6-8608-577B467B3A1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4581525" y="1077913"/>
            <a:ext cx="7070725" cy="53324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de-DE"/>
              <a:t>Tabelle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8100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78748A-91EA-4D8B-865E-C90630812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6">
            <a:extLst>
              <a:ext uri="{FF2B5EF4-FFF2-40B4-BE49-F238E27FC236}">
                <a16:creationId xmlns:a16="http://schemas.microsoft.com/office/drawing/2014/main" id="{F130F313-2472-43F1-B79D-725F8BA57A7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40000" y="1126156"/>
            <a:ext cx="5244782" cy="524576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durch Doppelklick hinzufügen</a:t>
            </a:r>
          </a:p>
          <a:p>
            <a:pPr lvl="0"/>
            <a:endParaRPr lang="de-DE" dirty="0"/>
          </a:p>
        </p:txBody>
      </p:sp>
      <p:sp>
        <p:nvSpPr>
          <p:cNvPr id="4" name="Inhaltsplatzhalter 6">
            <a:extLst>
              <a:ext uri="{FF2B5EF4-FFF2-40B4-BE49-F238E27FC236}">
                <a16:creationId xmlns:a16="http://schemas.microsoft.com/office/drawing/2014/main" id="{ED33610E-C335-427F-8866-A7A6C50C8DC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90650" y="1124752"/>
            <a:ext cx="5244782" cy="524576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durch Doppelklick hinzufügen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0559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865C63-9FD7-4BB0-B647-648194031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90003EE5-3F76-4707-A0E6-1BFFF90A5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4C5409A5-780A-44F0-B736-94BFCB7EFF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2378075"/>
            <a:ext cx="10515600" cy="2136173"/>
          </a:xfrm>
        </p:spPr>
        <p:txBody>
          <a:bodyPr numCol="1" anchor="b">
            <a:normAutofit/>
          </a:bodyPr>
          <a:lstStyle>
            <a:lvl1pPr marL="0" indent="0">
              <a:buNone/>
              <a:defRPr sz="4400"/>
            </a:lvl1pPr>
          </a:lstStyle>
          <a:p>
            <a:pPr lvl="0"/>
            <a:r>
              <a:rPr lang="de-DE" dirty="0"/>
              <a:t>Titel durch Doppelklick hinzufügen</a:t>
            </a:r>
          </a:p>
        </p:txBody>
      </p:sp>
    </p:spTree>
    <p:extLst>
      <p:ext uri="{BB962C8B-B14F-4D97-AF65-F5344CB8AC3E}">
        <p14:creationId xmlns:p14="http://schemas.microsoft.com/office/powerpoint/2010/main" val="340609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reieck 9"/>
          <p:cNvSpPr/>
          <p:nvPr userDrawn="1"/>
        </p:nvSpPr>
        <p:spPr>
          <a:xfrm rot="10800000">
            <a:off x="-14" y="11555"/>
            <a:ext cx="5267209" cy="3351681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1">
                  <a:alpha val="16000"/>
                </a:schemeClr>
              </a:gs>
              <a:gs pos="90000">
                <a:srgbClr val="003E74">
                  <a:alpha val="70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Bild 10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4" cy="840456"/>
          </a:xfrm>
          <a:prstGeom prst="rect">
            <a:avLst/>
          </a:prstGeom>
        </p:spPr>
      </p:pic>
      <p:pic>
        <p:nvPicPr>
          <p:cNvPr id="9" name="Bild 12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802" y="217830"/>
            <a:ext cx="1958817" cy="418701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40000" y="341887"/>
            <a:ext cx="10695432" cy="486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0000" y="1260000"/>
            <a:ext cx="10695432" cy="4567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71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60" r:id="rId6"/>
    <p:sldLayoutId id="2147483658" r:id="rId7"/>
    <p:sldLayoutId id="214748365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32.svg"/><Relationship Id="rId4" Type="http://schemas.openxmlformats.org/officeDocument/2006/relationships/image" Target="../media/image8.pn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g"/><Relationship Id="rId7" Type="http://schemas.openxmlformats.org/officeDocument/2006/relationships/image" Target="../media/image38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jpg"/><Relationship Id="rId4" Type="http://schemas.openxmlformats.org/officeDocument/2006/relationships/image" Target="../media/image35.jpg"/><Relationship Id="rId9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4.jp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4.jp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4.jp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4.wd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microsoft.com/office/2007/relationships/hdphoto" Target="../media/hdphoto3.wdp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2.jpg"/><Relationship Id="rId7" Type="http://schemas.microsoft.com/office/2007/relationships/hdphoto" Target="../media/hdphoto6.wdp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microsoft.com/office/2007/relationships/hdphoto" Target="../media/hdphoto5.wdp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2.wdp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BE1DF91-2AE9-4499-B7BA-F974B4BDB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Motor News</a:t>
            </a: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59860AD6-B4BF-4972-8C5F-E9092C867E76}"/>
              </a:ext>
            </a:extLst>
          </p:cNvPr>
          <p:cNvGrpSpPr>
            <a:grpSpLocks noChangeAspect="1"/>
          </p:cNvGrpSpPr>
          <p:nvPr/>
        </p:nvGrpSpPr>
        <p:grpSpPr>
          <a:xfrm rot="5400000" flipH="1">
            <a:off x="8694944" y="4171097"/>
            <a:ext cx="1297880" cy="4081799"/>
            <a:chOff x="-1" y="2079114"/>
            <a:chExt cx="3017183" cy="3364751"/>
          </a:xfrm>
        </p:grpSpPr>
        <p:sp>
          <p:nvSpPr>
            <p:cNvPr id="22" name="Rechtwinkliges Dreieck 21">
              <a:extLst>
                <a:ext uri="{FF2B5EF4-FFF2-40B4-BE49-F238E27FC236}">
                  <a16:creationId xmlns:a16="http://schemas.microsoft.com/office/drawing/2014/main" id="{64BC1CB3-6303-46D6-84C9-0727957540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" y="2079114"/>
              <a:ext cx="3017183" cy="1692579"/>
            </a:xfrm>
            <a:prstGeom prst="rtTriangle">
              <a:avLst/>
            </a:prstGeom>
            <a:solidFill>
              <a:schemeClr val="accent2">
                <a:alpha val="9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3" name="Rechtwinkliges Dreieck 22">
              <a:extLst>
                <a:ext uri="{FF2B5EF4-FFF2-40B4-BE49-F238E27FC236}">
                  <a16:creationId xmlns:a16="http://schemas.microsoft.com/office/drawing/2014/main" id="{C62DC41D-28A1-4736-97FA-D61C41C974BC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0" y="3771693"/>
              <a:ext cx="3010354" cy="1672172"/>
            </a:xfrm>
            <a:prstGeom prst="rtTriangle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EE5FE485-A959-42D8-8691-F8E6F95E044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795731" y="1463737"/>
            <a:ext cx="6176327" cy="4512001"/>
          </a:xfrm>
          <a:prstGeom prst="rect">
            <a:avLst/>
          </a:prstGeom>
        </p:spPr>
      </p:pic>
      <p:pic>
        <p:nvPicPr>
          <p:cNvPr id="26" name="Grafik 25" descr="Ein Bild, das Raum, Schild enthält.&#10;&#10;Automatisch generierte Beschreibung">
            <a:extLst>
              <a:ext uri="{FF2B5EF4-FFF2-40B4-BE49-F238E27FC236}">
                <a16:creationId xmlns:a16="http://schemas.microsoft.com/office/drawing/2014/main" id="{6D187A81-0C8C-4A0E-BD9E-96B872CCF2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70000"/>
          </a:blip>
          <a:srcRect l="6260" b="32157"/>
          <a:stretch/>
        </p:blipFill>
        <p:spPr>
          <a:xfrm>
            <a:off x="-205497" y="4248469"/>
            <a:ext cx="3605709" cy="2609531"/>
          </a:xfrm>
          <a:prstGeom prst="rect">
            <a:avLst/>
          </a:prstGeom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2F6FC97E-B4DC-4C72-B512-805BC6D338E4}"/>
              </a:ext>
            </a:extLst>
          </p:cNvPr>
          <p:cNvSpPr txBox="1"/>
          <p:nvPr/>
        </p:nvSpPr>
        <p:spPr>
          <a:xfrm>
            <a:off x="3371447" y="6064589"/>
            <a:ext cx="4192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accent2"/>
                </a:solidFill>
              </a:rPr>
              <a:t>Technical Meeting Q2/2022</a:t>
            </a:r>
          </a:p>
          <a:p>
            <a:r>
              <a:rPr lang="de-DE" sz="2000" b="1" dirty="0">
                <a:solidFill>
                  <a:schemeClr val="accent2"/>
                </a:solidFill>
              </a:rPr>
              <a:t>Roman Rybalkin, Motor Support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70C185EC-19D0-4668-9DBC-AADFCB6FCEDF}"/>
              </a:ext>
            </a:extLst>
          </p:cNvPr>
          <p:cNvSpPr txBox="1">
            <a:spLocks/>
          </p:cNvSpPr>
          <p:nvPr/>
        </p:nvSpPr>
        <p:spPr>
          <a:xfrm>
            <a:off x="540000" y="1463737"/>
            <a:ext cx="11161800" cy="23596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de-DE" sz="3600" b="1" dirty="0">
                <a:solidFill>
                  <a:schemeClr val="accent5"/>
                </a:solidFill>
              </a:rPr>
              <a:t>Agenda</a:t>
            </a:r>
          </a:p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de-DE" sz="3300" dirty="0"/>
              <a:t>New </a:t>
            </a:r>
            <a:r>
              <a:rPr lang="de-DE" sz="3300" dirty="0" err="1"/>
              <a:t>motor</a:t>
            </a:r>
            <a:r>
              <a:rPr lang="de-DE" sz="3300" dirty="0"/>
              <a:t> </a:t>
            </a:r>
            <a:r>
              <a:rPr lang="de-DE" sz="3300" dirty="0" err="1"/>
              <a:t>size</a:t>
            </a:r>
            <a:r>
              <a:rPr lang="de-DE" sz="3300" dirty="0"/>
              <a:t> EZ20x</a:t>
            </a:r>
          </a:p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de-DE" sz="3300" dirty="0"/>
              <a:t>3rd Party Beckhoff</a:t>
            </a:r>
          </a:p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de-DE" sz="3300" dirty="0"/>
              <a:t>Plug </a:t>
            </a:r>
            <a:r>
              <a:rPr lang="de-DE" sz="3300" dirty="0" err="1"/>
              <a:t>connector</a:t>
            </a:r>
            <a:r>
              <a:rPr lang="de-DE" sz="3300" dirty="0"/>
              <a:t> </a:t>
            </a:r>
            <a:r>
              <a:rPr lang="de-DE" sz="3300" dirty="0" err="1"/>
              <a:t>size</a:t>
            </a:r>
            <a:r>
              <a:rPr lang="de-DE" sz="3300" dirty="0"/>
              <a:t> con.58</a:t>
            </a:r>
            <a:br>
              <a:rPr lang="de-DE" sz="2400" b="1" dirty="0">
                <a:solidFill>
                  <a:schemeClr val="accent4"/>
                </a:solidFill>
              </a:rPr>
            </a:b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0228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3DF2AFEE-28DF-4ECC-93C5-3D5F9CC41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279" y="1364017"/>
            <a:ext cx="4353242" cy="1071335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BBE1DF91-2AE9-4499-B7BA-F974B4BDB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New Motor </a:t>
            </a:r>
            <a:r>
              <a:rPr lang="de-DE" dirty="0" err="1"/>
              <a:t>size</a:t>
            </a:r>
            <a:r>
              <a:rPr lang="de-DE" dirty="0"/>
              <a:t> EZ2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7109E00F-1D73-4D93-820E-256963AB5632}"/>
              </a:ext>
            </a:extLst>
          </p:cNvPr>
          <p:cNvGrpSpPr/>
          <p:nvPr/>
        </p:nvGrpSpPr>
        <p:grpSpPr>
          <a:xfrm>
            <a:off x="10307476" y="2934118"/>
            <a:ext cx="1884524" cy="2695798"/>
            <a:chOff x="9639978" y="1979266"/>
            <a:chExt cx="2552023" cy="3650650"/>
          </a:xfrm>
        </p:grpSpPr>
        <p:sp>
          <p:nvSpPr>
            <p:cNvPr id="5" name="Gleichschenkliges Dreieck 4">
              <a:extLst>
                <a:ext uri="{FF2B5EF4-FFF2-40B4-BE49-F238E27FC236}">
                  <a16:creationId xmlns:a16="http://schemas.microsoft.com/office/drawing/2014/main" id="{54A16CCB-F9CF-4DEA-A5A1-1BEB0A31CB52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9281226" y="2338018"/>
              <a:ext cx="3269527" cy="2552023"/>
            </a:xfrm>
            <a:prstGeom prst="triangle">
              <a:avLst/>
            </a:prstGeom>
            <a:gradFill flip="none" rotWithShape="1">
              <a:gsLst>
                <a:gs pos="0">
                  <a:schemeClr val="tx2"/>
                </a:gs>
                <a:gs pos="52000">
                  <a:schemeClr val="accent2"/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4" name="Gleichschenkliges Dreieck 13">
              <a:extLst>
                <a:ext uri="{FF2B5EF4-FFF2-40B4-BE49-F238E27FC236}">
                  <a16:creationId xmlns:a16="http://schemas.microsoft.com/office/drawing/2014/main" id="{4524BAEB-DE03-4CAE-951C-693B4CE3476B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0067193" y="3505109"/>
              <a:ext cx="2386689" cy="1862926"/>
            </a:xfrm>
            <a:prstGeom prst="triangle">
              <a:avLst/>
            </a:prstGeom>
            <a:gradFill flip="none" rotWithShape="1">
              <a:gsLst>
                <a:gs pos="0">
                  <a:schemeClr val="accent2">
                    <a:alpha val="47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A3368C46-4B09-4289-B5D3-02E4E9C03177}"/>
              </a:ext>
            </a:extLst>
          </p:cNvPr>
          <p:cNvSpPr txBox="1">
            <a:spLocks/>
          </p:cNvSpPr>
          <p:nvPr/>
        </p:nvSpPr>
        <p:spPr>
          <a:xfrm>
            <a:off x="540000" y="1463737"/>
            <a:ext cx="11161800" cy="51504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de-DE" sz="2400" b="1" dirty="0">
                <a:solidFill>
                  <a:schemeClr val="accent5"/>
                </a:solidFill>
              </a:rPr>
              <a:t>Pricing Details</a:t>
            </a:r>
          </a:p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de-DE" dirty="0" err="1"/>
              <a:t>Cheaper</a:t>
            </a:r>
            <a:r>
              <a:rPr lang="de-DE" dirty="0"/>
              <a:t> Encoder</a:t>
            </a:r>
          </a:p>
          <a:p>
            <a:pPr marL="742950" lvl="1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de-DE" sz="2000" dirty="0" err="1"/>
              <a:t>Differentiated</a:t>
            </a:r>
            <a:r>
              <a:rPr lang="de-DE" sz="2000" dirty="0"/>
              <a:t> pricing</a:t>
            </a:r>
          </a:p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endParaRPr lang="de-DE" dirty="0"/>
          </a:p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endParaRPr lang="de-DE" dirty="0"/>
          </a:p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endParaRPr lang="de-DE" dirty="0"/>
          </a:p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endParaRPr lang="de-DE" dirty="0"/>
          </a:p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endParaRPr lang="de-DE" dirty="0"/>
          </a:p>
          <a:p>
            <a:pPr marL="0" indent="0">
              <a:spcBef>
                <a:spcPts val="600"/>
              </a:spcBef>
              <a:buClr>
                <a:schemeClr val="accent5"/>
              </a:buClr>
              <a:buNone/>
            </a:pPr>
            <a:endParaRPr lang="de-DE" dirty="0"/>
          </a:p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de-DE" dirty="0"/>
              <a:t>Lower </a:t>
            </a:r>
            <a:r>
              <a:rPr lang="de-DE" dirty="0" err="1"/>
              <a:t>production</a:t>
            </a:r>
            <a:r>
              <a:rPr lang="de-DE" dirty="0"/>
              <a:t> </a:t>
            </a:r>
            <a:r>
              <a:rPr lang="de-DE" dirty="0" err="1"/>
              <a:t>costs</a:t>
            </a:r>
            <a:r>
              <a:rPr lang="de-DE" dirty="0"/>
              <a:t> </a:t>
            </a:r>
            <a:r>
              <a:rPr lang="de-DE" dirty="0" err="1"/>
              <a:t>lower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EZ3</a:t>
            </a:r>
            <a:endParaRPr lang="de-DE" sz="2000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br>
              <a:rPr lang="de-DE" sz="2400" b="1" dirty="0">
                <a:solidFill>
                  <a:schemeClr val="accent4"/>
                </a:solidFill>
              </a:rPr>
            </a:b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87A195C6-3F23-4093-B8C0-C1061DF11C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2907" y="3748794"/>
            <a:ext cx="3248680" cy="2443916"/>
          </a:xfrm>
          <a:prstGeom prst="rect">
            <a:avLst/>
          </a:prstGeom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7D6F220C-1F63-4B56-B847-D4FF806D4731}"/>
              </a:ext>
            </a:extLst>
          </p:cNvPr>
          <p:cNvSpPr txBox="1"/>
          <p:nvPr/>
        </p:nvSpPr>
        <p:spPr>
          <a:xfrm>
            <a:off x="9763760" y="913599"/>
            <a:ext cx="736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EZ20x</a:t>
            </a: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602FC092-3F37-48F4-AFBA-7EF24B7FC9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0029" y="1315799"/>
            <a:ext cx="3664010" cy="176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8025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BE1DF91-2AE9-4499-B7BA-F974B4BDB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New Motor </a:t>
            </a:r>
            <a:r>
              <a:rPr lang="de-DE" dirty="0" err="1"/>
              <a:t>size</a:t>
            </a:r>
            <a:r>
              <a:rPr lang="de-DE" dirty="0"/>
              <a:t> EZ2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7109E00F-1D73-4D93-820E-256963AB5632}"/>
              </a:ext>
            </a:extLst>
          </p:cNvPr>
          <p:cNvGrpSpPr/>
          <p:nvPr/>
        </p:nvGrpSpPr>
        <p:grpSpPr>
          <a:xfrm>
            <a:off x="10307476" y="2934118"/>
            <a:ext cx="1884524" cy="2695798"/>
            <a:chOff x="9639978" y="1979266"/>
            <a:chExt cx="2552023" cy="3650650"/>
          </a:xfrm>
        </p:grpSpPr>
        <p:sp>
          <p:nvSpPr>
            <p:cNvPr id="5" name="Gleichschenkliges Dreieck 4">
              <a:extLst>
                <a:ext uri="{FF2B5EF4-FFF2-40B4-BE49-F238E27FC236}">
                  <a16:creationId xmlns:a16="http://schemas.microsoft.com/office/drawing/2014/main" id="{54A16CCB-F9CF-4DEA-A5A1-1BEB0A31CB52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9281226" y="2338018"/>
              <a:ext cx="3269527" cy="2552023"/>
            </a:xfrm>
            <a:prstGeom prst="triangle">
              <a:avLst/>
            </a:prstGeom>
            <a:gradFill flip="none" rotWithShape="1">
              <a:gsLst>
                <a:gs pos="0">
                  <a:schemeClr val="tx2"/>
                </a:gs>
                <a:gs pos="52000">
                  <a:schemeClr val="accent2"/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4" name="Gleichschenkliges Dreieck 13">
              <a:extLst>
                <a:ext uri="{FF2B5EF4-FFF2-40B4-BE49-F238E27FC236}">
                  <a16:creationId xmlns:a16="http://schemas.microsoft.com/office/drawing/2014/main" id="{4524BAEB-DE03-4CAE-951C-693B4CE3476B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0067193" y="3505109"/>
              <a:ext cx="2386689" cy="1862926"/>
            </a:xfrm>
            <a:prstGeom prst="triangle">
              <a:avLst/>
            </a:prstGeom>
            <a:gradFill flip="none" rotWithShape="1">
              <a:gsLst>
                <a:gs pos="0">
                  <a:schemeClr val="accent2">
                    <a:alpha val="47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A3368C46-4B09-4289-B5D3-02E4E9C03177}"/>
              </a:ext>
            </a:extLst>
          </p:cNvPr>
          <p:cNvSpPr txBox="1">
            <a:spLocks/>
          </p:cNvSpPr>
          <p:nvPr/>
        </p:nvSpPr>
        <p:spPr>
          <a:xfrm>
            <a:off x="540000" y="1463737"/>
            <a:ext cx="11161800" cy="5150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de-DE" sz="2400" b="1" dirty="0">
                <a:solidFill>
                  <a:schemeClr val="accent5"/>
                </a:solidFill>
              </a:rPr>
              <a:t>Pricing Details</a:t>
            </a:r>
          </a:p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de-DE" dirty="0"/>
              <a:t>Price </a:t>
            </a:r>
            <a:r>
              <a:rPr lang="de-DE" dirty="0" err="1"/>
              <a:t>comparison</a:t>
            </a: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graphicFrame>
        <p:nvGraphicFramePr>
          <p:cNvPr id="8" name="Tabelle 8">
            <a:extLst>
              <a:ext uri="{FF2B5EF4-FFF2-40B4-BE49-F238E27FC236}">
                <a16:creationId xmlns:a16="http://schemas.microsoft.com/office/drawing/2014/main" id="{50578526-E3DC-4146-A709-6C18A7C72911}"/>
              </a:ext>
            </a:extLst>
          </p:cNvPr>
          <p:cNvGraphicFramePr>
            <a:graphicFrameLocks noGrp="1"/>
          </p:cNvGraphicFramePr>
          <p:nvPr/>
        </p:nvGraphicFramePr>
        <p:xfrm>
          <a:off x="2418081" y="2529840"/>
          <a:ext cx="6847840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9568">
                  <a:extLst>
                    <a:ext uri="{9D8B030D-6E8A-4147-A177-3AD203B41FA5}">
                      <a16:colId xmlns:a16="http://schemas.microsoft.com/office/drawing/2014/main" val="1789489986"/>
                    </a:ext>
                  </a:extLst>
                </a:gridCol>
                <a:gridCol w="1369568">
                  <a:extLst>
                    <a:ext uri="{9D8B030D-6E8A-4147-A177-3AD203B41FA5}">
                      <a16:colId xmlns:a16="http://schemas.microsoft.com/office/drawing/2014/main" val="1472253601"/>
                    </a:ext>
                  </a:extLst>
                </a:gridCol>
                <a:gridCol w="1369568">
                  <a:extLst>
                    <a:ext uri="{9D8B030D-6E8A-4147-A177-3AD203B41FA5}">
                      <a16:colId xmlns:a16="http://schemas.microsoft.com/office/drawing/2014/main" val="3735482297"/>
                    </a:ext>
                  </a:extLst>
                </a:gridCol>
                <a:gridCol w="1369568">
                  <a:extLst>
                    <a:ext uri="{9D8B030D-6E8A-4147-A177-3AD203B41FA5}">
                      <a16:colId xmlns:a16="http://schemas.microsoft.com/office/drawing/2014/main" val="3052039146"/>
                    </a:ext>
                  </a:extLst>
                </a:gridCol>
                <a:gridCol w="1369568">
                  <a:extLst>
                    <a:ext uri="{9D8B030D-6E8A-4147-A177-3AD203B41FA5}">
                      <a16:colId xmlns:a16="http://schemas.microsoft.com/office/drawing/2014/main" val="3458741912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4"/>
                          </a:solidFill>
                        </a:rPr>
                        <a:t>ED212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4"/>
                          </a:solidFill>
                        </a:rPr>
                        <a:t>ED213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EZ202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EZ203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2"/>
                          </a:solidFill>
                        </a:rPr>
                        <a:t>EZ301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721067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de-DE" dirty="0"/>
                        <a:t>654 €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671 €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450 €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480 €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529 €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7966039"/>
                  </a:ext>
                </a:extLst>
              </a:tr>
            </a:tbl>
          </a:graphicData>
        </a:graphic>
      </p:graphicFrame>
      <p:sp>
        <p:nvSpPr>
          <p:cNvPr id="12" name="Textfeld 11">
            <a:extLst>
              <a:ext uri="{FF2B5EF4-FFF2-40B4-BE49-F238E27FC236}">
                <a16:creationId xmlns:a16="http://schemas.microsoft.com/office/drawing/2014/main" id="{AAD2D3A8-3FBA-48D9-B846-633717D947F1}"/>
              </a:ext>
            </a:extLst>
          </p:cNvPr>
          <p:cNvSpPr txBox="1"/>
          <p:nvPr/>
        </p:nvSpPr>
        <p:spPr>
          <a:xfrm>
            <a:off x="3577786" y="4134346"/>
            <a:ext cx="41392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28 – 31 % </a:t>
            </a:r>
            <a:r>
              <a:rPr lang="de-DE" sz="2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cheaper</a:t>
            </a:r>
            <a:r>
              <a:rPr lang="de-DE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de-DE" sz="2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than</a:t>
            </a:r>
            <a:r>
              <a:rPr lang="de-DE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ED</a:t>
            </a:r>
          </a:p>
          <a:p>
            <a:r>
              <a:rPr lang="de-DE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9 – 15 % </a:t>
            </a:r>
            <a:r>
              <a:rPr lang="de-DE" sz="2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cheaper</a:t>
            </a:r>
            <a:r>
              <a:rPr lang="de-DE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de-DE" sz="2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than</a:t>
            </a:r>
            <a:r>
              <a:rPr lang="de-DE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EZ</a:t>
            </a:r>
          </a:p>
        </p:txBody>
      </p:sp>
      <p:sp>
        <p:nvSpPr>
          <p:cNvPr id="13" name="Pfeil: nach rechts 12">
            <a:extLst>
              <a:ext uri="{FF2B5EF4-FFF2-40B4-BE49-F238E27FC236}">
                <a16:creationId xmlns:a16="http://schemas.microsoft.com/office/drawing/2014/main" id="{2737BADF-1792-4BD9-968D-57CCC1F8E9F4}"/>
              </a:ext>
            </a:extLst>
          </p:cNvPr>
          <p:cNvSpPr/>
          <p:nvPr/>
        </p:nvSpPr>
        <p:spPr>
          <a:xfrm>
            <a:off x="1886226" y="4369083"/>
            <a:ext cx="978408" cy="484632"/>
          </a:xfrm>
          <a:prstGeom prst="rightArrow">
            <a:avLst/>
          </a:prstGeom>
          <a:solidFill>
            <a:schemeClr val="accent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8294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BE1DF91-2AE9-4499-B7BA-F974B4BDB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New Motor </a:t>
            </a:r>
            <a:r>
              <a:rPr lang="de-DE" dirty="0" err="1"/>
              <a:t>size</a:t>
            </a:r>
            <a:r>
              <a:rPr lang="de-DE" dirty="0"/>
              <a:t> EZ2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7109E00F-1D73-4D93-820E-256963AB5632}"/>
              </a:ext>
            </a:extLst>
          </p:cNvPr>
          <p:cNvGrpSpPr/>
          <p:nvPr/>
        </p:nvGrpSpPr>
        <p:grpSpPr>
          <a:xfrm>
            <a:off x="10307476" y="2934118"/>
            <a:ext cx="1884524" cy="2695798"/>
            <a:chOff x="9639978" y="1979266"/>
            <a:chExt cx="2552023" cy="3650650"/>
          </a:xfrm>
        </p:grpSpPr>
        <p:sp>
          <p:nvSpPr>
            <p:cNvPr id="5" name="Gleichschenkliges Dreieck 4">
              <a:extLst>
                <a:ext uri="{FF2B5EF4-FFF2-40B4-BE49-F238E27FC236}">
                  <a16:creationId xmlns:a16="http://schemas.microsoft.com/office/drawing/2014/main" id="{54A16CCB-F9CF-4DEA-A5A1-1BEB0A31CB52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9281226" y="2338018"/>
              <a:ext cx="3269527" cy="2552023"/>
            </a:xfrm>
            <a:prstGeom prst="triangle">
              <a:avLst/>
            </a:prstGeom>
            <a:gradFill flip="none" rotWithShape="1">
              <a:gsLst>
                <a:gs pos="0">
                  <a:schemeClr val="tx2"/>
                </a:gs>
                <a:gs pos="52000">
                  <a:schemeClr val="accent2"/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4" name="Gleichschenkliges Dreieck 13">
              <a:extLst>
                <a:ext uri="{FF2B5EF4-FFF2-40B4-BE49-F238E27FC236}">
                  <a16:creationId xmlns:a16="http://schemas.microsoft.com/office/drawing/2014/main" id="{4524BAEB-DE03-4CAE-951C-693B4CE3476B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0067193" y="3505109"/>
              <a:ext cx="2386689" cy="1862926"/>
            </a:xfrm>
            <a:prstGeom prst="triangle">
              <a:avLst/>
            </a:prstGeom>
            <a:gradFill flip="none" rotWithShape="1">
              <a:gsLst>
                <a:gs pos="0">
                  <a:schemeClr val="accent2">
                    <a:alpha val="47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A3368C46-4B09-4289-B5D3-02E4E9C03177}"/>
              </a:ext>
            </a:extLst>
          </p:cNvPr>
          <p:cNvSpPr txBox="1">
            <a:spLocks/>
          </p:cNvSpPr>
          <p:nvPr/>
        </p:nvSpPr>
        <p:spPr>
          <a:xfrm>
            <a:off x="540000" y="1463737"/>
            <a:ext cx="11161800" cy="5150423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de-DE" sz="9600" b="1" dirty="0">
                <a:solidFill>
                  <a:schemeClr val="accent5"/>
                </a:solidFill>
              </a:rPr>
              <a:t>Service</a:t>
            </a:r>
          </a:p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de-DE" sz="8000" dirty="0"/>
              <a:t>Service</a:t>
            </a:r>
          </a:p>
          <a:p>
            <a:pPr marL="742950" lvl="1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de-DE" sz="8000" dirty="0" err="1"/>
              <a:t>compatible</a:t>
            </a:r>
            <a:r>
              <a:rPr lang="de-DE" sz="8000" dirty="0"/>
              <a:t> </a:t>
            </a:r>
            <a:r>
              <a:rPr lang="de-DE" sz="8000" dirty="0" err="1"/>
              <a:t>to</a:t>
            </a:r>
            <a:r>
              <a:rPr lang="de-DE" sz="8000" dirty="0"/>
              <a:t> ED2</a:t>
            </a:r>
          </a:p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endParaRPr lang="de-DE" sz="8000" dirty="0"/>
          </a:p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endParaRPr lang="de-DE" sz="8000" dirty="0"/>
          </a:p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endParaRPr lang="de-DE" sz="8000" dirty="0"/>
          </a:p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endParaRPr lang="de-DE" sz="8000" dirty="0"/>
          </a:p>
          <a:p>
            <a:pPr marL="742950" lvl="1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de-DE" sz="7800" dirty="0"/>
              <a:t>Attention: RC1 </a:t>
            </a:r>
            <a:r>
              <a:rPr lang="de-DE" sz="7800" dirty="0" err="1"/>
              <a:t>is</a:t>
            </a:r>
            <a:r>
              <a:rPr lang="de-DE" sz="7800" dirty="0"/>
              <a:t> not </a:t>
            </a:r>
            <a:r>
              <a:rPr lang="de-DE" sz="7800" dirty="0" err="1"/>
              <a:t>available</a:t>
            </a:r>
            <a:r>
              <a:rPr lang="de-DE" sz="7800" dirty="0"/>
              <a:t> </a:t>
            </a:r>
            <a:r>
              <a:rPr lang="de-DE" sz="7800" dirty="0" err="1"/>
              <a:t>with</a:t>
            </a:r>
            <a:r>
              <a:rPr lang="de-DE" sz="7800" dirty="0"/>
              <a:t> EZ2</a:t>
            </a:r>
            <a:endParaRPr lang="de-DE" sz="7600" dirty="0"/>
          </a:p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endParaRPr lang="de-DE" sz="8000" dirty="0"/>
          </a:p>
          <a:p>
            <a:pPr marL="0" indent="0">
              <a:spcBef>
                <a:spcPts val="600"/>
              </a:spcBef>
              <a:buClr>
                <a:schemeClr val="accent5"/>
              </a:buClr>
              <a:buNone/>
            </a:pPr>
            <a:endParaRPr lang="de-DE" sz="8000" dirty="0"/>
          </a:p>
          <a:p>
            <a:pPr marL="0" indent="0">
              <a:spcBef>
                <a:spcPts val="600"/>
              </a:spcBef>
              <a:buClr>
                <a:schemeClr val="accent5"/>
              </a:buClr>
              <a:buNone/>
            </a:pPr>
            <a:endParaRPr lang="de-DE" sz="8000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br>
              <a:rPr lang="de-DE" sz="2400" b="1" dirty="0">
                <a:solidFill>
                  <a:schemeClr val="accent4"/>
                </a:solidFill>
              </a:rPr>
            </a:b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D7F37AD6-F587-45FB-953F-590F49F1B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010" y="1242380"/>
            <a:ext cx="2477630" cy="218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DB666323-61E9-4902-9776-E6FC23CA1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866" y="1118964"/>
            <a:ext cx="2477630" cy="230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CE2527D1-5A3C-4FD9-9BCC-88DC5F8359CA}"/>
              </a:ext>
            </a:extLst>
          </p:cNvPr>
          <p:cNvSpPr txBox="1"/>
          <p:nvPr/>
        </p:nvSpPr>
        <p:spPr>
          <a:xfrm>
            <a:off x="6797040" y="2311569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or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88682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BE1DF91-2AE9-4499-B7BA-F974B4BDB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New Motor </a:t>
            </a:r>
            <a:r>
              <a:rPr lang="de-DE" dirty="0" err="1"/>
              <a:t>size</a:t>
            </a:r>
            <a:r>
              <a:rPr lang="de-DE" dirty="0"/>
              <a:t> EZ2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7109E00F-1D73-4D93-820E-256963AB5632}"/>
              </a:ext>
            </a:extLst>
          </p:cNvPr>
          <p:cNvGrpSpPr/>
          <p:nvPr/>
        </p:nvGrpSpPr>
        <p:grpSpPr>
          <a:xfrm>
            <a:off x="10307476" y="2934118"/>
            <a:ext cx="1884524" cy="2695798"/>
            <a:chOff x="9639978" y="1979266"/>
            <a:chExt cx="2552023" cy="3650650"/>
          </a:xfrm>
        </p:grpSpPr>
        <p:sp>
          <p:nvSpPr>
            <p:cNvPr id="5" name="Gleichschenkliges Dreieck 4">
              <a:extLst>
                <a:ext uri="{FF2B5EF4-FFF2-40B4-BE49-F238E27FC236}">
                  <a16:creationId xmlns:a16="http://schemas.microsoft.com/office/drawing/2014/main" id="{54A16CCB-F9CF-4DEA-A5A1-1BEB0A31CB52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9281226" y="2338018"/>
              <a:ext cx="3269527" cy="2552023"/>
            </a:xfrm>
            <a:prstGeom prst="triangle">
              <a:avLst/>
            </a:prstGeom>
            <a:gradFill flip="none" rotWithShape="1">
              <a:gsLst>
                <a:gs pos="0">
                  <a:schemeClr val="tx2"/>
                </a:gs>
                <a:gs pos="52000">
                  <a:schemeClr val="accent2"/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4" name="Gleichschenkliges Dreieck 13">
              <a:extLst>
                <a:ext uri="{FF2B5EF4-FFF2-40B4-BE49-F238E27FC236}">
                  <a16:creationId xmlns:a16="http://schemas.microsoft.com/office/drawing/2014/main" id="{4524BAEB-DE03-4CAE-951C-693B4CE3476B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0067193" y="3505109"/>
              <a:ext cx="2386689" cy="1862926"/>
            </a:xfrm>
            <a:prstGeom prst="triangle">
              <a:avLst/>
            </a:prstGeom>
            <a:gradFill flip="none" rotWithShape="1">
              <a:gsLst>
                <a:gs pos="0">
                  <a:schemeClr val="accent2">
                    <a:alpha val="47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A3368C46-4B09-4289-B5D3-02E4E9C03177}"/>
              </a:ext>
            </a:extLst>
          </p:cNvPr>
          <p:cNvSpPr txBox="1">
            <a:spLocks/>
          </p:cNvSpPr>
          <p:nvPr/>
        </p:nvSpPr>
        <p:spPr>
          <a:xfrm>
            <a:off x="540000" y="1463737"/>
            <a:ext cx="11161800" cy="4664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de-DE" sz="2400" b="1" dirty="0">
                <a:solidFill>
                  <a:schemeClr val="accent5"/>
                </a:solidFill>
              </a:rPr>
              <a:t>Summary</a:t>
            </a:r>
          </a:p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de-DE" dirty="0"/>
              <a:t>ED2 </a:t>
            </a:r>
            <a:r>
              <a:rPr lang="de-DE" dirty="0" err="1"/>
              <a:t>has</a:t>
            </a:r>
            <a:r>
              <a:rPr lang="de-DE" dirty="0"/>
              <a:t> not all </a:t>
            </a:r>
            <a:r>
              <a:rPr lang="de-DE" dirty="0" err="1"/>
              <a:t>possibilities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EZ</a:t>
            </a:r>
          </a:p>
          <a:p>
            <a:pPr marL="742950" lvl="1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de-DE" dirty="0"/>
              <a:t>EZ2 </a:t>
            </a:r>
            <a:r>
              <a:rPr lang="de-DE" dirty="0" err="1"/>
              <a:t>has</a:t>
            </a:r>
            <a:endParaRPr lang="de-DE" dirty="0"/>
          </a:p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endParaRPr lang="de-DE" dirty="0"/>
          </a:p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de-DE" dirty="0"/>
              <a:t>ED </a:t>
            </a:r>
            <a:r>
              <a:rPr lang="de-DE" dirty="0" err="1"/>
              <a:t>is</a:t>
            </a:r>
            <a:r>
              <a:rPr lang="de-DE" dirty="0"/>
              <a:t> not </a:t>
            </a:r>
            <a:r>
              <a:rPr lang="de-DE" dirty="0" err="1"/>
              <a:t>competitive</a:t>
            </a:r>
            <a:r>
              <a:rPr lang="de-DE" dirty="0"/>
              <a:t> in </a:t>
            </a:r>
            <a:r>
              <a:rPr lang="de-DE" dirty="0" err="1"/>
              <a:t>his</a:t>
            </a:r>
            <a:r>
              <a:rPr lang="de-DE" dirty="0"/>
              <a:t> </a:t>
            </a:r>
            <a:r>
              <a:rPr lang="de-DE" dirty="0" err="1"/>
              <a:t>powerrange</a:t>
            </a:r>
            <a:endParaRPr lang="de-DE" dirty="0"/>
          </a:p>
          <a:p>
            <a:pPr marL="742950" lvl="1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de-DE" dirty="0"/>
              <a:t>EZ2 </a:t>
            </a:r>
            <a:r>
              <a:rPr lang="de-DE" dirty="0" err="1"/>
              <a:t>is</a:t>
            </a:r>
            <a:endParaRPr lang="de-DE" dirty="0"/>
          </a:p>
          <a:p>
            <a:pPr marL="0" indent="0">
              <a:spcBef>
                <a:spcPts val="600"/>
              </a:spcBef>
              <a:buClr>
                <a:schemeClr val="accent5"/>
              </a:buClr>
              <a:buNone/>
            </a:pPr>
            <a:endParaRPr lang="de-DE" dirty="0"/>
          </a:p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de-DE" dirty="0"/>
              <a:t>EZ3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often</a:t>
            </a:r>
            <a:r>
              <a:rPr lang="de-DE" dirty="0"/>
              <a:t> a </a:t>
            </a:r>
            <a:r>
              <a:rPr lang="de-DE" dirty="0" err="1"/>
              <a:t>replacement</a:t>
            </a:r>
            <a:r>
              <a:rPr lang="de-DE" dirty="0"/>
              <a:t>, </a:t>
            </a:r>
            <a:r>
              <a:rPr lang="de-DE" dirty="0" err="1"/>
              <a:t>where</a:t>
            </a:r>
            <a:r>
              <a:rPr lang="de-DE" dirty="0"/>
              <a:t> EZ2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needed</a:t>
            </a:r>
            <a:br>
              <a:rPr lang="de-DE" sz="2200" b="1" dirty="0">
                <a:solidFill>
                  <a:schemeClr val="accent4"/>
                </a:solidFill>
              </a:rPr>
            </a:b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B3644FA-1531-4FEF-A30C-10D0B7689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9094" y="873640"/>
            <a:ext cx="3057525" cy="1981200"/>
          </a:xfrm>
          <a:prstGeom prst="rect">
            <a:avLst/>
          </a:prstGeom>
        </p:spPr>
      </p:pic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87178A65-5032-4156-83AD-EB64CF75E166}"/>
              </a:ext>
            </a:extLst>
          </p:cNvPr>
          <p:cNvSpPr/>
          <p:nvPr/>
        </p:nvSpPr>
        <p:spPr>
          <a:xfrm>
            <a:off x="540000" y="539426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7766A3F-54AB-496F-8007-35B72D975C33}"/>
              </a:ext>
            </a:extLst>
          </p:cNvPr>
          <p:cNvSpPr/>
          <p:nvPr/>
        </p:nvSpPr>
        <p:spPr>
          <a:xfrm>
            <a:off x="2478476" y="5168252"/>
            <a:ext cx="17938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EZ2xx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F32A2062-CF8F-4ED1-A506-3DF707A029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4722" y="1713152"/>
            <a:ext cx="1831612" cy="971551"/>
          </a:xfrm>
          <a:prstGeom prst="rect">
            <a:avLst/>
          </a:prstGeom>
        </p:spPr>
      </p:pic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8980E1A2-C60E-487D-ACDC-4B5FCC73E594}"/>
              </a:ext>
            </a:extLst>
          </p:cNvPr>
          <p:cNvSpPr/>
          <p:nvPr/>
        </p:nvSpPr>
        <p:spPr>
          <a:xfrm>
            <a:off x="5377356" y="3082937"/>
            <a:ext cx="4020644" cy="72399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/>
              <a:t>Price ED2 &gt; Price EZ3</a:t>
            </a:r>
          </a:p>
        </p:txBody>
      </p:sp>
      <p:pic>
        <p:nvPicPr>
          <p:cNvPr id="18" name="Grafik 17" descr="Presslufthammer mit einfarbiger Füllung">
            <a:extLst>
              <a:ext uri="{FF2B5EF4-FFF2-40B4-BE49-F238E27FC236}">
                <a16:creationId xmlns:a16="http://schemas.microsoft.com/office/drawing/2014/main" id="{7BE4333B-FBDC-4DF2-AD4E-AA80D05039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13032" y="4205170"/>
            <a:ext cx="914400" cy="914400"/>
          </a:xfrm>
          <a:prstGeom prst="rect">
            <a:avLst/>
          </a:prstGeom>
        </p:spPr>
      </p:pic>
      <p:pic>
        <p:nvPicPr>
          <p:cNvPr id="20" name="Grafik 19" descr="Dinosaurier-Ei Silhouette">
            <a:extLst>
              <a:ext uri="{FF2B5EF4-FFF2-40B4-BE49-F238E27FC236}">
                <a16:creationId xmlns:a16="http://schemas.microsoft.com/office/drawing/2014/main" id="{0B38EA09-3DE1-4921-B39B-48C0C92FD9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90757" y="5060604"/>
            <a:ext cx="914400" cy="91440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10D00C1A-2E5F-4D79-8DB4-F17136DA307D}"/>
              </a:ext>
            </a:extLst>
          </p:cNvPr>
          <p:cNvSpPr txBox="1"/>
          <p:nvPr/>
        </p:nvSpPr>
        <p:spPr>
          <a:xfrm>
            <a:off x="4371785" y="5174914"/>
            <a:ext cx="26557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available</a:t>
            </a:r>
            <a:endParaRPr lang="de-DE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Multiplikationszeichen 16">
            <a:extLst>
              <a:ext uri="{FF2B5EF4-FFF2-40B4-BE49-F238E27FC236}">
                <a16:creationId xmlns:a16="http://schemas.microsoft.com/office/drawing/2014/main" id="{AAC74FD0-CAE3-4F9C-92F4-F18F05CECBAC}"/>
              </a:ext>
            </a:extLst>
          </p:cNvPr>
          <p:cNvSpPr/>
          <p:nvPr/>
        </p:nvSpPr>
        <p:spPr>
          <a:xfrm>
            <a:off x="9832009" y="1656080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Multiplikationszeichen 18">
            <a:extLst>
              <a:ext uri="{FF2B5EF4-FFF2-40B4-BE49-F238E27FC236}">
                <a16:creationId xmlns:a16="http://schemas.microsoft.com/office/drawing/2014/main" id="{5884E2B1-14B5-414A-95DF-3D96509A8399}"/>
              </a:ext>
            </a:extLst>
          </p:cNvPr>
          <p:cNvSpPr/>
          <p:nvPr/>
        </p:nvSpPr>
        <p:spPr>
          <a:xfrm>
            <a:off x="6473278" y="1255952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: abgerundete Ecken 20">
            <a:extLst>
              <a:ext uri="{FF2B5EF4-FFF2-40B4-BE49-F238E27FC236}">
                <a16:creationId xmlns:a16="http://schemas.microsoft.com/office/drawing/2014/main" id="{BABCD480-53AB-4808-9C99-44BA46F5D10D}"/>
              </a:ext>
            </a:extLst>
          </p:cNvPr>
          <p:cNvSpPr/>
          <p:nvPr/>
        </p:nvSpPr>
        <p:spPr>
          <a:xfrm>
            <a:off x="9398000" y="3082937"/>
            <a:ext cx="4020644" cy="72399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/>
              <a:t>Price EZ2 &lt; ED2 and EZ3</a:t>
            </a:r>
          </a:p>
        </p:txBody>
      </p:sp>
      <p:pic>
        <p:nvPicPr>
          <p:cNvPr id="11" name="Grafik 10" descr="Löffel Silhouette">
            <a:extLst>
              <a:ext uri="{FF2B5EF4-FFF2-40B4-BE49-F238E27FC236}">
                <a16:creationId xmlns:a16="http://schemas.microsoft.com/office/drawing/2014/main" id="{15BEEC24-6332-4329-AEC4-C8A70780B1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613400" y="447404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0843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81481E-6 L -0.32982 -0.003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97" y="-16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-0.32982 -4.81481E-6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97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9" grpId="1" animBg="1"/>
      <p:bldP spid="16" grpId="0"/>
      <p:bldP spid="17" grpId="0" animBg="1"/>
      <p:bldP spid="19" grpId="0" animBg="1"/>
      <p:bldP spid="21" grpId="0" animBg="1"/>
      <p:bldP spid="2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77F1AE-5BB9-4750-865F-EF0A5237D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New Motor </a:t>
            </a:r>
            <a:r>
              <a:rPr lang="de-DE" dirty="0" err="1"/>
              <a:t>size</a:t>
            </a:r>
            <a:r>
              <a:rPr lang="de-DE" dirty="0"/>
              <a:t> EZ2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0E5ABC0C-D6D8-4E2D-99AA-56ADD3602106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6208061" y="5059451"/>
            <a:ext cx="867081" cy="2730018"/>
            <a:chOff x="-1" y="3023810"/>
            <a:chExt cx="1333173" cy="1488424"/>
          </a:xfrm>
        </p:grpSpPr>
        <p:sp>
          <p:nvSpPr>
            <p:cNvPr id="12" name="Rechtwinkliges Dreieck 11">
              <a:extLst>
                <a:ext uri="{FF2B5EF4-FFF2-40B4-BE49-F238E27FC236}">
                  <a16:creationId xmlns:a16="http://schemas.microsoft.com/office/drawing/2014/main" id="{6E66E5D4-0C37-44E3-97A5-FB79C67573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" y="3023810"/>
              <a:ext cx="1333173" cy="747883"/>
            </a:xfrm>
            <a:prstGeom prst="rtTriangle">
              <a:avLst/>
            </a:prstGeom>
            <a:solidFill>
              <a:schemeClr val="accent2">
                <a:alpha val="9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" name="Rechtwinkliges Dreieck 12">
              <a:extLst>
                <a:ext uri="{FF2B5EF4-FFF2-40B4-BE49-F238E27FC236}">
                  <a16:creationId xmlns:a16="http://schemas.microsoft.com/office/drawing/2014/main" id="{72EBE48C-B414-4459-BABA-C984574B5AF9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0" y="3771693"/>
              <a:ext cx="1333170" cy="740541"/>
            </a:xfrm>
            <a:prstGeom prst="rtTriangle">
              <a:avLst/>
            </a:prstGeom>
            <a:gradFill flip="none" rotWithShape="1">
              <a:gsLst>
                <a:gs pos="0">
                  <a:schemeClr val="accent2">
                    <a:alpha val="44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A277BFBB-7ACF-43C6-AF60-82B15380D6EE}"/>
              </a:ext>
            </a:extLst>
          </p:cNvPr>
          <p:cNvGrpSpPr/>
          <p:nvPr/>
        </p:nvGrpSpPr>
        <p:grpSpPr>
          <a:xfrm flipV="1">
            <a:off x="0" y="3788334"/>
            <a:ext cx="1439067" cy="1843660"/>
            <a:chOff x="-1" y="2079114"/>
            <a:chExt cx="3017183" cy="3364751"/>
          </a:xfrm>
        </p:grpSpPr>
        <p:sp>
          <p:nvSpPr>
            <p:cNvPr id="8" name="Rechtwinkliges Dreieck 7">
              <a:extLst>
                <a:ext uri="{FF2B5EF4-FFF2-40B4-BE49-F238E27FC236}">
                  <a16:creationId xmlns:a16="http://schemas.microsoft.com/office/drawing/2014/main" id="{10A67186-6BED-405E-A693-647CB4F74B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" y="2079114"/>
              <a:ext cx="3017183" cy="1692579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" name="Rechtwinkliges Dreieck 8">
              <a:extLst>
                <a:ext uri="{FF2B5EF4-FFF2-40B4-BE49-F238E27FC236}">
                  <a16:creationId xmlns:a16="http://schemas.microsoft.com/office/drawing/2014/main" id="{5E135501-3CE1-445E-9B5F-7E1993803CC7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0" y="3771693"/>
              <a:ext cx="3010354" cy="1672172"/>
            </a:xfrm>
            <a:prstGeom prst="rtTriangle">
              <a:avLst/>
            </a:prstGeom>
            <a:gradFill>
              <a:gsLst>
                <a:gs pos="100000">
                  <a:schemeClr val="accent1">
                    <a:alpha val="16000"/>
                  </a:schemeClr>
                </a:gs>
                <a:gs pos="0">
                  <a:schemeClr val="accent1">
                    <a:alpha val="83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5" name="Rechtwinkliges Dreieck 14">
            <a:extLst>
              <a:ext uri="{FF2B5EF4-FFF2-40B4-BE49-F238E27FC236}">
                <a16:creationId xmlns:a16="http://schemas.microsoft.com/office/drawing/2014/main" id="{00F914A7-813A-4FC8-9F7C-7628A2F489D5}"/>
              </a:ext>
            </a:extLst>
          </p:cNvPr>
          <p:cNvSpPr>
            <a:spLocks noChangeAspect="1"/>
          </p:cNvSpPr>
          <p:nvPr/>
        </p:nvSpPr>
        <p:spPr>
          <a:xfrm rot="10800000" flipH="1">
            <a:off x="5285433" y="3874897"/>
            <a:ext cx="4681966" cy="2983104"/>
          </a:xfrm>
          <a:prstGeom prst="rtTriangle">
            <a:avLst/>
          </a:prstGeom>
          <a:gradFill flip="none" rotWithShape="1">
            <a:gsLst>
              <a:gs pos="100000">
                <a:schemeClr val="accent2"/>
              </a:gs>
              <a:gs pos="76000">
                <a:schemeClr val="bg1"/>
              </a:gs>
            </a:gsLst>
            <a:lin ang="18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Rechtwinkliges Dreieck 15">
            <a:extLst>
              <a:ext uri="{FF2B5EF4-FFF2-40B4-BE49-F238E27FC236}">
                <a16:creationId xmlns:a16="http://schemas.microsoft.com/office/drawing/2014/main" id="{04743B5B-56C5-43AB-80A9-303BAF7BE48C}"/>
              </a:ext>
            </a:extLst>
          </p:cNvPr>
          <p:cNvSpPr>
            <a:spLocks noChangeAspect="1"/>
          </p:cNvSpPr>
          <p:nvPr/>
        </p:nvSpPr>
        <p:spPr>
          <a:xfrm rot="10800000" flipV="1">
            <a:off x="9967398" y="2456097"/>
            <a:ext cx="2224601" cy="1419595"/>
          </a:xfrm>
          <a:prstGeom prst="rtTriangle">
            <a:avLst/>
          </a:prstGeom>
          <a:gradFill>
            <a:gsLst>
              <a:gs pos="100000">
                <a:schemeClr val="accent2"/>
              </a:gs>
              <a:gs pos="0">
                <a:schemeClr val="accent2">
                  <a:lumMod val="20000"/>
                  <a:lumOff val="8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AB0554C-1D89-4E4E-99E3-92BC9485B25E}"/>
              </a:ext>
            </a:extLst>
          </p:cNvPr>
          <p:cNvSpPr/>
          <p:nvPr/>
        </p:nvSpPr>
        <p:spPr>
          <a:xfrm>
            <a:off x="4428591" y="2967335"/>
            <a:ext cx="33348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2494197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9A63A6FB-2C1E-413E-8C62-174736357682}"/>
              </a:ext>
            </a:extLst>
          </p:cNvPr>
          <p:cNvGrpSpPr/>
          <p:nvPr/>
        </p:nvGrpSpPr>
        <p:grpSpPr>
          <a:xfrm>
            <a:off x="-1588" y="836614"/>
            <a:ext cx="12194788" cy="6021386"/>
            <a:chOff x="-1588" y="836614"/>
            <a:chExt cx="12194788" cy="6021386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2B685110-2F96-4957-88D6-8AB79132C37F}"/>
                </a:ext>
              </a:extLst>
            </p:cNvPr>
            <p:cNvSpPr/>
            <p:nvPr/>
          </p:nvSpPr>
          <p:spPr>
            <a:xfrm>
              <a:off x="0" y="836614"/>
              <a:ext cx="12192000" cy="3708399"/>
            </a:xfrm>
            <a:prstGeom prst="rect">
              <a:avLst/>
            </a:prstGeom>
            <a:gradFill>
              <a:gsLst>
                <a:gs pos="0">
                  <a:schemeClr val="accent5">
                    <a:alpha val="15000"/>
                  </a:schemeClr>
                </a:gs>
                <a:gs pos="100000">
                  <a:schemeClr val="accent5">
                    <a:alpha val="6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44AED416-394D-4D6D-9F37-65BD95FA5BA9}"/>
                </a:ext>
              </a:extLst>
            </p:cNvPr>
            <p:cNvGrpSpPr/>
            <p:nvPr/>
          </p:nvGrpSpPr>
          <p:grpSpPr>
            <a:xfrm rot="10800000" flipH="1" flipV="1">
              <a:off x="-1588" y="3692159"/>
              <a:ext cx="1331388" cy="1705707"/>
              <a:chOff x="-1" y="2079114"/>
              <a:chExt cx="3017183" cy="3364751"/>
            </a:xfrm>
          </p:grpSpPr>
          <p:sp>
            <p:nvSpPr>
              <p:cNvPr id="16" name="Rechtwinkliges Dreieck 15">
                <a:extLst>
                  <a:ext uri="{FF2B5EF4-FFF2-40B4-BE49-F238E27FC236}">
                    <a16:creationId xmlns:a16="http://schemas.microsoft.com/office/drawing/2014/main" id="{AAB61490-B3E0-4257-8BCD-9FC8DA98164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" y="2079114"/>
                <a:ext cx="3017183" cy="1692579"/>
              </a:xfrm>
              <a:prstGeom prst="rtTriangle">
                <a:avLst/>
              </a:prstGeom>
              <a:solidFill>
                <a:schemeClr val="accent5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7" name="Rechtwinkliges Dreieck 16">
                <a:extLst>
                  <a:ext uri="{FF2B5EF4-FFF2-40B4-BE49-F238E27FC236}">
                    <a16:creationId xmlns:a16="http://schemas.microsoft.com/office/drawing/2014/main" id="{0A23B3C5-4D41-4B3C-BEE7-80A24AB33655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0" y="3771693"/>
                <a:ext cx="3010354" cy="1672172"/>
              </a:xfrm>
              <a:prstGeom prst="rtTriangle">
                <a:avLst/>
              </a:prstGeom>
              <a:solidFill>
                <a:schemeClr val="accent5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761A04AF-2527-4392-A3CD-C94E3851FD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80000"/>
            </a:blip>
            <a:srcRect l="-533" t="10056" r="19943" b="20345"/>
            <a:stretch/>
          </p:blipFill>
          <p:spPr>
            <a:xfrm>
              <a:off x="6096000" y="1592263"/>
              <a:ext cx="6097200" cy="5265737"/>
            </a:xfrm>
            <a:prstGeom prst="rect">
              <a:avLst/>
            </a:prstGeom>
          </p:spPr>
        </p:pic>
      </p:grpSp>
      <p:sp>
        <p:nvSpPr>
          <p:cNvPr id="18" name="Textfeld 17">
            <a:extLst>
              <a:ext uri="{FF2B5EF4-FFF2-40B4-BE49-F238E27FC236}">
                <a16:creationId xmlns:a16="http://schemas.microsoft.com/office/drawing/2014/main" id="{22FEC936-14C9-481D-BD57-B853C3D78AAF}"/>
              </a:ext>
            </a:extLst>
          </p:cNvPr>
          <p:cNvSpPr txBox="1"/>
          <p:nvPr/>
        </p:nvSpPr>
        <p:spPr>
          <a:xfrm>
            <a:off x="1237721" y="1880703"/>
            <a:ext cx="5061479" cy="2297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de-DE" sz="2400" b="1" dirty="0">
                <a:solidFill>
                  <a:schemeClr val="tx2"/>
                </a:solidFill>
              </a:rPr>
              <a:t>Beckhoff Solution</a:t>
            </a:r>
          </a:p>
          <a:p>
            <a:pPr marL="285750" indent="-285750">
              <a:lnSpc>
                <a:spcPct val="130000"/>
              </a:lnSpc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de-DE" sz="2200" dirty="0">
                <a:solidFill>
                  <a:schemeClr val="tx2"/>
                </a:solidFill>
              </a:rPr>
              <a:t>Old </a:t>
            </a:r>
            <a:r>
              <a:rPr lang="de-DE" sz="2200" dirty="0" err="1">
                <a:solidFill>
                  <a:schemeClr val="tx2"/>
                </a:solidFill>
              </a:rPr>
              <a:t>status</a:t>
            </a:r>
            <a:r>
              <a:rPr lang="de-DE" sz="2200" dirty="0">
                <a:solidFill>
                  <a:schemeClr val="tx2"/>
                </a:solidFill>
              </a:rPr>
              <a:t> </a:t>
            </a:r>
            <a:r>
              <a:rPr lang="de-DE" sz="2200" dirty="0" err="1">
                <a:solidFill>
                  <a:schemeClr val="tx2"/>
                </a:solidFill>
              </a:rPr>
              <a:t>with</a:t>
            </a:r>
            <a:r>
              <a:rPr lang="de-DE" sz="2200" dirty="0">
                <a:solidFill>
                  <a:schemeClr val="tx2"/>
                </a:solidFill>
              </a:rPr>
              <a:t> AX5000</a:t>
            </a:r>
          </a:p>
          <a:p>
            <a:pPr marL="285750" indent="-285750">
              <a:lnSpc>
                <a:spcPct val="130000"/>
              </a:lnSpc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de-DE" sz="2200" dirty="0" err="1">
                <a:solidFill>
                  <a:schemeClr val="tx2"/>
                </a:solidFill>
              </a:rPr>
              <a:t>Changes</a:t>
            </a:r>
            <a:r>
              <a:rPr lang="de-DE" sz="2200" dirty="0">
                <a:solidFill>
                  <a:schemeClr val="tx2"/>
                </a:solidFill>
              </a:rPr>
              <a:t> on Beckhoff </a:t>
            </a:r>
            <a:r>
              <a:rPr lang="de-DE" sz="2200" dirty="0" err="1">
                <a:solidFill>
                  <a:schemeClr val="tx2"/>
                </a:solidFill>
              </a:rPr>
              <a:t>side</a:t>
            </a:r>
            <a:endParaRPr lang="de-DE" sz="2200" dirty="0">
              <a:solidFill>
                <a:schemeClr val="tx2"/>
              </a:solidFill>
            </a:endParaRPr>
          </a:p>
          <a:p>
            <a:pPr marL="285750" indent="-285750">
              <a:lnSpc>
                <a:spcPct val="130000"/>
              </a:lnSpc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de-DE" sz="2200" dirty="0">
                <a:solidFill>
                  <a:schemeClr val="tx2"/>
                </a:solidFill>
              </a:rPr>
              <a:t>Impact </a:t>
            </a:r>
            <a:r>
              <a:rPr lang="de-DE" sz="2200" dirty="0" err="1">
                <a:solidFill>
                  <a:schemeClr val="tx2"/>
                </a:solidFill>
              </a:rPr>
              <a:t>for</a:t>
            </a:r>
            <a:r>
              <a:rPr lang="de-DE" sz="2200" dirty="0">
                <a:solidFill>
                  <a:schemeClr val="tx2"/>
                </a:solidFill>
              </a:rPr>
              <a:t> STOBER</a:t>
            </a:r>
          </a:p>
          <a:p>
            <a:pPr marL="285750" indent="-285750">
              <a:lnSpc>
                <a:spcPct val="130000"/>
              </a:lnSpc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de-DE" sz="2200" dirty="0">
                <a:solidFill>
                  <a:schemeClr val="tx2"/>
                </a:solidFill>
              </a:rPr>
              <a:t>New </a:t>
            </a:r>
            <a:r>
              <a:rPr lang="de-DE" sz="2200" dirty="0" err="1">
                <a:solidFill>
                  <a:schemeClr val="tx2"/>
                </a:solidFill>
              </a:rPr>
              <a:t>status</a:t>
            </a:r>
            <a:endParaRPr lang="de-DE" sz="2200" dirty="0">
              <a:solidFill>
                <a:schemeClr val="tx2"/>
              </a:solidFill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6AEDEFC-33BA-467F-A362-B68F112D7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3rd Party Beckhoff</a:t>
            </a:r>
          </a:p>
        </p:txBody>
      </p:sp>
      <p:pic>
        <p:nvPicPr>
          <p:cNvPr id="9" name="Grafik 8" descr="Ein Bild, das Elektronik, Kamera, Foto, sitzend enthält.&#10;&#10;Automatisch generierte Beschreibung">
            <a:extLst>
              <a:ext uri="{FF2B5EF4-FFF2-40B4-BE49-F238E27FC236}">
                <a16:creationId xmlns:a16="http://schemas.microsoft.com/office/drawing/2014/main" id="{17872633-BA49-40DE-ACEF-7615ABFE6A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9200" y="2157619"/>
            <a:ext cx="5795650" cy="386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719293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BE1DF91-2AE9-4499-B7BA-F974B4BDB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3rd Party Beckhoff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7109E00F-1D73-4D93-820E-256963AB5632}"/>
              </a:ext>
            </a:extLst>
          </p:cNvPr>
          <p:cNvGrpSpPr/>
          <p:nvPr/>
        </p:nvGrpSpPr>
        <p:grpSpPr>
          <a:xfrm>
            <a:off x="10307476" y="2934118"/>
            <a:ext cx="1884524" cy="2695798"/>
            <a:chOff x="9639978" y="1979266"/>
            <a:chExt cx="2552023" cy="3650650"/>
          </a:xfrm>
        </p:grpSpPr>
        <p:sp>
          <p:nvSpPr>
            <p:cNvPr id="5" name="Gleichschenkliges Dreieck 4">
              <a:extLst>
                <a:ext uri="{FF2B5EF4-FFF2-40B4-BE49-F238E27FC236}">
                  <a16:creationId xmlns:a16="http://schemas.microsoft.com/office/drawing/2014/main" id="{54A16CCB-F9CF-4DEA-A5A1-1BEB0A31CB52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9281226" y="2338018"/>
              <a:ext cx="3269527" cy="2552023"/>
            </a:xfrm>
            <a:prstGeom prst="triangle">
              <a:avLst/>
            </a:prstGeom>
            <a:gradFill flip="none" rotWithShape="1">
              <a:gsLst>
                <a:gs pos="0">
                  <a:schemeClr val="tx2"/>
                </a:gs>
                <a:gs pos="52000">
                  <a:schemeClr val="accent2"/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4" name="Gleichschenkliges Dreieck 13">
              <a:extLst>
                <a:ext uri="{FF2B5EF4-FFF2-40B4-BE49-F238E27FC236}">
                  <a16:creationId xmlns:a16="http://schemas.microsoft.com/office/drawing/2014/main" id="{4524BAEB-DE03-4CAE-951C-693B4CE3476B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0067193" y="3505109"/>
              <a:ext cx="2386689" cy="1862926"/>
            </a:xfrm>
            <a:prstGeom prst="triangle">
              <a:avLst/>
            </a:prstGeom>
            <a:gradFill flip="none" rotWithShape="1">
              <a:gsLst>
                <a:gs pos="0">
                  <a:schemeClr val="accent2">
                    <a:alpha val="47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0D6809F2-CE6B-4D8F-BF45-374FDEC85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1684" y="1828800"/>
            <a:ext cx="4446814" cy="494090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E7604E3-5691-41B3-8E02-B5929CC33F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00" y="3307979"/>
            <a:ext cx="1437595" cy="83331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E6AAC2F5-BBAF-4BC6-BDD1-87928C6ABA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3108" y="1887699"/>
            <a:ext cx="2143125" cy="253789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05181F9-C7BB-48C4-847C-0300D8655E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0000" y="5309741"/>
            <a:ext cx="2773239" cy="640352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305139E1-F682-42AA-8AB1-8D47C06E2C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9240" y="837487"/>
            <a:ext cx="2143125" cy="2143125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89FD065F-DBE5-41CD-A425-D841910805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7217" y="1989299"/>
            <a:ext cx="2092044" cy="648238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03DA70F3-4E41-42EB-9A14-4C90DEF813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05881" y="4087427"/>
            <a:ext cx="2143125" cy="2143125"/>
          </a:xfrm>
          <a:prstGeom prst="rect">
            <a:avLst/>
          </a:prstGeom>
        </p:spPr>
      </p:pic>
      <p:pic>
        <p:nvPicPr>
          <p:cNvPr id="24" name="Grafik 23" descr="Ein Bild, das Whiteboard enthält.&#10;&#10;Automatisch generierte Beschreibung">
            <a:extLst>
              <a:ext uri="{FF2B5EF4-FFF2-40B4-BE49-F238E27FC236}">
                <a16:creationId xmlns:a16="http://schemas.microsoft.com/office/drawing/2014/main" id="{3E378CBC-C04B-4365-ABAE-8C2FC427E85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01518" y="2025108"/>
            <a:ext cx="2617721" cy="2400024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1E032F62-D2D8-482C-891A-6D2231B08F4D}"/>
              </a:ext>
            </a:extLst>
          </p:cNvPr>
          <p:cNvSpPr txBox="1"/>
          <p:nvPr/>
        </p:nvSpPr>
        <p:spPr>
          <a:xfrm>
            <a:off x="6273843" y="3070554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AX5000</a:t>
            </a:r>
          </a:p>
        </p:txBody>
      </p:sp>
    </p:spTree>
    <p:extLst>
      <p:ext uri="{BB962C8B-B14F-4D97-AF65-F5344CB8AC3E}">
        <p14:creationId xmlns:p14="http://schemas.microsoft.com/office/powerpoint/2010/main" val="29818352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81481E-6 L -0.25 4.8148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BE1DF91-2AE9-4499-B7BA-F974B4BDB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3rd Party Beckhoff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7109E00F-1D73-4D93-820E-256963AB5632}"/>
              </a:ext>
            </a:extLst>
          </p:cNvPr>
          <p:cNvGrpSpPr/>
          <p:nvPr/>
        </p:nvGrpSpPr>
        <p:grpSpPr>
          <a:xfrm>
            <a:off x="10307476" y="2934118"/>
            <a:ext cx="1884524" cy="2695798"/>
            <a:chOff x="9639978" y="1979266"/>
            <a:chExt cx="2552023" cy="3650650"/>
          </a:xfrm>
        </p:grpSpPr>
        <p:sp>
          <p:nvSpPr>
            <p:cNvPr id="5" name="Gleichschenkliges Dreieck 4">
              <a:extLst>
                <a:ext uri="{FF2B5EF4-FFF2-40B4-BE49-F238E27FC236}">
                  <a16:creationId xmlns:a16="http://schemas.microsoft.com/office/drawing/2014/main" id="{54A16CCB-F9CF-4DEA-A5A1-1BEB0A31CB52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9281226" y="2338018"/>
              <a:ext cx="3269527" cy="2552023"/>
            </a:xfrm>
            <a:prstGeom prst="triangle">
              <a:avLst/>
            </a:prstGeom>
            <a:gradFill flip="none" rotWithShape="1">
              <a:gsLst>
                <a:gs pos="0">
                  <a:schemeClr val="tx2"/>
                </a:gs>
                <a:gs pos="52000">
                  <a:schemeClr val="accent2"/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4" name="Gleichschenkliges Dreieck 13">
              <a:extLst>
                <a:ext uri="{FF2B5EF4-FFF2-40B4-BE49-F238E27FC236}">
                  <a16:creationId xmlns:a16="http://schemas.microsoft.com/office/drawing/2014/main" id="{4524BAEB-DE03-4CAE-951C-693B4CE3476B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0067193" y="3505109"/>
              <a:ext cx="2386689" cy="1862926"/>
            </a:xfrm>
            <a:prstGeom prst="triangle">
              <a:avLst/>
            </a:prstGeom>
            <a:gradFill flip="none" rotWithShape="1">
              <a:gsLst>
                <a:gs pos="0">
                  <a:schemeClr val="accent2">
                    <a:alpha val="47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A3368C46-4B09-4289-B5D3-02E4E9C03177}"/>
              </a:ext>
            </a:extLst>
          </p:cNvPr>
          <p:cNvSpPr txBox="1">
            <a:spLocks/>
          </p:cNvSpPr>
          <p:nvPr/>
        </p:nvSpPr>
        <p:spPr>
          <a:xfrm>
            <a:off x="540000" y="1463737"/>
            <a:ext cx="11161800" cy="23596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de-DE" sz="2400" b="1" dirty="0">
                <a:solidFill>
                  <a:schemeClr val="accent5"/>
                </a:solidFill>
              </a:rPr>
              <a:t>Old </a:t>
            </a:r>
            <a:r>
              <a:rPr lang="de-DE" sz="2400" b="1" dirty="0" err="1">
                <a:solidFill>
                  <a:schemeClr val="accent5"/>
                </a:solidFill>
              </a:rPr>
              <a:t>status</a:t>
            </a:r>
            <a:r>
              <a:rPr lang="de-DE" sz="2400" b="1" dirty="0">
                <a:solidFill>
                  <a:schemeClr val="accent5"/>
                </a:solidFill>
              </a:rPr>
              <a:t> </a:t>
            </a:r>
            <a:r>
              <a:rPr lang="de-DE" sz="2400" b="1" dirty="0" err="1">
                <a:solidFill>
                  <a:schemeClr val="accent5"/>
                </a:solidFill>
              </a:rPr>
              <a:t>with</a:t>
            </a:r>
            <a:r>
              <a:rPr lang="de-DE" sz="2400" b="1" dirty="0">
                <a:solidFill>
                  <a:schemeClr val="accent5"/>
                </a:solidFill>
              </a:rPr>
              <a:t> AX5000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br>
              <a:rPr lang="de-DE" sz="2400" b="1" dirty="0">
                <a:solidFill>
                  <a:schemeClr val="accent4"/>
                </a:solidFill>
              </a:rPr>
            </a:b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2FE49B11-321A-481B-87EA-F6F995A063C8}"/>
              </a:ext>
            </a:extLst>
          </p:cNvPr>
          <p:cNvGrpSpPr/>
          <p:nvPr/>
        </p:nvGrpSpPr>
        <p:grpSpPr>
          <a:xfrm>
            <a:off x="3891684" y="1828800"/>
            <a:ext cx="4446814" cy="4940904"/>
            <a:chOff x="3891684" y="1828800"/>
            <a:chExt cx="4446814" cy="4940904"/>
          </a:xfrm>
        </p:grpSpPr>
        <p:pic>
          <p:nvPicPr>
            <p:cNvPr id="9" name="Grafik 8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85D979E1-B069-47EB-B673-27965FED43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91684" y="1828800"/>
              <a:ext cx="4446814" cy="4940904"/>
            </a:xfrm>
            <a:prstGeom prst="rect">
              <a:avLst/>
            </a:prstGeom>
          </p:spPr>
        </p:pic>
        <p:pic>
          <p:nvPicPr>
            <p:cNvPr id="12" name="Grafik 11" descr="Ein Bild, das Whiteboard enthält.&#10;&#10;Automatisch generierte Beschreibung">
              <a:extLst>
                <a:ext uri="{FF2B5EF4-FFF2-40B4-BE49-F238E27FC236}">
                  <a16:creationId xmlns:a16="http://schemas.microsoft.com/office/drawing/2014/main" id="{2205A340-9D83-487B-B051-051955720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1518" y="2025108"/>
              <a:ext cx="2617721" cy="2400024"/>
            </a:xfrm>
            <a:prstGeom prst="rect">
              <a:avLst/>
            </a:prstGeom>
          </p:spPr>
        </p:pic>
      </p:grpSp>
      <p:sp>
        <p:nvSpPr>
          <p:cNvPr id="7" name="Textfeld 6">
            <a:extLst>
              <a:ext uri="{FF2B5EF4-FFF2-40B4-BE49-F238E27FC236}">
                <a16:creationId xmlns:a16="http://schemas.microsoft.com/office/drawing/2014/main" id="{120B0AFF-B64B-472D-A4A8-5761C0B59E13}"/>
              </a:ext>
            </a:extLst>
          </p:cNvPr>
          <p:cNvSpPr txBox="1"/>
          <p:nvPr/>
        </p:nvSpPr>
        <p:spPr>
          <a:xfrm>
            <a:off x="1273629" y="5629917"/>
            <a:ext cx="1876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Digital </a:t>
            </a:r>
            <a:r>
              <a:rPr lang="de-DE" b="1" dirty="0" err="1"/>
              <a:t>nameplate</a:t>
            </a:r>
            <a:endParaRPr lang="de-DE" b="1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61C0CB8-1B53-4A6B-BFAF-68AD4C42031D}"/>
              </a:ext>
            </a:extLst>
          </p:cNvPr>
          <p:cNvSpPr txBox="1"/>
          <p:nvPr/>
        </p:nvSpPr>
        <p:spPr>
          <a:xfrm>
            <a:off x="6459703" y="4811499"/>
            <a:ext cx="1932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Motor Connection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D9415D6F-6A35-4471-8842-5FF2B6360F16}"/>
              </a:ext>
            </a:extLst>
          </p:cNvPr>
          <p:cNvSpPr txBox="1"/>
          <p:nvPr/>
        </p:nvSpPr>
        <p:spPr>
          <a:xfrm>
            <a:off x="9118614" y="5629917"/>
            <a:ext cx="2140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/>
              <a:t>Commutation</a:t>
            </a:r>
            <a:r>
              <a:rPr lang="de-DE" b="1" dirty="0"/>
              <a:t> Offset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49FD4A89-3A9F-440E-8E03-1589DC62EF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7177" y="954438"/>
            <a:ext cx="2334106" cy="1559259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C7218D0C-2631-4528-ABE5-4D3490ACE7D7}"/>
              </a:ext>
            </a:extLst>
          </p:cNvPr>
          <p:cNvSpPr txBox="1"/>
          <p:nvPr/>
        </p:nvSpPr>
        <p:spPr>
          <a:xfrm>
            <a:off x="6331284" y="2744816"/>
            <a:ext cx="110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XML-Files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E0496713-D7C5-4C26-8B69-996B3F6640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2706" y="2369754"/>
            <a:ext cx="1388609" cy="1675259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226280B8-87AF-4290-8C7F-C9B4B9715C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0217" y="2816416"/>
            <a:ext cx="1344987" cy="1675259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67C1DE7C-B83E-4E36-AAA4-B06EFD2D4C86}"/>
              </a:ext>
            </a:extLst>
          </p:cNvPr>
          <p:cNvSpPr txBox="1"/>
          <p:nvPr/>
        </p:nvSpPr>
        <p:spPr>
          <a:xfrm>
            <a:off x="1780548" y="4378284"/>
            <a:ext cx="1670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/>
              <a:t>Documentation</a:t>
            </a:r>
            <a:endParaRPr lang="de-DE" b="1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0A105AF-C34B-4546-A2CD-05A221027C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92056" y="2835948"/>
            <a:ext cx="2400715" cy="624905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645075B0-8358-40A3-BF19-C48800DC49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72433" y="2052258"/>
            <a:ext cx="1454417" cy="1653004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9E4C9314-A1B6-4387-A663-45DF63F9E602}"/>
              </a:ext>
            </a:extLst>
          </p:cNvPr>
          <p:cNvSpPr/>
          <p:nvPr/>
        </p:nvSpPr>
        <p:spPr>
          <a:xfrm>
            <a:off x="4256747" y="1128928"/>
            <a:ext cx="31072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25904"/>
                </a:solidFill>
                <a:effectLst/>
              </a:rPr>
              <a:t>Plug&amp;Play</a:t>
            </a:r>
            <a:endParaRPr lang="de-DE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2590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348081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/>
      <p:bldP spid="18" grpId="0"/>
      <p:bldP spid="23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BE1DF91-2AE9-4499-B7BA-F974B4BDB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3rd Party Beckhoff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7109E00F-1D73-4D93-820E-256963AB5632}"/>
              </a:ext>
            </a:extLst>
          </p:cNvPr>
          <p:cNvGrpSpPr/>
          <p:nvPr/>
        </p:nvGrpSpPr>
        <p:grpSpPr>
          <a:xfrm>
            <a:off x="10307476" y="2934118"/>
            <a:ext cx="1884524" cy="2695798"/>
            <a:chOff x="9639978" y="1979266"/>
            <a:chExt cx="2552023" cy="3650650"/>
          </a:xfrm>
        </p:grpSpPr>
        <p:sp>
          <p:nvSpPr>
            <p:cNvPr id="5" name="Gleichschenkliges Dreieck 4">
              <a:extLst>
                <a:ext uri="{FF2B5EF4-FFF2-40B4-BE49-F238E27FC236}">
                  <a16:creationId xmlns:a16="http://schemas.microsoft.com/office/drawing/2014/main" id="{54A16CCB-F9CF-4DEA-A5A1-1BEB0A31CB52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9281226" y="2338018"/>
              <a:ext cx="3269527" cy="2552023"/>
            </a:xfrm>
            <a:prstGeom prst="triangle">
              <a:avLst/>
            </a:prstGeom>
            <a:gradFill flip="none" rotWithShape="1">
              <a:gsLst>
                <a:gs pos="0">
                  <a:schemeClr val="tx2"/>
                </a:gs>
                <a:gs pos="52000">
                  <a:schemeClr val="accent2"/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4" name="Gleichschenkliges Dreieck 13">
              <a:extLst>
                <a:ext uri="{FF2B5EF4-FFF2-40B4-BE49-F238E27FC236}">
                  <a16:creationId xmlns:a16="http://schemas.microsoft.com/office/drawing/2014/main" id="{4524BAEB-DE03-4CAE-951C-693B4CE3476B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0067193" y="3505109"/>
              <a:ext cx="2386689" cy="1862926"/>
            </a:xfrm>
            <a:prstGeom prst="triangle">
              <a:avLst/>
            </a:prstGeom>
            <a:gradFill flip="none" rotWithShape="1">
              <a:gsLst>
                <a:gs pos="0">
                  <a:schemeClr val="accent2">
                    <a:alpha val="47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74F46C01-A230-4224-8076-21180B63141E}"/>
              </a:ext>
            </a:extLst>
          </p:cNvPr>
          <p:cNvGrpSpPr/>
          <p:nvPr/>
        </p:nvGrpSpPr>
        <p:grpSpPr>
          <a:xfrm>
            <a:off x="3891684" y="1828800"/>
            <a:ext cx="4446814" cy="4940904"/>
            <a:chOff x="3891684" y="1828800"/>
            <a:chExt cx="4446814" cy="4940904"/>
          </a:xfrm>
        </p:grpSpPr>
        <p:pic>
          <p:nvPicPr>
            <p:cNvPr id="9" name="Grafik 8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85D979E1-B069-47EB-B673-27965FED43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91684" y="1828800"/>
              <a:ext cx="4446814" cy="4940904"/>
            </a:xfrm>
            <a:prstGeom prst="rect">
              <a:avLst/>
            </a:prstGeom>
          </p:spPr>
        </p:pic>
        <p:pic>
          <p:nvPicPr>
            <p:cNvPr id="12" name="Grafik 11" descr="Ein Bild, das Whiteboard enthält.&#10;&#10;Automatisch generierte Beschreibung">
              <a:extLst>
                <a:ext uri="{FF2B5EF4-FFF2-40B4-BE49-F238E27FC236}">
                  <a16:creationId xmlns:a16="http://schemas.microsoft.com/office/drawing/2014/main" id="{2205A340-9D83-487B-B051-051955720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1518" y="2025108"/>
              <a:ext cx="2617721" cy="2400024"/>
            </a:xfrm>
            <a:prstGeom prst="rect">
              <a:avLst/>
            </a:prstGeom>
          </p:spPr>
        </p:pic>
      </p:grpSp>
      <p:sp>
        <p:nvSpPr>
          <p:cNvPr id="2" name="Rechteck 1">
            <a:extLst>
              <a:ext uri="{FF2B5EF4-FFF2-40B4-BE49-F238E27FC236}">
                <a16:creationId xmlns:a16="http://schemas.microsoft.com/office/drawing/2014/main" id="{1374E214-4968-4035-BF2D-AE1AD0028C85}"/>
              </a:ext>
            </a:extLst>
          </p:cNvPr>
          <p:cNvSpPr/>
          <p:nvPr/>
        </p:nvSpPr>
        <p:spPr>
          <a:xfrm>
            <a:off x="5585492" y="3000690"/>
            <a:ext cx="523084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2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New Firmware Version 2.10 in 2021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A3368C46-4B09-4289-B5D3-02E4E9C03177}"/>
              </a:ext>
            </a:extLst>
          </p:cNvPr>
          <p:cNvSpPr txBox="1">
            <a:spLocks/>
          </p:cNvSpPr>
          <p:nvPr/>
        </p:nvSpPr>
        <p:spPr>
          <a:xfrm>
            <a:off x="539998" y="1463737"/>
            <a:ext cx="4870201" cy="23596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de-DE" sz="2400" b="1" dirty="0" err="1">
                <a:solidFill>
                  <a:schemeClr val="accent5"/>
                </a:solidFill>
              </a:rPr>
              <a:t>Changes</a:t>
            </a:r>
            <a:r>
              <a:rPr lang="de-DE" sz="2400" b="1" dirty="0">
                <a:solidFill>
                  <a:schemeClr val="accent5"/>
                </a:solidFill>
              </a:rPr>
              <a:t> on Beckhoff </a:t>
            </a:r>
            <a:r>
              <a:rPr lang="de-DE" sz="2400" b="1" dirty="0" err="1">
                <a:solidFill>
                  <a:schemeClr val="accent5"/>
                </a:solidFill>
              </a:rPr>
              <a:t>side</a:t>
            </a:r>
            <a:endParaRPr lang="de-DE" sz="2400" b="1" dirty="0">
              <a:solidFill>
                <a:schemeClr val="accent5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>
              <a:spcAft>
                <a:spcPts val="600"/>
              </a:spcAft>
            </a:pPr>
            <a:r>
              <a:rPr lang="de-DE" sz="2400" b="1" dirty="0" err="1"/>
              <a:t>Introduce</a:t>
            </a:r>
            <a:r>
              <a:rPr lang="de-DE" sz="2400" b="1" dirty="0"/>
              <a:t> </a:t>
            </a:r>
            <a:r>
              <a:rPr lang="de-DE" sz="2400" b="1" dirty="0" err="1"/>
              <a:t>new</a:t>
            </a:r>
            <a:r>
              <a:rPr lang="de-DE" sz="2400" b="1" dirty="0"/>
              <a:t> Motor Data Files - </a:t>
            </a:r>
            <a:r>
              <a:rPr lang="de-DE" sz="2400" b="1" dirty="0" err="1"/>
              <a:t>xeds</a:t>
            </a:r>
            <a:endParaRPr lang="de-DE" sz="2400" b="1" dirty="0"/>
          </a:p>
          <a:p>
            <a:pPr>
              <a:spcAft>
                <a:spcPts val="600"/>
              </a:spcAft>
            </a:pPr>
            <a:r>
              <a:rPr lang="de-DE" sz="2400" b="1" dirty="0" err="1"/>
              <a:t>Modifications</a:t>
            </a:r>
            <a:r>
              <a:rPr lang="de-DE" sz="2400" b="1" dirty="0"/>
              <a:t> on Digital </a:t>
            </a:r>
            <a:r>
              <a:rPr lang="de-DE" sz="2400" b="1" dirty="0" err="1"/>
              <a:t>Nameplate</a:t>
            </a: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44058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BE1DF91-2AE9-4499-B7BA-F974B4BDB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3rd Party Beckhoff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7109E00F-1D73-4D93-820E-256963AB5632}"/>
              </a:ext>
            </a:extLst>
          </p:cNvPr>
          <p:cNvGrpSpPr/>
          <p:nvPr/>
        </p:nvGrpSpPr>
        <p:grpSpPr>
          <a:xfrm>
            <a:off x="10307476" y="2934118"/>
            <a:ext cx="1884524" cy="2695798"/>
            <a:chOff x="9639978" y="1979266"/>
            <a:chExt cx="2552023" cy="3650650"/>
          </a:xfrm>
        </p:grpSpPr>
        <p:sp>
          <p:nvSpPr>
            <p:cNvPr id="5" name="Gleichschenkliges Dreieck 4">
              <a:extLst>
                <a:ext uri="{FF2B5EF4-FFF2-40B4-BE49-F238E27FC236}">
                  <a16:creationId xmlns:a16="http://schemas.microsoft.com/office/drawing/2014/main" id="{54A16CCB-F9CF-4DEA-A5A1-1BEB0A31CB52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9281226" y="2338018"/>
              <a:ext cx="3269527" cy="2552023"/>
            </a:xfrm>
            <a:prstGeom prst="triangle">
              <a:avLst/>
            </a:prstGeom>
            <a:gradFill flip="none" rotWithShape="1">
              <a:gsLst>
                <a:gs pos="0">
                  <a:schemeClr val="tx2"/>
                </a:gs>
                <a:gs pos="52000">
                  <a:schemeClr val="accent2"/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4" name="Gleichschenkliges Dreieck 13">
              <a:extLst>
                <a:ext uri="{FF2B5EF4-FFF2-40B4-BE49-F238E27FC236}">
                  <a16:creationId xmlns:a16="http://schemas.microsoft.com/office/drawing/2014/main" id="{4524BAEB-DE03-4CAE-951C-693B4CE3476B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0067193" y="3505109"/>
              <a:ext cx="2386689" cy="1862926"/>
            </a:xfrm>
            <a:prstGeom prst="triangle">
              <a:avLst/>
            </a:prstGeom>
            <a:gradFill flip="none" rotWithShape="1">
              <a:gsLst>
                <a:gs pos="0">
                  <a:schemeClr val="accent2">
                    <a:alpha val="47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A3368C46-4B09-4289-B5D3-02E4E9C03177}"/>
              </a:ext>
            </a:extLst>
          </p:cNvPr>
          <p:cNvSpPr txBox="1">
            <a:spLocks/>
          </p:cNvSpPr>
          <p:nvPr/>
        </p:nvSpPr>
        <p:spPr>
          <a:xfrm>
            <a:off x="540000" y="1463737"/>
            <a:ext cx="11161800" cy="23596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de-DE" sz="2400" b="1" dirty="0">
                <a:solidFill>
                  <a:schemeClr val="accent5"/>
                </a:solidFill>
              </a:rPr>
              <a:t>Impact </a:t>
            </a:r>
            <a:r>
              <a:rPr lang="de-DE" sz="2400" b="1" dirty="0" err="1">
                <a:solidFill>
                  <a:schemeClr val="accent5"/>
                </a:solidFill>
              </a:rPr>
              <a:t>for</a:t>
            </a:r>
            <a:r>
              <a:rPr lang="de-DE" sz="2400" b="1" dirty="0">
                <a:solidFill>
                  <a:schemeClr val="accent5"/>
                </a:solidFill>
              </a:rPr>
              <a:t> STOBER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br>
              <a:rPr lang="de-DE" sz="2400" b="1" dirty="0">
                <a:solidFill>
                  <a:schemeClr val="accent4"/>
                </a:solidFill>
              </a:rPr>
            </a:b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E04248BA-F22F-48B9-847D-88AABFF488F0}"/>
              </a:ext>
            </a:extLst>
          </p:cNvPr>
          <p:cNvGrpSpPr/>
          <p:nvPr/>
        </p:nvGrpSpPr>
        <p:grpSpPr>
          <a:xfrm>
            <a:off x="3891684" y="1828800"/>
            <a:ext cx="4446814" cy="4940904"/>
            <a:chOff x="3891684" y="1828800"/>
            <a:chExt cx="4446814" cy="4940904"/>
          </a:xfrm>
        </p:grpSpPr>
        <p:pic>
          <p:nvPicPr>
            <p:cNvPr id="9" name="Grafik 8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85D979E1-B069-47EB-B673-27965FED43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91684" y="1828800"/>
              <a:ext cx="4446814" cy="4940904"/>
            </a:xfrm>
            <a:prstGeom prst="rect">
              <a:avLst/>
            </a:prstGeom>
          </p:spPr>
        </p:pic>
        <p:pic>
          <p:nvPicPr>
            <p:cNvPr id="12" name="Grafik 11" descr="Ein Bild, das Whiteboard enthält.&#10;&#10;Automatisch generierte Beschreibung">
              <a:extLst>
                <a:ext uri="{FF2B5EF4-FFF2-40B4-BE49-F238E27FC236}">
                  <a16:creationId xmlns:a16="http://schemas.microsoft.com/office/drawing/2014/main" id="{2205A340-9D83-487B-B051-051955720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1518" y="2025108"/>
              <a:ext cx="2617721" cy="2400024"/>
            </a:xfrm>
            <a:prstGeom prst="rect">
              <a:avLst/>
            </a:prstGeom>
          </p:spPr>
        </p:pic>
      </p:grpSp>
      <p:sp>
        <p:nvSpPr>
          <p:cNvPr id="7" name="Textfeld 6">
            <a:extLst>
              <a:ext uri="{FF2B5EF4-FFF2-40B4-BE49-F238E27FC236}">
                <a16:creationId xmlns:a16="http://schemas.microsoft.com/office/drawing/2014/main" id="{120B0AFF-B64B-472D-A4A8-5761C0B59E13}"/>
              </a:ext>
            </a:extLst>
          </p:cNvPr>
          <p:cNvSpPr txBox="1"/>
          <p:nvPr/>
        </p:nvSpPr>
        <p:spPr>
          <a:xfrm>
            <a:off x="1273629" y="5629917"/>
            <a:ext cx="1876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Digital </a:t>
            </a:r>
            <a:r>
              <a:rPr lang="de-DE" b="1" dirty="0" err="1"/>
              <a:t>nameplate</a:t>
            </a:r>
            <a:endParaRPr lang="de-DE" b="1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61C0CB8-1B53-4A6B-BFAF-68AD4C42031D}"/>
              </a:ext>
            </a:extLst>
          </p:cNvPr>
          <p:cNvSpPr txBox="1"/>
          <p:nvPr/>
        </p:nvSpPr>
        <p:spPr>
          <a:xfrm>
            <a:off x="6459703" y="4811499"/>
            <a:ext cx="1932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Motor Connection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D9415D6F-6A35-4471-8842-5FF2B6360F16}"/>
              </a:ext>
            </a:extLst>
          </p:cNvPr>
          <p:cNvSpPr txBox="1"/>
          <p:nvPr/>
        </p:nvSpPr>
        <p:spPr>
          <a:xfrm>
            <a:off x="9118614" y="5629917"/>
            <a:ext cx="2140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/>
              <a:t>Commutation</a:t>
            </a:r>
            <a:r>
              <a:rPr lang="de-DE" b="1" dirty="0"/>
              <a:t> Offset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49FD4A89-3A9F-440E-8E03-1589DC62EF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7177" y="954438"/>
            <a:ext cx="2334106" cy="1559259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C7218D0C-2631-4528-ABE5-4D3490ACE7D7}"/>
              </a:ext>
            </a:extLst>
          </p:cNvPr>
          <p:cNvSpPr txBox="1"/>
          <p:nvPr/>
        </p:nvSpPr>
        <p:spPr>
          <a:xfrm>
            <a:off x="6331284" y="2744816"/>
            <a:ext cx="110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XML-Files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E0496713-D7C5-4C26-8B69-996B3F6640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2706" y="2369754"/>
            <a:ext cx="1388609" cy="1675259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226280B8-87AF-4290-8C7F-C9B4B9715C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0217" y="2816416"/>
            <a:ext cx="1344987" cy="1675259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67C1DE7C-B83E-4E36-AAA4-B06EFD2D4C86}"/>
              </a:ext>
            </a:extLst>
          </p:cNvPr>
          <p:cNvSpPr txBox="1"/>
          <p:nvPr/>
        </p:nvSpPr>
        <p:spPr>
          <a:xfrm>
            <a:off x="1780548" y="4378284"/>
            <a:ext cx="1670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/>
              <a:t>Documentation</a:t>
            </a:r>
            <a:endParaRPr lang="de-DE" b="1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0A105AF-C34B-4546-A2CD-05A221027C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92056" y="2835948"/>
            <a:ext cx="2400715" cy="624905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645075B0-8358-40A3-BF19-C48800DC49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72433" y="2052258"/>
            <a:ext cx="1454417" cy="1653004"/>
          </a:xfrm>
          <a:prstGeom prst="rect">
            <a:avLst/>
          </a:prstGeom>
        </p:spPr>
      </p:pic>
      <p:sp>
        <p:nvSpPr>
          <p:cNvPr id="19" name="Rechteck 18">
            <a:extLst>
              <a:ext uri="{FF2B5EF4-FFF2-40B4-BE49-F238E27FC236}">
                <a16:creationId xmlns:a16="http://schemas.microsoft.com/office/drawing/2014/main" id="{1389BE59-5E82-415F-BFF8-63E55763545E}"/>
              </a:ext>
            </a:extLst>
          </p:cNvPr>
          <p:cNvSpPr/>
          <p:nvPr/>
        </p:nvSpPr>
        <p:spPr>
          <a:xfrm>
            <a:off x="3107656" y="970612"/>
            <a:ext cx="523084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2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≥ Version 2.10</a:t>
            </a:r>
          </a:p>
        </p:txBody>
      </p:sp>
      <p:sp>
        <p:nvSpPr>
          <p:cNvPr id="21" name="Multiplikationszeichen 20">
            <a:extLst>
              <a:ext uri="{FF2B5EF4-FFF2-40B4-BE49-F238E27FC236}">
                <a16:creationId xmlns:a16="http://schemas.microsoft.com/office/drawing/2014/main" id="{BDCB797A-12EB-4FC7-8AD9-3DCFBA4EDB25}"/>
              </a:ext>
            </a:extLst>
          </p:cNvPr>
          <p:cNvSpPr/>
          <p:nvPr/>
        </p:nvSpPr>
        <p:spPr>
          <a:xfrm>
            <a:off x="2271469" y="3361445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Multiplikationszeichen 23">
            <a:extLst>
              <a:ext uri="{FF2B5EF4-FFF2-40B4-BE49-F238E27FC236}">
                <a16:creationId xmlns:a16="http://schemas.microsoft.com/office/drawing/2014/main" id="{5A03B444-573A-4D6E-A8FD-730C00D069CE}"/>
              </a:ext>
            </a:extLst>
          </p:cNvPr>
          <p:cNvSpPr/>
          <p:nvPr/>
        </p:nvSpPr>
        <p:spPr>
          <a:xfrm>
            <a:off x="2271469" y="3366198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Multiplikationszeichen 25">
            <a:extLst>
              <a:ext uri="{FF2B5EF4-FFF2-40B4-BE49-F238E27FC236}">
                <a16:creationId xmlns:a16="http://schemas.microsoft.com/office/drawing/2014/main" id="{015834F1-B2E3-4634-B503-3A5E7167DC6A}"/>
              </a:ext>
            </a:extLst>
          </p:cNvPr>
          <p:cNvSpPr/>
          <p:nvPr/>
        </p:nvSpPr>
        <p:spPr>
          <a:xfrm>
            <a:off x="2269574" y="3358599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DF38632E-8C6D-4553-A1E5-23FEA04F37A7}"/>
              </a:ext>
            </a:extLst>
          </p:cNvPr>
          <p:cNvSpPr/>
          <p:nvPr/>
        </p:nvSpPr>
        <p:spPr>
          <a:xfrm>
            <a:off x="4256213" y="1128928"/>
            <a:ext cx="31072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25904"/>
                </a:solidFill>
                <a:effectLst/>
              </a:rPr>
              <a:t>Plug&amp;Play</a:t>
            </a:r>
            <a:endParaRPr lang="de-DE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2590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218878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-0.04466 0.29653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0" y="1481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48148E-6 L 0.38607 -0.12847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97" y="-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85185E-6 L 0.00104 0.06366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17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44444E-6 L 0.00013 0.1345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1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24" grpId="0" animBg="1"/>
      <p:bldP spid="24" grpId="1" animBg="1"/>
      <p:bldP spid="26" grpId="0" animBg="1"/>
      <p:bldP spid="26" grpId="1" animBg="1"/>
      <p:bldP spid="27" grpId="0"/>
      <p:bldP spid="2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9A63A6FB-2C1E-413E-8C62-174736357682}"/>
              </a:ext>
            </a:extLst>
          </p:cNvPr>
          <p:cNvGrpSpPr/>
          <p:nvPr/>
        </p:nvGrpSpPr>
        <p:grpSpPr>
          <a:xfrm>
            <a:off x="-1588" y="836614"/>
            <a:ext cx="12194788" cy="6021386"/>
            <a:chOff x="-1588" y="836614"/>
            <a:chExt cx="12194788" cy="6021386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2B685110-2F96-4957-88D6-8AB79132C37F}"/>
                </a:ext>
              </a:extLst>
            </p:cNvPr>
            <p:cNvSpPr/>
            <p:nvPr/>
          </p:nvSpPr>
          <p:spPr>
            <a:xfrm>
              <a:off x="0" y="836614"/>
              <a:ext cx="12192000" cy="3708399"/>
            </a:xfrm>
            <a:prstGeom prst="rect">
              <a:avLst/>
            </a:prstGeom>
            <a:gradFill>
              <a:gsLst>
                <a:gs pos="0">
                  <a:schemeClr val="accent5">
                    <a:alpha val="15000"/>
                  </a:schemeClr>
                </a:gs>
                <a:gs pos="100000">
                  <a:schemeClr val="accent5">
                    <a:alpha val="6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44AED416-394D-4D6D-9F37-65BD95FA5BA9}"/>
                </a:ext>
              </a:extLst>
            </p:cNvPr>
            <p:cNvGrpSpPr/>
            <p:nvPr/>
          </p:nvGrpSpPr>
          <p:grpSpPr>
            <a:xfrm rot="10800000" flipH="1" flipV="1">
              <a:off x="-1588" y="3692159"/>
              <a:ext cx="1331388" cy="1705707"/>
              <a:chOff x="-1" y="2079114"/>
              <a:chExt cx="3017183" cy="3364751"/>
            </a:xfrm>
          </p:grpSpPr>
          <p:sp>
            <p:nvSpPr>
              <p:cNvPr id="16" name="Rechtwinkliges Dreieck 15">
                <a:extLst>
                  <a:ext uri="{FF2B5EF4-FFF2-40B4-BE49-F238E27FC236}">
                    <a16:creationId xmlns:a16="http://schemas.microsoft.com/office/drawing/2014/main" id="{AAB61490-B3E0-4257-8BCD-9FC8DA98164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" y="2079114"/>
                <a:ext cx="3017183" cy="1692579"/>
              </a:xfrm>
              <a:prstGeom prst="rtTriangle">
                <a:avLst/>
              </a:prstGeom>
              <a:solidFill>
                <a:schemeClr val="accent5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7" name="Rechtwinkliges Dreieck 16">
                <a:extLst>
                  <a:ext uri="{FF2B5EF4-FFF2-40B4-BE49-F238E27FC236}">
                    <a16:creationId xmlns:a16="http://schemas.microsoft.com/office/drawing/2014/main" id="{0A23B3C5-4D41-4B3C-BEE7-80A24AB33655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0" y="3771693"/>
                <a:ext cx="3010354" cy="1672172"/>
              </a:xfrm>
              <a:prstGeom prst="rtTriangle">
                <a:avLst/>
              </a:prstGeom>
              <a:solidFill>
                <a:schemeClr val="accent5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761A04AF-2527-4392-A3CD-C94E3851FD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80000"/>
            </a:blip>
            <a:srcRect l="-533" t="10056" r="19943" b="20345"/>
            <a:stretch/>
          </p:blipFill>
          <p:spPr>
            <a:xfrm>
              <a:off x="6096000" y="1592263"/>
              <a:ext cx="6097200" cy="5265737"/>
            </a:xfrm>
            <a:prstGeom prst="rect">
              <a:avLst/>
            </a:prstGeom>
          </p:spPr>
        </p:pic>
      </p:grpSp>
      <p:sp>
        <p:nvSpPr>
          <p:cNvPr id="18" name="Textfeld 17">
            <a:extLst>
              <a:ext uri="{FF2B5EF4-FFF2-40B4-BE49-F238E27FC236}">
                <a16:creationId xmlns:a16="http://schemas.microsoft.com/office/drawing/2014/main" id="{22FEC936-14C9-481D-BD57-B853C3D78AAF}"/>
              </a:ext>
            </a:extLst>
          </p:cNvPr>
          <p:cNvSpPr txBox="1"/>
          <p:nvPr/>
        </p:nvSpPr>
        <p:spPr>
          <a:xfrm>
            <a:off x="1237721" y="1880703"/>
            <a:ext cx="5061479" cy="2737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de-DE" sz="2400" b="1" dirty="0" err="1">
                <a:solidFill>
                  <a:schemeClr val="tx2"/>
                </a:solidFill>
              </a:rPr>
              <a:t>Product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Overview</a:t>
            </a:r>
            <a:endParaRPr lang="de-DE" sz="2400" b="1" dirty="0">
              <a:solidFill>
                <a:schemeClr val="tx2"/>
              </a:solidFill>
            </a:endParaRPr>
          </a:p>
          <a:p>
            <a:pPr marL="285750" indent="-285750">
              <a:lnSpc>
                <a:spcPct val="130000"/>
              </a:lnSpc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de-DE" sz="2200" dirty="0" err="1">
                <a:solidFill>
                  <a:schemeClr val="tx2"/>
                </a:solidFill>
              </a:rPr>
              <a:t>Necessity</a:t>
            </a:r>
            <a:endParaRPr lang="de-DE" sz="2200" dirty="0">
              <a:solidFill>
                <a:schemeClr val="tx2"/>
              </a:solidFill>
            </a:endParaRPr>
          </a:p>
          <a:p>
            <a:pPr marL="285750" indent="-285750">
              <a:lnSpc>
                <a:spcPct val="130000"/>
              </a:lnSpc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de-DE" sz="2200" dirty="0">
                <a:solidFill>
                  <a:schemeClr val="tx2"/>
                </a:solidFill>
              </a:rPr>
              <a:t>Technical Details</a:t>
            </a:r>
          </a:p>
          <a:p>
            <a:pPr marL="285750" indent="-285750">
              <a:lnSpc>
                <a:spcPct val="130000"/>
              </a:lnSpc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de-DE" sz="2200" dirty="0">
                <a:solidFill>
                  <a:schemeClr val="tx2"/>
                </a:solidFill>
              </a:rPr>
              <a:t>Service</a:t>
            </a:r>
          </a:p>
          <a:p>
            <a:pPr marL="285750" indent="-285750">
              <a:lnSpc>
                <a:spcPct val="130000"/>
              </a:lnSpc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de-DE" sz="2200" dirty="0">
                <a:solidFill>
                  <a:schemeClr val="tx2"/>
                </a:solidFill>
              </a:rPr>
              <a:t>Summary</a:t>
            </a:r>
          </a:p>
          <a:p>
            <a:pPr marL="285750" indent="-285750">
              <a:lnSpc>
                <a:spcPct val="130000"/>
              </a:lnSpc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de-DE" sz="2200" dirty="0">
              <a:solidFill>
                <a:schemeClr val="tx2"/>
              </a:solidFill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6AEDEFC-33BA-467F-A362-B68F112D7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New Motor </a:t>
            </a:r>
            <a:r>
              <a:rPr lang="de-DE" dirty="0" err="1"/>
              <a:t>size</a:t>
            </a:r>
            <a:r>
              <a:rPr lang="de-DE" dirty="0"/>
              <a:t> EZ2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B6866AD9-0429-4A1D-8DE3-B32810E59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476" y="836614"/>
            <a:ext cx="4834890" cy="485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152251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BE1DF91-2AE9-4499-B7BA-F974B4BDB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3rd Party Beckhoff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7109E00F-1D73-4D93-820E-256963AB5632}"/>
              </a:ext>
            </a:extLst>
          </p:cNvPr>
          <p:cNvGrpSpPr/>
          <p:nvPr/>
        </p:nvGrpSpPr>
        <p:grpSpPr>
          <a:xfrm>
            <a:off x="10307476" y="2934118"/>
            <a:ext cx="1884524" cy="2695798"/>
            <a:chOff x="9639978" y="1979266"/>
            <a:chExt cx="2552023" cy="3650650"/>
          </a:xfrm>
        </p:grpSpPr>
        <p:sp>
          <p:nvSpPr>
            <p:cNvPr id="5" name="Gleichschenkliges Dreieck 4">
              <a:extLst>
                <a:ext uri="{FF2B5EF4-FFF2-40B4-BE49-F238E27FC236}">
                  <a16:creationId xmlns:a16="http://schemas.microsoft.com/office/drawing/2014/main" id="{54A16CCB-F9CF-4DEA-A5A1-1BEB0A31CB52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9281226" y="2338018"/>
              <a:ext cx="3269527" cy="2552023"/>
            </a:xfrm>
            <a:prstGeom prst="triangle">
              <a:avLst/>
            </a:prstGeom>
            <a:gradFill flip="none" rotWithShape="1">
              <a:gsLst>
                <a:gs pos="0">
                  <a:schemeClr val="tx2"/>
                </a:gs>
                <a:gs pos="52000">
                  <a:schemeClr val="accent2"/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4" name="Gleichschenkliges Dreieck 13">
              <a:extLst>
                <a:ext uri="{FF2B5EF4-FFF2-40B4-BE49-F238E27FC236}">
                  <a16:creationId xmlns:a16="http://schemas.microsoft.com/office/drawing/2014/main" id="{4524BAEB-DE03-4CAE-951C-693B4CE3476B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0067193" y="3505109"/>
              <a:ext cx="2386689" cy="1862926"/>
            </a:xfrm>
            <a:prstGeom prst="triangle">
              <a:avLst/>
            </a:prstGeom>
            <a:gradFill flip="none" rotWithShape="1">
              <a:gsLst>
                <a:gs pos="0">
                  <a:schemeClr val="accent2">
                    <a:alpha val="47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A3368C46-4B09-4289-B5D3-02E4E9C03177}"/>
              </a:ext>
            </a:extLst>
          </p:cNvPr>
          <p:cNvSpPr txBox="1">
            <a:spLocks/>
          </p:cNvSpPr>
          <p:nvPr/>
        </p:nvSpPr>
        <p:spPr>
          <a:xfrm>
            <a:off x="540000" y="1463737"/>
            <a:ext cx="11161800" cy="23596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de-DE" sz="2400" b="1" dirty="0">
                <a:solidFill>
                  <a:schemeClr val="accent5"/>
                </a:solidFill>
              </a:rPr>
              <a:t>New Status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br>
              <a:rPr lang="de-DE" sz="2400" b="1" dirty="0">
                <a:solidFill>
                  <a:schemeClr val="accent4"/>
                </a:solidFill>
              </a:rPr>
            </a:b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E04248BA-F22F-48B9-847D-88AABFF488F0}"/>
              </a:ext>
            </a:extLst>
          </p:cNvPr>
          <p:cNvGrpSpPr/>
          <p:nvPr/>
        </p:nvGrpSpPr>
        <p:grpSpPr>
          <a:xfrm>
            <a:off x="3891684" y="1828800"/>
            <a:ext cx="4446814" cy="4940904"/>
            <a:chOff x="3891684" y="1828800"/>
            <a:chExt cx="4446814" cy="4940904"/>
          </a:xfrm>
        </p:grpSpPr>
        <p:pic>
          <p:nvPicPr>
            <p:cNvPr id="9" name="Grafik 8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85D979E1-B069-47EB-B673-27965FED43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91684" y="1828800"/>
              <a:ext cx="4446814" cy="4940904"/>
            </a:xfrm>
            <a:prstGeom prst="rect">
              <a:avLst/>
            </a:prstGeom>
          </p:spPr>
        </p:pic>
        <p:pic>
          <p:nvPicPr>
            <p:cNvPr id="12" name="Grafik 11" descr="Ein Bild, das Whiteboard enthält.&#10;&#10;Automatisch generierte Beschreibung">
              <a:extLst>
                <a:ext uri="{FF2B5EF4-FFF2-40B4-BE49-F238E27FC236}">
                  <a16:creationId xmlns:a16="http://schemas.microsoft.com/office/drawing/2014/main" id="{2205A340-9D83-487B-B051-051955720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1518" y="2025108"/>
              <a:ext cx="2617721" cy="2400024"/>
            </a:xfrm>
            <a:prstGeom prst="rect">
              <a:avLst/>
            </a:prstGeom>
          </p:spPr>
        </p:pic>
      </p:grpSp>
      <p:sp>
        <p:nvSpPr>
          <p:cNvPr id="7" name="Textfeld 6">
            <a:extLst>
              <a:ext uri="{FF2B5EF4-FFF2-40B4-BE49-F238E27FC236}">
                <a16:creationId xmlns:a16="http://schemas.microsoft.com/office/drawing/2014/main" id="{120B0AFF-B64B-472D-A4A8-5761C0B59E13}"/>
              </a:ext>
            </a:extLst>
          </p:cNvPr>
          <p:cNvSpPr txBox="1"/>
          <p:nvPr/>
        </p:nvSpPr>
        <p:spPr>
          <a:xfrm>
            <a:off x="1273629" y="5629917"/>
            <a:ext cx="1876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Digital </a:t>
            </a:r>
            <a:r>
              <a:rPr lang="de-DE" b="1" dirty="0" err="1"/>
              <a:t>nameplate</a:t>
            </a:r>
            <a:endParaRPr lang="de-DE" b="1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61C0CB8-1B53-4A6B-BFAF-68AD4C42031D}"/>
              </a:ext>
            </a:extLst>
          </p:cNvPr>
          <p:cNvSpPr txBox="1"/>
          <p:nvPr/>
        </p:nvSpPr>
        <p:spPr>
          <a:xfrm>
            <a:off x="6459703" y="4811499"/>
            <a:ext cx="1932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Motor Connection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D9415D6F-6A35-4471-8842-5FF2B6360F16}"/>
              </a:ext>
            </a:extLst>
          </p:cNvPr>
          <p:cNvSpPr txBox="1"/>
          <p:nvPr/>
        </p:nvSpPr>
        <p:spPr>
          <a:xfrm>
            <a:off x="9118614" y="5629917"/>
            <a:ext cx="2140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/>
              <a:t>Commutation</a:t>
            </a:r>
            <a:r>
              <a:rPr lang="de-DE" b="1" dirty="0"/>
              <a:t> Offset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49FD4A89-3A9F-440E-8E03-1589DC62EF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7177" y="954438"/>
            <a:ext cx="2334106" cy="1559259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C7218D0C-2631-4528-ABE5-4D3490ACE7D7}"/>
              </a:ext>
            </a:extLst>
          </p:cNvPr>
          <p:cNvSpPr txBox="1"/>
          <p:nvPr/>
        </p:nvSpPr>
        <p:spPr>
          <a:xfrm>
            <a:off x="6331284" y="2744816"/>
            <a:ext cx="110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XML-Files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E0496713-D7C5-4C26-8B69-996B3F6640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2706" y="2369754"/>
            <a:ext cx="1388609" cy="1675259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226280B8-87AF-4290-8C7F-C9B4B9715C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0217" y="2816416"/>
            <a:ext cx="1344987" cy="1675259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67C1DE7C-B83E-4E36-AAA4-B06EFD2D4C86}"/>
              </a:ext>
            </a:extLst>
          </p:cNvPr>
          <p:cNvSpPr txBox="1"/>
          <p:nvPr/>
        </p:nvSpPr>
        <p:spPr>
          <a:xfrm>
            <a:off x="1780548" y="4378284"/>
            <a:ext cx="1670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/>
              <a:t>Documentation</a:t>
            </a:r>
            <a:endParaRPr lang="de-DE" b="1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0A105AF-C34B-4546-A2CD-05A221027C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92056" y="2835948"/>
            <a:ext cx="2400715" cy="624905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645075B0-8358-40A3-BF19-C48800DC49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72433" y="2052258"/>
            <a:ext cx="1454417" cy="1653004"/>
          </a:xfrm>
          <a:prstGeom prst="rect">
            <a:avLst/>
          </a:prstGeom>
        </p:spPr>
      </p:pic>
      <p:sp>
        <p:nvSpPr>
          <p:cNvPr id="19" name="Rechteck 18">
            <a:extLst>
              <a:ext uri="{FF2B5EF4-FFF2-40B4-BE49-F238E27FC236}">
                <a16:creationId xmlns:a16="http://schemas.microsoft.com/office/drawing/2014/main" id="{1389BE59-5E82-415F-BFF8-63E55763545E}"/>
              </a:ext>
            </a:extLst>
          </p:cNvPr>
          <p:cNvSpPr/>
          <p:nvPr/>
        </p:nvSpPr>
        <p:spPr>
          <a:xfrm>
            <a:off x="3107656" y="1404246"/>
            <a:ext cx="523084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2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≥ Version 2.10</a:t>
            </a:r>
          </a:p>
        </p:txBody>
      </p:sp>
      <p:sp>
        <p:nvSpPr>
          <p:cNvPr id="21" name="Multiplikationszeichen 20">
            <a:extLst>
              <a:ext uri="{FF2B5EF4-FFF2-40B4-BE49-F238E27FC236}">
                <a16:creationId xmlns:a16="http://schemas.microsoft.com/office/drawing/2014/main" id="{BDCB797A-12EB-4FC7-8AD9-3DCFBA4EDB25}"/>
              </a:ext>
            </a:extLst>
          </p:cNvPr>
          <p:cNvSpPr/>
          <p:nvPr/>
        </p:nvSpPr>
        <p:spPr>
          <a:xfrm>
            <a:off x="2271469" y="3361445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Multiplikationszeichen 23">
            <a:extLst>
              <a:ext uri="{FF2B5EF4-FFF2-40B4-BE49-F238E27FC236}">
                <a16:creationId xmlns:a16="http://schemas.microsoft.com/office/drawing/2014/main" id="{5A03B444-573A-4D6E-A8FD-730C00D069CE}"/>
              </a:ext>
            </a:extLst>
          </p:cNvPr>
          <p:cNvSpPr/>
          <p:nvPr/>
        </p:nvSpPr>
        <p:spPr>
          <a:xfrm>
            <a:off x="1738366" y="5394263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Multiplikationszeichen 25">
            <a:extLst>
              <a:ext uri="{FF2B5EF4-FFF2-40B4-BE49-F238E27FC236}">
                <a16:creationId xmlns:a16="http://schemas.microsoft.com/office/drawing/2014/main" id="{015834F1-B2E3-4634-B503-3A5E7167DC6A}"/>
              </a:ext>
            </a:extLst>
          </p:cNvPr>
          <p:cNvSpPr/>
          <p:nvPr/>
        </p:nvSpPr>
        <p:spPr>
          <a:xfrm>
            <a:off x="6963404" y="2476917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9B62AC70-04F2-4317-B774-39F81D6317A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78472" y="2394188"/>
            <a:ext cx="1407222" cy="1559259"/>
          </a:xfrm>
          <a:prstGeom prst="rect">
            <a:avLst/>
          </a:prstGeo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D64318BE-8247-483C-9158-4850C6DBEF43}"/>
              </a:ext>
            </a:extLst>
          </p:cNvPr>
          <p:cNvSpPr txBox="1"/>
          <p:nvPr/>
        </p:nvSpPr>
        <p:spPr>
          <a:xfrm>
            <a:off x="8083916" y="3906366"/>
            <a:ext cx="11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XEDS-Files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73892593-6985-400A-A479-A6C827B465C3}"/>
              </a:ext>
            </a:extLst>
          </p:cNvPr>
          <p:cNvSpPr/>
          <p:nvPr/>
        </p:nvSpPr>
        <p:spPr>
          <a:xfrm>
            <a:off x="3513062" y="1128928"/>
            <a:ext cx="45935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25904"/>
                </a:solidFill>
                <a:effectLst/>
              </a:rPr>
              <a:t>Plug&amp;</a:t>
            </a:r>
            <a:r>
              <a:rPr lang="de-DE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25904"/>
                </a:solidFill>
              </a:rPr>
              <a:t>Easy</a:t>
            </a:r>
            <a:r>
              <a:rPr lang="de-DE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25904"/>
                </a:solidFill>
              </a:rPr>
              <a:t> Way</a:t>
            </a:r>
            <a:endParaRPr lang="de-DE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25904"/>
              </a:solidFill>
              <a:effectLst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3241FF7B-D51E-4FBE-B155-12076797CDE9}"/>
              </a:ext>
            </a:extLst>
          </p:cNvPr>
          <p:cNvSpPr/>
          <p:nvPr/>
        </p:nvSpPr>
        <p:spPr>
          <a:xfrm>
            <a:off x="8196676" y="3046897"/>
            <a:ext cx="102784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2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NEW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2C70E9B3-9A9B-4D59-AEC6-A23ADC852681}"/>
              </a:ext>
            </a:extLst>
          </p:cNvPr>
          <p:cNvSpPr/>
          <p:nvPr/>
        </p:nvSpPr>
        <p:spPr>
          <a:xfrm>
            <a:off x="1960332" y="3029101"/>
            <a:ext cx="18333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CHANGES</a:t>
            </a:r>
            <a:endParaRPr lang="de-DE" sz="32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C079C7F4-F189-42AC-9157-F3C2DE514809}"/>
              </a:ext>
            </a:extLst>
          </p:cNvPr>
          <p:cNvSpPr/>
          <p:nvPr/>
        </p:nvSpPr>
        <p:spPr>
          <a:xfrm>
            <a:off x="1311602" y="5101875"/>
            <a:ext cx="168770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2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25904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REMOVE</a:t>
            </a:r>
          </a:p>
        </p:txBody>
      </p:sp>
    </p:spTree>
    <p:extLst>
      <p:ext uri="{BB962C8B-B14F-4D97-AF65-F5344CB8AC3E}">
        <p14:creationId xmlns:p14="http://schemas.microsoft.com/office/powerpoint/2010/main" val="2325815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-0.42838 0.4254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19" y="2127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-0.04388 0.29584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" y="1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0.00013 -0.06158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79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26" grpId="0" animBg="1"/>
      <p:bldP spid="28" grpId="0"/>
      <p:bldP spid="29" grpId="0"/>
      <p:bldP spid="16" grpId="0"/>
      <p:bldP spid="30" grpId="0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winkliges Dreieck 21">
            <a:extLst>
              <a:ext uri="{FF2B5EF4-FFF2-40B4-BE49-F238E27FC236}">
                <a16:creationId xmlns:a16="http://schemas.microsoft.com/office/drawing/2014/main" id="{57187173-9B27-4FF0-AAFD-4E3C382A987A}"/>
              </a:ext>
            </a:extLst>
          </p:cNvPr>
          <p:cNvSpPr>
            <a:spLocks noChangeAspect="1"/>
          </p:cNvSpPr>
          <p:nvPr/>
        </p:nvSpPr>
        <p:spPr>
          <a:xfrm flipH="1">
            <a:off x="6576037" y="3272333"/>
            <a:ext cx="5627686" cy="3585667"/>
          </a:xfrm>
          <a:prstGeom prst="rtTriangle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10ED669-B2F8-488A-AC85-938DA5310114}"/>
              </a:ext>
            </a:extLst>
          </p:cNvPr>
          <p:cNvSpPr txBox="1"/>
          <p:nvPr/>
        </p:nvSpPr>
        <p:spPr>
          <a:xfrm>
            <a:off x="1677470" y="5610622"/>
            <a:ext cx="4192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Nothing is as constant as change</a:t>
            </a:r>
            <a:endParaRPr lang="de-DE" sz="2000" b="1" dirty="0">
              <a:solidFill>
                <a:schemeClr val="accent2"/>
              </a:solidFill>
            </a:endParaRPr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F5E4C733-A420-4A6B-B54B-007367426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3rd Party Beckhoff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5751501B-D718-48C3-82EB-5D71BC531838}"/>
              </a:ext>
            </a:extLst>
          </p:cNvPr>
          <p:cNvGrpSpPr>
            <a:grpSpLocks noChangeAspect="1"/>
          </p:cNvGrpSpPr>
          <p:nvPr/>
        </p:nvGrpSpPr>
        <p:grpSpPr>
          <a:xfrm flipV="1">
            <a:off x="0" y="4821586"/>
            <a:ext cx="1589067" cy="2035833"/>
            <a:chOff x="-1" y="2079114"/>
            <a:chExt cx="3017183" cy="3364751"/>
          </a:xfrm>
        </p:grpSpPr>
        <p:sp>
          <p:nvSpPr>
            <p:cNvPr id="18" name="Rechtwinkliges Dreieck 17">
              <a:extLst>
                <a:ext uri="{FF2B5EF4-FFF2-40B4-BE49-F238E27FC236}">
                  <a16:creationId xmlns:a16="http://schemas.microsoft.com/office/drawing/2014/main" id="{1DFF2C86-9B75-41C8-8831-34B37DC2B9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" y="2079114"/>
              <a:ext cx="3017183" cy="1692579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Rechtwinkliges Dreieck 18">
              <a:extLst>
                <a:ext uri="{FF2B5EF4-FFF2-40B4-BE49-F238E27FC236}">
                  <a16:creationId xmlns:a16="http://schemas.microsoft.com/office/drawing/2014/main" id="{4D6F733C-E3E1-48CD-99E9-6366176D21A4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0" y="3771693"/>
              <a:ext cx="3010354" cy="1672172"/>
            </a:xfrm>
            <a:prstGeom prst="rtTriangle">
              <a:avLst/>
            </a:prstGeom>
            <a:gradFill>
              <a:gsLst>
                <a:gs pos="100000">
                  <a:schemeClr val="accent2"/>
                </a:gs>
                <a:gs pos="0">
                  <a:schemeClr val="accent2">
                    <a:lumMod val="20000"/>
                    <a:lumOff val="80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4AD6C64F-AEA1-4FDE-BACD-859D235256F2}"/>
              </a:ext>
            </a:extLst>
          </p:cNvPr>
          <p:cNvSpPr txBox="1">
            <a:spLocks/>
          </p:cNvSpPr>
          <p:nvPr/>
        </p:nvSpPr>
        <p:spPr>
          <a:xfrm>
            <a:off x="540000" y="1463738"/>
            <a:ext cx="11161800" cy="3898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de-DE" sz="2400" b="1" dirty="0" err="1">
                <a:solidFill>
                  <a:schemeClr val="accent5"/>
                </a:solidFill>
              </a:rPr>
              <a:t>Overview</a:t>
            </a:r>
            <a:endParaRPr lang="de-DE" sz="2400" b="1" dirty="0">
              <a:solidFill>
                <a:schemeClr val="accent5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de-DE" dirty="0"/>
              <a:t>Digital </a:t>
            </a:r>
            <a:r>
              <a:rPr lang="de-DE" dirty="0" err="1"/>
              <a:t>Nameplate</a:t>
            </a:r>
            <a:r>
              <a:rPr lang="de-DE" dirty="0"/>
              <a:t>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longer</a:t>
            </a:r>
            <a:r>
              <a:rPr lang="de-DE" dirty="0"/>
              <a:t> </a:t>
            </a:r>
            <a:r>
              <a:rPr lang="de-DE" dirty="0" err="1"/>
              <a:t>supported</a:t>
            </a:r>
            <a:endParaRPr lang="de-DE" dirty="0"/>
          </a:p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de-DE" dirty="0" err="1"/>
              <a:t>Documantation</a:t>
            </a:r>
            <a:r>
              <a:rPr lang="de-DE" dirty="0"/>
              <a:t> will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changed</a:t>
            </a:r>
            <a:endParaRPr lang="de-DE" dirty="0"/>
          </a:p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de-DE" dirty="0"/>
              <a:t>New XEDS </a:t>
            </a:r>
            <a:r>
              <a:rPr lang="de-DE" dirty="0" err="1"/>
              <a:t>files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provided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request</a:t>
            </a:r>
            <a:endParaRPr lang="de-DE" dirty="0"/>
          </a:p>
          <a:p>
            <a:pPr marL="742950" lvl="1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de-DE" dirty="0"/>
              <a:t>motorsupport@stoeber.de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6F70643A-25C2-4737-87F3-F446D1C40531}"/>
              </a:ext>
            </a:extLst>
          </p:cNvPr>
          <p:cNvGrpSpPr/>
          <p:nvPr/>
        </p:nvGrpSpPr>
        <p:grpSpPr>
          <a:xfrm>
            <a:off x="6729295" y="1195708"/>
            <a:ext cx="4446814" cy="4940904"/>
            <a:chOff x="3891684" y="1828800"/>
            <a:chExt cx="4446814" cy="4940904"/>
          </a:xfrm>
        </p:grpSpPr>
        <p:pic>
          <p:nvPicPr>
            <p:cNvPr id="21" name="Grafik 20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248A345B-56DF-4176-B739-846880598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91684" y="1828800"/>
              <a:ext cx="4446814" cy="4940904"/>
            </a:xfrm>
            <a:prstGeom prst="rect">
              <a:avLst/>
            </a:prstGeom>
          </p:spPr>
        </p:pic>
        <p:pic>
          <p:nvPicPr>
            <p:cNvPr id="24" name="Grafik 23" descr="Ein Bild, das Whiteboard enthält.&#10;&#10;Automatisch generierte Beschreibung">
              <a:extLst>
                <a:ext uri="{FF2B5EF4-FFF2-40B4-BE49-F238E27FC236}">
                  <a16:creationId xmlns:a16="http://schemas.microsoft.com/office/drawing/2014/main" id="{340A4F64-D960-4BA6-AD70-745FC1107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1518" y="2025108"/>
              <a:ext cx="2617721" cy="2400024"/>
            </a:xfrm>
            <a:prstGeom prst="rect">
              <a:avLst/>
            </a:prstGeom>
          </p:spPr>
        </p:pic>
      </p:grpSp>
      <p:sp>
        <p:nvSpPr>
          <p:cNvPr id="3" name="Rechteck 2">
            <a:extLst>
              <a:ext uri="{FF2B5EF4-FFF2-40B4-BE49-F238E27FC236}">
                <a16:creationId xmlns:a16="http://schemas.microsoft.com/office/drawing/2014/main" id="{705131F7-9633-43E0-B4C0-DCB31A17398F}"/>
              </a:ext>
            </a:extLst>
          </p:cNvPr>
          <p:cNvSpPr/>
          <p:nvPr/>
        </p:nvSpPr>
        <p:spPr>
          <a:xfrm>
            <a:off x="2472301" y="3988267"/>
            <a:ext cx="3397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8367709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9A63A6FB-2C1E-413E-8C62-174736357682}"/>
              </a:ext>
            </a:extLst>
          </p:cNvPr>
          <p:cNvGrpSpPr/>
          <p:nvPr/>
        </p:nvGrpSpPr>
        <p:grpSpPr>
          <a:xfrm>
            <a:off x="-1588" y="836614"/>
            <a:ext cx="12194788" cy="6021386"/>
            <a:chOff x="-1588" y="836614"/>
            <a:chExt cx="12194788" cy="6021386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2B685110-2F96-4957-88D6-8AB79132C37F}"/>
                </a:ext>
              </a:extLst>
            </p:cNvPr>
            <p:cNvSpPr/>
            <p:nvPr/>
          </p:nvSpPr>
          <p:spPr>
            <a:xfrm>
              <a:off x="0" y="836614"/>
              <a:ext cx="12192000" cy="3708399"/>
            </a:xfrm>
            <a:prstGeom prst="rect">
              <a:avLst/>
            </a:prstGeom>
            <a:gradFill>
              <a:gsLst>
                <a:gs pos="0">
                  <a:schemeClr val="accent5">
                    <a:alpha val="15000"/>
                  </a:schemeClr>
                </a:gs>
                <a:gs pos="100000">
                  <a:schemeClr val="accent5">
                    <a:alpha val="6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44AED416-394D-4D6D-9F37-65BD95FA5BA9}"/>
                </a:ext>
              </a:extLst>
            </p:cNvPr>
            <p:cNvGrpSpPr/>
            <p:nvPr/>
          </p:nvGrpSpPr>
          <p:grpSpPr>
            <a:xfrm rot="10800000" flipH="1" flipV="1">
              <a:off x="-1588" y="3692159"/>
              <a:ext cx="1331388" cy="1705707"/>
              <a:chOff x="-1" y="2079114"/>
              <a:chExt cx="3017183" cy="3364751"/>
            </a:xfrm>
          </p:grpSpPr>
          <p:sp>
            <p:nvSpPr>
              <p:cNvPr id="16" name="Rechtwinkliges Dreieck 15">
                <a:extLst>
                  <a:ext uri="{FF2B5EF4-FFF2-40B4-BE49-F238E27FC236}">
                    <a16:creationId xmlns:a16="http://schemas.microsoft.com/office/drawing/2014/main" id="{AAB61490-B3E0-4257-8BCD-9FC8DA98164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" y="2079114"/>
                <a:ext cx="3017183" cy="1692579"/>
              </a:xfrm>
              <a:prstGeom prst="rtTriangle">
                <a:avLst/>
              </a:prstGeom>
              <a:solidFill>
                <a:schemeClr val="accent5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7" name="Rechtwinkliges Dreieck 16">
                <a:extLst>
                  <a:ext uri="{FF2B5EF4-FFF2-40B4-BE49-F238E27FC236}">
                    <a16:creationId xmlns:a16="http://schemas.microsoft.com/office/drawing/2014/main" id="{0A23B3C5-4D41-4B3C-BEE7-80A24AB33655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0" y="3771693"/>
                <a:ext cx="3010354" cy="1672172"/>
              </a:xfrm>
              <a:prstGeom prst="rtTriangle">
                <a:avLst/>
              </a:prstGeom>
              <a:solidFill>
                <a:schemeClr val="accent5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761A04AF-2527-4392-A3CD-C94E3851FD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80000"/>
            </a:blip>
            <a:srcRect l="-533" t="10056" r="19943" b="20345"/>
            <a:stretch/>
          </p:blipFill>
          <p:spPr>
            <a:xfrm>
              <a:off x="6096000" y="1592263"/>
              <a:ext cx="6097200" cy="5265737"/>
            </a:xfrm>
            <a:prstGeom prst="rect">
              <a:avLst/>
            </a:prstGeom>
          </p:spPr>
        </p:pic>
      </p:grpSp>
      <p:sp>
        <p:nvSpPr>
          <p:cNvPr id="18" name="Textfeld 17">
            <a:extLst>
              <a:ext uri="{FF2B5EF4-FFF2-40B4-BE49-F238E27FC236}">
                <a16:creationId xmlns:a16="http://schemas.microsoft.com/office/drawing/2014/main" id="{22FEC936-14C9-481D-BD57-B853C3D78AAF}"/>
              </a:ext>
            </a:extLst>
          </p:cNvPr>
          <p:cNvSpPr txBox="1"/>
          <p:nvPr/>
        </p:nvSpPr>
        <p:spPr>
          <a:xfrm>
            <a:off x="1237721" y="1880703"/>
            <a:ext cx="5061479" cy="1857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de-DE" sz="2400" b="1" dirty="0">
                <a:solidFill>
                  <a:schemeClr val="tx2"/>
                </a:solidFill>
              </a:rPr>
              <a:t>Change </a:t>
            </a:r>
            <a:r>
              <a:rPr lang="de-DE" sz="2400" b="1" dirty="0" err="1">
                <a:solidFill>
                  <a:schemeClr val="tx2"/>
                </a:solidFill>
              </a:rPr>
              <a:t>from</a:t>
            </a:r>
            <a:r>
              <a:rPr lang="de-DE" sz="2400" b="1" dirty="0">
                <a:solidFill>
                  <a:schemeClr val="tx2"/>
                </a:solidFill>
              </a:rPr>
              <a:t> con.58 </a:t>
            </a:r>
            <a:r>
              <a:rPr lang="de-DE" sz="2400" b="1" dirty="0" err="1">
                <a:solidFill>
                  <a:schemeClr val="tx2"/>
                </a:solidFill>
              </a:rPr>
              <a:t>to</a:t>
            </a:r>
            <a:r>
              <a:rPr lang="de-DE" sz="2400" b="1" dirty="0">
                <a:solidFill>
                  <a:schemeClr val="tx2"/>
                </a:solidFill>
              </a:rPr>
              <a:t> con.40</a:t>
            </a:r>
          </a:p>
          <a:p>
            <a:pPr marL="285750" indent="-285750">
              <a:lnSpc>
                <a:spcPct val="130000"/>
              </a:lnSpc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de-DE" sz="2200" dirty="0" err="1">
                <a:solidFill>
                  <a:schemeClr val="tx2"/>
                </a:solidFill>
              </a:rPr>
              <a:t>Reason</a:t>
            </a:r>
            <a:r>
              <a:rPr lang="de-DE" sz="2200" dirty="0">
                <a:solidFill>
                  <a:schemeClr val="tx2"/>
                </a:solidFill>
              </a:rPr>
              <a:t> </a:t>
            </a:r>
            <a:r>
              <a:rPr lang="de-DE" sz="2200" dirty="0" err="1">
                <a:solidFill>
                  <a:schemeClr val="tx2"/>
                </a:solidFill>
              </a:rPr>
              <a:t>of</a:t>
            </a:r>
            <a:r>
              <a:rPr lang="de-DE" sz="2200" dirty="0">
                <a:solidFill>
                  <a:schemeClr val="tx2"/>
                </a:solidFill>
              </a:rPr>
              <a:t> </a:t>
            </a:r>
            <a:r>
              <a:rPr lang="de-DE" sz="2200" dirty="0" err="1">
                <a:solidFill>
                  <a:schemeClr val="tx2"/>
                </a:solidFill>
              </a:rPr>
              <a:t>the</a:t>
            </a:r>
            <a:r>
              <a:rPr lang="de-DE" sz="2200" dirty="0">
                <a:solidFill>
                  <a:schemeClr val="tx2"/>
                </a:solidFill>
              </a:rPr>
              <a:t> </a:t>
            </a:r>
            <a:r>
              <a:rPr lang="de-DE" sz="2200" dirty="0" err="1">
                <a:solidFill>
                  <a:schemeClr val="tx2"/>
                </a:solidFill>
              </a:rPr>
              <a:t>change</a:t>
            </a:r>
            <a:endParaRPr lang="de-DE" sz="2200" dirty="0">
              <a:solidFill>
                <a:schemeClr val="tx2"/>
              </a:solidFill>
            </a:endParaRPr>
          </a:p>
          <a:p>
            <a:pPr marL="285750" indent="-285750">
              <a:lnSpc>
                <a:spcPct val="130000"/>
              </a:lnSpc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de-DE" sz="2200" dirty="0">
                <a:solidFill>
                  <a:schemeClr val="tx2"/>
                </a:solidFill>
              </a:rPr>
              <a:t>Technical </a:t>
            </a:r>
            <a:r>
              <a:rPr lang="de-DE" sz="2200" dirty="0" err="1">
                <a:solidFill>
                  <a:schemeClr val="tx2"/>
                </a:solidFill>
              </a:rPr>
              <a:t>information</a:t>
            </a:r>
            <a:endParaRPr lang="de-DE" sz="2200" dirty="0">
              <a:solidFill>
                <a:schemeClr val="tx2"/>
              </a:solidFill>
            </a:endParaRPr>
          </a:p>
          <a:p>
            <a:pPr marL="285750" indent="-285750">
              <a:lnSpc>
                <a:spcPct val="130000"/>
              </a:lnSpc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de-DE" sz="2200" dirty="0">
                <a:solidFill>
                  <a:schemeClr val="tx2"/>
                </a:solidFill>
              </a:rPr>
              <a:t>Service </a:t>
            </a:r>
            <a:r>
              <a:rPr lang="de-DE" sz="2200" dirty="0" err="1">
                <a:solidFill>
                  <a:schemeClr val="tx2"/>
                </a:solidFill>
              </a:rPr>
              <a:t>information</a:t>
            </a:r>
            <a:endParaRPr lang="de-DE" sz="2200" dirty="0">
              <a:solidFill>
                <a:schemeClr val="tx2"/>
              </a:solidFill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6AEDEFC-33BA-467F-A362-B68F112D7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Plug </a:t>
            </a:r>
            <a:r>
              <a:rPr lang="de-DE" dirty="0" err="1"/>
              <a:t>connector</a:t>
            </a:r>
            <a:r>
              <a:rPr lang="de-DE" dirty="0"/>
              <a:t> </a:t>
            </a:r>
            <a:r>
              <a:rPr lang="de-DE" dirty="0" err="1"/>
              <a:t>size</a:t>
            </a:r>
            <a:r>
              <a:rPr lang="de-DE" dirty="0"/>
              <a:t> con.58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FEE8630B-F3EF-450A-8042-BF40F7CD68B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24" b="89730" l="10000" r="90000">
                        <a14:foregroundMark x1="34091" y1="54054" x2="34091" y2="54054"/>
                        <a14:foregroundMark x1="24545" y1="41622" x2="34545" y2="59459"/>
                        <a14:foregroundMark x1="25000" y1="35135" x2="33182" y2="56216"/>
                        <a14:foregroundMark x1="37273" y1="42703" x2="32727" y2="51351"/>
                        <a14:foregroundMark x1="30000" y1="42703" x2="32273" y2="55135"/>
                        <a14:foregroundMark x1="40455" y1="51351" x2="39545" y2="64865"/>
                        <a14:foregroundMark x1="44545" y1="71351" x2="44545" y2="78919"/>
                        <a14:foregroundMark x1="46818" y1="83784" x2="46818" y2="83784"/>
                        <a14:foregroundMark x1="45455" y1="80541" x2="45455" y2="80541"/>
                        <a14:foregroundMark x1="45000" y1="77297" x2="45000" y2="77297"/>
                        <a14:foregroundMark x1="44545" y1="76757" x2="44545" y2="76757"/>
                        <a14:foregroundMark x1="44545" y1="76757" x2="44545" y2="76757"/>
                        <a14:foregroundMark x1="44545" y1="76757" x2="44545" y2="76757"/>
                        <a14:foregroundMark x1="44545" y1="76757" x2="44545" y2="76757"/>
                        <a14:foregroundMark x1="44091" y1="74054" x2="44091" y2="74054"/>
                        <a14:foregroundMark x1="79545" y1="41622" x2="79545" y2="41622"/>
                        <a14:foregroundMark x1="82727" y1="48649" x2="82727" y2="48649"/>
                        <a14:foregroundMark x1="79091" y1="64324" x2="79091" y2="64324"/>
                        <a14:foregroundMark x1="74545" y1="57297" x2="74545" y2="57297"/>
                        <a14:foregroundMark x1="18636" y1="54595" x2="18636" y2="54595"/>
                        <a14:foregroundMark x1="19091" y1="49730" x2="19091" y2="49730"/>
                        <a14:foregroundMark x1="17273" y1="50270" x2="17273" y2="50270"/>
                        <a14:foregroundMark x1="43636" y1="12432" x2="43636" y2="12432"/>
                        <a14:foregroundMark x1="30455" y1="8108" x2="30455" y2="8108"/>
                        <a14:foregroundMark x1="38636" y1="5405" x2="38636" y2="5405"/>
                        <a14:foregroundMark x1="33636" y1="4324" x2="33636" y2="4324"/>
                        <a14:foregroundMark x1="27727" y1="8108" x2="27727" y2="8108"/>
                        <a14:foregroundMark x1="27273" y1="8649" x2="40000" y2="8649"/>
                        <a14:foregroundMark x1="44545" y1="7027" x2="25000" y2="91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67811" y="2731530"/>
            <a:ext cx="2095500" cy="1762125"/>
          </a:xfrm>
          <a:prstGeom prst="rect">
            <a:avLst/>
          </a:prstGeom>
        </p:spPr>
      </p:pic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F3752E68-9C2C-483A-98A7-983019C5C3B2}"/>
              </a:ext>
            </a:extLst>
          </p:cNvPr>
          <p:cNvCxnSpPr/>
          <p:nvPr/>
        </p:nvCxnSpPr>
        <p:spPr>
          <a:xfrm>
            <a:off x="8120413" y="3692159"/>
            <a:ext cx="1024187" cy="0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9B3FEF04-F0D5-441D-A9F1-7369917F1C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25" b="89825" l="10000" r="90833">
                        <a14:foregroundMark x1="20000" y1="16140" x2="37500" y2="10526"/>
                        <a14:foregroundMark x1="18611" y1="67719" x2="19167" y2="73684"/>
                        <a14:foregroundMark x1="16111" y1="72281" x2="16111" y2="72281"/>
                        <a14:foregroundMark x1="16667" y1="71579" x2="16667" y2="71579"/>
                        <a14:foregroundMark x1="16111" y1="70175" x2="16111" y2="70175"/>
                        <a14:foregroundMark x1="17500" y1="68772" x2="17500" y2="68772"/>
                        <a14:foregroundMark x1="16667" y1="69474" x2="16667" y2="69474"/>
                        <a14:foregroundMark x1="16667" y1="68772" x2="16667" y2="68772"/>
                        <a14:foregroundMark x1="90278" y1="47368" x2="90278" y2="47368"/>
                        <a14:foregroundMark x1="90833" y1="64561" x2="90833" y2="64561"/>
                        <a14:backgroundMark x1="44722" y1="87719" x2="44722" y2="877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01702" y="2809353"/>
            <a:ext cx="1985877" cy="157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2378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Kamera, Elektronik enthält.&#10;&#10;Automatisch generierte Beschreibung">
            <a:extLst>
              <a:ext uri="{FF2B5EF4-FFF2-40B4-BE49-F238E27FC236}">
                <a16:creationId xmlns:a16="http://schemas.microsoft.com/office/drawing/2014/main" id="{3C7A5E3B-7344-445E-BBB6-E8F51F245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7719" y="1288044"/>
            <a:ext cx="4389527" cy="3292145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BBE1DF91-2AE9-4499-B7BA-F974B4BDB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Plug </a:t>
            </a:r>
            <a:r>
              <a:rPr lang="de-DE" dirty="0" err="1"/>
              <a:t>connector</a:t>
            </a:r>
            <a:r>
              <a:rPr lang="de-DE" dirty="0"/>
              <a:t> </a:t>
            </a:r>
            <a:r>
              <a:rPr lang="de-DE" dirty="0" err="1"/>
              <a:t>size</a:t>
            </a:r>
            <a:r>
              <a:rPr lang="de-DE" dirty="0"/>
              <a:t> con.58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7109E00F-1D73-4D93-820E-256963AB5632}"/>
              </a:ext>
            </a:extLst>
          </p:cNvPr>
          <p:cNvGrpSpPr/>
          <p:nvPr/>
        </p:nvGrpSpPr>
        <p:grpSpPr>
          <a:xfrm>
            <a:off x="10307476" y="2934118"/>
            <a:ext cx="1884524" cy="2695798"/>
            <a:chOff x="9639978" y="1979266"/>
            <a:chExt cx="2552023" cy="3650650"/>
          </a:xfrm>
        </p:grpSpPr>
        <p:sp>
          <p:nvSpPr>
            <p:cNvPr id="5" name="Gleichschenkliges Dreieck 4">
              <a:extLst>
                <a:ext uri="{FF2B5EF4-FFF2-40B4-BE49-F238E27FC236}">
                  <a16:creationId xmlns:a16="http://schemas.microsoft.com/office/drawing/2014/main" id="{54A16CCB-F9CF-4DEA-A5A1-1BEB0A31CB52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9281226" y="2338018"/>
              <a:ext cx="3269527" cy="2552023"/>
            </a:xfrm>
            <a:prstGeom prst="triangle">
              <a:avLst/>
            </a:prstGeom>
            <a:gradFill flip="none" rotWithShape="1">
              <a:gsLst>
                <a:gs pos="0">
                  <a:schemeClr val="tx2"/>
                </a:gs>
                <a:gs pos="52000">
                  <a:schemeClr val="accent2"/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4" name="Gleichschenkliges Dreieck 13">
              <a:extLst>
                <a:ext uri="{FF2B5EF4-FFF2-40B4-BE49-F238E27FC236}">
                  <a16:creationId xmlns:a16="http://schemas.microsoft.com/office/drawing/2014/main" id="{4524BAEB-DE03-4CAE-951C-693B4CE3476B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0067193" y="3505109"/>
              <a:ext cx="2386689" cy="1862926"/>
            </a:xfrm>
            <a:prstGeom prst="triangle">
              <a:avLst/>
            </a:prstGeom>
            <a:gradFill flip="none" rotWithShape="1">
              <a:gsLst>
                <a:gs pos="0">
                  <a:schemeClr val="accent2">
                    <a:alpha val="47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A3368C46-4B09-4289-B5D3-02E4E9C03177}"/>
              </a:ext>
            </a:extLst>
          </p:cNvPr>
          <p:cNvSpPr txBox="1">
            <a:spLocks/>
          </p:cNvSpPr>
          <p:nvPr/>
        </p:nvSpPr>
        <p:spPr>
          <a:xfrm>
            <a:off x="540000" y="1463737"/>
            <a:ext cx="11161800" cy="23596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de-DE" sz="2400" b="1" dirty="0" err="1">
                <a:solidFill>
                  <a:schemeClr val="accent5"/>
                </a:solidFill>
              </a:rPr>
              <a:t>Reason</a:t>
            </a:r>
            <a:r>
              <a:rPr lang="de-DE" sz="2400" b="1" dirty="0">
                <a:solidFill>
                  <a:schemeClr val="accent5"/>
                </a:solidFill>
              </a:rPr>
              <a:t> </a:t>
            </a:r>
            <a:r>
              <a:rPr lang="de-DE" sz="2400" b="1" dirty="0" err="1">
                <a:solidFill>
                  <a:schemeClr val="accent5"/>
                </a:solidFill>
              </a:rPr>
              <a:t>of</a:t>
            </a:r>
            <a:r>
              <a:rPr lang="de-DE" sz="2400" b="1" dirty="0">
                <a:solidFill>
                  <a:schemeClr val="accent5"/>
                </a:solidFill>
              </a:rPr>
              <a:t> </a:t>
            </a:r>
            <a:r>
              <a:rPr lang="de-DE" sz="2400" b="1" dirty="0" err="1">
                <a:solidFill>
                  <a:schemeClr val="accent5"/>
                </a:solidFill>
              </a:rPr>
              <a:t>the</a:t>
            </a:r>
            <a:r>
              <a:rPr lang="de-DE" sz="2400" b="1" dirty="0">
                <a:solidFill>
                  <a:schemeClr val="accent5"/>
                </a:solidFill>
              </a:rPr>
              <a:t> Change</a:t>
            </a:r>
          </a:p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constant</a:t>
            </a:r>
            <a:r>
              <a:rPr lang="de-DE" dirty="0"/>
              <a:t> </a:t>
            </a:r>
            <a:r>
              <a:rPr lang="de-DE" dirty="0" err="1"/>
              <a:t>improvement</a:t>
            </a:r>
            <a:endParaRPr lang="de-DE" dirty="0"/>
          </a:p>
          <a:p>
            <a:pPr marL="742950" lvl="1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de-DE" sz="2000" dirty="0"/>
              <a:t>Parts</a:t>
            </a:r>
          </a:p>
          <a:p>
            <a:pPr marL="742950" lvl="1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de-DE" sz="2000" dirty="0"/>
              <a:t>Price</a:t>
            </a:r>
          </a:p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de-DE" dirty="0" err="1"/>
              <a:t>Deliverytime</a:t>
            </a:r>
            <a:r>
              <a:rPr lang="de-DE" dirty="0"/>
              <a:t> </a:t>
            </a:r>
            <a:r>
              <a:rPr lang="de-DE" dirty="0" err="1"/>
              <a:t>preassure</a:t>
            </a:r>
            <a:endParaRPr lang="de-DE" dirty="0"/>
          </a:p>
          <a:p>
            <a:pPr marL="742950" lvl="1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de-DE" sz="2000" dirty="0"/>
              <a:t>Con.58 on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cable</a:t>
            </a:r>
            <a:r>
              <a:rPr lang="de-DE" sz="2000" dirty="0"/>
              <a:t> a </a:t>
            </a:r>
            <a:r>
              <a:rPr lang="de-DE" sz="2000" dirty="0" err="1"/>
              <a:t>long</a:t>
            </a:r>
            <a:r>
              <a:rPr lang="de-DE" sz="2000" dirty="0"/>
              <a:t> time not </a:t>
            </a:r>
            <a:r>
              <a:rPr lang="de-DE" sz="2000" dirty="0" err="1"/>
              <a:t>available</a:t>
            </a:r>
            <a:endParaRPr lang="de-DE" sz="2000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FC1504B-7156-4591-AE29-00C0AB70FC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2000" r="98000">
                        <a14:foregroundMark x1="14667" y1="40667" x2="14667" y2="40667"/>
                        <a14:foregroundMark x1="9000" y1="36333" x2="24667" y2="50000"/>
                        <a14:foregroundMark x1="2000" y1="27000" x2="10333" y2="37667"/>
                        <a14:foregroundMark x1="23667" y1="44000" x2="45000" y2="53667"/>
                        <a14:foregroundMark x1="45000" y1="53667" x2="46000" y2="70333"/>
                        <a14:foregroundMark x1="46000" y1="70333" x2="26667" y2="67000"/>
                        <a14:foregroundMark x1="26667" y1="67000" x2="15000" y2="53667"/>
                        <a14:foregroundMark x1="15000" y1="53667" x2="8333" y2="40333"/>
                        <a14:foregroundMark x1="35667" y1="56333" x2="35667" y2="56333"/>
                        <a14:foregroundMark x1="37667" y1="60667" x2="37667" y2="60667"/>
                        <a14:foregroundMark x1="39667" y1="64333" x2="39667" y2="64333"/>
                        <a14:foregroundMark x1="96333" y1="27667" x2="50000" y2="61333"/>
                        <a14:foregroundMark x1="50000" y1="61333" x2="67333" y2="70333"/>
                        <a14:foregroundMark x1="67333" y1="70333" x2="91000" y2="44000"/>
                        <a14:foregroundMark x1="91000" y1="44000" x2="98000" y2="27000"/>
                        <a14:foregroundMark x1="98000" y1="27000" x2="98000" y2="26000"/>
                        <a14:foregroundMark x1="86000" y1="43333" x2="86000" y2="43333"/>
                        <a14:foregroundMark x1="82000" y1="42000" x2="82000" y2="42000"/>
                        <a14:foregroundMark x1="79333" y1="50333" x2="79333" y2="50333"/>
                        <a14:foregroundMark x1="70333" y1="52000" x2="86000" y2="46333"/>
                        <a14:foregroundMark x1="64000" y1="54667" x2="58000" y2="64000"/>
                        <a14:foregroundMark x1="41333" y1="67667" x2="43000" y2="67667"/>
                        <a14:foregroundMark x1="22667" y1="58000" x2="18000" y2="51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959909">
            <a:off x="6556453" y="328581"/>
            <a:ext cx="2933652" cy="293365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2003F29-22A4-4E62-AAFB-2321770608E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31" b="90000" l="10000" r="90000">
                        <a14:foregroundMark x1="61889" y1="22500" x2="61889" y2="22500"/>
                        <a14:foregroundMark x1="62778" y1="11154" x2="62778" y2="11154"/>
                        <a14:foregroundMark x1="61556" y1="4231" x2="61556" y2="4231"/>
                        <a14:foregroundMark x1="66556" y1="85385" x2="66556" y2="85385"/>
                        <a14:backgroundMark x1="48667" y1="33077" x2="49889" y2="46154"/>
                        <a14:backgroundMark x1="37778" y1="27692" x2="37778" y2="27692"/>
                        <a14:backgroundMark x1="31556" y1="39038" x2="31556" y2="39038"/>
                        <a14:backgroundMark x1="44556" y1="39808" x2="44556" y2="39808"/>
                        <a14:backgroundMark x1="42889" y1="30192" x2="42889" y2="30192"/>
                        <a14:backgroundMark x1="40556" y1="60577" x2="40556" y2="60577"/>
                        <a14:backgroundMark x1="30889" y1="45000" x2="30889" y2="45000"/>
                        <a14:backgroundMark x1="46000" y1="44615" x2="46000" y2="44615"/>
                        <a14:backgroundMark x1="46889" y1="46731" x2="48000" y2="50769"/>
                        <a14:backgroundMark x1="50667" y1="64423" x2="33444" y2="59615"/>
                        <a14:backgroundMark x1="33444" y1="59615" x2="26889" y2="52692"/>
                        <a14:backgroundMark x1="44889" y1="20000" x2="34000" y2="18846"/>
                        <a14:backgroundMark x1="34000" y1="18846" x2="19889" y2="29231"/>
                        <a14:backgroundMark x1="19889" y1="29231" x2="31444" y2="53462"/>
                        <a14:backgroundMark x1="31444" y1="53462" x2="44444" y2="47308"/>
                        <a14:backgroundMark x1="44444" y1="47308" x2="47111" y2="27308"/>
                        <a14:backgroundMark x1="47111" y1="27308" x2="45000" y2="18654"/>
                        <a14:backgroundMark x1="46889" y1="45769" x2="35444" y2="60962"/>
                        <a14:backgroundMark x1="31778" y1="15769" x2="28889" y2="37500"/>
                        <a14:backgroundMark x1="28889" y1="37500" x2="42333" y2="37115"/>
                        <a14:backgroundMark x1="42333" y1="37115" x2="34333" y2="16923"/>
                        <a14:backgroundMark x1="34333" y1="16923" x2="32000" y2="16538"/>
                        <a14:backgroundMark x1="38222" y1="30192" x2="39444" y2="321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07518" y="3878515"/>
            <a:ext cx="4389527" cy="253617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6D2B05BA-1040-4395-A1D9-4FFE96CE040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31" b="90000" l="10000" r="90000">
                        <a14:foregroundMark x1="38000" y1="30769" x2="38000" y2="30769"/>
                        <a14:foregroundMark x1="31778" y1="47692" x2="31778" y2="47692"/>
                        <a14:foregroundMark x1="38000" y1="57308" x2="38000" y2="57308"/>
                        <a14:foregroundMark x1="46667" y1="46538" x2="46667" y2="46538"/>
                        <a14:backgroundMark x1="64333" y1="50962" x2="64333" y2="50962"/>
                        <a14:backgroundMark x1="64667" y1="47885" x2="63667" y2="52500"/>
                        <a14:backgroundMark x1="46778" y1="70962" x2="53444" y2="70769"/>
                        <a14:backgroundMark x1="36889" y1="67885" x2="52444" y2="72308"/>
                        <a14:backgroundMark x1="52444" y1="72308" x2="61000" y2="49231"/>
                        <a14:backgroundMark x1="61000" y1="49231" x2="64111" y2="64038"/>
                        <a14:backgroundMark x1="56000" y1="51154" x2="61000" y2="34038"/>
                        <a14:backgroundMark x1="61000" y1="34038" x2="66333" y2="38269"/>
                        <a14:backgroundMark x1="47556" y1="6923" x2="72889" y2="35192"/>
                        <a14:backgroundMark x1="72889" y1="35192" x2="73111" y2="10769"/>
                        <a14:backgroundMark x1="48111" y1="5962" x2="68667" y2="10192"/>
                        <a14:backgroundMark x1="71000" y1="67885" x2="54222" y2="83846"/>
                        <a14:backgroundMark x1="54222" y1="83846" x2="77667" y2="86731"/>
                        <a14:backgroundMark x1="77667" y1="86731" x2="79444" y2="65962"/>
                        <a14:backgroundMark x1="79444" y1="65962" x2="75333" y2="61731"/>
                        <a14:backgroundMark x1="65222" y1="35192" x2="71111" y2="54615"/>
                        <a14:backgroundMark x1="71111" y1="54615" x2="71444" y2="76923"/>
                        <a14:backgroundMark x1="71444" y1="76923" x2="70667" y2="79808"/>
                        <a14:backgroundMark x1="58444" y1="2692" x2="63111" y2="538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02746" y="3833355"/>
            <a:ext cx="4215055" cy="243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6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07 L -0.23372 -0.0104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45" y="-55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07407E-6 L -0.12657 -0.0006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28" y="-4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6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BE1DF91-2AE9-4499-B7BA-F974B4BDB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Plug </a:t>
            </a:r>
            <a:r>
              <a:rPr lang="de-DE" dirty="0" err="1"/>
              <a:t>connector</a:t>
            </a:r>
            <a:r>
              <a:rPr lang="de-DE" dirty="0"/>
              <a:t> </a:t>
            </a:r>
            <a:r>
              <a:rPr lang="de-DE" dirty="0" err="1"/>
              <a:t>size</a:t>
            </a:r>
            <a:r>
              <a:rPr lang="de-DE" dirty="0"/>
              <a:t> con.58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7109E00F-1D73-4D93-820E-256963AB5632}"/>
              </a:ext>
            </a:extLst>
          </p:cNvPr>
          <p:cNvGrpSpPr/>
          <p:nvPr/>
        </p:nvGrpSpPr>
        <p:grpSpPr>
          <a:xfrm>
            <a:off x="10307476" y="2934118"/>
            <a:ext cx="1884524" cy="2695798"/>
            <a:chOff x="9639978" y="1979266"/>
            <a:chExt cx="2552023" cy="3650650"/>
          </a:xfrm>
        </p:grpSpPr>
        <p:sp>
          <p:nvSpPr>
            <p:cNvPr id="5" name="Gleichschenkliges Dreieck 4">
              <a:extLst>
                <a:ext uri="{FF2B5EF4-FFF2-40B4-BE49-F238E27FC236}">
                  <a16:creationId xmlns:a16="http://schemas.microsoft.com/office/drawing/2014/main" id="{54A16CCB-F9CF-4DEA-A5A1-1BEB0A31CB52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9281226" y="2338018"/>
              <a:ext cx="3269527" cy="2552023"/>
            </a:xfrm>
            <a:prstGeom prst="triangle">
              <a:avLst/>
            </a:prstGeom>
            <a:gradFill flip="none" rotWithShape="1">
              <a:gsLst>
                <a:gs pos="0">
                  <a:schemeClr val="tx2"/>
                </a:gs>
                <a:gs pos="52000">
                  <a:schemeClr val="accent2"/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4" name="Gleichschenkliges Dreieck 13">
              <a:extLst>
                <a:ext uri="{FF2B5EF4-FFF2-40B4-BE49-F238E27FC236}">
                  <a16:creationId xmlns:a16="http://schemas.microsoft.com/office/drawing/2014/main" id="{4524BAEB-DE03-4CAE-951C-693B4CE3476B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0067193" y="3505109"/>
              <a:ext cx="2386689" cy="1862926"/>
            </a:xfrm>
            <a:prstGeom prst="triangle">
              <a:avLst/>
            </a:prstGeom>
            <a:gradFill flip="none" rotWithShape="1">
              <a:gsLst>
                <a:gs pos="0">
                  <a:schemeClr val="accent2">
                    <a:alpha val="47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A3368C46-4B09-4289-B5D3-02E4E9C03177}"/>
              </a:ext>
            </a:extLst>
          </p:cNvPr>
          <p:cNvSpPr txBox="1">
            <a:spLocks/>
          </p:cNvSpPr>
          <p:nvPr/>
        </p:nvSpPr>
        <p:spPr>
          <a:xfrm>
            <a:off x="540000" y="1463737"/>
            <a:ext cx="11161800" cy="5265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de-DE" sz="2400" b="1" dirty="0">
                <a:solidFill>
                  <a:schemeClr val="accent5"/>
                </a:solidFill>
              </a:rPr>
              <a:t>Technical Information</a:t>
            </a:r>
          </a:p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de-DE" dirty="0" err="1"/>
              <a:t>Concerned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EZ805B</a:t>
            </a:r>
          </a:p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endParaRPr lang="de-DE" dirty="0"/>
          </a:p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endParaRPr lang="de-DE" dirty="0"/>
          </a:p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de-DE" dirty="0"/>
              <a:t>Cable also con.40</a:t>
            </a:r>
          </a:p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endParaRPr lang="de-DE" dirty="0"/>
          </a:p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de-DE" dirty="0"/>
              <a:t>New </a:t>
            </a:r>
            <a:r>
              <a:rPr lang="de-DE" dirty="0" err="1"/>
              <a:t>MV‘s</a:t>
            </a:r>
            <a:endParaRPr lang="de-DE" dirty="0"/>
          </a:p>
          <a:p>
            <a:pPr marL="742950" lvl="1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de-DE" dirty="0"/>
              <a:t>Motor</a:t>
            </a:r>
          </a:p>
          <a:p>
            <a:pPr marL="742950" lvl="1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de-DE" dirty="0"/>
              <a:t>Cable</a:t>
            </a:r>
          </a:p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37A9923-95EE-4B52-8252-52661F4273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4450" y="959342"/>
            <a:ext cx="4877216" cy="1809093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68096FA2-535F-4CD6-9ED3-F533ED2A0B49}"/>
              </a:ext>
            </a:extLst>
          </p:cNvPr>
          <p:cNvSpPr/>
          <p:nvPr/>
        </p:nvSpPr>
        <p:spPr>
          <a:xfrm>
            <a:off x="8902876" y="2355319"/>
            <a:ext cx="914400" cy="4351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24614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BE1DF91-2AE9-4499-B7BA-F974B4BDB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Plug </a:t>
            </a:r>
            <a:r>
              <a:rPr lang="de-DE" dirty="0" err="1"/>
              <a:t>connector</a:t>
            </a:r>
            <a:r>
              <a:rPr lang="de-DE" dirty="0"/>
              <a:t> </a:t>
            </a:r>
            <a:r>
              <a:rPr lang="de-DE" dirty="0" err="1"/>
              <a:t>size</a:t>
            </a:r>
            <a:r>
              <a:rPr lang="de-DE" dirty="0"/>
              <a:t> con.58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7109E00F-1D73-4D93-820E-256963AB5632}"/>
              </a:ext>
            </a:extLst>
          </p:cNvPr>
          <p:cNvGrpSpPr/>
          <p:nvPr/>
        </p:nvGrpSpPr>
        <p:grpSpPr>
          <a:xfrm>
            <a:off x="10307476" y="2934118"/>
            <a:ext cx="1884524" cy="2695798"/>
            <a:chOff x="9639978" y="1979266"/>
            <a:chExt cx="2552023" cy="3650650"/>
          </a:xfrm>
        </p:grpSpPr>
        <p:sp>
          <p:nvSpPr>
            <p:cNvPr id="5" name="Gleichschenkliges Dreieck 4">
              <a:extLst>
                <a:ext uri="{FF2B5EF4-FFF2-40B4-BE49-F238E27FC236}">
                  <a16:creationId xmlns:a16="http://schemas.microsoft.com/office/drawing/2014/main" id="{54A16CCB-F9CF-4DEA-A5A1-1BEB0A31CB52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9281226" y="2338018"/>
              <a:ext cx="3269527" cy="2552023"/>
            </a:xfrm>
            <a:prstGeom prst="triangle">
              <a:avLst/>
            </a:prstGeom>
            <a:gradFill flip="none" rotWithShape="1">
              <a:gsLst>
                <a:gs pos="0">
                  <a:schemeClr val="tx2"/>
                </a:gs>
                <a:gs pos="52000">
                  <a:schemeClr val="accent2"/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4" name="Gleichschenkliges Dreieck 13">
              <a:extLst>
                <a:ext uri="{FF2B5EF4-FFF2-40B4-BE49-F238E27FC236}">
                  <a16:creationId xmlns:a16="http://schemas.microsoft.com/office/drawing/2014/main" id="{4524BAEB-DE03-4CAE-951C-693B4CE3476B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0067193" y="3505109"/>
              <a:ext cx="2386689" cy="1862926"/>
            </a:xfrm>
            <a:prstGeom prst="triangle">
              <a:avLst/>
            </a:prstGeom>
            <a:gradFill flip="none" rotWithShape="1">
              <a:gsLst>
                <a:gs pos="0">
                  <a:schemeClr val="accent2">
                    <a:alpha val="47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A3368C46-4B09-4289-B5D3-02E4E9C03177}"/>
              </a:ext>
            </a:extLst>
          </p:cNvPr>
          <p:cNvSpPr txBox="1">
            <a:spLocks/>
          </p:cNvSpPr>
          <p:nvPr/>
        </p:nvSpPr>
        <p:spPr>
          <a:xfrm>
            <a:off x="540000" y="1463737"/>
            <a:ext cx="11161800" cy="23596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de-DE" sz="2400" b="1" dirty="0">
                <a:solidFill>
                  <a:schemeClr val="accent5"/>
                </a:solidFill>
              </a:rPr>
              <a:t>Technical Information</a:t>
            </a:r>
          </a:p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de-DE" dirty="0" err="1"/>
              <a:t>Current</a:t>
            </a:r>
            <a:r>
              <a:rPr lang="de-DE" dirty="0"/>
              <a:t> </a:t>
            </a:r>
            <a:r>
              <a:rPr lang="de-DE" dirty="0" err="1"/>
              <a:t>carrying</a:t>
            </a:r>
            <a:r>
              <a:rPr lang="de-DE" dirty="0"/>
              <a:t> </a:t>
            </a:r>
            <a:r>
              <a:rPr lang="de-DE" dirty="0" err="1"/>
              <a:t>capacity</a:t>
            </a: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br>
              <a:rPr lang="de-DE" sz="2400" b="1" dirty="0">
                <a:solidFill>
                  <a:schemeClr val="accent4"/>
                </a:solidFill>
              </a:rPr>
            </a:b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684FA57-9971-4D41-9ECE-70954FB7E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858" y="2618092"/>
            <a:ext cx="7791451" cy="1265888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1D0BCE8E-9825-4619-9207-4B4B62A583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858" y="4454219"/>
            <a:ext cx="7791451" cy="1240977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B653AB2F-1F0D-4552-95FE-849546603977}"/>
              </a:ext>
            </a:extLst>
          </p:cNvPr>
          <p:cNvSpPr txBox="1"/>
          <p:nvPr/>
        </p:nvSpPr>
        <p:spPr>
          <a:xfrm>
            <a:off x="3968318" y="3954142"/>
            <a:ext cx="5327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92D050"/>
                </a:solidFill>
              </a:rPr>
              <a:t>4.8%    4.6%    16%     4.6%    6.1%   10.6%   6.4%    4.4%</a:t>
            </a:r>
          </a:p>
        </p:txBody>
      </p:sp>
      <p:sp>
        <p:nvSpPr>
          <p:cNvPr id="19" name="Pfeil: nach links gekrümmt 18">
            <a:extLst>
              <a:ext uri="{FF2B5EF4-FFF2-40B4-BE49-F238E27FC236}">
                <a16:creationId xmlns:a16="http://schemas.microsoft.com/office/drawing/2014/main" id="{B9EDF54C-86D1-4676-A134-1B74B399C3F2}"/>
              </a:ext>
            </a:extLst>
          </p:cNvPr>
          <p:cNvSpPr/>
          <p:nvPr/>
        </p:nvSpPr>
        <p:spPr>
          <a:xfrm>
            <a:off x="9482407" y="3539763"/>
            <a:ext cx="731520" cy="1955515"/>
          </a:xfrm>
          <a:prstGeom prst="curvedLef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accent4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7070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BE1DF91-2AE9-4499-B7BA-F974B4BDB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Plug </a:t>
            </a:r>
            <a:r>
              <a:rPr lang="de-DE" dirty="0" err="1"/>
              <a:t>connector</a:t>
            </a:r>
            <a:r>
              <a:rPr lang="de-DE" dirty="0"/>
              <a:t> </a:t>
            </a:r>
            <a:r>
              <a:rPr lang="de-DE" dirty="0" err="1"/>
              <a:t>size</a:t>
            </a:r>
            <a:r>
              <a:rPr lang="de-DE" dirty="0"/>
              <a:t> con.58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7109E00F-1D73-4D93-820E-256963AB5632}"/>
              </a:ext>
            </a:extLst>
          </p:cNvPr>
          <p:cNvGrpSpPr/>
          <p:nvPr/>
        </p:nvGrpSpPr>
        <p:grpSpPr>
          <a:xfrm>
            <a:off x="10307476" y="2934118"/>
            <a:ext cx="1884524" cy="2695798"/>
            <a:chOff x="9639978" y="1979266"/>
            <a:chExt cx="2552023" cy="3650650"/>
          </a:xfrm>
        </p:grpSpPr>
        <p:sp>
          <p:nvSpPr>
            <p:cNvPr id="5" name="Gleichschenkliges Dreieck 4">
              <a:extLst>
                <a:ext uri="{FF2B5EF4-FFF2-40B4-BE49-F238E27FC236}">
                  <a16:creationId xmlns:a16="http://schemas.microsoft.com/office/drawing/2014/main" id="{54A16CCB-F9CF-4DEA-A5A1-1BEB0A31CB52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9281226" y="2338018"/>
              <a:ext cx="3269527" cy="2552023"/>
            </a:xfrm>
            <a:prstGeom prst="triangle">
              <a:avLst/>
            </a:prstGeom>
            <a:gradFill flip="none" rotWithShape="1">
              <a:gsLst>
                <a:gs pos="0">
                  <a:schemeClr val="tx2"/>
                </a:gs>
                <a:gs pos="52000">
                  <a:schemeClr val="accent2"/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4" name="Gleichschenkliges Dreieck 13">
              <a:extLst>
                <a:ext uri="{FF2B5EF4-FFF2-40B4-BE49-F238E27FC236}">
                  <a16:creationId xmlns:a16="http://schemas.microsoft.com/office/drawing/2014/main" id="{4524BAEB-DE03-4CAE-951C-693B4CE3476B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0067193" y="3505109"/>
              <a:ext cx="2386689" cy="1862926"/>
            </a:xfrm>
            <a:prstGeom prst="triangle">
              <a:avLst/>
            </a:prstGeom>
            <a:gradFill flip="none" rotWithShape="1">
              <a:gsLst>
                <a:gs pos="0">
                  <a:schemeClr val="accent2">
                    <a:alpha val="47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A3368C46-4B09-4289-B5D3-02E4E9C03177}"/>
              </a:ext>
            </a:extLst>
          </p:cNvPr>
          <p:cNvSpPr txBox="1">
            <a:spLocks/>
          </p:cNvSpPr>
          <p:nvPr/>
        </p:nvSpPr>
        <p:spPr>
          <a:xfrm>
            <a:off x="540000" y="1463737"/>
            <a:ext cx="11161800" cy="5105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de-DE" sz="2400" b="1" dirty="0">
                <a:solidFill>
                  <a:schemeClr val="accent5"/>
                </a:solidFill>
              </a:rPr>
              <a:t>Technical Information</a:t>
            </a:r>
          </a:p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de-DE" dirty="0"/>
              <a:t>Advantages</a:t>
            </a:r>
          </a:p>
          <a:p>
            <a:pPr marL="742950" lvl="1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de-DE" dirty="0" err="1"/>
              <a:t>Savings</a:t>
            </a:r>
            <a:r>
              <a:rPr lang="de-DE" dirty="0"/>
              <a:t> on </a:t>
            </a:r>
            <a:r>
              <a:rPr lang="de-DE" dirty="0" err="1"/>
              <a:t>motor</a:t>
            </a:r>
            <a:r>
              <a:rPr lang="de-DE" dirty="0"/>
              <a:t> </a:t>
            </a:r>
            <a:r>
              <a:rPr lang="de-DE" dirty="0" err="1"/>
              <a:t>side</a:t>
            </a:r>
            <a:endParaRPr lang="de-DE" dirty="0"/>
          </a:p>
          <a:p>
            <a:pPr marL="742950" lvl="1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de-DE" dirty="0" err="1"/>
              <a:t>Saving</a:t>
            </a:r>
            <a:r>
              <a:rPr lang="de-DE" dirty="0"/>
              <a:t> on </a:t>
            </a:r>
            <a:r>
              <a:rPr lang="de-DE" dirty="0" err="1"/>
              <a:t>cable</a:t>
            </a:r>
            <a:r>
              <a:rPr lang="de-DE" dirty="0"/>
              <a:t> </a:t>
            </a:r>
            <a:r>
              <a:rPr lang="de-DE" dirty="0" err="1"/>
              <a:t>side</a:t>
            </a:r>
            <a:endParaRPr lang="de-DE" dirty="0"/>
          </a:p>
          <a:p>
            <a:pPr marL="742950" lvl="1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de-DE" dirty="0" err="1"/>
              <a:t>Reduce</a:t>
            </a:r>
            <a:r>
              <a:rPr lang="de-DE" dirty="0"/>
              <a:t> </a:t>
            </a:r>
            <a:r>
              <a:rPr lang="de-DE" dirty="0" err="1"/>
              <a:t>mounting</a:t>
            </a:r>
            <a:r>
              <a:rPr lang="de-DE" dirty="0"/>
              <a:t> </a:t>
            </a:r>
            <a:r>
              <a:rPr lang="de-DE" dirty="0" err="1"/>
              <a:t>dimensions</a:t>
            </a:r>
            <a:endParaRPr lang="de-DE" dirty="0"/>
          </a:p>
          <a:p>
            <a:pPr marL="742950" lvl="1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de-DE" dirty="0" err="1"/>
              <a:t>Easier</a:t>
            </a:r>
            <a:r>
              <a:rPr lang="de-DE" dirty="0"/>
              <a:t> </a:t>
            </a:r>
            <a:r>
              <a:rPr lang="de-DE" dirty="0" err="1"/>
              <a:t>cable</a:t>
            </a:r>
            <a:r>
              <a:rPr lang="de-DE" dirty="0"/>
              <a:t> </a:t>
            </a:r>
            <a:r>
              <a:rPr lang="de-DE" dirty="0" err="1"/>
              <a:t>installation</a:t>
            </a: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br>
              <a:rPr lang="de-DE" sz="2400" b="1" dirty="0">
                <a:solidFill>
                  <a:schemeClr val="accent4"/>
                </a:solidFill>
              </a:rPr>
            </a:b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F61BD4-199D-4292-90A7-5F9EDB8444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25" b="89825" l="10000" r="90833">
                        <a14:foregroundMark x1="20000" y1="16140" x2="37500" y2="10526"/>
                        <a14:foregroundMark x1="18611" y1="67719" x2="19167" y2="73684"/>
                        <a14:foregroundMark x1="16111" y1="72281" x2="16111" y2="72281"/>
                        <a14:foregroundMark x1="16667" y1="71579" x2="16667" y2="71579"/>
                        <a14:foregroundMark x1="16111" y1="70175" x2="16111" y2="70175"/>
                        <a14:foregroundMark x1="17500" y1="68772" x2="17500" y2="68772"/>
                        <a14:foregroundMark x1="16667" y1="69474" x2="16667" y2="69474"/>
                        <a14:foregroundMark x1="16667" y1="68772" x2="16667" y2="68772"/>
                        <a14:foregroundMark x1="90278" y1="47368" x2="90278" y2="47368"/>
                        <a14:foregroundMark x1="90833" y1="64561" x2="90833" y2="64561"/>
                        <a14:backgroundMark x1="44722" y1="87719" x2="44722" y2="877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58486" y="1076944"/>
            <a:ext cx="1985877" cy="157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8896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BE1DF91-2AE9-4499-B7BA-F974B4BDB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Plug </a:t>
            </a:r>
            <a:r>
              <a:rPr lang="de-DE" dirty="0" err="1"/>
              <a:t>connector</a:t>
            </a:r>
            <a:r>
              <a:rPr lang="de-DE" dirty="0"/>
              <a:t> </a:t>
            </a:r>
            <a:r>
              <a:rPr lang="de-DE" dirty="0" err="1"/>
              <a:t>size</a:t>
            </a:r>
            <a:r>
              <a:rPr lang="de-DE" dirty="0"/>
              <a:t> con.58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7109E00F-1D73-4D93-820E-256963AB5632}"/>
              </a:ext>
            </a:extLst>
          </p:cNvPr>
          <p:cNvGrpSpPr/>
          <p:nvPr/>
        </p:nvGrpSpPr>
        <p:grpSpPr>
          <a:xfrm>
            <a:off x="10307476" y="2934118"/>
            <a:ext cx="1884524" cy="2695798"/>
            <a:chOff x="9639978" y="1979266"/>
            <a:chExt cx="2552023" cy="3650650"/>
          </a:xfrm>
        </p:grpSpPr>
        <p:sp>
          <p:nvSpPr>
            <p:cNvPr id="5" name="Gleichschenkliges Dreieck 4">
              <a:extLst>
                <a:ext uri="{FF2B5EF4-FFF2-40B4-BE49-F238E27FC236}">
                  <a16:creationId xmlns:a16="http://schemas.microsoft.com/office/drawing/2014/main" id="{54A16CCB-F9CF-4DEA-A5A1-1BEB0A31CB52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9281226" y="2338018"/>
              <a:ext cx="3269527" cy="2552023"/>
            </a:xfrm>
            <a:prstGeom prst="triangle">
              <a:avLst/>
            </a:prstGeom>
            <a:gradFill flip="none" rotWithShape="1">
              <a:gsLst>
                <a:gs pos="0">
                  <a:schemeClr val="tx2"/>
                </a:gs>
                <a:gs pos="52000">
                  <a:schemeClr val="accent2"/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4" name="Gleichschenkliges Dreieck 13">
              <a:extLst>
                <a:ext uri="{FF2B5EF4-FFF2-40B4-BE49-F238E27FC236}">
                  <a16:creationId xmlns:a16="http://schemas.microsoft.com/office/drawing/2014/main" id="{4524BAEB-DE03-4CAE-951C-693B4CE3476B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0067193" y="3505109"/>
              <a:ext cx="2386689" cy="1862926"/>
            </a:xfrm>
            <a:prstGeom prst="triangle">
              <a:avLst/>
            </a:prstGeom>
            <a:gradFill flip="none" rotWithShape="1">
              <a:gsLst>
                <a:gs pos="0">
                  <a:schemeClr val="accent2">
                    <a:alpha val="47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A3368C46-4B09-4289-B5D3-02E4E9C03177}"/>
              </a:ext>
            </a:extLst>
          </p:cNvPr>
          <p:cNvSpPr txBox="1">
            <a:spLocks/>
          </p:cNvSpPr>
          <p:nvPr/>
        </p:nvSpPr>
        <p:spPr>
          <a:xfrm>
            <a:off x="540000" y="1463737"/>
            <a:ext cx="11161800" cy="4750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de-DE" sz="2400" b="1" dirty="0">
                <a:solidFill>
                  <a:schemeClr val="accent5"/>
                </a:solidFill>
              </a:rPr>
              <a:t>Service Information</a:t>
            </a:r>
          </a:p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de-DE" dirty="0"/>
              <a:t>Motor </a:t>
            </a:r>
            <a:r>
              <a:rPr lang="de-DE" dirty="0" err="1"/>
              <a:t>connector</a:t>
            </a:r>
            <a:r>
              <a:rPr lang="de-DE" dirty="0"/>
              <a:t> </a:t>
            </a:r>
            <a:r>
              <a:rPr lang="de-DE" dirty="0" err="1"/>
              <a:t>size</a:t>
            </a:r>
            <a:r>
              <a:rPr lang="de-DE" dirty="0"/>
              <a:t> con.58 </a:t>
            </a:r>
            <a:r>
              <a:rPr lang="de-DE" dirty="0" err="1"/>
              <a:t>available</a:t>
            </a:r>
            <a:endParaRPr lang="de-DE" dirty="0"/>
          </a:p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de-DE" dirty="0"/>
              <a:t>Power </a:t>
            </a:r>
            <a:r>
              <a:rPr lang="de-DE" dirty="0" err="1"/>
              <a:t>cable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coupling</a:t>
            </a:r>
            <a:r>
              <a:rPr lang="de-DE" dirty="0"/>
              <a:t> </a:t>
            </a:r>
            <a:r>
              <a:rPr lang="de-DE" dirty="0" err="1"/>
              <a:t>size</a:t>
            </a:r>
            <a:r>
              <a:rPr lang="de-DE" dirty="0"/>
              <a:t> con.58 </a:t>
            </a:r>
            <a:r>
              <a:rPr lang="de-DE" dirty="0" err="1"/>
              <a:t>available</a:t>
            </a:r>
            <a:endParaRPr lang="de-DE" dirty="0"/>
          </a:p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de-DE" dirty="0"/>
              <a:t>Attention: </a:t>
            </a:r>
            <a:r>
              <a:rPr lang="de-DE" dirty="0" err="1"/>
              <a:t>supply</a:t>
            </a:r>
            <a:r>
              <a:rPr lang="de-DE" dirty="0"/>
              <a:t> and </a:t>
            </a:r>
            <a:r>
              <a:rPr lang="de-DE" dirty="0" err="1"/>
              <a:t>procurement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con.58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bad</a:t>
            </a:r>
            <a:endParaRPr lang="de-DE" dirty="0"/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5844FF60-52EC-41E3-8115-8225933FF934}"/>
              </a:ext>
            </a:extLst>
          </p:cNvPr>
          <p:cNvSpPr/>
          <p:nvPr/>
        </p:nvSpPr>
        <p:spPr>
          <a:xfrm>
            <a:off x="3590674" y="4224890"/>
            <a:ext cx="33348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Questions?</a:t>
            </a:r>
            <a:endParaRPr lang="de-DE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891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BE1DF91-2AE9-4499-B7BA-F974B4BDB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New Motor </a:t>
            </a:r>
            <a:r>
              <a:rPr lang="de-DE" dirty="0" err="1"/>
              <a:t>size</a:t>
            </a:r>
            <a:r>
              <a:rPr lang="de-DE" dirty="0"/>
              <a:t> EZ2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7109E00F-1D73-4D93-820E-256963AB5632}"/>
              </a:ext>
            </a:extLst>
          </p:cNvPr>
          <p:cNvGrpSpPr/>
          <p:nvPr/>
        </p:nvGrpSpPr>
        <p:grpSpPr>
          <a:xfrm>
            <a:off x="10307476" y="2934118"/>
            <a:ext cx="1884524" cy="2695798"/>
            <a:chOff x="9639978" y="1979266"/>
            <a:chExt cx="2552023" cy="3650650"/>
          </a:xfrm>
        </p:grpSpPr>
        <p:sp>
          <p:nvSpPr>
            <p:cNvPr id="5" name="Gleichschenkliges Dreieck 4">
              <a:extLst>
                <a:ext uri="{FF2B5EF4-FFF2-40B4-BE49-F238E27FC236}">
                  <a16:creationId xmlns:a16="http://schemas.microsoft.com/office/drawing/2014/main" id="{54A16CCB-F9CF-4DEA-A5A1-1BEB0A31CB52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9281226" y="2338018"/>
              <a:ext cx="3269527" cy="2552023"/>
            </a:xfrm>
            <a:prstGeom prst="triangle">
              <a:avLst/>
            </a:prstGeom>
            <a:gradFill flip="none" rotWithShape="1">
              <a:gsLst>
                <a:gs pos="0">
                  <a:schemeClr val="tx2"/>
                </a:gs>
                <a:gs pos="52000">
                  <a:schemeClr val="accent2"/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4" name="Gleichschenkliges Dreieck 13">
              <a:extLst>
                <a:ext uri="{FF2B5EF4-FFF2-40B4-BE49-F238E27FC236}">
                  <a16:creationId xmlns:a16="http://schemas.microsoft.com/office/drawing/2014/main" id="{4524BAEB-DE03-4CAE-951C-693B4CE3476B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0067193" y="3505109"/>
              <a:ext cx="2386689" cy="1862926"/>
            </a:xfrm>
            <a:prstGeom prst="triangle">
              <a:avLst/>
            </a:prstGeom>
            <a:gradFill flip="none" rotWithShape="1">
              <a:gsLst>
                <a:gs pos="0">
                  <a:schemeClr val="accent2">
                    <a:alpha val="47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A3368C46-4B09-4289-B5D3-02E4E9C03177}"/>
              </a:ext>
            </a:extLst>
          </p:cNvPr>
          <p:cNvSpPr txBox="1">
            <a:spLocks/>
          </p:cNvSpPr>
          <p:nvPr/>
        </p:nvSpPr>
        <p:spPr>
          <a:xfrm>
            <a:off x="540000" y="1463737"/>
            <a:ext cx="11161800" cy="4664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de-DE" sz="2400" b="1" dirty="0" err="1">
                <a:solidFill>
                  <a:schemeClr val="accent5"/>
                </a:solidFill>
              </a:rPr>
              <a:t>Necessity</a:t>
            </a:r>
            <a:endParaRPr lang="de-DE" sz="2400" b="1" dirty="0">
              <a:solidFill>
                <a:schemeClr val="accent5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de-DE" dirty="0"/>
              <a:t>ED2 </a:t>
            </a:r>
            <a:r>
              <a:rPr lang="de-DE" dirty="0" err="1"/>
              <a:t>has</a:t>
            </a:r>
            <a:r>
              <a:rPr lang="de-DE" dirty="0"/>
              <a:t> not all </a:t>
            </a:r>
            <a:r>
              <a:rPr lang="de-DE" dirty="0" err="1"/>
              <a:t>possibilities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EZ</a:t>
            </a:r>
          </a:p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endParaRPr lang="de-DE" dirty="0"/>
          </a:p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endParaRPr lang="de-DE" dirty="0"/>
          </a:p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de-DE" dirty="0"/>
              <a:t>ED </a:t>
            </a:r>
            <a:r>
              <a:rPr lang="de-DE" dirty="0" err="1"/>
              <a:t>is</a:t>
            </a:r>
            <a:r>
              <a:rPr lang="de-DE" dirty="0"/>
              <a:t> not </a:t>
            </a:r>
            <a:r>
              <a:rPr lang="de-DE" dirty="0" err="1"/>
              <a:t>competitive</a:t>
            </a:r>
            <a:r>
              <a:rPr lang="de-DE" dirty="0"/>
              <a:t> in </a:t>
            </a:r>
            <a:r>
              <a:rPr lang="de-DE" dirty="0" err="1"/>
              <a:t>his</a:t>
            </a:r>
            <a:r>
              <a:rPr lang="de-DE" dirty="0"/>
              <a:t> power </a:t>
            </a:r>
            <a:r>
              <a:rPr lang="de-DE" dirty="0" err="1"/>
              <a:t>range</a:t>
            </a:r>
            <a:endParaRPr lang="de-DE" dirty="0"/>
          </a:p>
          <a:p>
            <a:pPr marL="0" indent="0">
              <a:spcBef>
                <a:spcPts val="600"/>
              </a:spcBef>
              <a:buClr>
                <a:schemeClr val="accent5"/>
              </a:buClr>
              <a:buNone/>
            </a:pPr>
            <a:endParaRPr lang="de-DE" dirty="0"/>
          </a:p>
          <a:p>
            <a:pPr marL="0" indent="0">
              <a:spcBef>
                <a:spcPts val="600"/>
              </a:spcBef>
              <a:buClr>
                <a:schemeClr val="accent5"/>
              </a:buClr>
              <a:buNone/>
            </a:pPr>
            <a:endParaRPr lang="de-DE" dirty="0"/>
          </a:p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de-DE" dirty="0"/>
              <a:t>EZ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often</a:t>
            </a:r>
            <a:r>
              <a:rPr lang="de-DE" dirty="0"/>
              <a:t> a </a:t>
            </a:r>
            <a:r>
              <a:rPr lang="de-DE" dirty="0" err="1"/>
              <a:t>replacement</a:t>
            </a:r>
            <a:r>
              <a:rPr lang="de-DE" dirty="0"/>
              <a:t>, </a:t>
            </a:r>
            <a:r>
              <a:rPr lang="de-DE" dirty="0" err="1"/>
              <a:t>where</a:t>
            </a:r>
            <a:r>
              <a:rPr lang="de-DE" dirty="0"/>
              <a:t> EZ2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needed</a:t>
            </a:r>
            <a:endParaRPr lang="de-DE" dirty="0"/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br>
              <a:rPr lang="de-DE" sz="2400" b="1" dirty="0">
                <a:solidFill>
                  <a:schemeClr val="accent4"/>
                </a:solidFill>
              </a:rPr>
            </a:b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B3644FA-1531-4FEF-A30C-10D0B7689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9094" y="873640"/>
            <a:ext cx="3057525" cy="1981200"/>
          </a:xfrm>
          <a:prstGeom prst="rect">
            <a:avLst/>
          </a:prstGeom>
        </p:spPr>
      </p:pic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87178A65-5032-4156-83AD-EB64CF75E166}"/>
              </a:ext>
            </a:extLst>
          </p:cNvPr>
          <p:cNvSpPr/>
          <p:nvPr/>
        </p:nvSpPr>
        <p:spPr>
          <a:xfrm>
            <a:off x="540000" y="539426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7766A3F-54AB-496F-8007-35B72D975C33}"/>
              </a:ext>
            </a:extLst>
          </p:cNvPr>
          <p:cNvSpPr/>
          <p:nvPr/>
        </p:nvSpPr>
        <p:spPr>
          <a:xfrm>
            <a:off x="2478476" y="5168252"/>
            <a:ext cx="17938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EZ2xx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F32A2062-CF8F-4ED1-A506-3DF707A029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4722" y="1713152"/>
            <a:ext cx="1831612" cy="971551"/>
          </a:xfrm>
          <a:prstGeom prst="rect">
            <a:avLst/>
          </a:prstGeom>
        </p:spPr>
      </p:pic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8980E1A2-C60E-487D-ACDC-4B5FCC73E594}"/>
              </a:ext>
            </a:extLst>
          </p:cNvPr>
          <p:cNvSpPr/>
          <p:nvPr/>
        </p:nvSpPr>
        <p:spPr>
          <a:xfrm>
            <a:off x="5377356" y="3082937"/>
            <a:ext cx="4020644" cy="72399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/>
              <a:t>Price ED2 &gt; Price EZ3</a:t>
            </a:r>
          </a:p>
        </p:txBody>
      </p:sp>
      <p:pic>
        <p:nvPicPr>
          <p:cNvPr id="18" name="Grafik 17" descr="Presslufthammer mit einfarbiger Füllung">
            <a:extLst>
              <a:ext uri="{FF2B5EF4-FFF2-40B4-BE49-F238E27FC236}">
                <a16:creationId xmlns:a16="http://schemas.microsoft.com/office/drawing/2014/main" id="{7BE4333B-FBDC-4DF2-AD4E-AA80D05039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96385" y="4205170"/>
            <a:ext cx="914400" cy="914400"/>
          </a:xfrm>
          <a:prstGeom prst="rect">
            <a:avLst/>
          </a:prstGeom>
        </p:spPr>
      </p:pic>
      <p:pic>
        <p:nvPicPr>
          <p:cNvPr id="20" name="Grafik 19" descr="Dinosaurier-Ei Silhouette">
            <a:extLst>
              <a:ext uri="{FF2B5EF4-FFF2-40B4-BE49-F238E27FC236}">
                <a16:creationId xmlns:a16="http://schemas.microsoft.com/office/drawing/2014/main" id="{0B38EA09-3DE1-4921-B39B-48C0C92FD9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96385" y="4968936"/>
            <a:ext cx="914400" cy="914400"/>
          </a:xfrm>
          <a:prstGeom prst="rect">
            <a:avLst/>
          </a:prstGeom>
        </p:spPr>
      </p:pic>
      <p:sp>
        <p:nvSpPr>
          <p:cNvPr id="22" name="Multiplikationszeichen 21">
            <a:extLst>
              <a:ext uri="{FF2B5EF4-FFF2-40B4-BE49-F238E27FC236}">
                <a16:creationId xmlns:a16="http://schemas.microsoft.com/office/drawing/2014/main" id="{41F4AE34-7E08-472E-A3E6-392D0A22BC03}"/>
              </a:ext>
            </a:extLst>
          </p:cNvPr>
          <p:cNvSpPr/>
          <p:nvPr/>
        </p:nvSpPr>
        <p:spPr>
          <a:xfrm>
            <a:off x="9832009" y="1656080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F438215C-2174-4D44-9658-2F01BFB0B223}"/>
              </a:ext>
            </a:extLst>
          </p:cNvPr>
          <p:cNvSpPr txBox="1"/>
          <p:nvPr/>
        </p:nvSpPr>
        <p:spPr>
          <a:xfrm>
            <a:off x="4371785" y="5174914"/>
            <a:ext cx="26557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available</a:t>
            </a:r>
            <a:endParaRPr lang="de-DE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Multiplikationszeichen 25">
            <a:extLst>
              <a:ext uri="{FF2B5EF4-FFF2-40B4-BE49-F238E27FC236}">
                <a16:creationId xmlns:a16="http://schemas.microsoft.com/office/drawing/2014/main" id="{A1F35807-5EC2-4C8C-BA01-267787598F33}"/>
              </a:ext>
            </a:extLst>
          </p:cNvPr>
          <p:cNvSpPr/>
          <p:nvPr/>
        </p:nvSpPr>
        <p:spPr>
          <a:xfrm>
            <a:off x="6473278" y="1274433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72192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E3F2C1C-71DB-446A-B801-373E828F3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545" y="2150492"/>
            <a:ext cx="9017529" cy="4626228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0173F382-69E5-4D83-8C74-660346A02EDA}"/>
              </a:ext>
            </a:extLst>
          </p:cNvPr>
          <p:cNvSpPr/>
          <p:nvPr/>
        </p:nvSpPr>
        <p:spPr>
          <a:xfrm>
            <a:off x="4821934" y="762697"/>
            <a:ext cx="6380480" cy="14291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BE1DF91-2AE9-4499-B7BA-F974B4BDB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New Motor </a:t>
            </a:r>
            <a:r>
              <a:rPr lang="de-DE" dirty="0" err="1"/>
              <a:t>size</a:t>
            </a:r>
            <a:r>
              <a:rPr lang="de-DE" dirty="0"/>
              <a:t> EZ2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7109E00F-1D73-4D93-820E-256963AB5632}"/>
              </a:ext>
            </a:extLst>
          </p:cNvPr>
          <p:cNvGrpSpPr/>
          <p:nvPr/>
        </p:nvGrpSpPr>
        <p:grpSpPr>
          <a:xfrm>
            <a:off x="10307476" y="2934118"/>
            <a:ext cx="1884524" cy="2695798"/>
            <a:chOff x="9639978" y="1979266"/>
            <a:chExt cx="2552023" cy="3650650"/>
          </a:xfrm>
        </p:grpSpPr>
        <p:sp>
          <p:nvSpPr>
            <p:cNvPr id="5" name="Gleichschenkliges Dreieck 4">
              <a:extLst>
                <a:ext uri="{FF2B5EF4-FFF2-40B4-BE49-F238E27FC236}">
                  <a16:creationId xmlns:a16="http://schemas.microsoft.com/office/drawing/2014/main" id="{54A16CCB-F9CF-4DEA-A5A1-1BEB0A31CB52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9281226" y="2338018"/>
              <a:ext cx="3269527" cy="2552023"/>
            </a:xfrm>
            <a:prstGeom prst="triangle">
              <a:avLst/>
            </a:prstGeom>
            <a:gradFill flip="none" rotWithShape="1">
              <a:gsLst>
                <a:gs pos="0">
                  <a:schemeClr val="tx2"/>
                </a:gs>
                <a:gs pos="52000">
                  <a:schemeClr val="accent2"/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4" name="Gleichschenkliges Dreieck 13">
              <a:extLst>
                <a:ext uri="{FF2B5EF4-FFF2-40B4-BE49-F238E27FC236}">
                  <a16:creationId xmlns:a16="http://schemas.microsoft.com/office/drawing/2014/main" id="{4524BAEB-DE03-4CAE-951C-693B4CE3476B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0067193" y="3505109"/>
              <a:ext cx="2386689" cy="1862926"/>
            </a:xfrm>
            <a:prstGeom prst="triangle">
              <a:avLst/>
            </a:prstGeom>
            <a:gradFill flip="none" rotWithShape="1">
              <a:gsLst>
                <a:gs pos="0">
                  <a:schemeClr val="accent2">
                    <a:alpha val="47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A3368C46-4B09-4289-B5D3-02E4E9C03177}"/>
              </a:ext>
            </a:extLst>
          </p:cNvPr>
          <p:cNvSpPr txBox="1">
            <a:spLocks/>
          </p:cNvSpPr>
          <p:nvPr/>
        </p:nvSpPr>
        <p:spPr>
          <a:xfrm>
            <a:off x="540000" y="1463737"/>
            <a:ext cx="11161800" cy="515042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de-DE" sz="9600" b="1" dirty="0">
                <a:solidFill>
                  <a:schemeClr val="accent5"/>
                </a:solidFill>
              </a:rPr>
              <a:t>Technical Details</a:t>
            </a:r>
          </a:p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de-DE" sz="8000" dirty="0"/>
              <a:t>Type Designation</a:t>
            </a:r>
          </a:p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endParaRPr lang="de-DE" sz="8000" dirty="0"/>
          </a:p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endParaRPr lang="de-DE" sz="8000" dirty="0"/>
          </a:p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endParaRPr lang="de-DE" sz="8000" dirty="0"/>
          </a:p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endParaRPr lang="de-DE" sz="8000" dirty="0"/>
          </a:p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endParaRPr lang="de-DE" sz="8000" dirty="0"/>
          </a:p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endParaRPr lang="de-DE" sz="8000" dirty="0"/>
          </a:p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endParaRPr lang="de-DE" sz="8000" dirty="0"/>
          </a:p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endParaRPr lang="de-DE" sz="8000" dirty="0"/>
          </a:p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endParaRPr lang="de-DE" sz="8000" dirty="0"/>
          </a:p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endParaRPr lang="de-DE" sz="8000" dirty="0"/>
          </a:p>
          <a:p>
            <a:pPr marL="0" indent="0">
              <a:spcBef>
                <a:spcPts val="600"/>
              </a:spcBef>
              <a:buClr>
                <a:schemeClr val="accent5"/>
              </a:buClr>
              <a:buNone/>
            </a:pPr>
            <a:endParaRPr lang="de-DE" sz="8000" dirty="0"/>
          </a:p>
          <a:p>
            <a:pPr marL="0" indent="0">
              <a:spcBef>
                <a:spcPts val="600"/>
              </a:spcBef>
              <a:buClr>
                <a:schemeClr val="accent5"/>
              </a:buClr>
              <a:buNone/>
            </a:pPr>
            <a:r>
              <a:rPr lang="de-DE" sz="8000" dirty="0"/>
              <a:t>	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br>
              <a:rPr lang="de-DE" sz="2400" b="1" dirty="0">
                <a:solidFill>
                  <a:schemeClr val="accent4"/>
                </a:solidFill>
              </a:rPr>
            </a:b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D71C54E-4D62-4256-A6C2-7C45B3435D9F}"/>
              </a:ext>
            </a:extLst>
          </p:cNvPr>
          <p:cNvSpPr/>
          <p:nvPr/>
        </p:nvSpPr>
        <p:spPr>
          <a:xfrm>
            <a:off x="5625110" y="1045945"/>
            <a:ext cx="4982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</a:rPr>
              <a:t>EZ202 and EZ203</a:t>
            </a:r>
          </a:p>
        </p:txBody>
      </p:sp>
    </p:spTree>
    <p:extLst>
      <p:ext uri="{BB962C8B-B14F-4D97-AF65-F5344CB8AC3E}">
        <p14:creationId xmlns:p14="http://schemas.microsoft.com/office/powerpoint/2010/main" val="373021510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9E561B0-D302-4B01-806D-0E0550C0D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1399" y="1026690"/>
            <a:ext cx="3799001" cy="2359661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BBE1DF91-2AE9-4499-B7BA-F974B4BDB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New Motor </a:t>
            </a:r>
            <a:r>
              <a:rPr lang="de-DE" dirty="0" err="1"/>
              <a:t>size</a:t>
            </a:r>
            <a:r>
              <a:rPr lang="de-DE" dirty="0"/>
              <a:t> EZ2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7109E00F-1D73-4D93-820E-256963AB5632}"/>
              </a:ext>
            </a:extLst>
          </p:cNvPr>
          <p:cNvGrpSpPr/>
          <p:nvPr/>
        </p:nvGrpSpPr>
        <p:grpSpPr>
          <a:xfrm>
            <a:off x="10307476" y="2934118"/>
            <a:ext cx="1884524" cy="2695798"/>
            <a:chOff x="9639978" y="1979266"/>
            <a:chExt cx="2552023" cy="3650650"/>
          </a:xfrm>
        </p:grpSpPr>
        <p:sp>
          <p:nvSpPr>
            <p:cNvPr id="5" name="Gleichschenkliges Dreieck 4">
              <a:extLst>
                <a:ext uri="{FF2B5EF4-FFF2-40B4-BE49-F238E27FC236}">
                  <a16:creationId xmlns:a16="http://schemas.microsoft.com/office/drawing/2014/main" id="{54A16CCB-F9CF-4DEA-A5A1-1BEB0A31CB52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9281226" y="2338018"/>
              <a:ext cx="3269527" cy="2552023"/>
            </a:xfrm>
            <a:prstGeom prst="triangle">
              <a:avLst/>
            </a:prstGeom>
            <a:gradFill flip="none" rotWithShape="1">
              <a:gsLst>
                <a:gs pos="0">
                  <a:schemeClr val="tx2"/>
                </a:gs>
                <a:gs pos="52000">
                  <a:schemeClr val="accent2"/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4" name="Gleichschenkliges Dreieck 13">
              <a:extLst>
                <a:ext uri="{FF2B5EF4-FFF2-40B4-BE49-F238E27FC236}">
                  <a16:creationId xmlns:a16="http://schemas.microsoft.com/office/drawing/2014/main" id="{4524BAEB-DE03-4CAE-951C-693B4CE3476B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0067193" y="3505109"/>
              <a:ext cx="2386689" cy="1862926"/>
            </a:xfrm>
            <a:prstGeom prst="triangle">
              <a:avLst/>
            </a:prstGeom>
            <a:gradFill flip="none" rotWithShape="1">
              <a:gsLst>
                <a:gs pos="0">
                  <a:schemeClr val="accent2">
                    <a:alpha val="47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A3368C46-4B09-4289-B5D3-02E4E9C03177}"/>
              </a:ext>
            </a:extLst>
          </p:cNvPr>
          <p:cNvSpPr txBox="1">
            <a:spLocks/>
          </p:cNvSpPr>
          <p:nvPr/>
        </p:nvSpPr>
        <p:spPr>
          <a:xfrm>
            <a:off x="540000" y="1463736"/>
            <a:ext cx="11161800" cy="5333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de-DE" sz="2400" b="1" dirty="0">
                <a:solidFill>
                  <a:schemeClr val="accent5"/>
                </a:solidFill>
              </a:rPr>
              <a:t>Technical Details</a:t>
            </a:r>
          </a:p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de-DE" dirty="0" err="1"/>
              <a:t>Dimensions</a:t>
            </a:r>
            <a:r>
              <a:rPr lang="de-DE" dirty="0"/>
              <a:t> </a:t>
            </a:r>
            <a:r>
              <a:rPr lang="de-DE" dirty="0" err="1"/>
              <a:t>identical</a:t>
            </a:r>
            <a:r>
              <a:rPr lang="de-DE" dirty="0"/>
              <a:t> ED2</a:t>
            </a:r>
          </a:p>
          <a:p>
            <a:pPr marL="0" indent="0">
              <a:spcBef>
                <a:spcPts val="600"/>
              </a:spcBef>
              <a:buClr>
                <a:schemeClr val="accent5"/>
              </a:buClr>
              <a:buNone/>
            </a:pPr>
            <a:endParaRPr lang="de-DE" dirty="0"/>
          </a:p>
          <a:p>
            <a:pPr marL="0" indent="0">
              <a:spcBef>
                <a:spcPts val="600"/>
              </a:spcBef>
              <a:buClr>
                <a:schemeClr val="accent5"/>
              </a:buClr>
              <a:buNone/>
            </a:pPr>
            <a:endParaRPr lang="de-DE" dirty="0"/>
          </a:p>
          <a:p>
            <a:pPr marL="0" indent="0">
              <a:spcBef>
                <a:spcPts val="600"/>
              </a:spcBef>
              <a:buClr>
                <a:schemeClr val="accent5"/>
              </a:buClr>
              <a:buNone/>
            </a:pPr>
            <a:endParaRPr lang="de-DE" dirty="0"/>
          </a:p>
          <a:p>
            <a:pPr marL="0" indent="0">
              <a:spcBef>
                <a:spcPts val="600"/>
              </a:spcBef>
              <a:buClr>
                <a:schemeClr val="accent5"/>
              </a:buClr>
              <a:buNone/>
            </a:pPr>
            <a:endParaRPr lang="de-DE" dirty="0"/>
          </a:p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de-DE" dirty="0" err="1"/>
              <a:t>Electrical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identical</a:t>
            </a:r>
            <a:r>
              <a:rPr lang="de-DE" dirty="0"/>
              <a:t> ED2</a:t>
            </a:r>
          </a:p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endParaRPr lang="de-DE" dirty="0"/>
          </a:p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endParaRPr lang="de-DE" dirty="0"/>
          </a:p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endParaRPr lang="de-DE" dirty="0"/>
          </a:p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endParaRPr lang="de-DE" dirty="0"/>
          </a:p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endParaRPr lang="de-DE" dirty="0"/>
          </a:p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de-DE" dirty="0"/>
              <a:t>Connection </a:t>
            </a:r>
            <a:r>
              <a:rPr lang="de-DE" dirty="0" err="1"/>
              <a:t>technology</a:t>
            </a:r>
            <a:endParaRPr lang="de-DE" dirty="0"/>
          </a:p>
          <a:p>
            <a:pPr marL="0" indent="0">
              <a:spcBef>
                <a:spcPts val="600"/>
              </a:spcBef>
              <a:buClr>
                <a:schemeClr val="accent5"/>
              </a:buClr>
              <a:buNone/>
            </a:pPr>
            <a:r>
              <a:rPr lang="de-DE" dirty="0"/>
              <a:t>     </a:t>
            </a:r>
            <a:r>
              <a:rPr lang="de-DE" dirty="0" err="1"/>
              <a:t>Identical</a:t>
            </a:r>
            <a:r>
              <a:rPr lang="de-DE" dirty="0"/>
              <a:t> ED2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CE748BD-0249-4EAF-A77E-F604C9995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8166" y="3471650"/>
            <a:ext cx="3620861" cy="1653147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383D66E4-384F-41B7-B9BC-504A36E9BD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6554" y="5480860"/>
            <a:ext cx="1831612" cy="9715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BE04499C-AC8A-4C69-8F9A-365194C8E2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9107" y="5524263"/>
            <a:ext cx="1638300" cy="97155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EC2B22DB-0CD7-4133-A6A0-E0BDA1C082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2597" y="5507168"/>
            <a:ext cx="1571946" cy="97155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60E4B235-1EB1-46F5-8CF3-DEC10C479C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15503" y="5465407"/>
            <a:ext cx="2001661" cy="105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8108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BE1DF91-2AE9-4499-B7BA-F974B4BDB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New Motor </a:t>
            </a:r>
            <a:r>
              <a:rPr lang="de-DE" dirty="0" err="1"/>
              <a:t>size</a:t>
            </a:r>
            <a:r>
              <a:rPr lang="de-DE" dirty="0"/>
              <a:t> EZ2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7109E00F-1D73-4D93-820E-256963AB5632}"/>
              </a:ext>
            </a:extLst>
          </p:cNvPr>
          <p:cNvGrpSpPr/>
          <p:nvPr/>
        </p:nvGrpSpPr>
        <p:grpSpPr>
          <a:xfrm>
            <a:off x="10307476" y="2934118"/>
            <a:ext cx="1884524" cy="2695798"/>
            <a:chOff x="9639978" y="1979266"/>
            <a:chExt cx="2552023" cy="3650650"/>
          </a:xfrm>
        </p:grpSpPr>
        <p:sp>
          <p:nvSpPr>
            <p:cNvPr id="5" name="Gleichschenkliges Dreieck 4">
              <a:extLst>
                <a:ext uri="{FF2B5EF4-FFF2-40B4-BE49-F238E27FC236}">
                  <a16:creationId xmlns:a16="http://schemas.microsoft.com/office/drawing/2014/main" id="{54A16CCB-F9CF-4DEA-A5A1-1BEB0A31CB52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9281226" y="2338018"/>
              <a:ext cx="3269527" cy="2552023"/>
            </a:xfrm>
            <a:prstGeom prst="triangle">
              <a:avLst/>
            </a:prstGeom>
            <a:gradFill flip="none" rotWithShape="1">
              <a:gsLst>
                <a:gs pos="0">
                  <a:schemeClr val="tx2"/>
                </a:gs>
                <a:gs pos="52000">
                  <a:schemeClr val="accent2"/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4" name="Gleichschenkliges Dreieck 13">
              <a:extLst>
                <a:ext uri="{FF2B5EF4-FFF2-40B4-BE49-F238E27FC236}">
                  <a16:creationId xmlns:a16="http://schemas.microsoft.com/office/drawing/2014/main" id="{4524BAEB-DE03-4CAE-951C-693B4CE3476B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0067193" y="3505109"/>
              <a:ext cx="2386689" cy="1862926"/>
            </a:xfrm>
            <a:prstGeom prst="triangle">
              <a:avLst/>
            </a:prstGeom>
            <a:gradFill flip="none" rotWithShape="1">
              <a:gsLst>
                <a:gs pos="0">
                  <a:schemeClr val="accent2">
                    <a:alpha val="47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A3368C46-4B09-4289-B5D3-02E4E9C03177}"/>
              </a:ext>
            </a:extLst>
          </p:cNvPr>
          <p:cNvSpPr txBox="1">
            <a:spLocks/>
          </p:cNvSpPr>
          <p:nvPr/>
        </p:nvSpPr>
        <p:spPr>
          <a:xfrm>
            <a:off x="540000" y="1463737"/>
            <a:ext cx="11161800" cy="526218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de-DE" sz="9600" b="1" dirty="0">
                <a:solidFill>
                  <a:schemeClr val="accent5"/>
                </a:solidFill>
              </a:rPr>
              <a:t>Technical Details</a:t>
            </a:r>
          </a:p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de-DE" sz="8000" dirty="0"/>
              <a:t>OCS </a:t>
            </a:r>
            <a:r>
              <a:rPr lang="de-DE" sz="8000" dirty="0" err="1"/>
              <a:t>with</a:t>
            </a:r>
            <a:r>
              <a:rPr lang="de-DE" sz="8000" dirty="0"/>
              <a:t> EnDat 3</a:t>
            </a:r>
          </a:p>
          <a:p>
            <a:pPr marL="0" indent="0">
              <a:spcBef>
                <a:spcPts val="600"/>
              </a:spcBef>
              <a:buClr>
                <a:schemeClr val="accent5"/>
              </a:buClr>
              <a:buNone/>
            </a:pPr>
            <a:endParaRPr lang="de-DE" sz="8000" dirty="0"/>
          </a:p>
          <a:p>
            <a:pPr marL="0" indent="0">
              <a:spcBef>
                <a:spcPts val="600"/>
              </a:spcBef>
              <a:buClr>
                <a:schemeClr val="accent5"/>
              </a:buClr>
              <a:buNone/>
            </a:pPr>
            <a:endParaRPr lang="de-DE" sz="8000" dirty="0"/>
          </a:p>
          <a:p>
            <a:pPr marL="0" indent="0">
              <a:spcBef>
                <a:spcPts val="600"/>
              </a:spcBef>
              <a:buClr>
                <a:schemeClr val="accent5"/>
              </a:buClr>
              <a:buNone/>
            </a:pPr>
            <a:endParaRPr lang="de-DE" sz="8000" dirty="0"/>
          </a:p>
          <a:p>
            <a:pPr marL="0" indent="0">
              <a:spcBef>
                <a:spcPts val="600"/>
              </a:spcBef>
              <a:buClr>
                <a:schemeClr val="accent5"/>
              </a:buClr>
              <a:buNone/>
            </a:pPr>
            <a:endParaRPr lang="de-DE" sz="8000" dirty="0"/>
          </a:p>
          <a:p>
            <a:pPr marL="0" indent="0">
              <a:spcBef>
                <a:spcPts val="600"/>
              </a:spcBef>
              <a:buClr>
                <a:schemeClr val="accent5"/>
              </a:buClr>
              <a:buNone/>
            </a:pPr>
            <a:endParaRPr lang="de-DE" sz="8000" dirty="0"/>
          </a:p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de-DE" sz="8000" dirty="0"/>
              <a:t>UL incl.</a:t>
            </a:r>
          </a:p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endParaRPr lang="de-DE" sz="8000" dirty="0"/>
          </a:p>
          <a:p>
            <a:pPr marL="0" indent="0">
              <a:spcBef>
                <a:spcPts val="600"/>
              </a:spcBef>
              <a:buClr>
                <a:schemeClr val="accent5"/>
              </a:buClr>
              <a:buNone/>
            </a:pPr>
            <a:endParaRPr lang="de-DE" sz="8000" dirty="0"/>
          </a:p>
          <a:p>
            <a:pPr marL="0" indent="0">
              <a:spcBef>
                <a:spcPts val="600"/>
              </a:spcBef>
              <a:buClr>
                <a:schemeClr val="accent5"/>
              </a:buClr>
              <a:buNone/>
            </a:pPr>
            <a:endParaRPr lang="de-DE" sz="8000" dirty="0"/>
          </a:p>
          <a:p>
            <a:pPr marL="0" indent="0">
              <a:spcBef>
                <a:spcPts val="600"/>
              </a:spcBef>
              <a:buClr>
                <a:schemeClr val="accent5"/>
              </a:buClr>
              <a:buNone/>
            </a:pPr>
            <a:endParaRPr lang="de-DE" sz="8000" dirty="0"/>
          </a:p>
          <a:p>
            <a:pPr marL="0" indent="0">
              <a:spcBef>
                <a:spcPts val="600"/>
              </a:spcBef>
              <a:buClr>
                <a:schemeClr val="accent5"/>
              </a:buClr>
              <a:buNone/>
            </a:pPr>
            <a:endParaRPr lang="de-DE" sz="8000" dirty="0"/>
          </a:p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de-DE" sz="8000" dirty="0"/>
              <a:t>IVIC Rating </a:t>
            </a:r>
          </a:p>
          <a:p>
            <a:pPr marL="742950" lvl="1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de-DE" sz="8000" dirty="0"/>
              <a:t>Phase </a:t>
            </a:r>
            <a:r>
              <a:rPr lang="de-DE" sz="8000" dirty="0" err="1"/>
              <a:t>to</a:t>
            </a:r>
            <a:r>
              <a:rPr lang="de-DE" sz="8000" dirty="0"/>
              <a:t> </a:t>
            </a:r>
            <a:r>
              <a:rPr lang="de-DE" sz="8000" dirty="0" err="1"/>
              <a:t>phase</a:t>
            </a:r>
            <a:r>
              <a:rPr lang="de-DE" sz="8000" dirty="0"/>
              <a:t> 3375 V</a:t>
            </a:r>
          </a:p>
          <a:p>
            <a:pPr marL="742950" lvl="1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de-DE" sz="8000" dirty="0"/>
              <a:t>Phase </a:t>
            </a:r>
            <a:r>
              <a:rPr lang="de-DE" sz="8000" dirty="0" err="1"/>
              <a:t>to</a:t>
            </a:r>
            <a:r>
              <a:rPr lang="de-DE" sz="8000" dirty="0"/>
              <a:t> </a:t>
            </a:r>
            <a:r>
              <a:rPr lang="de-DE" sz="8000" dirty="0" err="1"/>
              <a:t>ground</a:t>
            </a:r>
            <a:r>
              <a:rPr lang="de-DE" sz="8000" dirty="0"/>
              <a:t> 2364 V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br>
              <a:rPr lang="de-DE" sz="2400" b="1" dirty="0">
                <a:solidFill>
                  <a:schemeClr val="accent4"/>
                </a:solidFill>
              </a:rPr>
            </a:b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F5B2D92-4720-405F-BE0A-17CC53C60B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6" b="96354" l="10000" r="90000">
                        <a14:foregroundMark x1="12692" y1="64583" x2="12692" y2="64583"/>
                        <a14:foregroundMark x1="55385" y1="96354" x2="55385" y2="96354"/>
                        <a14:backgroundMark x1="15385" y1="14063" x2="15385" y2="14063"/>
                        <a14:backgroundMark x1="17308" y1="10938" x2="17308" y2="10938"/>
                        <a14:backgroundMark x1="16538" y1="7292" x2="16538" y2="7292"/>
                        <a14:backgroundMark x1="16923" y1="14583" x2="16923" y2="14583"/>
                        <a14:backgroundMark x1="16154" y1="5208" x2="16154" y2="5208"/>
                        <a14:backgroundMark x1="16154" y1="6250" x2="16154" y2="6250"/>
                        <a14:backgroundMark x1="20769" y1="10938" x2="11154" y2="171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39456" y="726440"/>
            <a:ext cx="2680906" cy="1979746"/>
          </a:xfrm>
          <a:prstGeom prst="rect">
            <a:avLst/>
          </a:prstGeom>
        </p:spPr>
      </p:pic>
      <p:pic>
        <p:nvPicPr>
          <p:cNvPr id="8" name="Grafik 7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88D1079C-493C-41D2-B087-34D6BFF2CD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8983" y="2928363"/>
            <a:ext cx="1730473" cy="1418841"/>
          </a:xfrm>
          <a:prstGeom prst="rect">
            <a:avLst/>
          </a:prstGeom>
        </p:spPr>
      </p:pic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FDCE5443-2FA0-497F-AC17-F2DE1508F3C6}"/>
              </a:ext>
            </a:extLst>
          </p:cNvPr>
          <p:cNvSpPr/>
          <p:nvPr/>
        </p:nvSpPr>
        <p:spPr>
          <a:xfrm>
            <a:off x="5169309" y="5217160"/>
            <a:ext cx="229441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IVIC Class C</a:t>
            </a:r>
          </a:p>
        </p:txBody>
      </p:sp>
    </p:spTree>
    <p:extLst>
      <p:ext uri="{BB962C8B-B14F-4D97-AF65-F5344CB8AC3E}">
        <p14:creationId xmlns:p14="http://schemas.microsoft.com/office/powerpoint/2010/main" val="3904340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BE1DF91-2AE9-4499-B7BA-F974B4BDB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New Motor </a:t>
            </a:r>
            <a:r>
              <a:rPr lang="de-DE" dirty="0" err="1"/>
              <a:t>size</a:t>
            </a:r>
            <a:r>
              <a:rPr lang="de-DE" dirty="0"/>
              <a:t> EZ2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7109E00F-1D73-4D93-820E-256963AB5632}"/>
              </a:ext>
            </a:extLst>
          </p:cNvPr>
          <p:cNvGrpSpPr/>
          <p:nvPr/>
        </p:nvGrpSpPr>
        <p:grpSpPr>
          <a:xfrm>
            <a:off x="10307476" y="2934118"/>
            <a:ext cx="1884524" cy="2695798"/>
            <a:chOff x="9639978" y="1979266"/>
            <a:chExt cx="2552023" cy="3650650"/>
          </a:xfrm>
        </p:grpSpPr>
        <p:sp>
          <p:nvSpPr>
            <p:cNvPr id="5" name="Gleichschenkliges Dreieck 4">
              <a:extLst>
                <a:ext uri="{FF2B5EF4-FFF2-40B4-BE49-F238E27FC236}">
                  <a16:creationId xmlns:a16="http://schemas.microsoft.com/office/drawing/2014/main" id="{54A16CCB-F9CF-4DEA-A5A1-1BEB0A31CB52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9281226" y="2338018"/>
              <a:ext cx="3269527" cy="2552023"/>
            </a:xfrm>
            <a:prstGeom prst="triangle">
              <a:avLst/>
            </a:prstGeom>
            <a:gradFill flip="none" rotWithShape="1">
              <a:gsLst>
                <a:gs pos="0">
                  <a:schemeClr val="tx2"/>
                </a:gs>
                <a:gs pos="52000">
                  <a:schemeClr val="accent2"/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4" name="Gleichschenkliges Dreieck 13">
              <a:extLst>
                <a:ext uri="{FF2B5EF4-FFF2-40B4-BE49-F238E27FC236}">
                  <a16:creationId xmlns:a16="http://schemas.microsoft.com/office/drawing/2014/main" id="{4524BAEB-DE03-4CAE-951C-693B4CE3476B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0067193" y="3505109"/>
              <a:ext cx="2386689" cy="1862926"/>
            </a:xfrm>
            <a:prstGeom prst="triangle">
              <a:avLst/>
            </a:prstGeom>
            <a:gradFill flip="none" rotWithShape="1">
              <a:gsLst>
                <a:gs pos="0">
                  <a:schemeClr val="accent2">
                    <a:alpha val="47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A3368C46-4B09-4289-B5D3-02E4E9C03177}"/>
              </a:ext>
            </a:extLst>
          </p:cNvPr>
          <p:cNvSpPr txBox="1">
            <a:spLocks/>
          </p:cNvSpPr>
          <p:nvPr/>
        </p:nvSpPr>
        <p:spPr>
          <a:xfrm>
            <a:off x="540000" y="1463737"/>
            <a:ext cx="11161800" cy="515042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de-DE" sz="9600" b="1" dirty="0">
                <a:solidFill>
                  <a:schemeClr val="accent5"/>
                </a:solidFill>
              </a:rPr>
              <a:t>Technical Details</a:t>
            </a:r>
          </a:p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de-DE" sz="8000" dirty="0"/>
              <a:t>3rd </a:t>
            </a:r>
            <a:r>
              <a:rPr lang="de-DE" sz="8000" dirty="0" err="1"/>
              <a:t>party</a:t>
            </a:r>
            <a:r>
              <a:rPr lang="de-DE" sz="8000" dirty="0"/>
              <a:t> </a:t>
            </a:r>
            <a:r>
              <a:rPr lang="de-DE" sz="8000" dirty="0" err="1"/>
              <a:t>compatible</a:t>
            </a:r>
            <a:endParaRPr lang="de-DE" sz="8000" dirty="0"/>
          </a:p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endParaRPr lang="de-DE" sz="8000" dirty="0"/>
          </a:p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endParaRPr lang="de-DE" sz="8000" dirty="0"/>
          </a:p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endParaRPr lang="de-DE" sz="8000" dirty="0"/>
          </a:p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endParaRPr lang="de-DE" sz="8000" dirty="0"/>
          </a:p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endParaRPr lang="de-DE" sz="8000" dirty="0"/>
          </a:p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endParaRPr lang="de-DE" sz="8000" dirty="0"/>
          </a:p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endParaRPr lang="de-DE" sz="8000" dirty="0"/>
          </a:p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endParaRPr lang="de-DE" sz="8000" dirty="0"/>
          </a:p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de-DE" sz="8000" dirty="0"/>
              <a:t>Operation </a:t>
            </a:r>
            <a:r>
              <a:rPr lang="de-DE" sz="8000" dirty="0" err="1"/>
              <a:t>with</a:t>
            </a:r>
            <a:r>
              <a:rPr lang="de-DE" sz="8000" dirty="0"/>
              <a:t> 750VDC (B+R)</a:t>
            </a:r>
          </a:p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endParaRPr lang="de-DE" sz="8000" dirty="0"/>
          </a:p>
          <a:p>
            <a:pPr marL="0" indent="0">
              <a:spcBef>
                <a:spcPts val="600"/>
              </a:spcBef>
              <a:buClr>
                <a:schemeClr val="accent5"/>
              </a:buClr>
              <a:buNone/>
            </a:pPr>
            <a:endParaRPr lang="de-DE" sz="8000" dirty="0"/>
          </a:p>
          <a:p>
            <a:pPr marL="0" indent="0">
              <a:spcBef>
                <a:spcPts val="600"/>
              </a:spcBef>
              <a:buClr>
                <a:schemeClr val="accent5"/>
              </a:buClr>
              <a:buNone/>
            </a:pPr>
            <a:endParaRPr lang="de-DE" sz="8000" dirty="0"/>
          </a:p>
          <a:p>
            <a:pPr marL="0" indent="0">
              <a:spcBef>
                <a:spcPts val="600"/>
              </a:spcBef>
              <a:buClr>
                <a:schemeClr val="accent5"/>
              </a:buClr>
              <a:buNone/>
            </a:pPr>
            <a:endParaRPr lang="de-DE" sz="8000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br>
              <a:rPr lang="de-DE" sz="2400" b="1" dirty="0">
                <a:solidFill>
                  <a:schemeClr val="accent4"/>
                </a:solidFill>
              </a:rPr>
            </a:b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pic>
        <p:nvPicPr>
          <p:cNvPr id="3" name="Grafik 2" descr="Ein Bild, das Text, Elektronik enthält.&#10;&#10;Automatisch generierte Beschreibung">
            <a:extLst>
              <a:ext uri="{FF2B5EF4-FFF2-40B4-BE49-F238E27FC236}">
                <a16:creationId xmlns:a16="http://schemas.microsoft.com/office/drawing/2014/main" id="{019DC277-152B-494F-B278-2E5BB4CEF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752" y="871740"/>
            <a:ext cx="2471479" cy="264888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F837108-A586-4015-AE2F-642CF462B1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9256" y="4086123"/>
            <a:ext cx="3855886" cy="99224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96720AAD-850F-4474-AF54-A2CE87C3CCB4}"/>
              </a:ext>
            </a:extLst>
          </p:cNvPr>
          <p:cNvSpPr txBox="1"/>
          <p:nvPr/>
        </p:nvSpPr>
        <p:spPr>
          <a:xfrm>
            <a:off x="8528204" y="4368620"/>
            <a:ext cx="667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trike="sngStrike" dirty="0"/>
              <a:t>560V</a:t>
            </a:r>
          </a:p>
          <a:p>
            <a:r>
              <a:rPr lang="de-DE" dirty="0"/>
              <a:t>750V</a:t>
            </a:r>
          </a:p>
        </p:txBody>
      </p:sp>
    </p:spTree>
    <p:extLst>
      <p:ext uri="{BB962C8B-B14F-4D97-AF65-F5344CB8AC3E}">
        <p14:creationId xmlns:p14="http://schemas.microsoft.com/office/powerpoint/2010/main" val="26338807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BE1DF91-2AE9-4499-B7BA-F974B4BDB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New Motor </a:t>
            </a:r>
            <a:r>
              <a:rPr lang="de-DE" dirty="0" err="1"/>
              <a:t>size</a:t>
            </a:r>
            <a:r>
              <a:rPr lang="de-DE" dirty="0"/>
              <a:t> EZ2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7109E00F-1D73-4D93-820E-256963AB5632}"/>
              </a:ext>
            </a:extLst>
          </p:cNvPr>
          <p:cNvGrpSpPr/>
          <p:nvPr/>
        </p:nvGrpSpPr>
        <p:grpSpPr>
          <a:xfrm>
            <a:off x="10307476" y="2934118"/>
            <a:ext cx="1884524" cy="2695798"/>
            <a:chOff x="9639978" y="1979266"/>
            <a:chExt cx="2552023" cy="3650650"/>
          </a:xfrm>
        </p:grpSpPr>
        <p:sp>
          <p:nvSpPr>
            <p:cNvPr id="5" name="Gleichschenkliges Dreieck 4">
              <a:extLst>
                <a:ext uri="{FF2B5EF4-FFF2-40B4-BE49-F238E27FC236}">
                  <a16:creationId xmlns:a16="http://schemas.microsoft.com/office/drawing/2014/main" id="{54A16CCB-F9CF-4DEA-A5A1-1BEB0A31CB52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9281226" y="2338018"/>
              <a:ext cx="3269527" cy="2552023"/>
            </a:xfrm>
            <a:prstGeom prst="triangle">
              <a:avLst/>
            </a:prstGeom>
            <a:gradFill flip="none" rotWithShape="1">
              <a:gsLst>
                <a:gs pos="0">
                  <a:schemeClr val="tx2"/>
                </a:gs>
                <a:gs pos="52000">
                  <a:schemeClr val="accent2"/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4" name="Gleichschenkliges Dreieck 13">
              <a:extLst>
                <a:ext uri="{FF2B5EF4-FFF2-40B4-BE49-F238E27FC236}">
                  <a16:creationId xmlns:a16="http://schemas.microsoft.com/office/drawing/2014/main" id="{4524BAEB-DE03-4CAE-951C-693B4CE3476B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0067193" y="3505109"/>
              <a:ext cx="2386689" cy="1862926"/>
            </a:xfrm>
            <a:prstGeom prst="triangle">
              <a:avLst/>
            </a:prstGeom>
            <a:gradFill flip="none" rotWithShape="1">
              <a:gsLst>
                <a:gs pos="0">
                  <a:schemeClr val="accent2">
                    <a:alpha val="47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A3368C46-4B09-4289-B5D3-02E4E9C03177}"/>
              </a:ext>
            </a:extLst>
          </p:cNvPr>
          <p:cNvSpPr txBox="1">
            <a:spLocks/>
          </p:cNvSpPr>
          <p:nvPr/>
        </p:nvSpPr>
        <p:spPr>
          <a:xfrm>
            <a:off x="540000" y="1463737"/>
            <a:ext cx="11161800" cy="515042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de-DE" sz="9600" b="1" dirty="0">
                <a:solidFill>
                  <a:schemeClr val="accent5"/>
                </a:solidFill>
              </a:rPr>
              <a:t>Technical Details</a:t>
            </a:r>
          </a:p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de-DE" sz="8000" dirty="0"/>
              <a:t>Torque </a:t>
            </a:r>
            <a:r>
              <a:rPr lang="de-DE" sz="8000" dirty="0" err="1"/>
              <a:t>comparison</a:t>
            </a:r>
            <a:r>
              <a:rPr lang="de-DE" sz="8000" dirty="0"/>
              <a:t> </a:t>
            </a:r>
            <a:r>
              <a:rPr lang="de-DE" sz="8000" dirty="0" err="1"/>
              <a:t>with</a:t>
            </a:r>
            <a:r>
              <a:rPr lang="de-DE" sz="8000" dirty="0"/>
              <a:t> ED2</a:t>
            </a:r>
          </a:p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endParaRPr lang="de-DE" sz="8000" dirty="0"/>
          </a:p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endParaRPr lang="de-DE" sz="8000" dirty="0"/>
          </a:p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endParaRPr lang="de-DE" sz="8000" dirty="0"/>
          </a:p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endParaRPr lang="de-DE" sz="8000" dirty="0"/>
          </a:p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endParaRPr lang="de-DE" sz="8000" dirty="0"/>
          </a:p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endParaRPr lang="de-DE" sz="8000" dirty="0"/>
          </a:p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endParaRPr lang="de-DE" sz="8000" dirty="0"/>
          </a:p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endParaRPr lang="de-DE" sz="8000" dirty="0"/>
          </a:p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endParaRPr lang="de-DE" sz="8000" dirty="0"/>
          </a:p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endParaRPr lang="de-DE" sz="8000" dirty="0"/>
          </a:p>
          <a:p>
            <a:pPr marL="0" indent="0">
              <a:spcBef>
                <a:spcPts val="600"/>
              </a:spcBef>
              <a:buClr>
                <a:schemeClr val="accent5"/>
              </a:buClr>
              <a:buNone/>
            </a:pPr>
            <a:endParaRPr lang="de-DE" sz="8000" dirty="0"/>
          </a:p>
          <a:p>
            <a:pPr marL="0" indent="0">
              <a:spcBef>
                <a:spcPts val="600"/>
              </a:spcBef>
              <a:buClr>
                <a:schemeClr val="accent5"/>
              </a:buClr>
              <a:buNone/>
            </a:pPr>
            <a:r>
              <a:rPr lang="de-DE" sz="8000" dirty="0"/>
              <a:t>		The </a:t>
            </a:r>
            <a:r>
              <a:rPr lang="de-DE" sz="8000" dirty="0" err="1"/>
              <a:t>motors</a:t>
            </a:r>
            <a:r>
              <a:rPr lang="de-DE" sz="8000" dirty="0"/>
              <a:t> </a:t>
            </a:r>
            <a:r>
              <a:rPr lang="de-DE" sz="8000" dirty="0" err="1"/>
              <a:t>are</a:t>
            </a:r>
            <a:r>
              <a:rPr lang="de-DE" sz="8000" dirty="0"/>
              <a:t> </a:t>
            </a:r>
            <a:r>
              <a:rPr lang="de-DE" sz="8000" dirty="0" err="1"/>
              <a:t>exactly</a:t>
            </a:r>
            <a:r>
              <a:rPr lang="de-DE" sz="8000" dirty="0"/>
              <a:t> </a:t>
            </a:r>
            <a:r>
              <a:rPr lang="de-DE" sz="8000" dirty="0" err="1"/>
              <a:t>the</a:t>
            </a:r>
            <a:r>
              <a:rPr lang="de-DE" sz="8000" dirty="0"/>
              <a:t> same!</a:t>
            </a:r>
          </a:p>
          <a:p>
            <a:pPr marL="0" indent="0">
              <a:spcBef>
                <a:spcPts val="600"/>
              </a:spcBef>
              <a:buClr>
                <a:schemeClr val="accent5"/>
              </a:buClr>
              <a:buNone/>
            </a:pPr>
            <a:r>
              <a:rPr lang="de-DE" sz="8000" dirty="0"/>
              <a:t>		But </a:t>
            </a:r>
            <a:r>
              <a:rPr lang="de-DE" sz="8000" dirty="0" err="1"/>
              <a:t>the</a:t>
            </a:r>
            <a:r>
              <a:rPr lang="de-DE" sz="8000" dirty="0"/>
              <a:t> </a:t>
            </a:r>
            <a:r>
              <a:rPr lang="de-DE" sz="8000" dirty="0" err="1"/>
              <a:t>new</a:t>
            </a:r>
            <a:r>
              <a:rPr lang="de-DE" sz="8000" dirty="0"/>
              <a:t> </a:t>
            </a:r>
            <a:r>
              <a:rPr lang="de-DE" sz="8000" dirty="0" err="1"/>
              <a:t>measurments</a:t>
            </a:r>
            <a:r>
              <a:rPr lang="de-DE" sz="8000" dirty="0"/>
              <a:t> in </a:t>
            </a:r>
            <a:r>
              <a:rPr lang="de-DE" sz="8000" dirty="0" err="1"/>
              <a:t>comparison</a:t>
            </a:r>
            <a:r>
              <a:rPr lang="de-DE" sz="8000" dirty="0"/>
              <a:t> </a:t>
            </a:r>
            <a:r>
              <a:rPr lang="de-DE" sz="8000" dirty="0" err="1"/>
              <a:t>to</a:t>
            </a:r>
            <a:r>
              <a:rPr lang="de-DE" sz="8000" dirty="0"/>
              <a:t> </a:t>
            </a:r>
            <a:r>
              <a:rPr lang="de-DE" sz="8000" dirty="0" err="1"/>
              <a:t>early</a:t>
            </a:r>
            <a:r>
              <a:rPr lang="de-DE" sz="8000" dirty="0"/>
              <a:t> </a:t>
            </a:r>
            <a:r>
              <a:rPr lang="de-DE" sz="8000" dirty="0" err="1"/>
              <a:t>give</a:t>
            </a:r>
            <a:r>
              <a:rPr lang="de-DE" sz="8000" dirty="0"/>
              <a:t> </a:t>
            </a:r>
            <a:r>
              <a:rPr lang="de-DE" sz="8000" dirty="0" err="1"/>
              <a:t>some</a:t>
            </a:r>
            <a:r>
              <a:rPr lang="de-DE" sz="8000" dirty="0"/>
              <a:t> </a:t>
            </a:r>
            <a:r>
              <a:rPr lang="de-DE" sz="8000" dirty="0" err="1"/>
              <a:t>differences</a:t>
            </a:r>
            <a:r>
              <a:rPr lang="de-DE" sz="8000" dirty="0"/>
              <a:t>.</a:t>
            </a:r>
          </a:p>
          <a:p>
            <a:pPr marL="0" indent="0">
              <a:spcBef>
                <a:spcPts val="600"/>
              </a:spcBef>
              <a:buClr>
                <a:schemeClr val="accent5"/>
              </a:buClr>
              <a:buNone/>
            </a:pPr>
            <a:endParaRPr lang="de-DE" sz="8000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br>
              <a:rPr lang="de-DE" sz="2400" b="1" dirty="0">
                <a:solidFill>
                  <a:schemeClr val="accent4"/>
                </a:solidFill>
              </a:rPr>
            </a:b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85294BE3-5146-4F9C-92EA-DDCD3B93B3E1}"/>
              </a:ext>
            </a:extLst>
          </p:cNvPr>
          <p:cNvGraphicFramePr>
            <a:graphicFrameLocks noGrp="1"/>
          </p:cNvGraphicFramePr>
          <p:nvPr/>
        </p:nvGraphicFramePr>
        <p:xfrm>
          <a:off x="1710418" y="2430780"/>
          <a:ext cx="8046717" cy="199644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366911">
                  <a:extLst>
                    <a:ext uri="{9D8B030D-6E8A-4147-A177-3AD203B41FA5}">
                      <a16:colId xmlns:a16="http://schemas.microsoft.com/office/drawing/2014/main" val="2767958676"/>
                    </a:ext>
                  </a:extLst>
                </a:gridCol>
                <a:gridCol w="954258">
                  <a:extLst>
                    <a:ext uri="{9D8B030D-6E8A-4147-A177-3AD203B41FA5}">
                      <a16:colId xmlns:a16="http://schemas.microsoft.com/office/drawing/2014/main" val="1600014152"/>
                    </a:ext>
                  </a:extLst>
                </a:gridCol>
                <a:gridCol w="954258">
                  <a:extLst>
                    <a:ext uri="{9D8B030D-6E8A-4147-A177-3AD203B41FA5}">
                      <a16:colId xmlns:a16="http://schemas.microsoft.com/office/drawing/2014/main" val="4072193562"/>
                    </a:ext>
                  </a:extLst>
                </a:gridCol>
                <a:gridCol w="954258">
                  <a:extLst>
                    <a:ext uri="{9D8B030D-6E8A-4147-A177-3AD203B41FA5}">
                      <a16:colId xmlns:a16="http://schemas.microsoft.com/office/drawing/2014/main" val="4171698816"/>
                    </a:ext>
                  </a:extLst>
                </a:gridCol>
                <a:gridCol w="954258">
                  <a:extLst>
                    <a:ext uri="{9D8B030D-6E8A-4147-A177-3AD203B41FA5}">
                      <a16:colId xmlns:a16="http://schemas.microsoft.com/office/drawing/2014/main" val="1445771146"/>
                    </a:ext>
                  </a:extLst>
                </a:gridCol>
                <a:gridCol w="954258">
                  <a:extLst>
                    <a:ext uri="{9D8B030D-6E8A-4147-A177-3AD203B41FA5}">
                      <a16:colId xmlns:a16="http://schemas.microsoft.com/office/drawing/2014/main" val="2026218780"/>
                    </a:ext>
                  </a:extLst>
                </a:gridCol>
                <a:gridCol w="954258">
                  <a:extLst>
                    <a:ext uri="{9D8B030D-6E8A-4147-A177-3AD203B41FA5}">
                      <a16:colId xmlns:a16="http://schemas.microsoft.com/office/drawing/2014/main" val="3341856509"/>
                    </a:ext>
                  </a:extLst>
                </a:gridCol>
                <a:gridCol w="954258">
                  <a:extLst>
                    <a:ext uri="{9D8B030D-6E8A-4147-A177-3AD203B41FA5}">
                      <a16:colId xmlns:a16="http://schemas.microsoft.com/office/drawing/2014/main" val="1876929392"/>
                    </a:ext>
                  </a:extLst>
                </a:gridCol>
              </a:tblGrid>
              <a:tr h="312631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 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b="1" u="none" strike="noStrike" dirty="0" err="1">
                          <a:effectLst/>
                        </a:rPr>
                        <a:t>nN</a:t>
                      </a:r>
                      <a:endParaRPr lang="de-D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b="1" u="none" strike="noStrike" dirty="0" err="1">
                          <a:effectLst/>
                        </a:rPr>
                        <a:t>Mn</a:t>
                      </a:r>
                      <a:endParaRPr lang="de-D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b="1" u="none" strike="noStrike">
                          <a:effectLst/>
                        </a:rPr>
                        <a:t>In</a:t>
                      </a:r>
                      <a:endParaRPr lang="de-DE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b="1" u="none" strike="noStrike">
                          <a:effectLst/>
                        </a:rPr>
                        <a:t>M0</a:t>
                      </a:r>
                      <a:endParaRPr lang="de-DE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b="1" u="none" strike="noStrike">
                          <a:effectLst/>
                        </a:rPr>
                        <a:t>I0</a:t>
                      </a:r>
                      <a:endParaRPr lang="de-DE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b="1" u="none" strike="noStrike">
                          <a:effectLst/>
                        </a:rPr>
                        <a:t>Mmax</a:t>
                      </a:r>
                      <a:endParaRPr lang="de-DE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b="1" u="none" strike="noStrike" dirty="0" err="1">
                          <a:effectLst/>
                        </a:rPr>
                        <a:t>Imax</a:t>
                      </a:r>
                      <a:endParaRPr lang="de-D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87684057"/>
                  </a:ext>
                </a:extLst>
              </a:tr>
              <a:tr h="312631"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b="1" u="none" strike="noStrike" dirty="0">
                          <a:effectLst/>
                        </a:rPr>
                        <a:t>EZ202</a:t>
                      </a:r>
                      <a:endParaRPr lang="de-D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u="none" strike="noStrike" dirty="0">
                          <a:effectLst/>
                        </a:rPr>
                        <a:t>6000</a:t>
                      </a:r>
                      <a:endParaRPr lang="de-D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u="none" strike="noStrike" dirty="0">
                          <a:effectLst/>
                        </a:rPr>
                        <a:t>0,4</a:t>
                      </a:r>
                      <a:endParaRPr lang="de-D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u="none" strike="noStrike" dirty="0">
                          <a:effectLst/>
                        </a:rPr>
                        <a:t>0,99</a:t>
                      </a:r>
                      <a:endParaRPr lang="de-D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u="none" strike="noStrike" dirty="0">
                          <a:effectLst/>
                        </a:rPr>
                        <a:t>0,44</a:t>
                      </a:r>
                      <a:endParaRPr lang="de-D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u="none" strike="noStrike" dirty="0">
                          <a:effectLst/>
                        </a:rPr>
                        <a:t>1,03</a:t>
                      </a:r>
                      <a:endParaRPr lang="de-D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u="none" strike="noStrike" dirty="0">
                          <a:effectLst/>
                        </a:rPr>
                        <a:t>1,48</a:t>
                      </a:r>
                      <a:endParaRPr lang="de-D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u="none" strike="noStrike" dirty="0">
                          <a:effectLst/>
                        </a:rPr>
                        <a:t>3,48</a:t>
                      </a:r>
                      <a:endParaRPr lang="de-D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88203315"/>
                  </a:ext>
                </a:extLst>
              </a:tr>
              <a:tr h="312631"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b="1" u="none" strike="noStrike">
                          <a:effectLst/>
                        </a:rPr>
                        <a:t>ED212</a:t>
                      </a:r>
                      <a:endParaRPr lang="de-DE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u="none" strike="noStrike">
                          <a:effectLst/>
                        </a:rPr>
                        <a:t>6000</a:t>
                      </a:r>
                      <a:endParaRPr lang="de-D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u="none" strike="noStrike" dirty="0">
                          <a:effectLst/>
                        </a:rPr>
                        <a:t>0,44</a:t>
                      </a:r>
                      <a:endParaRPr lang="de-D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u="none" strike="noStrike">
                          <a:effectLst/>
                        </a:rPr>
                        <a:t>1,07</a:t>
                      </a:r>
                      <a:endParaRPr lang="de-D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u="none" strike="noStrike">
                          <a:effectLst/>
                        </a:rPr>
                        <a:t>0,48</a:t>
                      </a:r>
                      <a:endParaRPr lang="de-D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u="none" strike="noStrike">
                          <a:effectLst/>
                        </a:rPr>
                        <a:t>1,12</a:t>
                      </a:r>
                      <a:endParaRPr lang="de-D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u="none" strike="noStrike">
                          <a:effectLst/>
                        </a:rPr>
                        <a:t>1,48</a:t>
                      </a:r>
                      <a:endParaRPr lang="de-D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u="none" strike="noStrike">
                          <a:effectLst/>
                        </a:rPr>
                        <a:t>3,48</a:t>
                      </a:r>
                      <a:endParaRPr lang="de-D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70842150"/>
                  </a:ext>
                </a:extLst>
              </a:tr>
              <a:tr h="99670">
                <a:tc>
                  <a:txBody>
                    <a:bodyPr/>
                    <a:lstStyle/>
                    <a:p>
                      <a:pPr algn="ctr" fontAlgn="b"/>
                      <a:endParaRPr lang="de-D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54443442"/>
                  </a:ext>
                </a:extLst>
              </a:tr>
              <a:tr h="312631"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b="1" u="none" strike="noStrike">
                          <a:effectLst/>
                        </a:rPr>
                        <a:t>EZ203</a:t>
                      </a:r>
                      <a:endParaRPr lang="de-DE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u="none" strike="noStrike">
                          <a:effectLst/>
                        </a:rPr>
                        <a:t>6000</a:t>
                      </a:r>
                      <a:endParaRPr lang="de-D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u="none" strike="noStrike">
                          <a:effectLst/>
                        </a:rPr>
                        <a:t>0,61</a:t>
                      </a:r>
                      <a:endParaRPr lang="de-D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u="none" strike="noStrike">
                          <a:effectLst/>
                        </a:rPr>
                        <a:t>1,54</a:t>
                      </a:r>
                      <a:endParaRPr lang="de-D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u="none" strike="noStrike" dirty="0">
                          <a:effectLst/>
                        </a:rPr>
                        <a:t>0,69</a:t>
                      </a:r>
                      <a:endParaRPr lang="de-D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u="none" strike="noStrike">
                          <a:effectLst/>
                        </a:rPr>
                        <a:t>1,64</a:t>
                      </a:r>
                      <a:endParaRPr lang="de-D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u="none" strike="noStrike">
                          <a:effectLst/>
                        </a:rPr>
                        <a:t>2,7</a:t>
                      </a:r>
                      <a:endParaRPr lang="de-D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u="none" strike="noStrike">
                          <a:effectLst/>
                        </a:rPr>
                        <a:t>5,8</a:t>
                      </a:r>
                      <a:endParaRPr lang="de-D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82158461"/>
                  </a:ext>
                </a:extLst>
              </a:tr>
              <a:tr h="312631"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b="1" u="none" strike="noStrike" dirty="0">
                          <a:effectLst/>
                        </a:rPr>
                        <a:t>ED203</a:t>
                      </a:r>
                      <a:endParaRPr lang="de-D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u="none" strike="noStrike">
                          <a:effectLst/>
                        </a:rPr>
                        <a:t>6000</a:t>
                      </a:r>
                      <a:endParaRPr lang="de-D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u="none" strike="noStrike">
                          <a:effectLst/>
                        </a:rPr>
                        <a:t>0,64</a:t>
                      </a:r>
                      <a:endParaRPr lang="de-D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u="none" strike="noStrike">
                          <a:effectLst/>
                        </a:rPr>
                        <a:t>1,53</a:t>
                      </a:r>
                      <a:endParaRPr lang="de-D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u="none" strike="noStrike" dirty="0">
                          <a:effectLst/>
                        </a:rPr>
                        <a:t>0,73</a:t>
                      </a:r>
                      <a:endParaRPr lang="de-D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u="none" strike="noStrike" dirty="0">
                          <a:effectLst/>
                        </a:rPr>
                        <a:t>1,65</a:t>
                      </a:r>
                      <a:endParaRPr lang="de-D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u="none" strike="noStrike" dirty="0">
                          <a:effectLst/>
                        </a:rPr>
                        <a:t>2,7</a:t>
                      </a:r>
                      <a:endParaRPr lang="de-D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u="none" strike="noStrike" dirty="0">
                          <a:effectLst/>
                        </a:rPr>
                        <a:t>5,8</a:t>
                      </a:r>
                      <a:endParaRPr lang="de-D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30625243"/>
                  </a:ext>
                </a:extLst>
              </a:tr>
            </a:tbl>
          </a:graphicData>
        </a:graphic>
      </p:graphicFrame>
      <p:sp>
        <p:nvSpPr>
          <p:cNvPr id="12" name="Pfeil: nach rechts 11">
            <a:extLst>
              <a:ext uri="{FF2B5EF4-FFF2-40B4-BE49-F238E27FC236}">
                <a16:creationId xmlns:a16="http://schemas.microsoft.com/office/drawing/2014/main" id="{5605650C-0FFA-4E68-ABAC-0C68E1A55AB7}"/>
              </a:ext>
            </a:extLst>
          </p:cNvPr>
          <p:cNvSpPr/>
          <p:nvPr/>
        </p:nvSpPr>
        <p:spPr>
          <a:xfrm>
            <a:off x="732010" y="5235448"/>
            <a:ext cx="978408" cy="484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94994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BE1DF91-2AE9-4499-B7BA-F974B4BDB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New Motor </a:t>
            </a:r>
            <a:r>
              <a:rPr lang="de-DE" dirty="0" err="1"/>
              <a:t>size</a:t>
            </a:r>
            <a:r>
              <a:rPr lang="de-DE" dirty="0"/>
              <a:t> EZ2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7109E00F-1D73-4D93-820E-256963AB5632}"/>
              </a:ext>
            </a:extLst>
          </p:cNvPr>
          <p:cNvGrpSpPr/>
          <p:nvPr/>
        </p:nvGrpSpPr>
        <p:grpSpPr>
          <a:xfrm>
            <a:off x="10307476" y="2934118"/>
            <a:ext cx="1884524" cy="2695798"/>
            <a:chOff x="9639978" y="1979266"/>
            <a:chExt cx="2552023" cy="3650650"/>
          </a:xfrm>
        </p:grpSpPr>
        <p:sp>
          <p:nvSpPr>
            <p:cNvPr id="5" name="Gleichschenkliges Dreieck 4">
              <a:extLst>
                <a:ext uri="{FF2B5EF4-FFF2-40B4-BE49-F238E27FC236}">
                  <a16:creationId xmlns:a16="http://schemas.microsoft.com/office/drawing/2014/main" id="{54A16CCB-F9CF-4DEA-A5A1-1BEB0A31CB52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9281226" y="2338018"/>
              <a:ext cx="3269527" cy="2552023"/>
            </a:xfrm>
            <a:prstGeom prst="triangle">
              <a:avLst/>
            </a:prstGeom>
            <a:gradFill flip="none" rotWithShape="1">
              <a:gsLst>
                <a:gs pos="0">
                  <a:schemeClr val="tx2"/>
                </a:gs>
                <a:gs pos="52000">
                  <a:schemeClr val="accent2"/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4" name="Gleichschenkliges Dreieck 13">
              <a:extLst>
                <a:ext uri="{FF2B5EF4-FFF2-40B4-BE49-F238E27FC236}">
                  <a16:creationId xmlns:a16="http://schemas.microsoft.com/office/drawing/2014/main" id="{4524BAEB-DE03-4CAE-951C-693B4CE3476B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0067193" y="3505109"/>
              <a:ext cx="2386689" cy="1862926"/>
            </a:xfrm>
            <a:prstGeom prst="triangle">
              <a:avLst/>
            </a:prstGeom>
            <a:gradFill flip="none" rotWithShape="1">
              <a:gsLst>
                <a:gs pos="0">
                  <a:schemeClr val="accent2">
                    <a:alpha val="47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A3368C46-4B09-4289-B5D3-02E4E9C03177}"/>
              </a:ext>
            </a:extLst>
          </p:cNvPr>
          <p:cNvSpPr txBox="1">
            <a:spLocks/>
          </p:cNvSpPr>
          <p:nvPr/>
        </p:nvSpPr>
        <p:spPr>
          <a:xfrm>
            <a:off x="540000" y="1463737"/>
            <a:ext cx="11161800" cy="5150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de-DE" sz="2400" b="1" dirty="0">
                <a:solidFill>
                  <a:schemeClr val="accent5"/>
                </a:solidFill>
              </a:rPr>
              <a:t>Pricing Details</a:t>
            </a:r>
          </a:p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de-DE" dirty="0" err="1"/>
              <a:t>Cheaper</a:t>
            </a:r>
            <a:r>
              <a:rPr lang="de-DE" dirty="0"/>
              <a:t> </a:t>
            </a:r>
            <a:r>
              <a:rPr lang="de-DE" dirty="0" err="1"/>
              <a:t>Connectors</a:t>
            </a:r>
            <a:endParaRPr lang="de-DE" dirty="0"/>
          </a:p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endParaRPr lang="de-DE" dirty="0"/>
          </a:p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endParaRPr lang="de-DE" dirty="0"/>
          </a:p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endParaRPr lang="de-DE" dirty="0"/>
          </a:p>
          <a:p>
            <a:pPr marL="0" indent="0">
              <a:spcBef>
                <a:spcPts val="600"/>
              </a:spcBef>
              <a:buClr>
                <a:schemeClr val="accent5"/>
              </a:buClr>
              <a:buNone/>
            </a:pPr>
            <a:endParaRPr lang="de-DE" dirty="0"/>
          </a:p>
          <a:p>
            <a:pPr marL="0" indent="0">
              <a:spcBef>
                <a:spcPts val="600"/>
              </a:spcBef>
              <a:buClr>
                <a:schemeClr val="accent5"/>
              </a:buClr>
              <a:buNone/>
            </a:pPr>
            <a:endParaRPr lang="de-DE" dirty="0"/>
          </a:p>
          <a:p>
            <a:pPr marL="0" indent="0">
              <a:spcBef>
                <a:spcPts val="600"/>
              </a:spcBef>
              <a:buClr>
                <a:schemeClr val="accent5"/>
              </a:buClr>
              <a:buNone/>
            </a:pPr>
            <a:endParaRPr lang="de-DE" dirty="0"/>
          </a:p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de-DE" dirty="0" err="1"/>
              <a:t>Cheaper</a:t>
            </a:r>
            <a:r>
              <a:rPr lang="de-DE" dirty="0"/>
              <a:t> Cable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br>
              <a:rPr lang="de-DE" sz="2400" b="1" dirty="0">
                <a:solidFill>
                  <a:schemeClr val="accent4"/>
                </a:solidFill>
              </a:rPr>
            </a:b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80B6437-B702-4931-BA7C-2A4C30B63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988" y="1115495"/>
            <a:ext cx="2603181" cy="197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79A356C4-F889-4897-93F8-9C81FE2C5A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83" b="99457" l="1656" r="97351">
                        <a14:foregroundMark x1="16225" y1="48370" x2="16225" y2="48370"/>
                        <a14:foregroundMark x1="29636" y1="61957" x2="29636" y2="61957"/>
                        <a14:foregroundMark x1="32450" y1="90217" x2="30795" y2="20652"/>
                        <a14:foregroundMark x1="30795" y1="20652" x2="29801" y2="17391"/>
                        <a14:foregroundMark x1="32947" y1="56522" x2="25993" y2="92391"/>
                        <a14:foregroundMark x1="25993" y1="92391" x2="25993" y2="92391"/>
                        <a14:foregroundMark x1="25000" y1="91304" x2="3642" y2="69565"/>
                        <a14:foregroundMark x1="20861" y1="29348" x2="5629" y2="9783"/>
                        <a14:foregroundMark x1="5629" y1="9783" x2="5629" y2="9783"/>
                        <a14:foregroundMark x1="1656" y1="46196" x2="1656" y2="46196"/>
                        <a14:foregroundMark x1="36589" y1="56522" x2="36589" y2="56522"/>
                        <a14:foregroundMark x1="36589" y1="52717" x2="36589" y2="52717"/>
                        <a14:foregroundMark x1="37086" y1="61413" x2="37086" y2="61413"/>
                        <a14:foregroundMark x1="44702" y1="60870" x2="44702" y2="60870"/>
                        <a14:foregroundMark x1="65232" y1="25543" x2="65232" y2="25543"/>
                        <a14:foregroundMark x1="65728" y1="15217" x2="65728" y2="15217"/>
                        <a14:foregroundMark x1="55629" y1="33152" x2="68874" y2="99457"/>
                        <a14:foregroundMark x1="56954" y1="32609" x2="97351" y2="41304"/>
                        <a14:foregroundMark x1="50662" y1="43478" x2="50662" y2="43478"/>
                        <a14:foregroundMark x1="64073" y1="42391" x2="89073" y2="90217"/>
                        <a14:foregroundMark x1="86589" y1="76630" x2="86589" y2="76630"/>
                        <a14:foregroundMark x1="87252" y1="69022" x2="87252" y2="69022"/>
                        <a14:foregroundMark x1="93377" y1="94565" x2="93377" y2="94565"/>
                        <a14:foregroundMark x1="96358" y1="90217" x2="96358" y2="90217"/>
                        <a14:foregroundMark x1="96358" y1="98370" x2="96358" y2="98370"/>
                        <a14:backgroundMark x1="34437" y1="97283" x2="35927" y2="98370"/>
                        <a14:backgroundMark x1="35596" y1="97283" x2="35596" y2="97283"/>
                        <a14:backgroundMark x1="47185" y1="97283" x2="47185" y2="97283"/>
                        <a14:backgroundMark x1="46358" y1="98370" x2="46358" y2="98370"/>
                        <a14:backgroundMark x1="37252" y1="98370" x2="49503" y2="99457"/>
                        <a14:backgroundMark x1="49503" y1="99457" x2="49503" y2="994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21305" y="3566161"/>
            <a:ext cx="5750310" cy="175175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47841452-E305-41AA-B4AF-5EA9DC5D7C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5648" y="5248434"/>
            <a:ext cx="3495675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969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STÖBER_Farben">
      <a:dk1>
        <a:sysClr val="windowText" lastClr="000000"/>
      </a:dk1>
      <a:lt1>
        <a:sysClr val="window" lastClr="FFFFFF"/>
      </a:lt1>
      <a:dk2>
        <a:srgbClr val="2F3965"/>
      </a:dk2>
      <a:lt2>
        <a:srgbClr val="E7E6E6"/>
      </a:lt2>
      <a:accent1>
        <a:srgbClr val="E19A32"/>
      </a:accent1>
      <a:accent2>
        <a:srgbClr val="3C77BA"/>
      </a:accent2>
      <a:accent3>
        <a:srgbClr val="A3A62C"/>
      </a:accent3>
      <a:accent4>
        <a:srgbClr val="98669F"/>
      </a:accent4>
      <a:accent5>
        <a:srgbClr val="83AFD6"/>
      </a:accent5>
      <a:accent6>
        <a:srgbClr val="1CA19C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90107_STOBER PowerPoint MASTER.potx" id="{79069752-FF27-410C-858C-29C91EFCE081}" vid="{E279E2F9-0BC4-4E86-A8C5-45BE164A9A2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639C92AA470E941AC1178A057AC3A48" ma:contentTypeVersion="11" ma:contentTypeDescription="Ein neues Dokument erstellen." ma:contentTypeScope="" ma:versionID="03887f56abb954a06a91e08368a40870">
  <xsd:schema xmlns:xsd="http://www.w3.org/2001/XMLSchema" xmlns:xs="http://www.w3.org/2001/XMLSchema" xmlns:p="http://schemas.microsoft.com/office/2006/metadata/properties" xmlns:ns2="4a8697f0-c76d-499e-be29-89ced1eddd9c" xmlns:ns3="352fe6d6-49b9-4a74-86bd-6ac6be2ee85c" targetNamespace="http://schemas.microsoft.com/office/2006/metadata/properties" ma:root="true" ma:fieldsID="39fa53e940a600dfcd1b087eab1ee0b6" ns2:_="" ns3:_="">
    <xsd:import namespace="4a8697f0-c76d-499e-be29-89ced1eddd9c"/>
    <xsd:import namespace="352fe6d6-49b9-4a74-86bd-6ac6be2ee8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8697f0-c76d-499e-be29-89ced1eddd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2fe6d6-49b9-4a74-86bd-6ac6be2ee85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0A9AEB6-AD38-4F55-A3A2-DCF4092D33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8697f0-c76d-499e-be29-89ced1eddd9c"/>
    <ds:schemaRef ds:uri="352fe6d6-49b9-4a74-86bd-6ac6be2ee8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DEAFB60-4E89-41A6-8A9F-B07C0C2291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43B30AB-561B-4C4F-8D0B-7FEAADE30C20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62b3c0e2-1c95-4794-b4d6-0f39097e24c5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f3a9e02-5a4f-4cb1-8aa7-47699377499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STOBER PowerPoint MASTER 2019-0107</Template>
  <TotalTime>0</TotalTime>
  <Words>1202</Words>
  <Application>Microsoft Office PowerPoint</Application>
  <PresentationFormat>Breitbild</PresentationFormat>
  <Paragraphs>470</Paragraphs>
  <Slides>27</Slides>
  <Notes>27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1" baseType="lpstr">
      <vt:lpstr>Arial</vt:lpstr>
      <vt:lpstr>Calibri</vt:lpstr>
      <vt:lpstr>Wingdings</vt:lpstr>
      <vt:lpstr>Office</vt:lpstr>
      <vt:lpstr>Motor News</vt:lpstr>
      <vt:lpstr>New Motor size EZ2</vt:lpstr>
      <vt:lpstr>New Motor size EZ2</vt:lpstr>
      <vt:lpstr>New Motor size EZ2</vt:lpstr>
      <vt:lpstr>New Motor size EZ2</vt:lpstr>
      <vt:lpstr>New Motor size EZ2</vt:lpstr>
      <vt:lpstr>New Motor size EZ2</vt:lpstr>
      <vt:lpstr>New Motor size EZ2</vt:lpstr>
      <vt:lpstr>New Motor size EZ2</vt:lpstr>
      <vt:lpstr>New Motor size EZ2</vt:lpstr>
      <vt:lpstr>New Motor size EZ2</vt:lpstr>
      <vt:lpstr>New Motor size EZ2</vt:lpstr>
      <vt:lpstr>New Motor size EZ2</vt:lpstr>
      <vt:lpstr>New Motor size EZ2</vt:lpstr>
      <vt:lpstr>3rd Party Beckhoff</vt:lpstr>
      <vt:lpstr>3rd Party Beckhoff</vt:lpstr>
      <vt:lpstr>3rd Party Beckhoff</vt:lpstr>
      <vt:lpstr>3rd Party Beckhoff</vt:lpstr>
      <vt:lpstr>3rd Party Beckhoff</vt:lpstr>
      <vt:lpstr>3rd Party Beckhoff</vt:lpstr>
      <vt:lpstr>3rd Party Beckhoff</vt:lpstr>
      <vt:lpstr>Plug connector size con.58</vt:lpstr>
      <vt:lpstr>Plug connector size con.58</vt:lpstr>
      <vt:lpstr>Plug connector size con.58</vt:lpstr>
      <vt:lpstr>Plug connector size con.58</vt:lpstr>
      <vt:lpstr>Plug connector size con.58</vt:lpstr>
      <vt:lpstr>Plug connector size con.58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Planetengetriebe  von STÖBER.</dc:title>
  <dc:creator>Göransson, Ulla</dc:creator>
  <cp:lastModifiedBy>Rybalkin, Roman</cp:lastModifiedBy>
  <cp:revision>119</cp:revision>
  <dcterms:created xsi:type="dcterms:W3CDTF">2019-11-05T09:41:04Z</dcterms:created>
  <dcterms:modified xsi:type="dcterms:W3CDTF">2022-05-13T13:20:21Z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0x0101009639C92AA470E941AC1178A057AC3A48</vt:lpwstr>
  </property>
  <property fmtid="{D5CDD505-2E9C-101B-9397-08002B2CF9AE}" pid="3" name="Order">
    <vt:r8>104800</vt:r8>
  </property>
</Properties>
</file>