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307" r:id="rId3"/>
    <p:sldId id="334" r:id="rId4"/>
    <p:sldId id="335" r:id="rId5"/>
    <p:sldId id="302" r:id="rId6"/>
    <p:sldId id="336" r:id="rId7"/>
    <p:sldId id="337" r:id="rId8"/>
    <p:sldId id="338" r:id="rId9"/>
    <p:sldId id="339" r:id="rId10"/>
    <p:sldId id="327" r:id="rId11"/>
    <p:sldId id="319" r:id="rId12"/>
    <p:sldId id="333" r:id="rId13"/>
    <p:sldId id="263" r:id="rId14"/>
    <p:sldId id="303" r:id="rId15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62C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35A29-E01C-4460-9175-F4184A4E2B9B}" v="1" dt="2021-04-08T11:34:39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1963" autoAdjust="0"/>
  </p:normalViewPr>
  <p:slideViewPr>
    <p:cSldViewPr snapToGrid="0" snapToObjects="1">
      <p:cViewPr varScale="1">
        <p:scale>
          <a:sx n="99" d="100"/>
          <a:sy n="99" d="100"/>
        </p:scale>
        <p:origin x="780" y="84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BB6A2ACA-B119-4212-A463-FE7C2DDE0A26}"/>
    <pc:docChg chg="mod">
      <pc:chgData name="Grotzfeld, Claudia" userId="e45a4c30-6f52-4960-b995-3eb4b79be813" providerId="ADAL" clId="{BB6A2ACA-B119-4212-A463-FE7C2DDE0A26}" dt="2020-01-15T11:55:52.520" v="0"/>
      <pc:docMkLst>
        <pc:docMk/>
      </pc:docMkLst>
    </pc:docChg>
  </pc:docChgLst>
  <pc:docChgLst>
    <pc:chgData name="Grotzfeld, Claudia" userId="e45a4c30-6f52-4960-b995-3eb4b79be813" providerId="ADAL" clId="{F0F35A29-E01C-4460-9175-F4184A4E2B9B}"/>
    <pc:docChg chg="addSld modSld">
      <pc:chgData name="Grotzfeld, Claudia" userId="e45a4c30-6f52-4960-b995-3eb4b79be813" providerId="ADAL" clId="{F0F35A29-E01C-4460-9175-F4184A4E2B9B}" dt="2021-04-08T11:34:39.919" v="0"/>
      <pc:docMkLst>
        <pc:docMk/>
      </pc:docMkLst>
      <pc:sldChg chg="add">
        <pc:chgData name="Grotzfeld, Claudia" userId="e45a4c30-6f52-4960-b995-3eb4b79be813" providerId="ADAL" clId="{F0F35A29-E01C-4460-9175-F4184A4E2B9B}" dt="2021-04-08T11:34:39.919" v="0"/>
        <pc:sldMkLst>
          <pc:docMk/>
          <pc:sldMk cId="2887510510" sldId="336"/>
        </pc:sldMkLst>
      </pc:sldChg>
      <pc:sldChg chg="add">
        <pc:chgData name="Grotzfeld, Claudia" userId="e45a4c30-6f52-4960-b995-3eb4b79be813" providerId="ADAL" clId="{F0F35A29-E01C-4460-9175-F4184A4E2B9B}" dt="2021-04-08T11:34:39.919" v="0"/>
        <pc:sldMkLst>
          <pc:docMk/>
          <pc:sldMk cId="3077656055" sldId="337"/>
        </pc:sldMkLst>
      </pc:sldChg>
      <pc:sldChg chg="add">
        <pc:chgData name="Grotzfeld, Claudia" userId="e45a4c30-6f52-4960-b995-3eb4b79be813" providerId="ADAL" clId="{F0F35A29-E01C-4460-9175-F4184A4E2B9B}" dt="2021-04-08T11:34:39.919" v="0"/>
        <pc:sldMkLst>
          <pc:docMk/>
          <pc:sldMk cId="2268780105" sldId="338"/>
        </pc:sldMkLst>
      </pc:sldChg>
      <pc:sldChg chg="add">
        <pc:chgData name="Grotzfeld, Claudia" userId="e45a4c30-6f52-4960-b995-3eb4b79be813" providerId="ADAL" clId="{F0F35A29-E01C-4460-9175-F4184A4E2B9B}" dt="2021-04-08T11:34:39.919" v="0"/>
        <pc:sldMkLst>
          <pc:docMk/>
          <pc:sldMk cId="3120499926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Sistema di macchina e montaggio salvaspazio grazie a una struttura estremamente corta e compatta.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Massima dinamica di trasmissione grazie a momenti d'inerzia di massa minimi nel montaggio diretto. Poiché l'adattatore motore non è più necessario,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è possibile sfruttare</a:t>
            </a:r>
            <a:r>
              <a:t> l'intera dinamica di trasmissione.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L'aumento del diametro del perno del pignone e una dentatura più larga nello stadio di uscita comportano anche l'aumento della coppia di disattivazione di emergenza e una portata complessiva maggiore.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200"/>
              <a:t>Scatola e dentatura di alta qualità </a:t>
            </a:r>
            <a:r>
              <a:rPr sz="2000"/>
              <a:t>grazie a tecnologie di produzione innovative </a:t>
            </a:r>
            <a:br>
              <a:rPr sz="2000"/>
            </a:br>
            <a:r>
              <a:rPr sz="2000"/>
              <a:t>P</a:t>
            </a:r>
            <a:r>
              <a:t>romessa di massima precisione di posizionamento con gioco torsionale minimo fino a ≤ 1 arcmin</a:t>
            </a:r>
            <a:r>
              <a:rPr sz="200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Ne derivano coppie di accelerazione elevate e contemporaneamente massima accuratezza di funzionamento e precisione,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come ad esempio</a:t>
            </a:r>
            <a:r>
              <a:t> gli azionamenti a cremagliera STOBER con una concentricità fino a ≤ 10 μm.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Sistema di macchina e montaggio salvaspazio grazie a una struttura estremamente corta e compatta.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Massima dinamica di trasmissione grazie a momenti d'inerzia di massa minimi nel montaggio diretto. Poiché l'adattatore motore non è più necessario,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è possibile sfruttare</a:t>
            </a:r>
            <a:r>
              <a:t> l'intera dinamica di trasmissione.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4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26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3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Tecnologia delle interfacce unica per il collegamento di motori di grandezze diverse.</a:t>
            </a:r>
            <a:br/>
            <a:r>
              <a:rPr sz="1600"/>
              <a:t>Gli adattatori motore STOBER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sono disponibili in tantissime versioni diverse e nella variante ServoStop con un freno integrato,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possono essere combinati con riduttori standard o a gioco ridotto,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nella variante "large" dotata di una piastra motore estremamente grande, consentono il collegamento dei riduttori STOBER più compatti a motori di dimensioni consistenti – una caratteristica unica!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rPr dirty="0"/>
              <a:t>I </a:t>
            </a:r>
            <a:r>
              <a:rPr dirty="0" err="1"/>
              <a:t>riduttori</a:t>
            </a:r>
            <a:r>
              <a:rPr dirty="0"/>
              <a:t> </a:t>
            </a:r>
            <a:r>
              <a:rPr dirty="0" err="1"/>
              <a:t>planetari</a:t>
            </a:r>
            <a:r>
              <a:rPr dirty="0"/>
              <a:t> </a:t>
            </a:r>
            <a:br>
              <a:rPr dirty="0"/>
            </a:br>
            <a:r>
              <a:rPr dirty="0"/>
              <a:t>di STOBER.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/>
          <a:lstStyle/>
          <a:p>
            <a:r>
              <a:rPr dirty="0" err="1"/>
              <a:t>Potenti</a:t>
            </a:r>
            <a:r>
              <a:rPr dirty="0"/>
              <a:t>. </a:t>
            </a:r>
            <a:r>
              <a:rPr dirty="0" err="1"/>
              <a:t>Precisi</a:t>
            </a:r>
            <a:r>
              <a:rPr dirty="0"/>
              <a:t>.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EE4C99-B5EC-4AF9-821C-34D8940E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802" y="1312225"/>
            <a:ext cx="8694058" cy="62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 err="1">
                <a:solidFill>
                  <a:schemeClr val="accent3"/>
                </a:solidFill>
              </a:rPr>
              <a:t>Approfittate</a:t>
            </a:r>
            <a:r>
              <a:rPr sz="2400" b="1" dirty="0">
                <a:solidFill>
                  <a:schemeClr val="accent3"/>
                </a:solidFill>
              </a:rPr>
              <a:t> di </a:t>
            </a:r>
            <a:r>
              <a:rPr sz="2400" b="1" dirty="0" err="1">
                <a:solidFill>
                  <a:schemeClr val="accent3"/>
                </a:solidFill>
              </a:rPr>
              <a:t>possibilità</a:t>
            </a:r>
            <a:r>
              <a:rPr sz="2400" b="1" dirty="0">
                <a:solidFill>
                  <a:schemeClr val="accent3"/>
                </a:solidFill>
              </a:rPr>
              <a:t> infinite!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Configurazione</a:t>
            </a:r>
            <a:r>
              <a:rPr dirty="0"/>
              <a:t> </a:t>
            </a:r>
            <a:r>
              <a:rPr dirty="0" err="1"/>
              <a:t>macchina</a:t>
            </a:r>
            <a:r>
              <a:rPr dirty="0"/>
              <a:t> </a:t>
            </a:r>
            <a:r>
              <a:rPr dirty="0" err="1"/>
              <a:t>flessibile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Vastissima</a:t>
            </a:r>
            <a:r>
              <a:rPr dirty="0"/>
              <a:t> gamma di </a:t>
            </a:r>
            <a:r>
              <a:rPr dirty="0" err="1"/>
              <a:t>opzioni</a:t>
            </a:r>
            <a:r>
              <a:rPr dirty="0"/>
              <a:t> e </a:t>
            </a:r>
            <a:br>
              <a:rPr lang="de-DE" dirty="0"/>
            </a:br>
            <a:r>
              <a:rPr dirty="0" err="1"/>
              <a:t>abbinamenti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Infinite </a:t>
            </a:r>
            <a:r>
              <a:rPr dirty="0" err="1"/>
              <a:t>possibilità</a:t>
            </a:r>
            <a:r>
              <a:rPr dirty="0"/>
              <a:t> di </a:t>
            </a:r>
            <a:r>
              <a:rPr dirty="0" err="1"/>
              <a:t>combinazione</a:t>
            </a:r>
            <a:r>
              <a:rPr dirty="0"/>
              <a:t> di</a:t>
            </a:r>
            <a:br>
              <a:rPr dirty="0"/>
            </a:br>
            <a:r>
              <a:rPr dirty="0" err="1"/>
              <a:t>riduttori</a:t>
            </a:r>
            <a:r>
              <a:rPr dirty="0"/>
              <a:t> e </a:t>
            </a:r>
            <a:r>
              <a:rPr dirty="0" err="1"/>
              <a:t>motori</a:t>
            </a:r>
            <a:r>
              <a:rPr lang="de-DE" dirty="0"/>
              <a:t> </a:t>
            </a:r>
            <a:r>
              <a:rPr dirty="0"/>
              <a:t>in </a:t>
            </a:r>
            <a:r>
              <a:rPr dirty="0" err="1"/>
              <a:t>montaggio</a:t>
            </a:r>
            <a:r>
              <a:rPr dirty="0"/>
              <a:t> </a:t>
            </a:r>
            <a:r>
              <a:rPr dirty="0" err="1"/>
              <a:t>diretto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Versioni</a:t>
            </a:r>
            <a:r>
              <a:rPr dirty="0"/>
              <a:t>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dell'adattatore</a:t>
            </a:r>
            <a:r>
              <a:rPr dirty="0"/>
              <a:t>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 MISURA per i vostri requisiti specifici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84422" y="5479967"/>
            <a:ext cx="2466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>
                <a:solidFill>
                  <a:schemeClr val="accent3"/>
                </a:solidFill>
              </a:rPr>
              <a:t>La soluzione giusta</a:t>
            </a:r>
            <a:br>
              <a:rPr sz="2000" b="1">
                <a:solidFill>
                  <a:schemeClr val="accent3"/>
                </a:solidFill>
              </a:rPr>
            </a:br>
            <a:r>
              <a:rPr sz="2000" b="1">
                <a:solidFill>
                  <a:schemeClr val="accent3"/>
                </a:solidFill>
              </a:rPr>
              <a:t>per ogni esigenza!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0D79AF8-BF9C-4593-871E-56D424734556}"/>
              </a:ext>
            </a:extLst>
          </p:cNvPr>
          <p:cNvGrpSpPr/>
          <p:nvPr/>
        </p:nvGrpSpPr>
        <p:grpSpPr>
          <a:xfrm rot="5400000" flipH="1">
            <a:off x="8057377" y="3830044"/>
            <a:ext cx="1466892" cy="4613337"/>
            <a:chOff x="0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5B30B3-FEFD-441C-8309-1234BC31F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079114"/>
              <a:ext cx="3017183" cy="1692579"/>
            </a:xfrm>
            <a:prstGeom prst="rtTriangle">
              <a:avLst/>
            </a:prstGeom>
            <a:solidFill>
              <a:schemeClr val="accent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CB3492AB-C850-47C4-ACD9-8F24430F4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44513872-351B-4408-9E85-60B7DDB5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458" y="828698"/>
            <a:ext cx="7705549" cy="562914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20916" y="277929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F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650832" y="323740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C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548811" y="3785088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7826423" y="3845250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899991" y="546605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7806905" y="4692284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8825543" y="383321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8758914" y="4738338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9272846" y="508648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889035" y="540219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10335126" y="588007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PH/PHV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1279415" y="628643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PHQ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771395" y="217064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8825294" y="3129162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10905519" y="4359001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9620519" y="24715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EZ/LM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171807" y="16393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8743319" y="1961320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23454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 riduttori planetari di STOBER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400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 dirty="0" err="1">
                <a:solidFill>
                  <a:schemeClr val="accent3"/>
                </a:solidFill>
              </a:rPr>
              <a:t>Potenti</a:t>
            </a:r>
            <a:r>
              <a:rPr sz="2400" b="1" dirty="0">
                <a:solidFill>
                  <a:schemeClr val="accent3"/>
                </a:solidFill>
              </a:rPr>
              <a:t>. </a:t>
            </a:r>
            <a:r>
              <a:rPr sz="2400" b="1" dirty="0" err="1">
                <a:solidFill>
                  <a:schemeClr val="accent3"/>
                </a:solidFill>
              </a:rPr>
              <a:t>Precisi</a:t>
            </a:r>
            <a:r>
              <a:rPr sz="2400" b="1" dirty="0">
                <a:solidFill>
                  <a:schemeClr val="accent3"/>
                </a:solidFill>
              </a:rPr>
              <a:t>. </a:t>
            </a:r>
            <a:r>
              <a:rPr sz="2400" b="1" dirty="0" err="1">
                <a:solidFill>
                  <a:schemeClr val="accent3"/>
                </a:solidFill>
              </a:rPr>
              <a:t>Su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misura</a:t>
            </a:r>
            <a:r>
              <a:rPr sz="2400" b="1" dirty="0">
                <a:solidFill>
                  <a:schemeClr val="accent3"/>
                </a:solidFill>
              </a:rPr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I </a:t>
            </a:r>
            <a:r>
              <a:rPr dirty="0" err="1"/>
              <a:t>motoriduttori</a:t>
            </a:r>
            <a:r>
              <a:rPr dirty="0"/>
              <a:t> </a:t>
            </a:r>
            <a:r>
              <a:rPr dirty="0" err="1"/>
              <a:t>planetari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compatti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mercato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Precisione</a:t>
            </a:r>
            <a:r>
              <a:rPr dirty="0"/>
              <a:t> e </a:t>
            </a:r>
            <a:r>
              <a:rPr dirty="0" err="1"/>
              <a:t>prestazioni</a:t>
            </a:r>
            <a:r>
              <a:rPr dirty="0"/>
              <a:t> </a:t>
            </a:r>
            <a:r>
              <a:rPr dirty="0" err="1"/>
              <a:t>eccellenti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Possibilità</a:t>
            </a:r>
            <a:r>
              <a:rPr dirty="0"/>
              <a:t> di </a:t>
            </a:r>
            <a:r>
              <a:rPr dirty="0" err="1"/>
              <a:t>combinazione</a:t>
            </a:r>
            <a:r>
              <a:rPr dirty="0"/>
              <a:t> e </a:t>
            </a:r>
            <a:r>
              <a:rPr dirty="0" err="1"/>
              <a:t>opzioni</a:t>
            </a:r>
            <a:r>
              <a:rPr dirty="0"/>
              <a:t> </a:t>
            </a:r>
            <a:r>
              <a:rPr dirty="0" err="1"/>
              <a:t>impareggiabili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Robustezza</a:t>
            </a:r>
            <a:r>
              <a:rPr dirty="0"/>
              <a:t> </a:t>
            </a:r>
            <a:r>
              <a:rPr dirty="0" err="1"/>
              <a:t>straordinaria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Soluzioni</a:t>
            </a:r>
            <a:r>
              <a:rPr dirty="0"/>
              <a:t> di </a:t>
            </a:r>
            <a:r>
              <a:rPr dirty="0" err="1"/>
              <a:t>trasmissione</a:t>
            </a:r>
            <a:r>
              <a:rPr dirty="0"/>
              <a:t> </a:t>
            </a:r>
            <a:r>
              <a:rPr dirty="0" err="1"/>
              <a:t>pronte</a:t>
            </a:r>
            <a:r>
              <a:rPr dirty="0"/>
              <a:t> al </a:t>
            </a:r>
            <a:r>
              <a:rPr dirty="0" err="1"/>
              <a:t>montaggio</a:t>
            </a:r>
            <a:r>
              <a:rPr dirty="0"/>
              <a:t> per </a:t>
            </a:r>
            <a:br>
              <a:rPr lang="de-DE" dirty="0"/>
            </a:br>
            <a:r>
              <a:rPr dirty="0" err="1"/>
              <a:t>macchine</a:t>
            </a:r>
            <a:r>
              <a:rPr dirty="0"/>
              <a:t> </a:t>
            </a:r>
            <a:r>
              <a:rPr dirty="0" err="1"/>
              <a:t>utensili</a:t>
            </a:r>
            <a:r>
              <a:rPr lang="de-DE" dirty="0"/>
              <a:t> </a:t>
            </a:r>
            <a:r>
              <a:rPr dirty="0"/>
              <a:t>e di </a:t>
            </a:r>
            <a:r>
              <a:rPr dirty="0" err="1"/>
              <a:t>imballaggio</a:t>
            </a:r>
            <a:r>
              <a:rPr dirty="0"/>
              <a:t>, </a:t>
            </a:r>
            <a:r>
              <a:rPr dirty="0" err="1"/>
              <a:t>nonché</a:t>
            </a:r>
            <a:r>
              <a:rPr dirty="0"/>
              <a:t> per </a:t>
            </a:r>
            <a:br>
              <a:rPr lang="de-DE" dirty="0"/>
            </a:br>
            <a:r>
              <a:rPr dirty="0" err="1"/>
              <a:t>applicazioni</a:t>
            </a:r>
            <a:r>
              <a:rPr dirty="0"/>
              <a:t> del </a:t>
            </a:r>
            <a:r>
              <a:rPr dirty="0" err="1"/>
              <a:t>settore</a:t>
            </a:r>
            <a:r>
              <a:rPr lang="de-DE" dirty="0"/>
              <a:t> </a:t>
            </a:r>
            <a:r>
              <a:rPr dirty="0" err="1"/>
              <a:t>dell'automazione</a:t>
            </a:r>
            <a:r>
              <a:rPr dirty="0"/>
              <a:t> e </a:t>
            </a:r>
            <a:r>
              <a:rPr dirty="0" err="1"/>
              <a:t>della</a:t>
            </a:r>
            <a:r>
              <a:rPr dirty="0"/>
              <a:t> </a:t>
            </a:r>
            <a:br>
              <a:rPr lang="de-DE" dirty="0"/>
            </a:br>
            <a:r>
              <a:rPr dirty="0" err="1"/>
              <a:t>robotica</a:t>
            </a:r>
            <a:r>
              <a:rPr dirty="0"/>
              <a:t>. </a:t>
            </a:r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00905D71-7159-42B0-9946-FB18EA5198B5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4013CB-0068-42AC-A2EA-E518D9FC46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5721" y="2308165"/>
            <a:ext cx="6995407" cy="50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STOBER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it-IT" sz="2400" b="1" dirty="0">
                <a:solidFill>
                  <a:schemeClr val="accent3"/>
                </a:solidFill>
              </a:rPr>
              <a:t>La migliore soluzione per la trasmissione e l’automazione</a:t>
            </a:r>
            <a:endParaRPr lang="de-DE" sz="2400" b="1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dirty="0"/>
              <a:t>Trovare e configurare velocemente con pochi clic.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F</a:t>
            </a:r>
            <a:r>
              <a:rPr lang="it-IT" dirty="0" err="1"/>
              <a:t>iltrare</a:t>
            </a:r>
            <a:r>
              <a:rPr lang="it-IT" dirty="0"/>
              <a:t>, confrontare, salvare e condividere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Scaricare</a:t>
            </a:r>
            <a:r>
              <a:rPr lang="de-DE" dirty="0"/>
              <a:t>: </a:t>
            </a:r>
            <a:r>
              <a:rPr lang="it-IT" dirty="0"/>
              <a:t>modelli 3D, disegni quotati e schede tecniche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Richiedi</a:t>
            </a:r>
            <a:r>
              <a:rPr lang="de-DE" dirty="0"/>
              <a:t> </a:t>
            </a:r>
            <a:r>
              <a:rPr lang="de-DE" dirty="0" err="1"/>
              <a:t>direttamente</a:t>
            </a:r>
            <a:r>
              <a:rPr lang="de-DE" dirty="0"/>
              <a:t> </a:t>
            </a:r>
            <a:r>
              <a:rPr lang="de-DE" dirty="0" err="1"/>
              <a:t>un'offerta</a:t>
            </a:r>
            <a:r>
              <a:rPr lang="de-DE" dirty="0"/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14510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F225E8E-9121-4B06-B037-BD167DF0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2801" y="836591"/>
            <a:ext cx="6325777" cy="6531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3493D8-63FD-4961-849C-5071320E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t>MORE THAN JUST A GEARBOX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40B6F2A-CE57-4C93-8678-CF6BF7F54812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>
                <a:solidFill>
                  <a:schemeClr val="accent3"/>
                </a:solidFill>
              </a:rPr>
              <a:t>Per una marcia in più!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Una collaborazione alla pari.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Consulenza personale e competente.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Supporto a 360°:</a:t>
            </a:r>
            <a:br/>
            <a:r>
              <a:t>dalla progettazione alla messa in funzione </a:t>
            </a:r>
            <a:br/>
            <a:r>
              <a:t>e ovviamente anche oltre.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Soluzione ottimale per ogni</a:t>
            </a:r>
            <a:br/>
            <a:r>
              <a:t>campo applicativo specifico.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A6D240-3744-4298-A665-6BB42A7C6C96}"/>
              </a:ext>
            </a:extLst>
          </p:cNvPr>
          <p:cNvSpPr txBox="1"/>
          <p:nvPr/>
        </p:nvSpPr>
        <p:spPr>
          <a:xfrm>
            <a:off x="5205663" y="1781223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THAN JUST A GEARBOX</a:t>
            </a:r>
            <a:r>
              <a:rPr sz="28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7848B5-1C8A-4AEB-8819-7B9ABEB442DB}"/>
              </a:ext>
            </a:extLst>
          </p:cNvPr>
          <p:cNvSpPr txBox="1"/>
          <p:nvPr/>
        </p:nvSpPr>
        <p:spPr>
          <a:xfrm>
            <a:off x="5205663" y="1061306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MORE</a:t>
            </a:r>
            <a:r>
              <a:rPr sz="40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D953D-8318-4896-BDFD-83E4BA0D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CARTA D'IDENTITÀ DEL PRODOTTO DI STOBER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E5187D-BE33-495E-84C4-F7E5D62E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8597" y="3586798"/>
            <a:ext cx="5166533" cy="10357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791F57-DD90-45BA-A73A-98CE9F80F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36186" y="1070388"/>
            <a:ext cx="4112598" cy="5427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537CE0-BD52-44BD-A960-7E61C5E1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840" y="5059633"/>
            <a:ext cx="5901943" cy="1153161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E603157-52B7-40FB-A83D-7EF308041CB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5559600" cy="20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>
                <a:solidFill>
                  <a:schemeClr val="accent3"/>
                </a:solidFill>
              </a:rPr>
              <a:t>Tutte le informazioni a portata di mano. Sempre disponibili!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Istruzioni per l'uso e il montaggio.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Listini ricambi.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Avvertenze sulle caratteristiche tecniche.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6A58719-0218-4576-86EC-670B1A44ABB1}"/>
              </a:ext>
            </a:extLst>
          </p:cNvPr>
          <p:cNvSpPr/>
          <p:nvPr/>
        </p:nvSpPr>
        <p:spPr>
          <a:xfrm>
            <a:off x="540000" y="3784445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EA0ACF1-955F-4A94-ACF3-818A16D33B65}"/>
              </a:ext>
            </a:extLst>
          </p:cNvPr>
          <p:cNvSpPr/>
          <p:nvPr/>
        </p:nvSpPr>
        <p:spPr>
          <a:xfrm>
            <a:off x="540000" y="5046666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4254278-7F09-438A-AB78-73A9DA81A0E8}"/>
              </a:ext>
            </a:extLst>
          </p:cNvPr>
          <p:cNvSpPr/>
          <p:nvPr/>
        </p:nvSpPr>
        <p:spPr>
          <a:xfrm>
            <a:off x="5199729" y="3480727"/>
            <a:ext cx="1229311" cy="1231200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4EB1B23-D815-4806-ABE5-12F6FDE4713C}"/>
              </a:ext>
            </a:extLst>
          </p:cNvPr>
          <p:cNvSpPr/>
          <p:nvPr/>
        </p:nvSpPr>
        <p:spPr>
          <a:xfrm>
            <a:off x="1666666" y="5532696"/>
            <a:ext cx="1762333" cy="512643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AFB69B3-4FCB-4ACE-98F4-306E17B3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36186" y="1134357"/>
            <a:ext cx="4343980" cy="27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Risparmiate spazio!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Compatti.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Peso ridotto.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Coppia elevata.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sz="2400" b="1">
                <a:solidFill>
                  <a:schemeClr val="accent4"/>
                </a:solidFill>
              </a:rPr>
            </a:br>
            <a:r>
              <a:rPr sz="2400" b="1">
                <a:solidFill>
                  <a:schemeClr val="accent4"/>
                </a:solidFill>
              </a:rPr>
              <a:t>Approfittate dei vantaggi del montaggio diretto!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Nessun adattatore motore.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Peso ridotto.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Massima dinamica di trasmissione.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Aumento del 65% della densità di potenza.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Soluzione di trasmissione pronta al montaggio.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PRESTAZIONI migliorate per la vostra macchina!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36103" y="3021235"/>
            <a:ext cx="5005685" cy="3330778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sz="2800" b="1">
                <a:solidFill>
                  <a:schemeClr val="bg1"/>
                </a:solidFill>
              </a:rPr>
              <a:t>I motoriduttori planetari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più compatti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sul mercato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487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78392" y="1424299"/>
            <a:ext cx="11161800" cy="55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400" b="1" dirty="0" err="1">
                <a:solidFill>
                  <a:schemeClr val="accent3"/>
                </a:solidFill>
              </a:rPr>
              <a:t>Coppia</a:t>
            </a:r>
            <a:r>
              <a:rPr lang="de-DE" sz="2400" b="1" dirty="0">
                <a:solidFill>
                  <a:schemeClr val="accent3"/>
                </a:solidFill>
              </a:rPr>
              <a:t> più </a:t>
            </a:r>
            <a:r>
              <a:rPr lang="de-DE" sz="2400" b="1" dirty="0" err="1">
                <a:solidFill>
                  <a:schemeClr val="accent3"/>
                </a:solidFill>
              </a:rPr>
              <a:t>elevata</a:t>
            </a:r>
            <a:r>
              <a:rPr lang="de-DE"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dirty="0"/>
              <a:t>Coppie maggiori grazie a una dentatura </a:t>
            </a:r>
            <a:br>
              <a:rPr lang="it-IT" dirty="0"/>
            </a:br>
            <a:r>
              <a:rPr lang="it-IT" dirty="0"/>
              <a:t>più larga.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dirty="0"/>
              <a:t>Coppie maggiori grazie alla dentatura della </a:t>
            </a:r>
            <a:br>
              <a:rPr lang="it-IT" dirty="0"/>
            </a:br>
            <a:r>
              <a:rPr lang="it-IT" dirty="0"/>
              <a:t>scatola temprata a nitrazione (a gioco ridotto).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PRESTAZIONI migliorate per la vostra macchina!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01391BA-C30E-4438-B2EE-65A70BFA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4270" y="1010886"/>
            <a:ext cx="5982357" cy="56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774E9B-6935-4A37-BC0E-3C92A22738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9016" y="4295510"/>
            <a:ext cx="3740990" cy="28074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5568015-3C07-4A6D-8782-ABBE2D94F6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59728" y="1727975"/>
            <a:ext cx="1003942" cy="453600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2915BEF-6EE7-4A8A-99C7-6B0E5FB1B7F2}"/>
              </a:ext>
            </a:extLst>
          </p:cNvPr>
          <p:cNvGrpSpPr>
            <a:grpSpLocks noChangeAspect="1"/>
          </p:cNvGrpSpPr>
          <p:nvPr/>
        </p:nvGrpSpPr>
        <p:grpSpPr>
          <a:xfrm>
            <a:off x="904517" y="2594174"/>
            <a:ext cx="1681508" cy="1195189"/>
            <a:chOff x="916177" y="3223371"/>
            <a:chExt cx="3922951" cy="2788371"/>
          </a:xfrm>
        </p:grpSpPr>
        <p:pic>
          <p:nvPicPr>
            <p:cNvPr id="9" name="Grafik 8" descr="Ein Bild, das Maschine enthält.&#10;&#10;Automatisch generierte Beschreibung">
              <a:extLst>
                <a:ext uri="{FF2B5EF4-FFF2-40B4-BE49-F238E27FC236}">
                  <a16:creationId xmlns:a16="http://schemas.microsoft.com/office/drawing/2014/main" id="{C51E8144-44EC-4BA6-9842-97746C1C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916177" y="3223371"/>
              <a:ext cx="1533963" cy="2002805"/>
            </a:xfrm>
            <a:prstGeom prst="rect">
              <a:avLst/>
            </a:prstGeom>
          </p:spPr>
        </p:pic>
        <p:pic>
          <p:nvPicPr>
            <p:cNvPr id="10" name="Grafik 9" descr="Ein Bild, das Gebäude enthält.&#10;&#10;Automatisch generierte Beschreibung">
              <a:extLst>
                <a:ext uri="{FF2B5EF4-FFF2-40B4-BE49-F238E27FC236}">
                  <a16:creationId xmlns:a16="http://schemas.microsoft.com/office/drawing/2014/main" id="{F27849A4-DD54-4556-B630-22A0BAC4A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55699" y="3310687"/>
              <a:ext cx="2083429" cy="270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4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40000" y="1507688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Maggiore </a:t>
            </a:r>
            <a:r>
              <a:rPr sz="2400" b="1" dirty="0" err="1">
                <a:solidFill>
                  <a:schemeClr val="accent3"/>
                </a:solidFill>
              </a:rPr>
              <a:t>qualità</a:t>
            </a:r>
            <a:r>
              <a:rPr sz="2400" b="1" dirty="0">
                <a:solidFill>
                  <a:schemeClr val="accent3"/>
                </a:solidFill>
              </a:rPr>
              <a:t>, </a:t>
            </a:r>
            <a:r>
              <a:rPr sz="2400" b="1" dirty="0" err="1">
                <a:solidFill>
                  <a:schemeClr val="accent3"/>
                </a:solidFill>
              </a:rPr>
              <a:t>più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precisione</a:t>
            </a:r>
            <a:r>
              <a:rPr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Massima</a:t>
            </a:r>
            <a:r>
              <a:rPr dirty="0"/>
              <a:t> </a:t>
            </a:r>
            <a:r>
              <a:rPr dirty="0" err="1"/>
              <a:t>precisione</a:t>
            </a:r>
            <a:r>
              <a:rPr dirty="0"/>
              <a:t> di </a:t>
            </a:r>
            <a:r>
              <a:rPr dirty="0" err="1"/>
              <a:t>posizionamento</a:t>
            </a:r>
            <a:r>
              <a:rPr dirty="0"/>
              <a:t>: </a:t>
            </a:r>
            <a:r>
              <a:rPr dirty="0" err="1"/>
              <a:t>gioco</a:t>
            </a:r>
            <a:r>
              <a:rPr dirty="0"/>
              <a:t> </a:t>
            </a:r>
            <a:r>
              <a:rPr dirty="0" err="1"/>
              <a:t>torsionale</a:t>
            </a:r>
            <a:r>
              <a:rPr dirty="0"/>
              <a:t> </a:t>
            </a:r>
            <a:r>
              <a:rPr dirty="0" err="1"/>
              <a:t>ridotto</a:t>
            </a:r>
            <a:r>
              <a:rPr dirty="0"/>
              <a:t> ≤ 1 arcmin.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Scatola</a:t>
            </a:r>
            <a:r>
              <a:rPr dirty="0"/>
              <a:t> e </a:t>
            </a:r>
            <a:r>
              <a:rPr dirty="0" err="1"/>
              <a:t>dentatura</a:t>
            </a:r>
            <a:r>
              <a:rPr dirty="0"/>
              <a:t> di </a:t>
            </a:r>
            <a:r>
              <a:rPr dirty="0" err="1"/>
              <a:t>alta</a:t>
            </a:r>
            <a:r>
              <a:rPr dirty="0"/>
              <a:t> </a:t>
            </a:r>
            <a:r>
              <a:rPr dirty="0" err="1"/>
              <a:t>qualità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Coppie</a:t>
            </a:r>
            <a:r>
              <a:rPr dirty="0"/>
              <a:t> di </a:t>
            </a:r>
            <a:r>
              <a:rPr dirty="0" err="1"/>
              <a:t>accelerazione</a:t>
            </a:r>
            <a:r>
              <a:rPr dirty="0"/>
              <a:t> elevate e </a:t>
            </a:r>
            <a:r>
              <a:rPr dirty="0" err="1"/>
              <a:t>contemporaneamente</a:t>
            </a:r>
            <a:r>
              <a:rPr dirty="0"/>
              <a:t> </a:t>
            </a:r>
            <a:r>
              <a:rPr dirty="0" err="1"/>
              <a:t>massima</a:t>
            </a:r>
            <a:r>
              <a:rPr dirty="0"/>
              <a:t> </a:t>
            </a:r>
            <a:br>
              <a:rPr lang="de-DE" dirty="0"/>
            </a:br>
            <a:r>
              <a:rPr dirty="0" err="1"/>
              <a:t>accuratezza</a:t>
            </a:r>
            <a:r>
              <a:rPr dirty="0"/>
              <a:t> di </a:t>
            </a:r>
            <a:r>
              <a:rPr dirty="0" err="1"/>
              <a:t>funzionamento</a:t>
            </a:r>
            <a:r>
              <a:rPr lang="de-DE" dirty="0"/>
              <a:t> </a:t>
            </a:r>
            <a:r>
              <a:rPr dirty="0"/>
              <a:t>e </a:t>
            </a:r>
            <a:r>
              <a:rPr dirty="0" err="1"/>
              <a:t>precisione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Più PRECISIONE con i riduttori planetari di STOBER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8043907" y="5483007"/>
            <a:ext cx="2336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sz="2000" b="1" dirty="0">
                <a:solidFill>
                  <a:schemeClr val="accent3"/>
                </a:solidFill>
              </a:rPr>
              <a:t>Ad </a:t>
            </a:r>
            <a:r>
              <a:rPr sz="2000" b="1" dirty="0" err="1">
                <a:solidFill>
                  <a:schemeClr val="accent3"/>
                </a:solidFill>
              </a:rPr>
              <a:t>alta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precisione</a:t>
            </a:r>
            <a:r>
              <a:rPr sz="2000" b="1" dirty="0">
                <a:solidFill>
                  <a:schemeClr val="accent3"/>
                </a:solidFill>
              </a:rPr>
              <a:t> e </a:t>
            </a:r>
            <a:br>
              <a:rPr lang="de-DE" sz="2000" b="1" dirty="0">
                <a:solidFill>
                  <a:schemeClr val="accent3"/>
                </a:solidFill>
              </a:rPr>
            </a:br>
            <a:r>
              <a:rPr sz="2000" b="1" dirty="0">
                <a:solidFill>
                  <a:schemeClr val="accent3"/>
                </a:solidFill>
              </a:rPr>
              <a:t>con </a:t>
            </a:r>
            <a:r>
              <a:rPr sz="2000" b="1" dirty="0" err="1">
                <a:solidFill>
                  <a:schemeClr val="accent3"/>
                </a:solidFill>
              </a:rPr>
              <a:t>gioco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ridotto</a:t>
            </a:r>
            <a:r>
              <a:rPr sz="2000" b="1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354261" y="5757828"/>
            <a:ext cx="3391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b="1" dirty="0" err="1">
                <a:solidFill>
                  <a:schemeClr val="bg1"/>
                </a:solidFill>
              </a:rPr>
              <a:t>Azionamento</a:t>
            </a:r>
            <a:r>
              <a:rPr b="1" dirty="0">
                <a:solidFill>
                  <a:schemeClr val="bg1"/>
                </a:solidFill>
              </a:rPr>
              <a:t> a </a:t>
            </a:r>
            <a:r>
              <a:rPr b="1" dirty="0" err="1">
                <a:solidFill>
                  <a:schemeClr val="bg1"/>
                </a:solidFill>
              </a:rPr>
              <a:t>cremagliera</a:t>
            </a:r>
            <a:r>
              <a:rPr b="1" dirty="0">
                <a:solidFill>
                  <a:schemeClr val="bg1"/>
                </a:solidFill>
              </a:rPr>
              <a:t> STOBER con </a:t>
            </a:r>
            <a:r>
              <a:rPr b="1" dirty="0" err="1">
                <a:solidFill>
                  <a:schemeClr val="bg1"/>
                </a:solidFill>
              </a:rPr>
              <a:t>concentricità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ridotta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sz="2800" b="1" dirty="0">
                <a:solidFill>
                  <a:schemeClr val="bg1"/>
                </a:solidFill>
              </a:rPr>
              <a:t>≤ 10 </a:t>
            </a:r>
            <a:r>
              <a:rPr sz="2800" b="1" dirty="0" err="1">
                <a:solidFill>
                  <a:schemeClr val="bg1"/>
                </a:solidFill>
              </a:rPr>
              <a:t>μm</a:t>
            </a:r>
            <a:r>
              <a:rPr sz="2800" dirty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EB8B15A-FFA3-4D73-B629-40B50942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6473" y="2379407"/>
            <a:ext cx="4281474" cy="32135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F96900A-E6F3-4127-B190-9C3D8CC0F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589"/>
          <a:stretch/>
        </p:blipFill>
        <p:spPr>
          <a:xfrm>
            <a:off x="7825398" y="189763"/>
            <a:ext cx="4281474" cy="57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BE662B32-CFBF-4FC0-817C-473A0601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87527" y="3666418"/>
            <a:ext cx="3105838" cy="31915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C8F52B-27E7-4866-A8A3-0A36D6F8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57242" y="3665312"/>
            <a:ext cx="5723236" cy="32187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85860D-EF9C-4C10-AB07-E030B37482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4933094"/>
            <a:ext cx="3578485" cy="19763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D4840C-E7B2-49F6-BE9A-79A6279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Garanzia di qualità!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A360BDC-A080-4EA4-A136-02F871544E05}"/>
              </a:ext>
            </a:extLst>
          </p:cNvPr>
          <p:cNvGrpSpPr/>
          <p:nvPr/>
        </p:nvGrpSpPr>
        <p:grpSpPr>
          <a:xfrm rot="5400000" flipH="1">
            <a:off x="2594788" y="2820565"/>
            <a:ext cx="1962342" cy="6171516"/>
            <a:chOff x="-1" y="2079114"/>
            <a:chExt cx="3017183" cy="3364751"/>
          </a:xfrm>
        </p:grpSpPr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9E47250B-DC4E-473A-8BD8-B78B298B3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winkliges Dreieck 6">
              <a:extLst>
                <a:ext uri="{FF2B5EF4-FFF2-40B4-BE49-F238E27FC236}">
                  <a16:creationId xmlns:a16="http://schemas.microsoft.com/office/drawing/2014/main" id="{37769793-F801-4AB9-B9AF-21F13E4831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ACDEA5-DF6B-416C-B383-158288EB977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4016287" y="2843220"/>
            <a:ext cx="1620663" cy="253876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CF83163-7FA5-498A-86E0-2CD8FE944E2A}"/>
              </a:ext>
            </a:extLst>
          </p:cNvPr>
          <p:cNvSpPr txBox="1">
            <a:spLocks/>
          </p:cNvSpPr>
          <p:nvPr/>
        </p:nvSpPr>
        <p:spPr>
          <a:xfrm>
            <a:off x="537906" y="1463738"/>
            <a:ext cx="9044505" cy="2201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 err="1">
                <a:solidFill>
                  <a:schemeClr val="accent3"/>
                </a:solidFill>
              </a:rPr>
              <a:t>Controlliamo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i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nostri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riduttori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planetari</a:t>
            </a:r>
            <a:r>
              <a:rPr sz="2400" b="1" dirty="0">
                <a:solidFill>
                  <a:schemeClr val="accent3"/>
                </a:solidFill>
              </a:rPr>
              <a:t> fin </a:t>
            </a:r>
            <a:r>
              <a:rPr sz="2400" b="1" dirty="0" err="1">
                <a:solidFill>
                  <a:schemeClr val="accent3"/>
                </a:solidFill>
              </a:rPr>
              <a:t>nel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minimo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dettaglio</a:t>
            </a:r>
            <a:r>
              <a:rPr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Banchi</a:t>
            </a:r>
            <a:r>
              <a:rPr dirty="0"/>
              <a:t> di </a:t>
            </a:r>
            <a:r>
              <a:rPr dirty="0" err="1"/>
              <a:t>prova</a:t>
            </a:r>
            <a:r>
              <a:rPr dirty="0"/>
              <a:t> </a:t>
            </a:r>
            <a:r>
              <a:rPr dirty="0" err="1"/>
              <a:t>ideati</a:t>
            </a:r>
            <a:r>
              <a:rPr dirty="0"/>
              <a:t> e </a:t>
            </a:r>
            <a:r>
              <a:rPr dirty="0" err="1"/>
              <a:t>prodotti</a:t>
            </a:r>
            <a:r>
              <a:rPr dirty="0"/>
              <a:t> da </a:t>
            </a:r>
            <a:r>
              <a:rPr dirty="0" err="1"/>
              <a:t>noi</a:t>
            </a:r>
            <a:r>
              <a:rPr dirty="0"/>
              <a:t> con </a:t>
            </a:r>
            <a:r>
              <a:rPr dirty="0" err="1"/>
              <a:t>componenti</a:t>
            </a:r>
            <a:r>
              <a:rPr dirty="0"/>
              <a:t> STOBER.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dirty="0"/>
              <a:t>Test e documentazione di tutte le caratteristiche tecniche e dei valori come ad es. : rumorosità, precarico cuscinetti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Banco di </a:t>
            </a:r>
            <a:r>
              <a:rPr dirty="0" err="1"/>
              <a:t>prova</a:t>
            </a:r>
            <a:r>
              <a:rPr dirty="0"/>
              <a:t> </a:t>
            </a:r>
            <a:r>
              <a:rPr dirty="0" err="1"/>
              <a:t>separato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controllo</a:t>
            </a:r>
            <a:r>
              <a:rPr dirty="0"/>
              <a:t> del </a:t>
            </a:r>
            <a:r>
              <a:rPr dirty="0" err="1"/>
              <a:t>gioco</a:t>
            </a:r>
            <a:r>
              <a:rPr dirty="0"/>
              <a:t> </a:t>
            </a:r>
            <a:r>
              <a:rPr dirty="0" err="1"/>
              <a:t>torsionale</a:t>
            </a:r>
            <a:r>
              <a:rPr dirty="0"/>
              <a:t> per una </a:t>
            </a:r>
            <a:r>
              <a:rPr dirty="0" err="1"/>
              <a:t>massima</a:t>
            </a:r>
            <a:r>
              <a:rPr dirty="0"/>
              <a:t> </a:t>
            </a:r>
            <a:r>
              <a:rPr dirty="0" err="1"/>
              <a:t>precisione</a:t>
            </a:r>
            <a:r>
              <a:rPr dirty="0"/>
              <a:t> di </a:t>
            </a:r>
            <a:r>
              <a:rPr dirty="0" err="1"/>
              <a:t>posizionamento</a:t>
            </a:r>
            <a:r>
              <a:rPr dirty="0"/>
              <a:t>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8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Metallwaren, Kuchen, Tasse, drinnen enthält.&#10;&#10;Automatisch generierte Beschreibung">
            <a:extLst>
              <a:ext uri="{FF2B5EF4-FFF2-40B4-BE49-F238E27FC236}">
                <a16:creationId xmlns:a16="http://schemas.microsoft.com/office/drawing/2014/main" id="{A59C9FC4-04BE-4162-A3E9-D80C12442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8" b="2828"/>
          <a:stretch/>
        </p:blipFill>
        <p:spPr>
          <a:xfrm>
            <a:off x="0" y="849837"/>
            <a:ext cx="12192000" cy="6008164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Dentatura elicoidale di alta qualità!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Unica nel segmento Economy.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Funzionamento assolutamente silenzioso.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Rumorosità minima.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 come Economy: i riduttori PE STOBER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8669F"/>
              </a:buClr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motoriduttori planetari</a:t>
            </a:r>
            <a:b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più compatti</a:t>
            </a:r>
            <a:b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 mercato</a:t>
            </a:r>
          </a:p>
        </p:txBody>
      </p:sp>
      <p:pic>
        <p:nvPicPr>
          <p:cNvPr id="9" name="Grafik 8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DAAB1C75-D032-4FC2-800B-2C6E86BC0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48" y="3429000"/>
            <a:ext cx="1336160" cy="1732261"/>
          </a:xfrm>
          <a:prstGeom prst="rect">
            <a:avLst/>
          </a:prstGeom>
        </p:spPr>
      </p:pic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BEC0169F-C2E9-48F0-8156-0DC7F959E4F6}"/>
              </a:ext>
            </a:extLst>
          </p:cNvPr>
          <p:cNvSpPr>
            <a:spLocks noChangeAspect="1"/>
          </p:cNvSpPr>
          <p:nvPr/>
        </p:nvSpPr>
        <p:spPr>
          <a:xfrm flipH="1">
            <a:off x="3813243" y="1505441"/>
            <a:ext cx="8400814" cy="5352559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 descr="Ein Bild, das schwarz, Licht enthält.&#10;&#10;Automatisch generierte Beschreibung">
            <a:extLst>
              <a:ext uri="{FF2B5EF4-FFF2-40B4-BE49-F238E27FC236}">
                <a16:creationId xmlns:a16="http://schemas.microsoft.com/office/drawing/2014/main" id="{649EF3DD-0F68-40F6-96C8-42585589C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406" y="2873237"/>
            <a:ext cx="4240758" cy="28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winkliges Dreieck 16">
            <a:extLst>
              <a:ext uri="{FF2B5EF4-FFF2-40B4-BE49-F238E27FC236}">
                <a16:creationId xmlns:a16="http://schemas.microsoft.com/office/drawing/2014/main" id="{73053C9D-C977-4AC5-BCC6-132085442803}"/>
              </a:ext>
            </a:extLst>
          </p:cNvPr>
          <p:cNvSpPr>
            <a:spLocks noChangeAspect="1"/>
          </p:cNvSpPr>
          <p:nvPr/>
        </p:nvSpPr>
        <p:spPr>
          <a:xfrm flipH="1">
            <a:off x="2724196" y="3553972"/>
            <a:ext cx="5177636" cy="3304028"/>
          </a:xfrm>
          <a:prstGeom prst="rt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3C7070-92F3-45A2-B05E-F6BDA75A1D00}"/>
              </a:ext>
            </a:extLst>
          </p:cNvPr>
          <p:cNvSpPr>
            <a:spLocks noChangeAspect="1"/>
          </p:cNvSpPr>
          <p:nvPr/>
        </p:nvSpPr>
        <p:spPr>
          <a:xfrm flipH="1">
            <a:off x="7901832" y="802542"/>
            <a:ext cx="4290165" cy="2737702"/>
          </a:xfrm>
          <a:prstGeom prst="rt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4"/>
                </a:solidFill>
              </a:rPr>
              <a:t>Altamente efficiente nel montaggio diretto!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Nessun adattatore motore.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Peso ridotto.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Assolutamente compatto.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Imbattibile dal punto di vista economico con il motore Lean della</a:t>
            </a:r>
            <a:br/>
            <a:r>
              <a:t>classe di efficienza energetica IE5 (rendimenti fino al 96%).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Disponibile anche come azionamento a cremagliera con un</a:t>
            </a:r>
            <a:br/>
            <a:r>
              <a:t>servomotore sincrono della</a:t>
            </a:r>
            <a:br/>
            <a:r>
              <a:t>serie EZ.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Efficienza imbattibile!</a:t>
            </a:r>
          </a:p>
        </p:txBody>
      </p:sp>
      <p:pic>
        <p:nvPicPr>
          <p:cNvPr id="7" name="Grafik 6" descr="Ein Bild, das Projektor, Licht enthält.&#10;&#10;Automatisch generierte Beschreibung">
            <a:extLst>
              <a:ext uri="{FF2B5EF4-FFF2-40B4-BE49-F238E27FC236}">
                <a16:creationId xmlns:a16="http://schemas.microsoft.com/office/drawing/2014/main" id="{59041C3A-C1BE-407C-A524-E2D2D9961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832" y="1479667"/>
            <a:ext cx="3409859" cy="22732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B6F6D1-C24B-4906-8E90-5C118F6B9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408" y="4313164"/>
            <a:ext cx="1947269" cy="1742294"/>
          </a:xfrm>
          <a:prstGeom prst="rect">
            <a:avLst/>
          </a:prstGeom>
        </p:spPr>
      </p:pic>
      <p:pic>
        <p:nvPicPr>
          <p:cNvPr id="11" name="Grafik 10" descr="Ein Bild, das Text, Elektronik, Kamera enthält.&#10;&#10;Automatisch generierte Beschreibung">
            <a:extLst>
              <a:ext uri="{FF2B5EF4-FFF2-40B4-BE49-F238E27FC236}">
                <a16:creationId xmlns:a16="http://schemas.microsoft.com/office/drawing/2014/main" id="{2C06BC52-3A00-42E5-B6A8-ADD230DB1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017" y="4068305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>
            <a:extLst>
              <a:ext uri="{FF2B5EF4-FFF2-40B4-BE49-F238E27FC236}">
                <a16:creationId xmlns:a16="http://schemas.microsoft.com/office/drawing/2014/main" id="{8E5BD5F8-D943-4F4C-909F-B92B89B81451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4"/>
                </a:solidFill>
              </a:rPr>
              <a:t>Migliori prestazioni!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Fino a circa il 45% in più di coppia di accelerazione.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Fino a circa il 50% in più di coppia nominale.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Riduttore PE a due stadi ancora più corto, più leggero e quindi più compatto.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Puntate sulle prestazioni</a:t>
            </a:r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4BF5BE34-F076-4767-8D50-A1E84CAB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1" y="3277829"/>
            <a:ext cx="4434502" cy="27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2">
            <a:extLst>
              <a:ext uri="{FF2B5EF4-FFF2-40B4-BE49-F238E27FC236}">
                <a16:creationId xmlns:a16="http://schemas.microsoft.com/office/drawing/2014/main" id="{C75B3BD4-DD1A-41EE-92D5-EAAAE436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32" y="3277829"/>
            <a:ext cx="4434502" cy="27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9AC9D39-8F5B-4A87-AA61-83CCF5647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0379" t="26620" r="25320" b="30297"/>
          <a:stretch/>
        </p:blipFill>
        <p:spPr>
          <a:xfrm>
            <a:off x="5638800" y="2930679"/>
            <a:ext cx="6553199" cy="3169386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4"/>
                </a:solidFill>
              </a:rPr>
              <a:t>Compatibilità senza eccezioni.</a:t>
            </a:r>
            <a:endParaRPr lang="de-DE" sz="2400" b="1" dirty="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Interfacce compatibili con tutti i riduttori planetari di</a:t>
            </a:r>
            <a:br/>
            <a:r>
              <a:t>terza generazione.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Montaggio facile e veloce su motori di terzi grazie </a:t>
            </a:r>
            <a:br/>
            <a:r>
              <a:t>ad adattatori motore di alta qualità.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Possibilità di scelta di motori più piccoli.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 tutte le serie.</a:t>
            </a:r>
          </a:p>
        </p:txBody>
      </p:sp>
      <p:pic>
        <p:nvPicPr>
          <p:cNvPr id="8" name="Grafik 7" descr="Ein Bild, das schwarz, Projektor enthält.&#10;&#10;Automatisch generierte Beschreibung">
            <a:extLst>
              <a:ext uri="{FF2B5EF4-FFF2-40B4-BE49-F238E27FC236}">
                <a16:creationId xmlns:a16="http://schemas.microsoft.com/office/drawing/2014/main" id="{B50EF208-367E-43D0-AE25-3A4098145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85471" y="4232576"/>
            <a:ext cx="3241929" cy="2161286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FD6F304-BB9D-4341-962D-4CCD65202E0E}"/>
              </a:ext>
            </a:extLst>
          </p:cNvPr>
          <p:cNvGrpSpPr/>
          <p:nvPr/>
        </p:nvGrpSpPr>
        <p:grpSpPr>
          <a:xfrm rot="10800000" flipH="1" flipV="1">
            <a:off x="0" y="4289129"/>
            <a:ext cx="1589067" cy="2035833"/>
            <a:chOff x="-1" y="2079114"/>
            <a:chExt cx="3017183" cy="3364751"/>
          </a:xfrm>
        </p:grpSpPr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01988C9D-7D31-47EE-B98E-EA6EFD3E3B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7E26E54D-A007-4544-9DA2-86876190D0F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4">
                <a:alpha val="4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204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988</Words>
  <Application>Microsoft Office PowerPoint</Application>
  <PresentationFormat>Breitbild</PresentationFormat>
  <Paragraphs>186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Exo 2</vt:lpstr>
      <vt:lpstr>Wingdings</vt:lpstr>
      <vt:lpstr>Office</vt:lpstr>
      <vt:lpstr>I riduttori planetari  di STOBER.</vt:lpstr>
      <vt:lpstr>PRESTAZIONI migliorate per la vostra macchina!</vt:lpstr>
      <vt:lpstr>PRESTAZIONI migliorate per la vostra macchina!</vt:lpstr>
      <vt:lpstr>Più PRECISIONE con i riduttori planetari di STOBER</vt:lpstr>
      <vt:lpstr>Garanzia di qualità! </vt:lpstr>
      <vt:lpstr>E come Economy: i riduttori PE STOBER</vt:lpstr>
      <vt:lpstr>Efficienza imbattibile!</vt:lpstr>
      <vt:lpstr>Puntate sulle prestazioni</vt:lpstr>
      <vt:lpstr>Per tutte le serie.</vt:lpstr>
      <vt:lpstr>SU MISURA per i vostri requisiti specifici</vt:lpstr>
      <vt:lpstr>I riduttori planetari di STOBER</vt:lpstr>
      <vt:lpstr>Make it yours! STOBER Configurator</vt:lpstr>
      <vt:lpstr>MORE THAN JUST A GEARBOX</vt:lpstr>
      <vt:lpstr>La CARTA D'IDENTITÀ DEL PRODOTTO DI STOBER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Grotzfeld, Claudia</cp:lastModifiedBy>
  <cp:revision>85</cp:revision>
  <dcterms:created xsi:type="dcterms:W3CDTF">2019-11-05T09:41:04Z</dcterms:created>
  <dcterms:modified xsi:type="dcterms:W3CDTF">2021-04-08T11:34:42Z</dcterms:modified>
</cp:coreProperties>
</file>