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if" ContentType="image/tif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2" r:id="rId1"/>
  </p:sldMasterIdLst>
  <p:notesMasterIdLst>
    <p:notesMasterId r:id="rId35"/>
  </p:notesMasterIdLst>
  <p:sldIdLst>
    <p:sldId id="311" r:id="rId2"/>
    <p:sldId id="283" r:id="rId3"/>
    <p:sldId id="288" r:id="rId4"/>
    <p:sldId id="294" r:id="rId5"/>
    <p:sldId id="284" r:id="rId6"/>
    <p:sldId id="292" r:id="rId7"/>
    <p:sldId id="268" r:id="rId8"/>
    <p:sldId id="271" r:id="rId9"/>
    <p:sldId id="293" r:id="rId10"/>
    <p:sldId id="279" r:id="rId11"/>
    <p:sldId id="297" r:id="rId12"/>
    <p:sldId id="299" r:id="rId13"/>
    <p:sldId id="298" r:id="rId14"/>
    <p:sldId id="285" r:id="rId15"/>
    <p:sldId id="295" r:id="rId16"/>
    <p:sldId id="296" r:id="rId17"/>
    <p:sldId id="307" r:id="rId18"/>
    <p:sldId id="286" r:id="rId19"/>
    <p:sldId id="300" r:id="rId20"/>
    <p:sldId id="269" r:id="rId21"/>
    <p:sldId id="308" r:id="rId22"/>
    <p:sldId id="309" r:id="rId23"/>
    <p:sldId id="310" r:id="rId24"/>
    <p:sldId id="302" r:id="rId25"/>
    <p:sldId id="257" r:id="rId26"/>
    <p:sldId id="258" r:id="rId27"/>
    <p:sldId id="304" r:id="rId28"/>
    <p:sldId id="303" r:id="rId29"/>
    <p:sldId id="289" r:id="rId30"/>
    <p:sldId id="306" r:id="rId31"/>
    <p:sldId id="305" r:id="rId32"/>
    <p:sldId id="290" r:id="rId33"/>
    <p:sldId id="291" r:id="rId34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7" userDrawn="1">
          <p15:clr>
            <a:srgbClr val="A4A3A4"/>
          </p15:clr>
        </p15:guide>
        <p15:guide id="2" pos="393" userDrawn="1">
          <p15:clr>
            <a:srgbClr val="A4A3A4"/>
          </p15:clr>
        </p15:guide>
        <p15:guide id="3" pos="824" userDrawn="1">
          <p15:clr>
            <a:srgbClr val="A4A3A4"/>
          </p15:clr>
        </p15:guide>
        <p15:guide id="4" pos="1663" userDrawn="1">
          <p15:clr>
            <a:srgbClr val="A4A3A4"/>
          </p15:clr>
        </p15:guide>
        <p15:guide id="5" pos="2479" userDrawn="1">
          <p15:clr>
            <a:srgbClr val="A4A3A4"/>
          </p15:clr>
        </p15:guide>
        <p15:guide id="6" pos="3318" userDrawn="1">
          <p15:clr>
            <a:srgbClr val="A4A3A4"/>
          </p15:clr>
        </p15:guide>
        <p15:guide id="7" pos="4135" userDrawn="1">
          <p15:clr>
            <a:srgbClr val="A4A3A4"/>
          </p15:clr>
        </p15:guide>
        <p15:guide id="8" pos="4951" userDrawn="1">
          <p15:clr>
            <a:srgbClr val="A4A3A4"/>
          </p15:clr>
        </p15:guide>
        <p15:guide id="9" pos="5790" userDrawn="1">
          <p15:clr>
            <a:srgbClr val="A4A3A4"/>
          </p15:clr>
        </p15:guide>
        <p15:guide id="10" pos="6607" userDrawn="1">
          <p15:clr>
            <a:srgbClr val="A4A3A4"/>
          </p15:clr>
        </p15:guide>
        <p15:guide id="11" pos="7446" userDrawn="1">
          <p15:clr>
            <a:srgbClr val="A4A3A4"/>
          </p15:clr>
        </p15:guide>
        <p15:guide id="12" orient="horz" pos="4247" userDrawn="1">
          <p15:clr>
            <a:srgbClr val="A4A3A4"/>
          </p15:clr>
        </p15:guide>
        <p15:guide id="13" orient="horz" pos="3770" userDrawn="1">
          <p15:clr>
            <a:srgbClr val="A4A3A4"/>
          </p15:clr>
        </p15:guide>
        <p15:guide id="14" orient="horz" pos="3317" userDrawn="1">
          <p15:clr>
            <a:srgbClr val="A4A3A4"/>
          </p15:clr>
        </p15:guide>
        <p15:guide id="15" orient="horz" pos="2863" userDrawn="1">
          <p15:clr>
            <a:srgbClr val="A4A3A4"/>
          </p15:clr>
        </p15:guide>
        <p15:guide id="16" orient="horz" pos="2387" userDrawn="1">
          <p15:clr>
            <a:srgbClr val="A4A3A4"/>
          </p15:clr>
        </p15:guide>
        <p15:guide id="17" orient="horz" pos="1911" userDrawn="1">
          <p15:clr>
            <a:srgbClr val="A4A3A4"/>
          </p15:clr>
        </p15:guide>
        <p15:guide id="18" orient="horz" pos="1457" userDrawn="1">
          <p15:clr>
            <a:srgbClr val="A4A3A4"/>
          </p15:clr>
        </p15:guide>
        <p15:guide id="19" orient="horz" pos="1003" userDrawn="1">
          <p15:clr>
            <a:srgbClr val="A4A3A4"/>
          </p15:clr>
        </p15:guide>
        <p15:guide id="20" orient="horz" pos="527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Neunecker, Ronja" initials="NR" lastIdx="2" clrIdx="0">
    <p:extLst>
      <p:ext uri="{19B8F6BF-5375-455C-9EA6-DF929625EA0E}">
        <p15:presenceInfo xmlns:p15="http://schemas.microsoft.com/office/powerpoint/2012/main" userId="S::ronja.neunecker@stoeber.de::febd1a51-bac3-4176-814b-3e5a49c2cd20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E1981"/>
    <a:srgbClr val="3E9F37"/>
    <a:srgbClr val="F8E7CD"/>
    <a:srgbClr val="004B88"/>
    <a:srgbClr val="003E74"/>
    <a:srgbClr val="F4E4CC"/>
    <a:srgbClr val="F3EECD"/>
    <a:srgbClr val="FDF8EB"/>
    <a:srgbClr val="FBF2E3"/>
    <a:srgbClr val="006EB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Keine Formatvorlage, Tabellenraster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80"/>
  </p:normalViewPr>
  <p:slideViewPr>
    <p:cSldViewPr snapToGrid="0" snapToObjects="1">
      <p:cViewPr varScale="1">
        <p:scale>
          <a:sx n="105" d="100"/>
          <a:sy n="105" d="100"/>
        </p:scale>
        <p:origin x="222" y="108"/>
      </p:cViewPr>
      <p:guideLst>
        <p:guide pos="7"/>
        <p:guide pos="393"/>
        <p:guide pos="824"/>
        <p:guide pos="1663"/>
        <p:guide pos="2479"/>
        <p:guide pos="3318"/>
        <p:guide pos="4135"/>
        <p:guide pos="4951"/>
        <p:guide pos="5790"/>
        <p:guide pos="6607"/>
        <p:guide pos="7446"/>
        <p:guide orient="horz" pos="4247"/>
        <p:guide orient="horz" pos="3770"/>
        <p:guide orient="horz" pos="3317"/>
        <p:guide orient="horz" pos="2863"/>
        <p:guide orient="horz" pos="2387"/>
        <p:guide orient="horz" pos="1911"/>
        <p:guide orient="horz" pos="1457"/>
        <p:guide orient="horz" pos="1003"/>
        <p:guide orient="horz" pos="52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Zahnräder!$J$1:$J$2</c:f>
              <c:strCache>
                <c:ptCount val="2"/>
                <c:pt idx="0">
                  <c:v>Erhöhung der Verzahnungsbreite</c:v>
                </c:pt>
                <c:pt idx="1">
                  <c:v>% 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1.0343935025101553E-2"/>
                  <c:y val="-4.678362573099414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5C55-49A8-9E5A-25635DCDBA15}"/>
                </c:ext>
              </c:extLst>
            </c:dLbl>
            <c:dLbl>
              <c:idx val="1"/>
              <c:layout>
                <c:manualLayout>
                  <c:x val="8.2751480200812053E-3"/>
                  <c:y val="-1.871345029239766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5C55-49A8-9E5A-25635DCDBA15}"/>
                </c:ext>
              </c:extLst>
            </c:dLbl>
            <c:dLbl>
              <c:idx val="2"/>
              <c:layout>
                <c:manualLayout>
                  <c:x val="1.0343935025101478E-2"/>
                  <c:y val="-2.339181286549707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5C55-49A8-9E5A-25635DCDBA15}"/>
                </c:ext>
              </c:extLst>
            </c:dLbl>
            <c:dLbl>
              <c:idx val="3"/>
              <c:layout>
                <c:manualLayout>
                  <c:x val="1.6550296040162411E-2"/>
                  <c:y val="-2.807017543859649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5C55-49A8-9E5A-25635DCDBA15}"/>
                </c:ext>
              </c:extLst>
            </c:dLbl>
            <c:dLbl>
              <c:idx val="4"/>
              <c:layout>
                <c:manualLayout>
                  <c:x val="1.2412722030121713E-2"/>
                  <c:y val="-4.210526315789477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5C55-49A8-9E5A-25635DCDBA15}"/>
                </c:ext>
              </c:extLst>
            </c:dLbl>
            <c:dLbl>
              <c:idx val="5"/>
              <c:layout>
                <c:manualLayout>
                  <c:x val="1.2412722030121713E-2"/>
                  <c:y val="-3.742690058479540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5C55-49A8-9E5A-25635DCDBA1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Zahnräder!$I$3:$I$8</c:f>
              <c:strCache>
                <c:ptCount val="6"/>
                <c:pt idx="0">
                  <c:v>P33 i = 4 - 10</c:v>
                </c:pt>
                <c:pt idx="1">
                  <c:v>P43 i = 4 - 10</c:v>
                </c:pt>
                <c:pt idx="2">
                  <c:v>P53 i = 4 - 10</c:v>
                </c:pt>
                <c:pt idx="3">
                  <c:v>P73 i = 4 - 10</c:v>
                </c:pt>
                <c:pt idx="4">
                  <c:v>P83 i = 4 - 10</c:v>
                </c:pt>
                <c:pt idx="5">
                  <c:v>P93 i = 4 - 10</c:v>
                </c:pt>
              </c:strCache>
            </c:strRef>
          </c:cat>
          <c:val>
            <c:numRef>
              <c:f>Zahnräder!$J$3:$J$8</c:f>
              <c:numCache>
                <c:formatCode>General</c:formatCode>
                <c:ptCount val="6"/>
                <c:pt idx="0">
                  <c:v>5</c:v>
                </c:pt>
                <c:pt idx="1">
                  <c:v>7</c:v>
                </c:pt>
                <c:pt idx="2">
                  <c:v>21</c:v>
                </c:pt>
                <c:pt idx="3">
                  <c:v>21</c:v>
                </c:pt>
                <c:pt idx="4">
                  <c:v>20</c:v>
                </c:pt>
                <c:pt idx="5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5C55-49A8-9E5A-25635DCDBA1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30644616"/>
        <c:axId val="230641992"/>
        <c:axId val="0"/>
      </c:bar3DChart>
      <c:catAx>
        <c:axId val="2306446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230641992"/>
        <c:crosses val="autoZero"/>
        <c:auto val="1"/>
        <c:lblAlgn val="ctr"/>
        <c:lblOffset val="100"/>
        <c:noMultiLvlLbl val="0"/>
      </c:catAx>
      <c:valAx>
        <c:axId val="23064199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23064461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C496BB-EB4D-D448-9822-9A227480818A}" type="datetimeFigureOut">
              <a:rPr lang="en-US" smtClean="0"/>
              <a:t>11/12/2019</a:t>
            </a:fld>
            <a:endParaRPr lang="en-US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8A3DF1-23CF-5344-9949-DF1C92A429D0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6786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Diese Folien geben Dir Tipps, Hintergrund- und Zusatzinformationen zu P G3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Erhöhung der Nennmomente durch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dirty="0"/>
              <a:t>geänderte Berechnungsgrundlagen nach neuesten Erkenntnissen und aktuellen Stand der Technik.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8A3DF1-23CF-5344-9949-DF1C92A429D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7695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Diese Folien geben Dir Tipps, Hintergrund- und Zusatzinformationen zu P G3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Erhöhung der NOT-AUS-Momente durch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dirty="0"/>
              <a:t>Verbesserte Verzahnungsqualität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dirty="0"/>
              <a:t>Modernste Werkstoffe, Härteverfahren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dirty="0"/>
              <a:t>Modernste Präzisionsmaschinen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dirty="0"/>
              <a:t>Neues innovatives Fertigungsverfahren für die Hohlradverzahnung (Power-</a:t>
            </a:r>
            <a:r>
              <a:rPr lang="de-DE" dirty="0" err="1"/>
              <a:t>Skiving</a:t>
            </a:r>
            <a:r>
              <a:rPr lang="de-DE" dirty="0"/>
              <a:t> / Wälzschälen)  in einer </a:t>
            </a:r>
            <a:r>
              <a:rPr lang="de-DE" dirty="0" err="1"/>
              <a:t>Maschinenaufspannung</a:t>
            </a:r>
            <a:r>
              <a:rPr lang="de-DE" dirty="0"/>
              <a:t> – Keine Umspannfehler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dirty="0"/>
              <a:t>Optimierte Verzahnungsbreiten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dirty="0"/>
              <a:t>Optimierte Welle-Nabe-Verbindungen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dirty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8A3DF1-23CF-5344-9949-DF1C92A429D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44916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Diese Folien geben Dir Tipps, Hintergrund- und Zusatzinformationen zu P G3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Erhöhung der Getriebesteifigkeit durch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dirty="0"/>
              <a:t>Verkürzte </a:t>
            </a:r>
            <a:r>
              <a:rPr lang="de-DE" dirty="0" err="1"/>
              <a:t>Baulänge</a:t>
            </a:r>
            <a:endParaRPr lang="de-DE" dirty="0"/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dirty="0"/>
              <a:t>Geänderte Verzahnungsbreiten in der </a:t>
            </a:r>
            <a:r>
              <a:rPr lang="de-DE" dirty="0" err="1"/>
              <a:t>Abtriebsstufe</a:t>
            </a:r>
            <a:endParaRPr lang="de-DE" dirty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8A3DF1-23CF-5344-9949-DF1C92A429D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34621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Diese Folien geben Dir Tipps, Hintergrund- und Zusatzinformationen zu P G3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e-DE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Designoptimierung / Standardisierung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Gleiche </a:t>
            </a:r>
            <a:r>
              <a:rPr lang="de-DE" dirty="0" err="1"/>
              <a:t>Eintriebseitige</a:t>
            </a:r>
            <a:r>
              <a:rPr lang="de-DE" dirty="0"/>
              <a:t> Schnittstelle für P und PH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à"/>
              <a:tabLst/>
              <a:defRPr/>
            </a:pPr>
            <a:r>
              <a:rPr lang="de-DE" dirty="0">
                <a:sym typeface="Wingdings" panose="05000000000000000000" pitchFamily="2" charset="2"/>
              </a:rPr>
              <a:t>Verwendung gleicher Motoradapter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à"/>
              <a:tabLst/>
              <a:defRPr/>
            </a:pPr>
            <a:r>
              <a:rPr lang="de-DE" dirty="0">
                <a:sym typeface="Wingdings" panose="05000000000000000000" pitchFamily="2" charset="2"/>
              </a:rPr>
              <a:t>Verwendung gleicher Motorflansche bei Direktanbau</a:t>
            </a:r>
            <a:endParaRPr lang="de-DE" dirty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8A3DF1-23CF-5344-9949-DF1C92A429D0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72069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Diese Folien geben Dir Tipps, Hintergrund- und Zusatzinformationen zu P G3</a:t>
            </a:r>
          </a:p>
          <a:p>
            <a:endParaRPr lang="de-DE" dirty="0"/>
          </a:p>
          <a:p>
            <a:r>
              <a:rPr lang="de-DE" dirty="0"/>
              <a:t>Beim P9 gibt es keinen MEL Adapter!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8A3DF1-23CF-5344-9949-DF1C92A429D0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00674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Diese Folien geben Dir Tipps, Hintergrund- und Zusatzinformationen zu P G3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8A3DF1-23CF-5344-9949-DF1C92A429D0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87892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 userDrawn="1"/>
        </p:nvSpPr>
        <p:spPr>
          <a:xfrm>
            <a:off x="-6" y="840456"/>
            <a:ext cx="12192000" cy="6017544"/>
          </a:xfrm>
          <a:prstGeom prst="rect">
            <a:avLst/>
          </a:prstGeom>
          <a:solidFill>
            <a:srgbClr val="F8E7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2660400" y="2314800"/>
            <a:ext cx="6534000" cy="1476000"/>
          </a:xfr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4000" b="1">
                <a:solidFill>
                  <a:schemeClr val="tx2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2660400" y="3874174"/>
            <a:ext cx="6534000" cy="645454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de-DE" dirty="0"/>
          </a:p>
        </p:txBody>
      </p:sp>
      <p:sp>
        <p:nvSpPr>
          <p:cNvPr id="8" name="Dreieck 9"/>
          <p:cNvSpPr/>
          <p:nvPr userDrawn="1"/>
        </p:nvSpPr>
        <p:spPr>
          <a:xfrm rot="10800000">
            <a:off x="-6" y="11564"/>
            <a:ext cx="5245106" cy="3401561"/>
          </a:xfrm>
          <a:prstGeom prst="triangle">
            <a:avLst>
              <a:gd name="adj" fmla="val 100000"/>
            </a:avLst>
          </a:prstGeom>
          <a:gradFill>
            <a:gsLst>
              <a:gs pos="0">
                <a:schemeClr val="bg1">
                  <a:alpha val="16000"/>
                </a:schemeClr>
              </a:gs>
              <a:gs pos="90000">
                <a:srgbClr val="003E74">
                  <a:alpha val="70000"/>
                </a:srgbClr>
              </a:gs>
            </a:gsLst>
            <a:lin ang="10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Bild 10">
            <a:extLst>
              <a:ext uri="{FF2B5EF4-FFF2-40B4-BE49-F238E27FC236}">
                <a16:creationId xmlns:a16="http://schemas.microsoft.com/office/drawing/2014/main" id="{483D2F1A-6EAB-4925-A019-3186E5FDB72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" y="0"/>
            <a:ext cx="12192004" cy="840456"/>
          </a:xfrm>
          <a:prstGeom prst="rect">
            <a:avLst/>
          </a:prstGeom>
        </p:spPr>
      </p:pic>
      <p:pic>
        <p:nvPicPr>
          <p:cNvPr id="9" name="Bild 12">
            <a:extLst>
              <a:ext uri="{FF2B5EF4-FFF2-40B4-BE49-F238E27FC236}">
                <a16:creationId xmlns:a16="http://schemas.microsoft.com/office/drawing/2014/main" id="{C1DA38FF-A07F-40A2-AA15-D39AF17FD39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5802" y="217830"/>
            <a:ext cx="1958817" cy="418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1143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elle 7"/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642967881"/>
              </p:ext>
            </p:extLst>
          </p:nvPr>
        </p:nvGraphicFramePr>
        <p:xfrm>
          <a:off x="16696" y="842510"/>
          <a:ext cx="11808000" cy="5904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397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859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3718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880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2735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9785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9785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33718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297858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1316292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738000"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8000"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8000"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8000"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8000"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8000"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38000"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38000"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n>
                          <a:solidFill>
                            <a:srgbClr val="E94994"/>
                          </a:solidFill>
                        </a:ln>
                        <a:solidFill>
                          <a:srgbClr val="E94994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40000" y="360055"/>
            <a:ext cx="7987800" cy="460800"/>
          </a:xfrm>
        </p:spPr>
        <p:txBody>
          <a:bodyPr/>
          <a:lstStyle>
            <a:lvl1pPr>
              <a:defRPr sz="2400" b="1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40000" y="1260000"/>
            <a:ext cx="11161800" cy="435133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488378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89FFA86E-70FD-4ED7-971F-19F75EF919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3FCB7A8E-3883-4B8B-8D2B-1C3EE3168FF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39749" y="1174750"/>
            <a:ext cx="5245033" cy="635000"/>
          </a:xfrm>
        </p:spPr>
        <p:txBody>
          <a:bodyPr/>
          <a:lstStyle>
            <a:lvl1pPr marL="0" indent="0">
              <a:buNone/>
              <a:defRPr sz="2000" b="1"/>
            </a:lvl1pPr>
          </a:lstStyle>
          <a:p>
            <a:pPr lvl="0"/>
            <a:r>
              <a:rPr lang="de-DE" dirty="0"/>
              <a:t>Text durch Doppelklick hinzufügen</a:t>
            </a:r>
          </a:p>
        </p:txBody>
      </p:sp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A0DFAE58-A779-486A-85B6-608FBE5C03B9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540000" y="1809750"/>
            <a:ext cx="5244782" cy="4562174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/>
              <a:t>Text durch Doppelklick hinzufügen</a:t>
            </a:r>
          </a:p>
          <a:p>
            <a:pPr lvl="0"/>
            <a:endParaRPr lang="de-DE" dirty="0"/>
          </a:p>
        </p:txBody>
      </p:sp>
      <p:sp>
        <p:nvSpPr>
          <p:cNvPr id="8" name="Textplatzhalter 4">
            <a:extLst>
              <a:ext uri="{FF2B5EF4-FFF2-40B4-BE49-F238E27FC236}">
                <a16:creationId xmlns:a16="http://schemas.microsoft.com/office/drawing/2014/main" id="{AEE395DD-57B5-40B5-8B09-03782464AA1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90399" y="1173346"/>
            <a:ext cx="5245033" cy="635000"/>
          </a:xfrm>
        </p:spPr>
        <p:txBody>
          <a:bodyPr/>
          <a:lstStyle>
            <a:lvl1pPr marL="0" indent="0">
              <a:buNone/>
              <a:defRPr sz="2000" b="1"/>
            </a:lvl1pPr>
          </a:lstStyle>
          <a:p>
            <a:pPr lvl="0"/>
            <a:r>
              <a:rPr lang="de-DE" dirty="0"/>
              <a:t>Text durch Doppelklick hinzufügen</a:t>
            </a:r>
          </a:p>
        </p:txBody>
      </p:sp>
      <p:sp>
        <p:nvSpPr>
          <p:cNvPr id="9" name="Inhaltsplatzhalter 6">
            <a:extLst>
              <a:ext uri="{FF2B5EF4-FFF2-40B4-BE49-F238E27FC236}">
                <a16:creationId xmlns:a16="http://schemas.microsoft.com/office/drawing/2014/main" id="{661C66C9-EBBF-4E36-AF62-D4A443DE8535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5990650" y="1808346"/>
            <a:ext cx="5244782" cy="4562174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/>
              <a:t>Text durch Doppelklick hinzufügen</a:t>
            </a:r>
          </a:p>
          <a:p>
            <a:pPr lvl="0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009008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mit Bildunt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DE009D1-3427-4610-9FFC-3390DE02AB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4" name="Bildplatzhalter 3">
            <a:extLst>
              <a:ext uri="{FF2B5EF4-FFF2-40B4-BE49-F238E27FC236}">
                <a16:creationId xmlns:a16="http://schemas.microsoft.com/office/drawing/2014/main" id="{067B44FA-4344-4C42-9984-409D309E924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39750" y="1030288"/>
            <a:ext cx="8469313" cy="4340225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BA855298-25E6-4AF7-888E-E8C4B365001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39750" y="5524500"/>
            <a:ext cx="8469313" cy="779463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/>
            </a:lvl2pPr>
          </a:lstStyle>
          <a:p>
            <a:pPr lvl="0"/>
            <a:r>
              <a:rPr lang="de-DE" dirty="0"/>
              <a:t>Bildunterschrift hinzufügen</a:t>
            </a:r>
          </a:p>
        </p:txBody>
      </p:sp>
    </p:spTree>
    <p:extLst>
      <p:ext uri="{BB962C8B-B14F-4D97-AF65-F5344CB8AC3E}">
        <p14:creationId xmlns:p14="http://schemas.microsoft.com/office/powerpoint/2010/main" val="28037564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mit Überschrift und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FDFE9D6-7069-476B-965D-19553A0572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419A4448-DE34-4F08-B0C3-38DA176AF8B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39750" y="1077913"/>
            <a:ext cx="3878263" cy="1385887"/>
          </a:xfrm>
        </p:spPr>
        <p:txBody>
          <a:bodyPr anchor="b"/>
          <a:lstStyle>
            <a:lvl1pPr marL="0" indent="0">
              <a:buNone/>
              <a:defRPr sz="2000" b="1"/>
            </a:lvl1pPr>
          </a:lstStyle>
          <a:p>
            <a:pPr lvl="0"/>
            <a:r>
              <a:rPr lang="de-DE" dirty="0"/>
              <a:t>Text durch Doppelklick hinzufügen</a:t>
            </a:r>
          </a:p>
        </p:txBody>
      </p:sp>
      <p:sp>
        <p:nvSpPr>
          <p:cNvPr id="8" name="Inhaltsplatzhalter 7">
            <a:extLst>
              <a:ext uri="{FF2B5EF4-FFF2-40B4-BE49-F238E27FC236}">
                <a16:creationId xmlns:a16="http://schemas.microsoft.com/office/drawing/2014/main" id="{E394F618-8017-4FF4-AE8C-1E7E7314C345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539750" y="2579688"/>
            <a:ext cx="3878263" cy="3830637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10" name="Bildplatzhalter 9">
            <a:extLst>
              <a:ext uri="{FF2B5EF4-FFF2-40B4-BE49-F238E27FC236}">
                <a16:creationId xmlns:a16="http://schemas.microsoft.com/office/drawing/2014/main" id="{0C48FE18-9242-41FE-9623-D0DD0D431B4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610100" y="1077913"/>
            <a:ext cx="7042150" cy="5332412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66168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mit Überschrift und Tabel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FDFE9D6-7069-476B-965D-19553A0572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419A4448-DE34-4F08-B0C3-38DA176AF8B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39750" y="1077913"/>
            <a:ext cx="3878263" cy="1385887"/>
          </a:xfrm>
        </p:spPr>
        <p:txBody>
          <a:bodyPr anchor="b">
            <a:normAutofit/>
          </a:bodyPr>
          <a:lstStyle>
            <a:lvl1pPr marL="0" indent="0">
              <a:buNone/>
              <a:defRPr sz="1800" b="1"/>
            </a:lvl1pPr>
          </a:lstStyle>
          <a:p>
            <a:pPr lvl="0"/>
            <a:r>
              <a:rPr lang="de-DE" dirty="0"/>
              <a:t>Text durch Doppelklick hinzufügen</a:t>
            </a:r>
          </a:p>
        </p:txBody>
      </p:sp>
      <p:sp>
        <p:nvSpPr>
          <p:cNvPr id="8" name="Inhaltsplatzhalter 7">
            <a:extLst>
              <a:ext uri="{FF2B5EF4-FFF2-40B4-BE49-F238E27FC236}">
                <a16:creationId xmlns:a16="http://schemas.microsoft.com/office/drawing/2014/main" id="{E394F618-8017-4FF4-AE8C-1E7E7314C345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539750" y="2579688"/>
            <a:ext cx="3878263" cy="3830637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4" name="Tabellenplatzhalter 3">
            <a:extLst>
              <a:ext uri="{FF2B5EF4-FFF2-40B4-BE49-F238E27FC236}">
                <a16:creationId xmlns:a16="http://schemas.microsoft.com/office/drawing/2014/main" id="{ED340692-74E6-41C6-8608-577B467B3A1B}"/>
              </a:ext>
            </a:extLst>
          </p:cNvPr>
          <p:cNvSpPr>
            <a:spLocks noGrp="1"/>
          </p:cNvSpPr>
          <p:nvPr>
            <p:ph type="tbl" sz="quarter" idx="12"/>
          </p:nvPr>
        </p:nvSpPr>
        <p:spPr>
          <a:xfrm>
            <a:off x="4581525" y="1077913"/>
            <a:ext cx="7070725" cy="5332412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r>
              <a:rPr lang="de-DE"/>
              <a:t>Tabelle durch Klicken auf Symbol hinzufügen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381008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978748A-91EA-4D8B-865E-C906308121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6">
            <a:extLst>
              <a:ext uri="{FF2B5EF4-FFF2-40B4-BE49-F238E27FC236}">
                <a16:creationId xmlns:a16="http://schemas.microsoft.com/office/drawing/2014/main" id="{F130F313-2472-43F1-B79D-725F8BA57A71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540000" y="1126156"/>
            <a:ext cx="5244782" cy="5245768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/>
              <a:t>Text durch Doppelklick hinzufügen</a:t>
            </a:r>
          </a:p>
          <a:p>
            <a:pPr lvl="0"/>
            <a:endParaRPr lang="de-DE" dirty="0"/>
          </a:p>
        </p:txBody>
      </p:sp>
      <p:sp>
        <p:nvSpPr>
          <p:cNvPr id="4" name="Inhaltsplatzhalter 6">
            <a:extLst>
              <a:ext uri="{FF2B5EF4-FFF2-40B4-BE49-F238E27FC236}">
                <a16:creationId xmlns:a16="http://schemas.microsoft.com/office/drawing/2014/main" id="{ED33610E-C335-427F-8866-A7A6C50C8DC5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5990650" y="1124752"/>
            <a:ext cx="5244782" cy="5245768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/>
              <a:t>Text durch Doppelklick hinzufügen</a:t>
            </a:r>
          </a:p>
          <a:p>
            <a:pPr lvl="0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205592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A865C63-9FD7-4BB0-B647-6481940313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7" name="Textplatzhalter 2">
            <a:extLst>
              <a:ext uri="{FF2B5EF4-FFF2-40B4-BE49-F238E27FC236}">
                <a16:creationId xmlns:a16="http://schemas.microsoft.com/office/drawing/2014/main" id="{90003EE5-3F76-4707-A0E6-1BFFF90A58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4C5409A5-780A-44F0-B736-94BFCB7EFF7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1850" y="2378075"/>
            <a:ext cx="10515600" cy="2136173"/>
          </a:xfrm>
        </p:spPr>
        <p:txBody>
          <a:bodyPr numCol="1" anchor="b">
            <a:normAutofit/>
          </a:bodyPr>
          <a:lstStyle>
            <a:lvl1pPr marL="0" indent="0">
              <a:buNone/>
              <a:defRPr sz="4400"/>
            </a:lvl1pPr>
          </a:lstStyle>
          <a:p>
            <a:pPr lvl="0"/>
            <a:r>
              <a:rPr lang="de-DE" dirty="0"/>
              <a:t>Titel durch Doppelklick hinzufügen</a:t>
            </a:r>
          </a:p>
        </p:txBody>
      </p:sp>
    </p:spTree>
    <p:extLst>
      <p:ext uri="{BB962C8B-B14F-4D97-AF65-F5344CB8AC3E}">
        <p14:creationId xmlns:p14="http://schemas.microsoft.com/office/powerpoint/2010/main" val="34060996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jp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reieck 9"/>
          <p:cNvSpPr/>
          <p:nvPr userDrawn="1"/>
        </p:nvSpPr>
        <p:spPr>
          <a:xfrm rot="10800000">
            <a:off x="-14" y="11555"/>
            <a:ext cx="5267209" cy="3351681"/>
          </a:xfrm>
          <a:prstGeom prst="triangle">
            <a:avLst>
              <a:gd name="adj" fmla="val 100000"/>
            </a:avLst>
          </a:prstGeom>
          <a:gradFill>
            <a:gsLst>
              <a:gs pos="0">
                <a:schemeClr val="bg1">
                  <a:alpha val="16000"/>
                </a:schemeClr>
              </a:gs>
              <a:gs pos="90000">
                <a:srgbClr val="003E74">
                  <a:alpha val="70000"/>
                </a:srgbClr>
              </a:gs>
            </a:gsLst>
            <a:lin ang="10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Bild 10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" y="0"/>
            <a:ext cx="12192004" cy="840456"/>
          </a:xfrm>
          <a:prstGeom prst="rect">
            <a:avLst/>
          </a:prstGeom>
        </p:spPr>
      </p:pic>
      <p:pic>
        <p:nvPicPr>
          <p:cNvPr id="9" name="Bild 12"/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5802" y="217830"/>
            <a:ext cx="1958817" cy="418701"/>
          </a:xfrm>
          <a:prstGeom prst="rect">
            <a:avLst/>
          </a:prstGeom>
        </p:spPr>
      </p:pic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540000" y="341887"/>
            <a:ext cx="10695432" cy="4868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540000" y="1260000"/>
            <a:ext cx="10695432" cy="45676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47122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54" r:id="rId2"/>
    <p:sldLayoutId id="2147483655" r:id="rId3"/>
    <p:sldLayoutId id="2147483656" r:id="rId4"/>
    <p:sldLayoutId id="2147483657" r:id="rId5"/>
    <p:sldLayoutId id="2147483660" r:id="rId6"/>
    <p:sldLayoutId id="2147483658" r:id="rId7"/>
    <p:sldLayoutId id="2147483659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bg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ti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5.JPG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"/><Relationship Id="rId2" Type="http://schemas.openxmlformats.org/officeDocument/2006/relationships/image" Target="../media/image3.ti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"/><Relationship Id="rId2" Type="http://schemas.openxmlformats.org/officeDocument/2006/relationships/image" Target="../media/image3.tif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tif"/><Relationship Id="rId5" Type="http://schemas.openxmlformats.org/officeDocument/2006/relationships/image" Target="../media/image3.tif"/><Relationship Id="rId4" Type="http://schemas.openxmlformats.org/officeDocument/2006/relationships/image" Target="../media/image22.tif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"/><Relationship Id="rId2" Type="http://schemas.openxmlformats.org/officeDocument/2006/relationships/image" Target="../media/image3.tif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ti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tif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"/><Relationship Id="rId2" Type="http://schemas.openxmlformats.org/officeDocument/2006/relationships/image" Target="../media/image3.tif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"/><Relationship Id="rId2" Type="http://schemas.openxmlformats.org/officeDocument/2006/relationships/image" Target="../media/image3.tif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t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t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t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8F35388-6767-4701-8A8C-BD018CA1D89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34212" y="1449324"/>
            <a:ext cx="10323576" cy="3959352"/>
          </a:xfrm>
        </p:spPr>
        <p:txBody>
          <a:bodyPr>
            <a:normAutofit/>
          </a:bodyPr>
          <a:lstStyle/>
          <a:p>
            <a:pPr algn="ctr"/>
            <a:r>
              <a:rPr lang="de-DE" sz="11500" dirty="0">
                <a:solidFill>
                  <a:schemeClr val="accent1"/>
                </a:solidFill>
              </a:rPr>
              <a:t>Nur zur Internen Benutzung!</a:t>
            </a:r>
          </a:p>
        </p:txBody>
      </p:sp>
    </p:spTree>
    <p:extLst>
      <p:ext uri="{BB962C8B-B14F-4D97-AF65-F5344CB8AC3E}">
        <p14:creationId xmlns:p14="http://schemas.microsoft.com/office/powerpoint/2010/main" val="24073690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30272" y="340852"/>
            <a:ext cx="7987800" cy="460800"/>
          </a:xfrm>
        </p:spPr>
        <p:txBody>
          <a:bodyPr/>
          <a:lstStyle/>
          <a:p>
            <a:r>
              <a:rPr lang="de-DE" dirty="0"/>
              <a:t>Performant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30272" y="946690"/>
            <a:ext cx="11161800" cy="5628837"/>
          </a:xfrm>
        </p:spPr>
        <p:txBody>
          <a:bodyPr/>
          <a:lstStyle/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001EB212-FE1B-443B-B8CD-B6891A904A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46745" y="1141924"/>
            <a:ext cx="7157085" cy="4914424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EF86309F-ADED-440C-80E4-EAC00B33A7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418191"/>
            <a:ext cx="1620012" cy="1079754"/>
          </a:xfrm>
          <a:prstGeom prst="rect">
            <a:avLst/>
          </a:prstGeom>
        </p:spPr>
      </p:pic>
      <p:sp>
        <p:nvSpPr>
          <p:cNvPr id="9" name="Inhaltsplatzhalter 2">
            <a:extLst>
              <a:ext uri="{FF2B5EF4-FFF2-40B4-BE49-F238E27FC236}">
                <a16:creationId xmlns:a16="http://schemas.microsoft.com/office/drawing/2014/main" id="{87BB54CF-DE90-496E-A7AD-983DEA344D0C}"/>
              </a:ext>
            </a:extLst>
          </p:cNvPr>
          <p:cNvSpPr txBox="1">
            <a:spLocks/>
          </p:cNvSpPr>
          <p:nvPr/>
        </p:nvSpPr>
        <p:spPr>
          <a:xfrm>
            <a:off x="385559" y="1062467"/>
            <a:ext cx="3939698" cy="22613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3E74"/>
              </a:buClr>
            </a:pPr>
            <a:r>
              <a:rPr lang="de-DE" sz="2400" dirty="0"/>
              <a:t>  Bis zu 50,1% mehr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de-DE" sz="2400" dirty="0"/>
              <a:t>     Verdrehsteifigkeit!</a:t>
            </a:r>
          </a:p>
        </p:txBody>
      </p:sp>
    </p:spTree>
    <p:extLst>
      <p:ext uri="{BB962C8B-B14F-4D97-AF65-F5344CB8AC3E}">
        <p14:creationId xmlns:p14="http://schemas.microsoft.com/office/powerpoint/2010/main" val="42703353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AA397BE-0C90-4A63-A8B1-C82CF00076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Performant</a:t>
            </a:r>
          </a:p>
        </p:txBody>
      </p:sp>
      <p:graphicFrame>
        <p:nvGraphicFramePr>
          <p:cNvPr id="4" name="Diagramm 3">
            <a:extLst>
              <a:ext uri="{FF2B5EF4-FFF2-40B4-BE49-F238E27FC236}">
                <a16:creationId xmlns:a16="http://schemas.microsoft.com/office/drawing/2014/main" id="{7D1ABC4E-6E6F-4D80-B9F8-CDC8E229B9F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46966357"/>
              </p:ext>
            </p:extLst>
          </p:nvPr>
        </p:nvGraphicFramePr>
        <p:xfrm>
          <a:off x="419100" y="1562100"/>
          <a:ext cx="11468099" cy="50673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feld 4">
            <a:extLst>
              <a:ext uri="{FF2B5EF4-FFF2-40B4-BE49-F238E27FC236}">
                <a16:creationId xmlns:a16="http://schemas.microsoft.com/office/drawing/2014/main" id="{C095C4BF-19F4-4576-9D77-EE12DD9A2566}"/>
              </a:ext>
            </a:extLst>
          </p:cNvPr>
          <p:cNvSpPr txBox="1"/>
          <p:nvPr/>
        </p:nvSpPr>
        <p:spPr>
          <a:xfrm>
            <a:off x="561975" y="971550"/>
            <a:ext cx="86330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b="1" dirty="0"/>
              <a:t>Breitere Verzahnung in der Abtriebsstufe für erhöhte Tragfähigkeit</a:t>
            </a:r>
          </a:p>
        </p:txBody>
      </p:sp>
    </p:spTree>
    <p:extLst>
      <p:ext uri="{BB962C8B-B14F-4D97-AF65-F5344CB8AC3E}">
        <p14:creationId xmlns:p14="http://schemas.microsoft.com/office/powerpoint/2010/main" val="40983554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BE19817-5885-40A0-A60C-7DFD5C28A1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Performant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B782F1F-BB06-41B0-AF01-98F349D3CE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b="1" dirty="0"/>
              <a:t>Höhere NOT-AUS-Momente </a:t>
            </a:r>
          </a:p>
          <a:p>
            <a:r>
              <a:rPr lang="de-DE" dirty="0"/>
              <a:t>i=7 / i=8 / i=10  </a:t>
            </a:r>
            <a:r>
              <a:rPr lang="de-DE" dirty="0">
                <a:sym typeface="Wingdings" panose="05000000000000000000" pitchFamily="2" charset="2"/>
              </a:rPr>
              <a:t> größerer </a:t>
            </a:r>
            <a:r>
              <a:rPr lang="de-DE" dirty="0" err="1">
                <a:sym typeface="Wingdings" panose="05000000000000000000" pitchFamily="2" charset="2"/>
              </a:rPr>
              <a:t>Ritzelzapfendurchmesser</a:t>
            </a:r>
            <a:endParaRPr lang="de-DE" dirty="0">
              <a:sym typeface="Wingdings" panose="05000000000000000000" pitchFamily="2" charset="2"/>
            </a:endParaRPr>
          </a:p>
          <a:p>
            <a:endParaRPr lang="de-DE" dirty="0">
              <a:sym typeface="Wingdings" panose="05000000000000000000" pitchFamily="2" charset="2"/>
            </a:endParaRPr>
          </a:p>
          <a:p>
            <a:endParaRPr lang="de-DE" dirty="0">
              <a:sym typeface="Wingdings" panose="05000000000000000000" pitchFamily="2" charset="2"/>
            </a:endParaRPr>
          </a:p>
          <a:p>
            <a:endParaRPr lang="de-DE" dirty="0">
              <a:sym typeface="Wingdings" panose="05000000000000000000" pitchFamily="2" charset="2"/>
            </a:endParaRPr>
          </a:p>
          <a:p>
            <a:endParaRPr lang="de-DE" dirty="0">
              <a:sym typeface="Wingdings" panose="05000000000000000000" pitchFamily="2" charset="2"/>
            </a:endParaRPr>
          </a:p>
          <a:p>
            <a:endParaRPr lang="de-DE" dirty="0">
              <a:sym typeface="Wingdings" panose="05000000000000000000" pitchFamily="2" charset="2"/>
            </a:endParaRPr>
          </a:p>
          <a:p>
            <a:endParaRPr lang="de-DE" dirty="0">
              <a:sym typeface="Wingdings" panose="05000000000000000000" pitchFamily="2" charset="2"/>
            </a:endParaRPr>
          </a:p>
          <a:p>
            <a:endParaRPr lang="de-DE" dirty="0">
              <a:sym typeface="Wingdings" panose="05000000000000000000" pitchFamily="2" charset="2"/>
            </a:endParaRPr>
          </a:p>
          <a:p>
            <a:r>
              <a:rPr lang="de-DE" dirty="0">
                <a:sym typeface="Wingdings" panose="05000000000000000000" pitchFamily="2" charset="2"/>
              </a:rPr>
              <a:t>Schrumpfkleben mit Loctite 648:    +25% Scherfestigkeit</a:t>
            </a:r>
            <a:endParaRPr lang="de-DE" dirty="0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07434977-E3C7-4FD4-9EC9-818120DBD381}"/>
              </a:ext>
            </a:extLst>
          </p:cNvPr>
          <p:cNvPicPr/>
          <p:nvPr/>
        </p:nvPicPr>
        <p:blipFill rotWithShape="1">
          <a:blip r:embed="rId2"/>
          <a:srcRect l="3726"/>
          <a:stretch/>
        </p:blipFill>
        <p:spPr bwMode="auto">
          <a:xfrm>
            <a:off x="941293" y="2014780"/>
            <a:ext cx="4654203" cy="232399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1BB11D53-F2F1-47E4-A4D6-58194784F481}"/>
              </a:ext>
            </a:extLst>
          </p:cNvPr>
          <p:cNvPicPr/>
          <p:nvPr/>
        </p:nvPicPr>
        <p:blipFill rotWithShape="1">
          <a:blip r:embed="rId3"/>
          <a:srcRect r="3018"/>
          <a:stretch/>
        </p:blipFill>
        <p:spPr bwMode="auto">
          <a:xfrm>
            <a:off x="5737637" y="2014781"/>
            <a:ext cx="4804857" cy="232399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2118890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6DAB09B-59BC-44F4-BA54-7F38E9196C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Präzise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0507CDD-B9F5-48DB-9DAE-C47E85F40C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b="1" dirty="0"/>
              <a:t>Normales Drehspiel: </a:t>
            </a:r>
          </a:p>
          <a:p>
            <a:r>
              <a:rPr lang="de-DE" dirty="0"/>
              <a:t>Sonnenräder und Planetenräder / Einsatzgehärtet und geschliffen QKL 5</a:t>
            </a:r>
          </a:p>
          <a:p>
            <a:r>
              <a:rPr lang="de-DE" dirty="0"/>
              <a:t>Gehäuseverzahnung / P </a:t>
            </a:r>
            <a:r>
              <a:rPr lang="de-DE" dirty="0">
                <a:sym typeface="Wingdings" panose="05000000000000000000" pitchFamily="2" charset="2"/>
              </a:rPr>
              <a:t> GGG70 wälzgeschält QKL 7</a:t>
            </a:r>
          </a:p>
          <a:p>
            <a:r>
              <a:rPr lang="de-DE" dirty="0">
                <a:sym typeface="Wingdings" panose="05000000000000000000" pitchFamily="2" charset="2"/>
              </a:rPr>
              <a:t>Gehäuseverzahnung / PH(Q)  31CrMoV9 vergütet auf 1000 N/mm²  wälzgeschält QKL 7</a:t>
            </a:r>
          </a:p>
          <a:p>
            <a:endParaRPr lang="de-DE" dirty="0">
              <a:sym typeface="Wingdings" panose="05000000000000000000" pitchFamily="2" charset="2"/>
            </a:endParaRPr>
          </a:p>
          <a:p>
            <a:pPr marL="0" indent="0">
              <a:buNone/>
            </a:pPr>
            <a:r>
              <a:rPr lang="de-DE" b="1" dirty="0"/>
              <a:t>Reduziertes Drehspiel: </a:t>
            </a:r>
          </a:p>
          <a:p>
            <a:r>
              <a:rPr lang="de-DE" dirty="0"/>
              <a:t>Sonnenräder und Planetenräder / Einsatzgehärtet und geschliffen QKL 5</a:t>
            </a:r>
          </a:p>
          <a:p>
            <a:r>
              <a:rPr lang="de-DE" dirty="0"/>
              <a:t>Gehäuseverzahnung / P </a:t>
            </a:r>
            <a:r>
              <a:rPr lang="de-DE" dirty="0">
                <a:sym typeface="Wingdings" panose="05000000000000000000" pitchFamily="2" charset="2"/>
              </a:rPr>
              <a:t> GGG70 wälzgeschält QKL 6</a:t>
            </a:r>
          </a:p>
          <a:p>
            <a:r>
              <a:rPr lang="de-DE" dirty="0">
                <a:sym typeface="Wingdings" panose="05000000000000000000" pitchFamily="2" charset="2"/>
              </a:rPr>
              <a:t>Gehäuseverzahnung / PH(Q)  31CrMoV9 vergütet auf 1000 N/mm²  und nitriergehärtet  </a:t>
            </a:r>
            <a:br>
              <a:rPr lang="de-DE" dirty="0">
                <a:sym typeface="Wingdings" panose="05000000000000000000" pitchFamily="2" charset="2"/>
              </a:rPr>
            </a:br>
            <a:r>
              <a:rPr lang="de-DE" dirty="0">
                <a:sym typeface="Wingdings" panose="05000000000000000000" pitchFamily="2" charset="2"/>
              </a:rPr>
              <a:t>wälzgeschält QKL 6</a:t>
            </a:r>
            <a:endParaRPr lang="de-DE" dirty="0"/>
          </a:p>
          <a:p>
            <a:pPr marL="0" indent="0">
              <a:buNone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65272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1BE20F5-7766-41F2-BDDD-188820396E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Präzise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9067F47-AEC2-480E-AFF4-9768542797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000" y="1107594"/>
            <a:ext cx="11161800" cy="5553182"/>
          </a:xfrm>
        </p:spPr>
        <p:txBody>
          <a:bodyPr>
            <a:normAutofit fontScale="92500" lnSpcReduction="10000"/>
          </a:bodyPr>
          <a:lstStyle/>
          <a:p>
            <a:pPr>
              <a:buClr>
                <a:srgbClr val="003E74"/>
              </a:buClr>
              <a:buSzPct val="130000"/>
            </a:pPr>
            <a:r>
              <a:rPr lang="de-DE" dirty="0"/>
              <a:t>Höchste Gehäuse- und Verzahnungsqualität durch innovative Technologien</a:t>
            </a:r>
          </a:p>
          <a:p>
            <a:pPr>
              <a:buClr>
                <a:srgbClr val="003E74"/>
              </a:buClr>
              <a:buSzPct val="130000"/>
            </a:pPr>
            <a:endParaRPr lang="de-DE" dirty="0"/>
          </a:p>
          <a:p>
            <a:pPr>
              <a:buClr>
                <a:srgbClr val="003E74"/>
              </a:buClr>
              <a:buSzPct val="130000"/>
            </a:pPr>
            <a:endParaRPr lang="de-DE" dirty="0"/>
          </a:p>
          <a:p>
            <a:pPr>
              <a:buClr>
                <a:srgbClr val="003E74"/>
              </a:buClr>
              <a:buSzPct val="130000"/>
            </a:pPr>
            <a:endParaRPr lang="de-DE" dirty="0"/>
          </a:p>
          <a:p>
            <a:pPr>
              <a:buClr>
                <a:srgbClr val="003E74"/>
              </a:buClr>
              <a:buSzPct val="130000"/>
            </a:pPr>
            <a:endParaRPr lang="de-DE" dirty="0"/>
          </a:p>
          <a:p>
            <a:pPr>
              <a:buClr>
                <a:srgbClr val="003E74"/>
              </a:buClr>
              <a:buSzPct val="130000"/>
            </a:pPr>
            <a:endParaRPr lang="de-DE" dirty="0"/>
          </a:p>
          <a:p>
            <a:pPr>
              <a:buClr>
                <a:srgbClr val="003E74"/>
              </a:buClr>
              <a:buSzPct val="130000"/>
            </a:pPr>
            <a:endParaRPr lang="de-DE" dirty="0"/>
          </a:p>
          <a:p>
            <a:pPr>
              <a:buClr>
                <a:srgbClr val="003E74"/>
              </a:buClr>
              <a:buSzPct val="130000"/>
            </a:pPr>
            <a:endParaRPr lang="de-DE" dirty="0"/>
          </a:p>
          <a:p>
            <a:pPr>
              <a:buClr>
                <a:srgbClr val="003E74"/>
              </a:buClr>
              <a:buSzPct val="130000"/>
            </a:pPr>
            <a:endParaRPr lang="de-DE" dirty="0"/>
          </a:p>
          <a:p>
            <a:pPr>
              <a:buClr>
                <a:srgbClr val="003E74"/>
              </a:buClr>
              <a:buSzPct val="130000"/>
            </a:pPr>
            <a:endParaRPr lang="de-DE" dirty="0"/>
          </a:p>
          <a:p>
            <a:pPr>
              <a:buClr>
                <a:srgbClr val="003E74"/>
              </a:buClr>
              <a:buSzPct val="130000"/>
            </a:pPr>
            <a:endParaRPr lang="de-DE" dirty="0"/>
          </a:p>
          <a:p>
            <a:pPr>
              <a:buClr>
                <a:srgbClr val="003E74"/>
              </a:buClr>
              <a:buSzPct val="130000"/>
            </a:pPr>
            <a:endParaRPr lang="de-DE" dirty="0"/>
          </a:p>
          <a:p>
            <a:pPr>
              <a:buClr>
                <a:srgbClr val="003E74"/>
              </a:buClr>
              <a:buSzPct val="130000"/>
            </a:pPr>
            <a:endParaRPr lang="de-DE" dirty="0"/>
          </a:p>
          <a:p>
            <a:pPr marL="0" indent="0">
              <a:buClr>
                <a:srgbClr val="003E74"/>
              </a:buClr>
              <a:buSzPct val="130000"/>
              <a:buNone/>
            </a:pPr>
            <a:r>
              <a:rPr lang="de-DE" dirty="0"/>
              <a:t>					Höchste Gleichlaufgüte</a:t>
            </a:r>
          </a:p>
          <a:p>
            <a:pPr marL="0" indent="0">
              <a:buClr>
                <a:srgbClr val="003E74"/>
              </a:buClr>
              <a:buSzPct val="130000"/>
              <a:buNone/>
            </a:pPr>
            <a:r>
              <a:rPr lang="de-DE" dirty="0"/>
              <a:t>					Verdrehflankenspiel von  ≤ 1 </a:t>
            </a:r>
            <a:r>
              <a:rPr lang="de-DE" dirty="0" err="1"/>
              <a:t>arcmin</a:t>
            </a:r>
            <a:r>
              <a:rPr lang="de-DE" dirty="0"/>
              <a:t>.</a:t>
            </a:r>
          </a:p>
          <a:p>
            <a:pPr>
              <a:buClr>
                <a:srgbClr val="003E74"/>
              </a:buClr>
              <a:buSzPct val="130000"/>
            </a:pPr>
            <a:endParaRPr lang="de-DE" dirty="0"/>
          </a:p>
        </p:txBody>
      </p:sp>
      <p:sp>
        <p:nvSpPr>
          <p:cNvPr id="7" name="Pfeil: eingekerbt nach rechts 6">
            <a:extLst>
              <a:ext uri="{FF2B5EF4-FFF2-40B4-BE49-F238E27FC236}">
                <a16:creationId xmlns:a16="http://schemas.microsoft.com/office/drawing/2014/main" id="{4B1A1324-6B28-40C3-A9B7-F2875B03080E}"/>
              </a:ext>
            </a:extLst>
          </p:cNvPr>
          <p:cNvSpPr/>
          <p:nvPr/>
        </p:nvSpPr>
        <p:spPr>
          <a:xfrm>
            <a:off x="4193864" y="5896145"/>
            <a:ext cx="813312" cy="460800"/>
          </a:xfrm>
          <a:prstGeom prst="notchedRightArrow">
            <a:avLst/>
          </a:prstGeom>
          <a:solidFill>
            <a:schemeClr val="accent3"/>
          </a:solidFill>
          <a:ln w="285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8" name="Wälzschälen">
            <a:hlinkClick r:id="" action="ppaction://media"/>
            <a:extLst>
              <a:ext uri="{FF2B5EF4-FFF2-40B4-BE49-F238E27FC236}">
                <a16:creationId xmlns:a16="http://schemas.microsoft.com/office/drawing/2014/main" id="{BAE95F7B-6B81-49FE-870B-01062498021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36214" y="1551657"/>
            <a:ext cx="6754368" cy="3799332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F55516F9-EA77-42AE-9C3F-1EE7073D251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3289" t="11969" r="55638" b="7451"/>
          <a:stretch/>
        </p:blipFill>
        <p:spPr>
          <a:xfrm>
            <a:off x="1577789" y="1548260"/>
            <a:ext cx="1927412" cy="521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8422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697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0BF886E-065B-4DD6-A369-086EF86D16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Präzise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FA34C602-9E5C-4413-9604-7E457687F9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3722" y="893686"/>
            <a:ext cx="4181754" cy="5926213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DD9DD97A-3920-4857-972C-D511BCF854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06682" y="893686"/>
            <a:ext cx="4179479" cy="5926213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B0DC1ECA-19BE-456E-BC49-33F920E5B4A3}"/>
              </a:ext>
            </a:extLst>
          </p:cNvPr>
          <p:cNvSpPr txBox="1"/>
          <p:nvPr/>
        </p:nvSpPr>
        <p:spPr>
          <a:xfrm>
            <a:off x="305839" y="893686"/>
            <a:ext cx="12407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b="1" dirty="0"/>
              <a:t>Stoßen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62F9E830-464D-40B5-A114-3504772470B8}"/>
              </a:ext>
            </a:extLst>
          </p:cNvPr>
          <p:cNvSpPr txBox="1"/>
          <p:nvPr/>
        </p:nvSpPr>
        <p:spPr>
          <a:xfrm>
            <a:off x="5820814" y="893686"/>
            <a:ext cx="20280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b="1" dirty="0"/>
              <a:t>Wälzschälen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69A2D155-8D6E-4457-A23D-A84EF5F8FD87}"/>
              </a:ext>
            </a:extLst>
          </p:cNvPr>
          <p:cNvSpPr txBox="1"/>
          <p:nvPr/>
        </p:nvSpPr>
        <p:spPr>
          <a:xfrm>
            <a:off x="530475" y="2743200"/>
            <a:ext cx="7377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/>
              <a:t>QKL 8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54E11C17-AA6B-4B16-B59B-432AD8F5D67B}"/>
              </a:ext>
            </a:extLst>
          </p:cNvPr>
          <p:cNvSpPr txBox="1"/>
          <p:nvPr/>
        </p:nvSpPr>
        <p:spPr>
          <a:xfrm>
            <a:off x="530475" y="5181600"/>
            <a:ext cx="7377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/>
              <a:t>QKL 9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D282FDBD-323D-41F5-831D-6CB10E8420D8}"/>
              </a:ext>
            </a:extLst>
          </p:cNvPr>
          <p:cNvSpPr txBox="1"/>
          <p:nvPr/>
        </p:nvSpPr>
        <p:spPr>
          <a:xfrm>
            <a:off x="6740775" y="2752725"/>
            <a:ext cx="7377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/>
              <a:t>QKL 5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9307DE36-3365-4F01-B238-04FF73ACD0E9}"/>
              </a:ext>
            </a:extLst>
          </p:cNvPr>
          <p:cNvSpPr txBox="1"/>
          <p:nvPr/>
        </p:nvSpPr>
        <p:spPr>
          <a:xfrm>
            <a:off x="6740775" y="5191125"/>
            <a:ext cx="7377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/>
              <a:t>QKL 7</a:t>
            </a:r>
          </a:p>
        </p:txBody>
      </p:sp>
    </p:spTree>
    <p:extLst>
      <p:ext uri="{BB962C8B-B14F-4D97-AF65-F5344CB8AC3E}">
        <p14:creationId xmlns:p14="http://schemas.microsoft.com/office/powerpoint/2010/main" val="25720473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3860AFB-485E-41A8-90EA-4E59F81F6C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Präzise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0B712A83-682E-4F67-B73D-AC239659F84C}"/>
              </a:ext>
            </a:extLst>
          </p:cNvPr>
          <p:cNvSpPr txBox="1"/>
          <p:nvPr/>
        </p:nvSpPr>
        <p:spPr>
          <a:xfrm>
            <a:off x="305839" y="893686"/>
            <a:ext cx="12407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b="1" dirty="0"/>
              <a:t>Stoßen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FDAE2027-7D27-497A-8517-09CAE17E3A20}"/>
              </a:ext>
            </a:extLst>
          </p:cNvPr>
          <p:cNvSpPr txBox="1"/>
          <p:nvPr/>
        </p:nvSpPr>
        <p:spPr>
          <a:xfrm>
            <a:off x="5820814" y="893686"/>
            <a:ext cx="20280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b="1" dirty="0"/>
              <a:t>Wälzschälen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56F30EA7-FF10-4666-8D6F-8BE4A0774141}"/>
              </a:ext>
            </a:extLst>
          </p:cNvPr>
          <p:cNvSpPr txBox="1"/>
          <p:nvPr/>
        </p:nvSpPr>
        <p:spPr>
          <a:xfrm>
            <a:off x="530475" y="2743200"/>
            <a:ext cx="7377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/>
              <a:t>QKL 7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C6534EA9-3CE8-4D33-B104-54E062834571}"/>
              </a:ext>
            </a:extLst>
          </p:cNvPr>
          <p:cNvSpPr txBox="1"/>
          <p:nvPr/>
        </p:nvSpPr>
        <p:spPr>
          <a:xfrm>
            <a:off x="530475" y="5181600"/>
            <a:ext cx="7377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/>
              <a:t>QKL 8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934E43A9-E1EA-4930-BD94-7BBD4E8B284D}"/>
              </a:ext>
            </a:extLst>
          </p:cNvPr>
          <p:cNvSpPr txBox="1"/>
          <p:nvPr/>
        </p:nvSpPr>
        <p:spPr>
          <a:xfrm>
            <a:off x="6740775" y="2752725"/>
            <a:ext cx="7377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/>
              <a:t>QKL 3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DBC7D722-69D3-426F-809C-CB80F0222207}"/>
              </a:ext>
            </a:extLst>
          </p:cNvPr>
          <p:cNvSpPr txBox="1"/>
          <p:nvPr/>
        </p:nvSpPr>
        <p:spPr>
          <a:xfrm>
            <a:off x="6740775" y="5191125"/>
            <a:ext cx="7377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/>
              <a:t>QKL 5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9FE004A3-3DA0-4796-8715-936AFF17EE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4333" y="893686"/>
            <a:ext cx="4158181" cy="5927883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246B2B3E-39B3-4AD9-A50F-948E682B84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73789" y="856966"/>
            <a:ext cx="4158181" cy="5905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566040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D4D0570-0F79-42BF-94F9-72D9DFDE0B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Zusammenfassung Vergleich G2 vs. G3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EA0E81E-C026-4B8D-B155-7735765AF5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000" y="1260000"/>
            <a:ext cx="11161800" cy="5303532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de-DE" dirty="0"/>
              <a:t>Baureihe P:</a:t>
            </a:r>
          </a:p>
          <a:p>
            <a:r>
              <a:rPr lang="de-DE" dirty="0"/>
              <a:t>P2:  M2acc +15% bis LW/h ≤ 1000</a:t>
            </a:r>
          </a:p>
          <a:p>
            <a:r>
              <a:rPr lang="de-DE" dirty="0"/>
              <a:t>P3-P9: </a:t>
            </a:r>
          </a:p>
          <a:p>
            <a:pPr lvl="1"/>
            <a:r>
              <a:rPr lang="de-DE" dirty="0"/>
              <a:t>Deutliche Steigerungen M</a:t>
            </a:r>
            <a:r>
              <a:rPr lang="de-DE" baseline="-25000" dirty="0"/>
              <a:t>2acc</a:t>
            </a:r>
            <a:r>
              <a:rPr lang="de-DE" dirty="0"/>
              <a:t> und M</a:t>
            </a:r>
            <a:r>
              <a:rPr lang="de-DE" baseline="-25000" dirty="0"/>
              <a:t>2NOT</a:t>
            </a:r>
            <a:r>
              <a:rPr lang="de-DE" dirty="0"/>
              <a:t> bei i= 5 / 7 / 8 / 20 / 25 / 32 / 35 / 50 / 56 / 70 / 80</a:t>
            </a:r>
          </a:p>
          <a:p>
            <a:pPr lvl="1"/>
            <a:r>
              <a:rPr lang="de-DE" dirty="0"/>
              <a:t>Geringe Steigerungen M</a:t>
            </a:r>
            <a:r>
              <a:rPr lang="de-DE" baseline="-25000" dirty="0"/>
              <a:t>2acc</a:t>
            </a:r>
            <a:r>
              <a:rPr lang="de-DE" dirty="0"/>
              <a:t> und M</a:t>
            </a:r>
            <a:r>
              <a:rPr lang="de-DE" baseline="-25000" dirty="0"/>
              <a:t>2NOT</a:t>
            </a:r>
            <a:r>
              <a:rPr lang="de-DE" dirty="0"/>
              <a:t> bei i= 10 / 100</a:t>
            </a:r>
          </a:p>
          <a:p>
            <a:pPr lvl="1"/>
            <a:r>
              <a:rPr lang="de-DE" dirty="0"/>
              <a:t>Keine Steigerungen M</a:t>
            </a:r>
            <a:r>
              <a:rPr lang="de-DE" baseline="-25000" dirty="0"/>
              <a:t>2acc</a:t>
            </a:r>
            <a:r>
              <a:rPr lang="de-DE" dirty="0"/>
              <a:t> und M</a:t>
            </a:r>
            <a:r>
              <a:rPr lang="de-DE" baseline="-25000" dirty="0"/>
              <a:t>2NOT</a:t>
            </a:r>
            <a:r>
              <a:rPr lang="de-DE" dirty="0"/>
              <a:t> bei i= 3 / 4 / 12 / 16 / 40 </a:t>
            </a:r>
          </a:p>
          <a:p>
            <a:pPr lvl="1"/>
            <a:r>
              <a:rPr lang="de-DE" dirty="0"/>
              <a:t>Geringe Steigerungen M</a:t>
            </a:r>
            <a:r>
              <a:rPr lang="de-DE" baseline="-25000" dirty="0"/>
              <a:t>2accHT</a:t>
            </a:r>
            <a:r>
              <a:rPr lang="de-DE" dirty="0"/>
              <a:t> für die spielreduzierten Varianten (Gehäuse GGG70 nicht nitriert)</a:t>
            </a:r>
          </a:p>
          <a:p>
            <a:pPr marL="0" indent="0">
              <a:buNone/>
            </a:pPr>
            <a:r>
              <a:rPr lang="de-DE" dirty="0"/>
              <a:t>Baureihe PH3-PH8:</a:t>
            </a:r>
          </a:p>
          <a:p>
            <a:pPr lvl="1"/>
            <a:r>
              <a:rPr lang="de-DE" dirty="0"/>
              <a:t>Deutliche Steigerungen M</a:t>
            </a:r>
            <a:r>
              <a:rPr lang="de-DE" baseline="-25000" dirty="0"/>
              <a:t>2acc</a:t>
            </a:r>
            <a:r>
              <a:rPr lang="de-DE" dirty="0"/>
              <a:t> und M</a:t>
            </a:r>
            <a:r>
              <a:rPr lang="de-DE" baseline="-25000" dirty="0"/>
              <a:t>2NOT</a:t>
            </a:r>
            <a:r>
              <a:rPr lang="de-DE" dirty="0"/>
              <a:t> bei i= 5 / 7 / 8 / 20 / 25 / 32 / 35 / 50 / 56 / 70 / 80</a:t>
            </a:r>
          </a:p>
          <a:p>
            <a:pPr lvl="1"/>
            <a:r>
              <a:rPr lang="de-DE" dirty="0"/>
              <a:t>Geringe Steigerungen M</a:t>
            </a:r>
            <a:r>
              <a:rPr lang="de-DE" baseline="-25000" dirty="0"/>
              <a:t>2acc</a:t>
            </a:r>
            <a:r>
              <a:rPr lang="de-DE" dirty="0"/>
              <a:t> und M</a:t>
            </a:r>
            <a:r>
              <a:rPr lang="de-DE" baseline="-25000" dirty="0"/>
              <a:t>2NOT</a:t>
            </a:r>
            <a:r>
              <a:rPr lang="de-DE" dirty="0"/>
              <a:t> bei i= 10 / 100</a:t>
            </a:r>
          </a:p>
          <a:p>
            <a:pPr lvl="1"/>
            <a:r>
              <a:rPr lang="de-DE" dirty="0"/>
              <a:t>Keine Steigerungen M</a:t>
            </a:r>
            <a:r>
              <a:rPr lang="de-DE" baseline="-25000" dirty="0"/>
              <a:t>2acc</a:t>
            </a:r>
            <a:r>
              <a:rPr lang="de-DE" dirty="0"/>
              <a:t> und M</a:t>
            </a:r>
            <a:r>
              <a:rPr lang="de-DE" baseline="-25000" dirty="0"/>
              <a:t>2NOT</a:t>
            </a:r>
            <a:r>
              <a:rPr lang="de-DE" dirty="0"/>
              <a:t> bei i= 4 / 16 / 40 </a:t>
            </a:r>
          </a:p>
          <a:p>
            <a:pPr lvl="1"/>
            <a:r>
              <a:rPr lang="de-DE" dirty="0"/>
              <a:t>Deutliche Steigerungen M</a:t>
            </a:r>
            <a:r>
              <a:rPr lang="de-DE" baseline="-25000" dirty="0"/>
              <a:t>2accHT</a:t>
            </a:r>
            <a:r>
              <a:rPr lang="de-DE" dirty="0"/>
              <a:t> für die spielreduzierten Varianten (Gehäuse 31CrMoV9 nitriert)</a:t>
            </a:r>
            <a:br>
              <a:rPr lang="de-DE" dirty="0"/>
            </a:br>
            <a:r>
              <a:rPr lang="de-DE" dirty="0"/>
              <a:t>Ausnahmen i= 10 / 100 (Limitierung durch Sonnenradverzahnung) </a:t>
            </a:r>
          </a:p>
          <a:p>
            <a:pPr marL="0" indent="0">
              <a:buNone/>
            </a:pPr>
            <a:r>
              <a:rPr lang="de-DE" dirty="0"/>
              <a:t>Baureihe PHQ4-PHQ8:</a:t>
            </a:r>
          </a:p>
          <a:p>
            <a:pPr lvl="1"/>
            <a:r>
              <a:rPr lang="de-DE" dirty="0"/>
              <a:t>Deutliche Steigerungen M</a:t>
            </a:r>
            <a:r>
              <a:rPr lang="de-DE" baseline="-25000" dirty="0"/>
              <a:t>2acc</a:t>
            </a:r>
            <a:r>
              <a:rPr lang="de-DE" dirty="0"/>
              <a:t> und M</a:t>
            </a:r>
            <a:r>
              <a:rPr lang="de-DE" baseline="-25000" dirty="0"/>
              <a:t>2NOT</a:t>
            </a:r>
            <a:r>
              <a:rPr lang="de-DE" dirty="0"/>
              <a:t> für alle Übersetzungen </a:t>
            </a:r>
          </a:p>
          <a:p>
            <a:pPr lvl="1"/>
            <a:r>
              <a:rPr lang="de-DE" dirty="0"/>
              <a:t>Deutliche Steigerungen M</a:t>
            </a:r>
            <a:r>
              <a:rPr lang="de-DE" baseline="-25000" dirty="0"/>
              <a:t>2accHT</a:t>
            </a:r>
            <a:r>
              <a:rPr lang="de-DE" dirty="0"/>
              <a:t> für die spielreduzierten Varianten (Gehäuse 31CrMoV9 nitriert)</a:t>
            </a:r>
            <a:br>
              <a:rPr lang="de-DE" dirty="0"/>
            </a:br>
            <a:r>
              <a:rPr lang="de-DE" dirty="0"/>
              <a:t>Ausnahme PHQ7</a:t>
            </a:r>
          </a:p>
        </p:txBody>
      </p:sp>
    </p:spTree>
    <p:extLst>
      <p:ext uri="{BB962C8B-B14F-4D97-AF65-F5344CB8AC3E}">
        <p14:creationId xmlns:p14="http://schemas.microsoft.com/office/powerpoint/2010/main" val="2782813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48234BF-3527-47C4-8C45-CF4042BBCA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Passgenau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3E94CC6-2094-4C0E-B137-A61075CE29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000" y="1066362"/>
            <a:ext cx="11161800" cy="4351338"/>
          </a:xfrm>
        </p:spPr>
        <p:txBody>
          <a:bodyPr/>
          <a:lstStyle/>
          <a:p>
            <a:pPr>
              <a:buClr>
                <a:srgbClr val="003E74"/>
              </a:buClr>
              <a:buSzPct val="130000"/>
            </a:pPr>
            <a:r>
              <a:rPr lang="de-DE" dirty="0"/>
              <a:t>Für jede Anforderung das Passende dabei! </a:t>
            </a:r>
          </a:p>
          <a:p>
            <a:pPr>
              <a:buClr>
                <a:srgbClr val="003E74"/>
              </a:buClr>
              <a:buSzPct val="130000"/>
            </a:pPr>
            <a:r>
              <a:rPr lang="de-DE" dirty="0"/>
              <a:t>Flexible Maschinenkonstruktion durch eine imposante Kombinations- und Optionsvielfalt. </a:t>
            </a:r>
            <a:br>
              <a:rPr lang="de-DE" dirty="0"/>
            </a:br>
            <a:r>
              <a:rPr lang="de-DE" dirty="0"/>
              <a:t>Variable Adapterausführungen ermöglichen die Anbindung von Motoren unterschiedlichster Baugrößen.</a:t>
            </a:r>
          </a:p>
          <a:p>
            <a:pPr marL="0" indent="0">
              <a:buNone/>
            </a:pPr>
            <a:endParaRPr lang="de-DE" dirty="0"/>
          </a:p>
        </p:txBody>
      </p:sp>
      <p:pic>
        <p:nvPicPr>
          <p:cNvPr id="1026" name="Grafik 1" descr="image002">
            <a:extLst>
              <a:ext uri="{FF2B5EF4-FFF2-40B4-BE49-F238E27FC236}">
                <a16:creationId xmlns:a16="http://schemas.microsoft.com/office/drawing/2014/main" id="{B8D17467-BA69-4609-958F-4C72481CFAB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59" t="12244" r="6451" b="2294"/>
          <a:stretch/>
        </p:blipFill>
        <p:spPr bwMode="auto">
          <a:xfrm>
            <a:off x="3872754" y="2266268"/>
            <a:ext cx="4655046" cy="440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65688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>
            <a:extLst>
              <a:ext uri="{FF2B5EF4-FFF2-40B4-BE49-F238E27FC236}">
                <a16:creationId xmlns:a16="http://schemas.microsoft.com/office/drawing/2014/main" id="{86E6A450-C145-41FF-9DE3-4D44150350F3}"/>
              </a:ext>
            </a:extLst>
          </p:cNvPr>
          <p:cNvSpPr txBox="1">
            <a:spLocks/>
          </p:cNvSpPr>
          <p:nvPr/>
        </p:nvSpPr>
        <p:spPr>
          <a:xfrm>
            <a:off x="624495" y="1540889"/>
            <a:ext cx="435005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 baseline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sz="4400" dirty="0" err="1">
                <a:solidFill>
                  <a:schemeClr val="tx1"/>
                </a:solidFill>
                <a:latin typeface="+mj-lt"/>
              </a:rPr>
              <a:t>Planetengetriebe</a:t>
            </a:r>
            <a:r>
              <a:rPr lang="en-US" sz="4400" dirty="0">
                <a:solidFill>
                  <a:schemeClr val="tx1"/>
                </a:solidFill>
                <a:latin typeface="+mj-lt"/>
              </a:rPr>
              <a:t> Generation 3</a:t>
            </a:r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E795C26F-D2D0-406A-B40A-F43EB233E23E}"/>
              </a:ext>
            </a:extLst>
          </p:cNvPr>
          <p:cNvSpPr/>
          <p:nvPr/>
        </p:nvSpPr>
        <p:spPr>
          <a:xfrm>
            <a:off x="6367696" y="1097945"/>
            <a:ext cx="5400000" cy="5400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70EEAA89-0689-4F97-A95A-C05B2D72E9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73078" y="1842190"/>
            <a:ext cx="3073682" cy="2048524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7EB0A3A0-86D3-4CCA-A289-F7235C1ECC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14546" y="3544786"/>
            <a:ext cx="3322834" cy="2215434"/>
          </a:xfrm>
          <a:prstGeom prst="rect">
            <a:avLst/>
          </a:prstGeom>
        </p:spPr>
      </p:pic>
      <p:sp>
        <p:nvSpPr>
          <p:cNvPr id="9" name="Rechteck 8">
            <a:extLst>
              <a:ext uri="{FF2B5EF4-FFF2-40B4-BE49-F238E27FC236}">
                <a16:creationId xmlns:a16="http://schemas.microsoft.com/office/drawing/2014/main" id="{9820D624-BA78-497D-8815-4A6917B56365}"/>
              </a:ext>
            </a:extLst>
          </p:cNvPr>
          <p:cNvSpPr/>
          <p:nvPr/>
        </p:nvSpPr>
        <p:spPr>
          <a:xfrm>
            <a:off x="1740565" y="3337362"/>
            <a:ext cx="5112568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2800" b="1" dirty="0"/>
              <a:t>Prioritäten</a:t>
            </a:r>
          </a:p>
          <a:p>
            <a:endParaRPr lang="de-DE" sz="2800" b="1" dirty="0"/>
          </a:p>
          <a:p>
            <a:r>
              <a:rPr lang="de-DE" sz="2800" b="1" dirty="0"/>
              <a:t>1. Kostenreduzierung</a:t>
            </a:r>
          </a:p>
          <a:p>
            <a:r>
              <a:rPr lang="de-DE" sz="2800" b="1" dirty="0"/>
              <a:t>2. Längenreduzierung</a:t>
            </a:r>
          </a:p>
          <a:p>
            <a:r>
              <a:rPr lang="de-DE" sz="2800" b="1" dirty="0">
                <a:solidFill>
                  <a:srgbClr val="DE1981"/>
                </a:solidFill>
              </a:rPr>
              <a:t>3. Designoptimierung</a:t>
            </a:r>
          </a:p>
          <a:p>
            <a:r>
              <a:rPr lang="de-DE" sz="2800" b="1" dirty="0"/>
              <a:t>4. Leistungsoptimierung</a:t>
            </a:r>
          </a:p>
        </p:txBody>
      </p:sp>
    </p:spTree>
    <p:extLst>
      <p:ext uri="{BB962C8B-B14F-4D97-AF65-F5344CB8AC3E}">
        <p14:creationId xmlns:p14="http://schemas.microsoft.com/office/powerpoint/2010/main" val="1862714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E7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>
            <a:extLst>
              <a:ext uri="{FF2B5EF4-FFF2-40B4-BE49-F238E27FC236}">
                <a16:creationId xmlns:a16="http://schemas.microsoft.com/office/drawing/2014/main" id="{86E6A450-C145-41FF-9DE3-4D44150350F3}"/>
              </a:ext>
            </a:extLst>
          </p:cNvPr>
          <p:cNvSpPr txBox="1">
            <a:spLocks/>
          </p:cNvSpPr>
          <p:nvPr/>
        </p:nvSpPr>
        <p:spPr>
          <a:xfrm>
            <a:off x="624495" y="1540889"/>
            <a:ext cx="435005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 baseline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sz="4400" dirty="0" err="1">
                <a:solidFill>
                  <a:schemeClr val="tx1"/>
                </a:solidFill>
                <a:latin typeface="+mj-lt"/>
              </a:rPr>
              <a:t>Planetengetriebe</a:t>
            </a:r>
            <a:r>
              <a:rPr lang="en-US" sz="4400" dirty="0">
                <a:solidFill>
                  <a:schemeClr val="tx1"/>
                </a:solidFill>
                <a:latin typeface="+mj-lt"/>
              </a:rPr>
              <a:t> Generation 3</a:t>
            </a:r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E795C26F-D2D0-406A-B40A-F43EB233E23E}"/>
              </a:ext>
            </a:extLst>
          </p:cNvPr>
          <p:cNvSpPr/>
          <p:nvPr/>
        </p:nvSpPr>
        <p:spPr>
          <a:xfrm>
            <a:off x="6367696" y="1097945"/>
            <a:ext cx="5400000" cy="5400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70EEAA89-0689-4F97-A95A-C05B2D72E9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73078" y="1842190"/>
            <a:ext cx="3073682" cy="2048524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7EB0A3A0-86D3-4CCA-A289-F7235C1ECC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14546" y="3544786"/>
            <a:ext cx="3322834" cy="2215434"/>
          </a:xfrm>
          <a:prstGeom prst="rect">
            <a:avLst/>
          </a:prstGeom>
        </p:spPr>
      </p:pic>
      <p:sp>
        <p:nvSpPr>
          <p:cNvPr id="8" name="Inhaltsplatzhalter 2">
            <a:extLst>
              <a:ext uri="{FF2B5EF4-FFF2-40B4-BE49-F238E27FC236}">
                <a16:creationId xmlns:a16="http://schemas.microsoft.com/office/drawing/2014/main" id="{E47B826E-7D4E-4CDB-8398-A477C94DF4C7}"/>
              </a:ext>
            </a:extLst>
          </p:cNvPr>
          <p:cNvSpPr txBox="1">
            <a:spLocks/>
          </p:cNvSpPr>
          <p:nvPr/>
        </p:nvSpPr>
        <p:spPr>
          <a:xfrm>
            <a:off x="1623391" y="3349487"/>
            <a:ext cx="2352261" cy="2531521"/>
          </a:xfrm>
          <a:prstGeom prst="rect">
            <a:avLst/>
          </a:prstGeom>
        </p:spPr>
        <p:txBody>
          <a:bodyPr vert="horz" lIns="91440" tIns="4680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003E74"/>
                </a:solidFill>
              </a:rPr>
              <a:t>Performant</a:t>
            </a:r>
          </a:p>
          <a:p>
            <a:pPr>
              <a:lnSpc>
                <a:spcPct val="150000"/>
              </a:lnSpc>
            </a:pPr>
            <a:r>
              <a:rPr lang="en-US" sz="2800" b="1" dirty="0" err="1">
                <a:solidFill>
                  <a:srgbClr val="003E74"/>
                </a:solidFill>
              </a:rPr>
              <a:t>Präzise</a:t>
            </a:r>
            <a:endParaRPr lang="en-US" sz="2800" b="1" dirty="0">
              <a:solidFill>
                <a:srgbClr val="003E74"/>
              </a:solidFill>
            </a:endParaRPr>
          </a:p>
          <a:p>
            <a:pPr>
              <a:lnSpc>
                <a:spcPct val="150000"/>
              </a:lnSpc>
            </a:pPr>
            <a:r>
              <a:rPr lang="en-US" sz="2800" b="1" dirty="0" err="1">
                <a:solidFill>
                  <a:srgbClr val="003E74"/>
                </a:solidFill>
              </a:rPr>
              <a:t>Passgenau</a:t>
            </a:r>
            <a:endParaRPr lang="en-US" sz="2800" b="1" dirty="0">
              <a:solidFill>
                <a:srgbClr val="003E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535775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AA3F902-9A26-4560-BCF3-1AA9C949DB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251541"/>
            <a:ext cx="7987800" cy="460800"/>
          </a:xfrm>
        </p:spPr>
        <p:txBody>
          <a:bodyPr/>
          <a:lstStyle/>
          <a:p>
            <a:r>
              <a:rPr lang="de-DE" dirty="0"/>
              <a:t>Neues Design</a:t>
            </a:r>
          </a:p>
        </p:txBody>
      </p:sp>
      <p:pic>
        <p:nvPicPr>
          <p:cNvPr id="4" name="Inhaltsplatzhalter 3">
            <a:extLst>
              <a:ext uri="{FF2B5EF4-FFF2-40B4-BE49-F238E27FC236}">
                <a16:creationId xmlns:a16="http://schemas.microsoft.com/office/drawing/2014/main" id="{EA296AEC-61D5-408F-B713-0A2AB7B1131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20905" t="17000" r="20640" b="4558"/>
          <a:stretch/>
        </p:blipFill>
        <p:spPr>
          <a:xfrm>
            <a:off x="2868257" y="1563420"/>
            <a:ext cx="2258568" cy="2273104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A2581552-EDC4-4210-A1B0-877DE453779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255" r="18744" b="4573"/>
          <a:stretch/>
        </p:blipFill>
        <p:spPr>
          <a:xfrm>
            <a:off x="2649939" y="3900532"/>
            <a:ext cx="2550038" cy="2765239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57B2E66F-66BB-42BC-B30D-446B85CBEE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29552" y="1768664"/>
            <a:ext cx="2397618" cy="1598036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AF8ACB23-8E30-456D-82E6-BE4AEDF6C3D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15952" y="4141687"/>
            <a:ext cx="3240024" cy="2159508"/>
          </a:xfrm>
          <a:prstGeom prst="rect">
            <a:avLst/>
          </a:prstGeom>
        </p:spPr>
      </p:pic>
      <p:sp>
        <p:nvSpPr>
          <p:cNvPr id="15" name="Textfeld 14">
            <a:extLst>
              <a:ext uri="{FF2B5EF4-FFF2-40B4-BE49-F238E27FC236}">
                <a16:creationId xmlns:a16="http://schemas.microsoft.com/office/drawing/2014/main" id="{CB1765FF-BA94-4AFE-907C-1193AE271639}"/>
              </a:ext>
            </a:extLst>
          </p:cNvPr>
          <p:cNvSpPr txBox="1"/>
          <p:nvPr/>
        </p:nvSpPr>
        <p:spPr>
          <a:xfrm>
            <a:off x="6239256" y="3429000"/>
            <a:ext cx="7924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dirty="0"/>
              <a:t>G3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2ECE313C-97CF-4256-ADCA-318438CDD4C2}"/>
              </a:ext>
            </a:extLst>
          </p:cNvPr>
          <p:cNvSpPr txBox="1"/>
          <p:nvPr/>
        </p:nvSpPr>
        <p:spPr>
          <a:xfrm>
            <a:off x="2221133" y="3366700"/>
            <a:ext cx="7924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dirty="0"/>
              <a:t>G2</a:t>
            </a:r>
          </a:p>
        </p:txBody>
      </p:sp>
    </p:spTree>
    <p:extLst>
      <p:ext uri="{BB962C8B-B14F-4D97-AF65-F5344CB8AC3E}">
        <p14:creationId xmlns:p14="http://schemas.microsoft.com/office/powerpoint/2010/main" val="92671371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9B2862D-0C80-4249-B6D2-61833C5D24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Neues Design</a:t>
            </a:r>
          </a:p>
        </p:txBody>
      </p:sp>
      <p:pic>
        <p:nvPicPr>
          <p:cNvPr id="5" name="Grafik 4" descr="Ein Bild, das Hydrant, Maschine enthält.&#10;&#10;Automatisch generierte Beschreibung">
            <a:extLst>
              <a:ext uri="{FF2B5EF4-FFF2-40B4-BE49-F238E27FC236}">
                <a16:creationId xmlns:a16="http://schemas.microsoft.com/office/drawing/2014/main" id="{B4AB7BC9-571D-43EC-8AC9-701C09F3763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420" t="17220" r="14925" b="23824"/>
          <a:stretch/>
        </p:blipFill>
        <p:spPr>
          <a:xfrm>
            <a:off x="1653152" y="1287988"/>
            <a:ext cx="8907271" cy="4843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82438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9B2862D-0C80-4249-B6D2-61833C5D24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Neues Design</a:t>
            </a:r>
          </a:p>
        </p:txBody>
      </p:sp>
      <p:pic>
        <p:nvPicPr>
          <p:cNvPr id="4" name="Grafik 3" descr="Ein Bild, das Kamera, Hydrant, Maschine enthält.&#10;&#10;Automatisch generierte Beschreibung">
            <a:extLst>
              <a:ext uri="{FF2B5EF4-FFF2-40B4-BE49-F238E27FC236}">
                <a16:creationId xmlns:a16="http://schemas.microsoft.com/office/drawing/2014/main" id="{7DCCBB88-0F2A-4E96-B9BF-50408BDE108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139" t="9804" r="11921" b="11373"/>
          <a:stretch/>
        </p:blipFill>
        <p:spPr>
          <a:xfrm>
            <a:off x="2617694" y="1192306"/>
            <a:ext cx="7171766" cy="5405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560153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9B2862D-0C80-4249-B6D2-61833C5D24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Neues Design</a:t>
            </a:r>
          </a:p>
        </p:txBody>
      </p:sp>
      <p:pic>
        <p:nvPicPr>
          <p:cNvPr id="4" name="Grafik 3" descr="Ein Bild, das Hydrant, Maschine enthält.&#10;&#10;Automatisch generierte Beschreibung">
            <a:extLst>
              <a:ext uri="{FF2B5EF4-FFF2-40B4-BE49-F238E27FC236}">
                <a16:creationId xmlns:a16="http://schemas.microsoft.com/office/drawing/2014/main" id="{5DB4692E-05B1-4B75-9069-6A6D3054AD6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828" t="8497" r="9610" b="20785"/>
          <a:stretch/>
        </p:blipFill>
        <p:spPr>
          <a:xfrm>
            <a:off x="2232213" y="1353672"/>
            <a:ext cx="7620000" cy="4849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452901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>
            <a:extLst>
              <a:ext uri="{FF2B5EF4-FFF2-40B4-BE49-F238E27FC236}">
                <a16:creationId xmlns:a16="http://schemas.microsoft.com/office/drawing/2014/main" id="{86E6A450-C145-41FF-9DE3-4D44150350F3}"/>
              </a:ext>
            </a:extLst>
          </p:cNvPr>
          <p:cNvSpPr txBox="1">
            <a:spLocks/>
          </p:cNvSpPr>
          <p:nvPr/>
        </p:nvSpPr>
        <p:spPr>
          <a:xfrm>
            <a:off x="624495" y="1540889"/>
            <a:ext cx="435005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 baseline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sz="4400" dirty="0" err="1">
                <a:solidFill>
                  <a:schemeClr val="tx1"/>
                </a:solidFill>
                <a:latin typeface="+mj-lt"/>
              </a:rPr>
              <a:t>Planetengetriebe</a:t>
            </a:r>
            <a:r>
              <a:rPr lang="en-US" sz="4400" dirty="0">
                <a:solidFill>
                  <a:schemeClr val="tx1"/>
                </a:solidFill>
                <a:latin typeface="+mj-lt"/>
              </a:rPr>
              <a:t> Generation 3</a:t>
            </a:r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E795C26F-D2D0-406A-B40A-F43EB233E23E}"/>
              </a:ext>
            </a:extLst>
          </p:cNvPr>
          <p:cNvSpPr/>
          <p:nvPr/>
        </p:nvSpPr>
        <p:spPr>
          <a:xfrm>
            <a:off x="6367696" y="1097945"/>
            <a:ext cx="5400000" cy="5400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70EEAA89-0689-4F97-A95A-C05B2D72E9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73078" y="1842190"/>
            <a:ext cx="3073682" cy="2048524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7EB0A3A0-86D3-4CCA-A289-F7235C1ECC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14546" y="3544786"/>
            <a:ext cx="3322834" cy="2215434"/>
          </a:xfrm>
          <a:prstGeom prst="rect">
            <a:avLst/>
          </a:prstGeom>
        </p:spPr>
      </p:pic>
      <p:sp>
        <p:nvSpPr>
          <p:cNvPr id="9" name="Rechteck 8">
            <a:extLst>
              <a:ext uri="{FF2B5EF4-FFF2-40B4-BE49-F238E27FC236}">
                <a16:creationId xmlns:a16="http://schemas.microsoft.com/office/drawing/2014/main" id="{9820D624-BA78-497D-8815-4A6917B56365}"/>
              </a:ext>
            </a:extLst>
          </p:cNvPr>
          <p:cNvSpPr/>
          <p:nvPr/>
        </p:nvSpPr>
        <p:spPr>
          <a:xfrm>
            <a:off x="1740565" y="3337362"/>
            <a:ext cx="5112568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2800" b="1" dirty="0"/>
              <a:t>Prioritäten</a:t>
            </a:r>
          </a:p>
          <a:p>
            <a:endParaRPr lang="de-DE" sz="2800" b="1" dirty="0"/>
          </a:p>
          <a:p>
            <a:r>
              <a:rPr lang="de-DE" sz="2800" b="1" dirty="0"/>
              <a:t>1. Kostenreduzierung</a:t>
            </a:r>
          </a:p>
          <a:p>
            <a:r>
              <a:rPr lang="de-DE" sz="2800" b="1" dirty="0">
                <a:solidFill>
                  <a:srgbClr val="DE1981"/>
                </a:solidFill>
              </a:rPr>
              <a:t>2. Längenreduzierung</a:t>
            </a:r>
          </a:p>
          <a:p>
            <a:r>
              <a:rPr lang="de-DE" sz="2800" b="1" dirty="0"/>
              <a:t>3. Designoptimierung</a:t>
            </a:r>
          </a:p>
          <a:p>
            <a:r>
              <a:rPr lang="de-DE" sz="2800" b="1" dirty="0"/>
              <a:t>4. Leistungsoptimierung</a:t>
            </a:r>
          </a:p>
        </p:txBody>
      </p:sp>
    </p:spTree>
    <p:extLst>
      <p:ext uri="{BB962C8B-B14F-4D97-AF65-F5344CB8AC3E}">
        <p14:creationId xmlns:p14="http://schemas.microsoft.com/office/powerpoint/2010/main" val="70873266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40000" y="282472"/>
            <a:ext cx="7987800" cy="460800"/>
          </a:xfrm>
        </p:spPr>
        <p:txBody>
          <a:bodyPr/>
          <a:lstStyle/>
          <a:p>
            <a:r>
              <a:rPr lang="de-DE" dirty="0"/>
              <a:t>Veränderung der Baulängen P im Vergleich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30272" y="946690"/>
            <a:ext cx="11161800" cy="5628837"/>
          </a:xfrm>
        </p:spPr>
        <p:txBody>
          <a:bodyPr/>
          <a:lstStyle/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010384BC-0359-4989-B122-49178E6AF8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8954" y="1402804"/>
            <a:ext cx="2518095" cy="1862857"/>
          </a:xfrm>
          <a:prstGeom prst="rect">
            <a:avLst/>
          </a:prstGeom>
        </p:spPr>
      </p:pic>
      <p:graphicFrame>
        <p:nvGraphicFramePr>
          <p:cNvPr id="9" name="Tabelle 8">
            <a:extLst>
              <a:ext uri="{FF2B5EF4-FFF2-40B4-BE49-F238E27FC236}">
                <a16:creationId xmlns:a16="http://schemas.microsoft.com/office/drawing/2014/main" id="{D195A714-C8E9-4387-9DDE-651BADB69D90}"/>
              </a:ext>
            </a:extLst>
          </p:cNvPr>
          <p:cNvGraphicFramePr>
            <a:graphicFrameLocks noGrp="1"/>
          </p:cNvGraphicFramePr>
          <p:nvPr/>
        </p:nvGraphicFramePr>
        <p:xfrm>
          <a:off x="3467422" y="3537449"/>
          <a:ext cx="5511800" cy="2941320"/>
        </p:xfrm>
        <a:graphic>
          <a:graphicData uri="http://schemas.openxmlformats.org/drawingml/2006/table">
            <a:tbl>
              <a:tblPr/>
              <a:tblGrid>
                <a:gridCol w="787400">
                  <a:extLst>
                    <a:ext uri="{9D8B030D-6E8A-4147-A177-3AD203B41FA5}">
                      <a16:colId xmlns:a16="http://schemas.microsoft.com/office/drawing/2014/main" val="749353182"/>
                    </a:ext>
                  </a:extLst>
                </a:gridCol>
                <a:gridCol w="787400">
                  <a:extLst>
                    <a:ext uri="{9D8B030D-6E8A-4147-A177-3AD203B41FA5}">
                      <a16:colId xmlns:a16="http://schemas.microsoft.com/office/drawing/2014/main" val="3562043577"/>
                    </a:ext>
                  </a:extLst>
                </a:gridCol>
                <a:gridCol w="787400">
                  <a:extLst>
                    <a:ext uri="{9D8B030D-6E8A-4147-A177-3AD203B41FA5}">
                      <a16:colId xmlns:a16="http://schemas.microsoft.com/office/drawing/2014/main" val="3573277800"/>
                    </a:ext>
                  </a:extLst>
                </a:gridCol>
                <a:gridCol w="787400">
                  <a:extLst>
                    <a:ext uri="{9D8B030D-6E8A-4147-A177-3AD203B41FA5}">
                      <a16:colId xmlns:a16="http://schemas.microsoft.com/office/drawing/2014/main" val="433848913"/>
                    </a:ext>
                  </a:extLst>
                </a:gridCol>
                <a:gridCol w="787400">
                  <a:extLst>
                    <a:ext uri="{9D8B030D-6E8A-4147-A177-3AD203B41FA5}">
                      <a16:colId xmlns:a16="http://schemas.microsoft.com/office/drawing/2014/main" val="1471659388"/>
                    </a:ext>
                  </a:extLst>
                </a:gridCol>
                <a:gridCol w="787400">
                  <a:extLst>
                    <a:ext uri="{9D8B030D-6E8A-4147-A177-3AD203B41FA5}">
                      <a16:colId xmlns:a16="http://schemas.microsoft.com/office/drawing/2014/main" val="2940237828"/>
                    </a:ext>
                  </a:extLst>
                </a:gridCol>
                <a:gridCol w="787400">
                  <a:extLst>
                    <a:ext uri="{9D8B030D-6E8A-4147-A177-3AD203B41FA5}">
                      <a16:colId xmlns:a16="http://schemas.microsoft.com/office/drawing/2014/main" val="1941737840"/>
                    </a:ext>
                  </a:extLst>
                </a:gridCol>
              </a:tblGrid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G2 ME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100" b="0" i="0" u="none" strike="noStrike" dirty="0">
                          <a:solidFill>
                            <a:srgbClr val="0036A2"/>
                          </a:solidFill>
                          <a:effectLst/>
                          <a:latin typeface="Calibri" panose="020F0502020204030204" pitchFamily="34" charset="0"/>
                        </a:rPr>
                        <a:t>G3 ME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Reduzierung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G2 MEL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 dirty="0">
                          <a:solidFill>
                            <a:srgbClr val="0036A2"/>
                          </a:solidFill>
                          <a:effectLst/>
                          <a:latin typeface="Calibri" panose="020F0502020204030204" pitchFamily="34" charset="0"/>
                        </a:rPr>
                        <a:t>G3 MEL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Reduzierung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6264936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 [mm]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 [mm]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[mm]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 [mm]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 [mm]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[mm]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00690889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P221 - P231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109,5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 dirty="0">
                          <a:solidFill>
                            <a:srgbClr val="0036A2"/>
                          </a:solidFill>
                          <a:effectLst/>
                          <a:latin typeface="Calibri" panose="020F0502020204030204" pitchFamily="34" charset="0"/>
                        </a:rPr>
                        <a:t>109,5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129,0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 dirty="0">
                          <a:solidFill>
                            <a:srgbClr val="0036A2"/>
                          </a:solidFill>
                          <a:effectLst/>
                          <a:latin typeface="Calibri" panose="020F0502020204030204" pitchFamily="34" charset="0"/>
                        </a:rPr>
                        <a:t>129,0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35276438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P222 - P232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141,5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 dirty="0">
                          <a:solidFill>
                            <a:srgbClr val="0036A2"/>
                          </a:solidFill>
                          <a:effectLst/>
                          <a:latin typeface="Calibri" panose="020F0502020204030204" pitchFamily="34" charset="0"/>
                        </a:rPr>
                        <a:t>141,5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161,0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 dirty="0">
                          <a:solidFill>
                            <a:srgbClr val="0036A2"/>
                          </a:solidFill>
                          <a:effectLst/>
                          <a:latin typeface="Calibri" panose="020F0502020204030204" pitchFamily="34" charset="0"/>
                        </a:rPr>
                        <a:t>161,0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4384659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P321 - P331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153,0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 dirty="0">
                          <a:solidFill>
                            <a:srgbClr val="0036A2"/>
                          </a:solidFill>
                          <a:effectLst/>
                          <a:latin typeface="Calibri" panose="020F0502020204030204" pitchFamily="34" charset="0"/>
                        </a:rPr>
                        <a:t>145,5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1" i="0" u="none" strike="noStrike" dirty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</a:rPr>
                        <a:t>7,5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159,3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 dirty="0">
                          <a:solidFill>
                            <a:srgbClr val="0036A2"/>
                          </a:solidFill>
                          <a:effectLst/>
                          <a:latin typeface="Calibri" panose="020F0502020204030204" pitchFamily="34" charset="0"/>
                        </a:rPr>
                        <a:t>147,0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1" i="0" u="none" strike="noStrike" dirty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</a:rPr>
                        <a:t>12,3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81811084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P322 - P332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173,5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 dirty="0">
                          <a:solidFill>
                            <a:srgbClr val="0036A2"/>
                          </a:solidFill>
                          <a:effectLst/>
                          <a:latin typeface="Calibri" panose="020F0502020204030204" pitchFamily="34" charset="0"/>
                        </a:rPr>
                        <a:t>163,0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1" i="0" u="none" strike="noStrike" dirty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</a:rPr>
                        <a:t>10,5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193,0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 dirty="0">
                          <a:solidFill>
                            <a:srgbClr val="0036A2"/>
                          </a:solidFill>
                          <a:effectLst/>
                          <a:latin typeface="Calibri" panose="020F0502020204030204" pitchFamily="34" charset="0"/>
                        </a:rPr>
                        <a:t>182,5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1" i="0" u="none" strike="noStrike" dirty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</a:rPr>
                        <a:t>10,5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00893218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P421 - P431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174,0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 dirty="0">
                          <a:solidFill>
                            <a:srgbClr val="0036A2"/>
                          </a:solidFill>
                          <a:effectLst/>
                          <a:latin typeface="Calibri" panose="020F0502020204030204" pitchFamily="34" charset="0"/>
                        </a:rPr>
                        <a:t>165,5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1" i="0" u="none" strike="noStrike" dirty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</a:rPr>
                        <a:t>8,5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185,5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 dirty="0">
                          <a:solidFill>
                            <a:srgbClr val="0036A2"/>
                          </a:solidFill>
                          <a:effectLst/>
                          <a:latin typeface="Calibri" panose="020F0502020204030204" pitchFamily="34" charset="0"/>
                        </a:rPr>
                        <a:t>178,5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1" i="0" u="none" strike="noStrike" dirty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</a:rPr>
                        <a:t>7,0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1004410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P422 - P432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218,5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 dirty="0">
                          <a:solidFill>
                            <a:srgbClr val="0036A2"/>
                          </a:solidFill>
                          <a:effectLst/>
                          <a:latin typeface="Calibri" panose="020F0502020204030204" pitchFamily="34" charset="0"/>
                        </a:rPr>
                        <a:t>202,5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1" i="0" u="none" strike="noStrike" dirty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</a:rPr>
                        <a:t>16,0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224,8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 dirty="0">
                          <a:solidFill>
                            <a:srgbClr val="0036A2"/>
                          </a:solidFill>
                          <a:effectLst/>
                          <a:latin typeface="Calibri" panose="020F0502020204030204" pitchFamily="34" charset="0"/>
                        </a:rPr>
                        <a:t>204,0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1" i="0" u="none" strike="noStrike" dirty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</a:rPr>
                        <a:t>20,8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95908480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P521 - P531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217,0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 dirty="0">
                          <a:solidFill>
                            <a:srgbClr val="0036A2"/>
                          </a:solidFill>
                          <a:effectLst/>
                          <a:latin typeface="Calibri" panose="020F0502020204030204" pitchFamily="34" charset="0"/>
                        </a:rPr>
                        <a:t>210,5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1" i="0" u="none" strike="noStrike" dirty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</a:rPr>
                        <a:t>6,5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233,0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 dirty="0">
                          <a:solidFill>
                            <a:srgbClr val="0036A2"/>
                          </a:solidFill>
                          <a:effectLst/>
                          <a:latin typeface="Calibri" panose="020F0502020204030204" pitchFamily="34" charset="0"/>
                        </a:rPr>
                        <a:t>223,0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1" i="0" u="none" strike="noStrike" dirty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</a:rPr>
                        <a:t>10,0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37761167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P522 - P532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263,5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 dirty="0">
                          <a:solidFill>
                            <a:srgbClr val="0036A2"/>
                          </a:solidFill>
                          <a:effectLst/>
                          <a:latin typeface="Calibri" panose="020F0502020204030204" pitchFamily="34" charset="0"/>
                        </a:rPr>
                        <a:t>239,5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1" i="0" u="none" strike="noStrike" dirty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</a:rPr>
                        <a:t>24,0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275,0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 dirty="0">
                          <a:solidFill>
                            <a:srgbClr val="0036A2"/>
                          </a:solidFill>
                          <a:effectLst/>
                          <a:latin typeface="Calibri" panose="020F0502020204030204" pitchFamily="34" charset="0"/>
                        </a:rPr>
                        <a:t>252,5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1" i="0" u="none" strike="noStrike" dirty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</a:rPr>
                        <a:t>22,5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36356956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P721 - P731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268,0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 dirty="0">
                          <a:solidFill>
                            <a:srgbClr val="0036A2"/>
                          </a:solidFill>
                          <a:effectLst/>
                          <a:latin typeface="Calibri" panose="020F0502020204030204" pitchFamily="34" charset="0"/>
                        </a:rPr>
                        <a:t>264,5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1" i="0" u="none" strike="noStrike" dirty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</a:rPr>
                        <a:t>3,5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293,0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 dirty="0">
                          <a:solidFill>
                            <a:srgbClr val="0036A2"/>
                          </a:solidFill>
                          <a:effectLst/>
                          <a:latin typeface="Calibri" panose="020F0502020204030204" pitchFamily="34" charset="0"/>
                        </a:rPr>
                        <a:t>287,5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1" i="0" u="none" strike="noStrike" dirty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</a:rPr>
                        <a:t>5,5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62092059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P722 - P732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318,0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 dirty="0">
                          <a:solidFill>
                            <a:srgbClr val="0036A2"/>
                          </a:solidFill>
                          <a:effectLst/>
                          <a:latin typeface="Calibri" panose="020F0502020204030204" pitchFamily="34" charset="0"/>
                        </a:rPr>
                        <a:t>302,5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1" i="0" u="none" strike="noStrike" dirty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</a:rPr>
                        <a:t>15,5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334,0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 dirty="0">
                          <a:solidFill>
                            <a:srgbClr val="0036A2"/>
                          </a:solidFill>
                          <a:effectLst/>
                          <a:latin typeface="Calibri" panose="020F0502020204030204" pitchFamily="34" charset="0"/>
                        </a:rPr>
                        <a:t>315,0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1" i="0" u="none" strike="noStrike" dirty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</a:rPr>
                        <a:t>19,0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37129088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P821 - P831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318,0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 dirty="0">
                          <a:solidFill>
                            <a:srgbClr val="0036A2"/>
                          </a:solidFill>
                          <a:effectLst/>
                          <a:latin typeface="Calibri" panose="020F0502020204030204" pitchFamily="34" charset="0"/>
                        </a:rPr>
                        <a:t>311,5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1" i="0" u="none" strike="noStrike" dirty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</a:rPr>
                        <a:t>6,5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334,0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 dirty="0">
                          <a:solidFill>
                            <a:srgbClr val="0036A2"/>
                          </a:solidFill>
                          <a:effectLst/>
                          <a:latin typeface="Calibri" panose="020F0502020204030204" pitchFamily="34" charset="0"/>
                        </a:rPr>
                        <a:t>320,5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1" i="0" u="none" strike="noStrike" dirty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</a:rPr>
                        <a:t>13,5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08923296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P822 - P832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376,5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 dirty="0">
                          <a:solidFill>
                            <a:srgbClr val="0036A2"/>
                          </a:solidFill>
                          <a:effectLst/>
                          <a:latin typeface="Calibri" panose="020F0502020204030204" pitchFamily="34" charset="0"/>
                        </a:rPr>
                        <a:t>356,5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1" i="0" u="none" strike="noStrike" dirty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</a:rPr>
                        <a:t>20,0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401,5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 dirty="0">
                          <a:solidFill>
                            <a:srgbClr val="0036A2"/>
                          </a:solidFill>
                          <a:effectLst/>
                          <a:latin typeface="Calibri" panose="020F0502020204030204" pitchFamily="34" charset="0"/>
                        </a:rPr>
                        <a:t>379,5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1" i="0" u="none" strike="noStrike" dirty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</a:rPr>
                        <a:t>22,0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3936898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P921 - P931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396,0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 dirty="0">
                          <a:solidFill>
                            <a:srgbClr val="0036A2"/>
                          </a:solidFill>
                          <a:effectLst/>
                          <a:latin typeface="Calibri" panose="020F0502020204030204" pitchFamily="34" charset="0"/>
                        </a:rPr>
                        <a:t>380,5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1" i="0" u="none" strike="noStrike" dirty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</a:rPr>
                        <a:t>15,5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 dirty="0">
                          <a:solidFill>
                            <a:srgbClr val="0036A2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3684858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P922 - P932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476,0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 dirty="0">
                          <a:solidFill>
                            <a:srgbClr val="0036A2"/>
                          </a:solidFill>
                          <a:effectLst/>
                          <a:latin typeface="Calibri" panose="020F0502020204030204" pitchFamily="34" charset="0"/>
                        </a:rPr>
                        <a:t>463,5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1" i="0" u="none" strike="noStrike" dirty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</a:rPr>
                        <a:t>12,5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492,0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 dirty="0">
                          <a:solidFill>
                            <a:srgbClr val="0036A2"/>
                          </a:solidFill>
                          <a:effectLst/>
                          <a:latin typeface="Calibri" panose="020F0502020204030204" pitchFamily="34" charset="0"/>
                        </a:rPr>
                        <a:t>472,5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1" i="0" u="none" strike="noStrike" dirty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</a:rPr>
                        <a:t>19,5</a:t>
                      </a:r>
                    </a:p>
                  </a:txBody>
                  <a:tcPr marL="7620" marR="7620" marT="762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82700236"/>
                  </a:ext>
                </a:extLst>
              </a:tr>
            </a:tbl>
          </a:graphicData>
        </a:graphic>
      </p:graphicFrame>
      <p:pic>
        <p:nvPicPr>
          <p:cNvPr id="8" name="Grafik 7">
            <a:extLst>
              <a:ext uri="{FF2B5EF4-FFF2-40B4-BE49-F238E27FC236}">
                <a16:creationId xmlns:a16="http://schemas.microsoft.com/office/drawing/2014/main" id="{3953E57A-B4F6-4D43-B8C2-9539695C1B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57049" y="1106153"/>
            <a:ext cx="3240024" cy="2159508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5CD7289E-B8B3-4CDE-B71D-A4C8D65889EE}"/>
              </a:ext>
            </a:extLst>
          </p:cNvPr>
          <p:cNvSpPr txBox="1"/>
          <p:nvPr/>
        </p:nvSpPr>
        <p:spPr>
          <a:xfrm>
            <a:off x="298592" y="3922082"/>
            <a:ext cx="26835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/>
              <a:t>Baulängen wurden reduziert</a:t>
            </a:r>
          </a:p>
        </p:txBody>
      </p:sp>
    </p:spTree>
    <p:extLst>
      <p:ext uri="{BB962C8B-B14F-4D97-AF65-F5344CB8AC3E}">
        <p14:creationId xmlns:p14="http://schemas.microsoft.com/office/powerpoint/2010/main" val="323423945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41600" y="360427"/>
            <a:ext cx="7987800" cy="460800"/>
          </a:xfrm>
        </p:spPr>
        <p:txBody>
          <a:bodyPr/>
          <a:lstStyle/>
          <a:p>
            <a:r>
              <a:rPr lang="de-DE" dirty="0"/>
              <a:t>Veränderung der Baulängen PH(Q) im Vergleich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30272" y="946690"/>
            <a:ext cx="11161800" cy="5628837"/>
          </a:xfrm>
        </p:spPr>
        <p:txBody>
          <a:bodyPr/>
          <a:lstStyle/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78B642CB-BAC1-40DE-87B6-DF59CA6670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27043" y="1432606"/>
            <a:ext cx="1728572" cy="1664286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6D86A433-193D-4E20-8F34-08C63091C2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45236" y="1153335"/>
            <a:ext cx="2916022" cy="1943557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CE9F783C-C171-48A0-A083-27A480BD670A}"/>
              </a:ext>
            </a:extLst>
          </p:cNvPr>
          <p:cNvSpPr txBox="1"/>
          <p:nvPr/>
        </p:nvSpPr>
        <p:spPr>
          <a:xfrm>
            <a:off x="298592" y="3922082"/>
            <a:ext cx="26835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/>
              <a:t>Baulängen wurden reduziert</a:t>
            </a:r>
          </a:p>
        </p:txBody>
      </p:sp>
      <p:graphicFrame>
        <p:nvGraphicFramePr>
          <p:cNvPr id="4" name="Tabelle 3">
            <a:extLst>
              <a:ext uri="{FF2B5EF4-FFF2-40B4-BE49-F238E27FC236}">
                <a16:creationId xmlns:a16="http://schemas.microsoft.com/office/drawing/2014/main" id="{AD1EA324-9125-4A74-9C16-210D1EDDD7FB}"/>
              </a:ext>
            </a:extLst>
          </p:cNvPr>
          <p:cNvGraphicFramePr>
            <a:graphicFrameLocks noGrp="1"/>
          </p:cNvGraphicFramePr>
          <p:nvPr/>
        </p:nvGraphicFramePr>
        <p:xfrm>
          <a:off x="2840964" y="3521157"/>
          <a:ext cx="6478883" cy="2731934"/>
        </p:xfrm>
        <a:graphic>
          <a:graphicData uri="http://schemas.openxmlformats.org/drawingml/2006/table">
            <a:tbl>
              <a:tblPr/>
              <a:tblGrid>
                <a:gridCol w="1044525">
                  <a:extLst>
                    <a:ext uri="{9D8B030D-6E8A-4147-A177-3AD203B41FA5}">
                      <a16:colId xmlns:a16="http://schemas.microsoft.com/office/drawing/2014/main" val="1913111022"/>
                    </a:ext>
                  </a:extLst>
                </a:gridCol>
                <a:gridCol w="917489">
                  <a:extLst>
                    <a:ext uri="{9D8B030D-6E8A-4147-A177-3AD203B41FA5}">
                      <a16:colId xmlns:a16="http://schemas.microsoft.com/office/drawing/2014/main" val="828610377"/>
                    </a:ext>
                  </a:extLst>
                </a:gridCol>
                <a:gridCol w="917489">
                  <a:extLst>
                    <a:ext uri="{9D8B030D-6E8A-4147-A177-3AD203B41FA5}">
                      <a16:colId xmlns:a16="http://schemas.microsoft.com/office/drawing/2014/main" val="2349599329"/>
                    </a:ext>
                  </a:extLst>
                </a:gridCol>
                <a:gridCol w="917489">
                  <a:extLst>
                    <a:ext uri="{9D8B030D-6E8A-4147-A177-3AD203B41FA5}">
                      <a16:colId xmlns:a16="http://schemas.microsoft.com/office/drawing/2014/main" val="2616188769"/>
                    </a:ext>
                  </a:extLst>
                </a:gridCol>
                <a:gridCol w="917489">
                  <a:extLst>
                    <a:ext uri="{9D8B030D-6E8A-4147-A177-3AD203B41FA5}">
                      <a16:colId xmlns:a16="http://schemas.microsoft.com/office/drawing/2014/main" val="780071269"/>
                    </a:ext>
                  </a:extLst>
                </a:gridCol>
                <a:gridCol w="917489">
                  <a:extLst>
                    <a:ext uri="{9D8B030D-6E8A-4147-A177-3AD203B41FA5}">
                      <a16:colId xmlns:a16="http://schemas.microsoft.com/office/drawing/2014/main" val="1378310091"/>
                    </a:ext>
                  </a:extLst>
                </a:gridCol>
                <a:gridCol w="846913">
                  <a:extLst>
                    <a:ext uri="{9D8B030D-6E8A-4147-A177-3AD203B41FA5}">
                      <a16:colId xmlns:a16="http://schemas.microsoft.com/office/drawing/2014/main" val="438285560"/>
                    </a:ext>
                  </a:extLst>
                </a:gridCol>
              </a:tblGrid>
              <a:tr h="226601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763" marR="4763" marT="476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G2 ME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100" b="0" i="0" u="none" strike="noStrike">
                          <a:solidFill>
                            <a:srgbClr val="0036A2"/>
                          </a:solidFill>
                          <a:effectLst/>
                          <a:latin typeface="Calibri" panose="020F0502020204030204" pitchFamily="34" charset="0"/>
                        </a:rPr>
                        <a:t>G3 ME</a:t>
                      </a:r>
                    </a:p>
                  </a:txBody>
                  <a:tcPr marL="4763" marR="4763" marT="476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Reduzierung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G2 MEL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>
                          <a:solidFill>
                            <a:srgbClr val="0036A2"/>
                          </a:solidFill>
                          <a:effectLst/>
                          <a:latin typeface="Calibri" panose="020F0502020204030204" pitchFamily="34" charset="0"/>
                        </a:rPr>
                        <a:t>G3 MEL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Reduzierung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60729831"/>
                  </a:ext>
                </a:extLst>
              </a:tr>
              <a:tr h="232962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4763" marR="4763" marT="476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 [mm]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 [mm]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[mm]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 [mm]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 [mm]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[mm]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87606601"/>
                  </a:ext>
                </a:extLst>
              </a:tr>
              <a:tr h="226601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PH321 - PH331</a:t>
                      </a:r>
                    </a:p>
                  </a:txBody>
                  <a:tcPr marL="4763" marR="4763" marT="476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102,5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>
                          <a:solidFill>
                            <a:srgbClr val="0036A2"/>
                          </a:solidFill>
                          <a:effectLst/>
                          <a:latin typeface="Calibri" panose="020F0502020204030204" pitchFamily="34" charset="0"/>
                        </a:rPr>
                        <a:t>98,5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1" i="0" u="none" strike="noStrike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</a:rPr>
                        <a:t>4,0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108,8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>
                          <a:solidFill>
                            <a:srgbClr val="0036A2"/>
                          </a:solidFill>
                          <a:effectLst/>
                          <a:latin typeface="Calibri" panose="020F0502020204030204" pitchFamily="34" charset="0"/>
                        </a:rPr>
                        <a:t>100,0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1" i="0" u="none" strike="noStrike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</a:rPr>
                        <a:t>8,8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32368143"/>
                  </a:ext>
                </a:extLst>
              </a:tr>
              <a:tr h="226601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PH322 - PH332</a:t>
                      </a:r>
                    </a:p>
                  </a:txBody>
                  <a:tcPr marL="4763" marR="4763" marT="476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119,0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>
                          <a:solidFill>
                            <a:srgbClr val="0036A2"/>
                          </a:solidFill>
                          <a:effectLst/>
                          <a:latin typeface="Calibri" panose="020F0502020204030204" pitchFamily="34" charset="0"/>
                        </a:rPr>
                        <a:t>116,0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1" i="0" u="none" strike="noStrike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</a:rPr>
                        <a:t>3,0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138,5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>
                          <a:solidFill>
                            <a:srgbClr val="0036A2"/>
                          </a:solidFill>
                          <a:effectLst/>
                          <a:latin typeface="Calibri" panose="020F0502020204030204" pitchFamily="34" charset="0"/>
                        </a:rPr>
                        <a:t>135,5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1" i="0" u="none" strike="noStrike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</a:rPr>
                        <a:t>3,0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93470814"/>
                  </a:ext>
                </a:extLst>
              </a:tr>
              <a:tr h="226601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PH421 - PH431</a:t>
                      </a:r>
                    </a:p>
                  </a:txBody>
                  <a:tcPr marL="4763" marR="4763" marT="476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120,0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>
                          <a:solidFill>
                            <a:srgbClr val="0036A2"/>
                          </a:solidFill>
                          <a:effectLst/>
                          <a:latin typeface="Calibri" panose="020F0502020204030204" pitchFamily="34" charset="0"/>
                        </a:rPr>
                        <a:t>113,5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1" i="0" u="none" strike="noStrike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</a:rPr>
                        <a:t>6,5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131,5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>
                          <a:solidFill>
                            <a:srgbClr val="0036A2"/>
                          </a:solidFill>
                          <a:effectLst/>
                          <a:latin typeface="Calibri" panose="020F0502020204030204" pitchFamily="34" charset="0"/>
                        </a:rPr>
                        <a:t>126,5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1" i="0" u="none" strike="noStrike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</a:rPr>
                        <a:t>5,0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19854806"/>
                  </a:ext>
                </a:extLst>
              </a:tr>
              <a:tr h="226601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PH422 - PH432</a:t>
                      </a:r>
                    </a:p>
                  </a:txBody>
                  <a:tcPr marL="4763" marR="4763" marT="476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164,5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>
                          <a:solidFill>
                            <a:srgbClr val="0036A2"/>
                          </a:solidFill>
                          <a:effectLst/>
                          <a:latin typeface="Calibri" panose="020F0502020204030204" pitchFamily="34" charset="0"/>
                        </a:rPr>
                        <a:t>150,5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1" i="0" u="none" strike="noStrike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</a:rPr>
                        <a:t>14,0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170,8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>
                          <a:solidFill>
                            <a:srgbClr val="0036A2"/>
                          </a:solidFill>
                          <a:effectLst/>
                          <a:latin typeface="Calibri" panose="020F0502020204030204" pitchFamily="34" charset="0"/>
                        </a:rPr>
                        <a:t>152,0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1" i="0" u="none" strike="noStrike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</a:rPr>
                        <a:t>18,8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80262982"/>
                  </a:ext>
                </a:extLst>
              </a:tr>
              <a:tr h="226601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PH521 - PH531</a:t>
                      </a:r>
                    </a:p>
                  </a:txBody>
                  <a:tcPr marL="4763" marR="4763" marT="476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134,0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>
                          <a:solidFill>
                            <a:srgbClr val="0036A2"/>
                          </a:solidFill>
                          <a:effectLst/>
                          <a:latin typeface="Calibri" panose="020F0502020204030204" pitchFamily="34" charset="0"/>
                        </a:rPr>
                        <a:t>132,0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1" i="0" u="none" strike="noStrike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</a:rPr>
                        <a:t>2,0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150,0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>
                          <a:solidFill>
                            <a:srgbClr val="0036A2"/>
                          </a:solidFill>
                          <a:effectLst/>
                          <a:latin typeface="Calibri" panose="020F0502020204030204" pitchFamily="34" charset="0"/>
                        </a:rPr>
                        <a:t>144,5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1" i="0" u="none" strike="noStrike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</a:rPr>
                        <a:t>5,5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84547587"/>
                  </a:ext>
                </a:extLst>
              </a:tr>
              <a:tr h="226601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PH522 - PH532</a:t>
                      </a:r>
                    </a:p>
                  </a:txBody>
                  <a:tcPr marL="4763" marR="4763" marT="476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180,5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>
                          <a:solidFill>
                            <a:srgbClr val="0036A2"/>
                          </a:solidFill>
                          <a:effectLst/>
                          <a:latin typeface="Calibri" panose="020F0502020204030204" pitchFamily="34" charset="0"/>
                        </a:rPr>
                        <a:t>161,0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1" i="0" u="none" strike="noStrike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</a:rPr>
                        <a:t>19,5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192,0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>
                          <a:solidFill>
                            <a:srgbClr val="0036A2"/>
                          </a:solidFill>
                          <a:effectLst/>
                          <a:latin typeface="Calibri" panose="020F0502020204030204" pitchFamily="34" charset="0"/>
                        </a:rPr>
                        <a:t>174,0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1" i="0" u="none" strike="noStrike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</a:rPr>
                        <a:t>18,0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37210659"/>
                  </a:ext>
                </a:extLst>
              </a:tr>
              <a:tr h="226601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PH721 - PH731</a:t>
                      </a:r>
                    </a:p>
                  </a:txBody>
                  <a:tcPr marL="4763" marR="4763" marT="476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164,0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>
                          <a:solidFill>
                            <a:srgbClr val="0036A2"/>
                          </a:solidFill>
                          <a:effectLst/>
                          <a:latin typeface="Calibri" panose="020F0502020204030204" pitchFamily="34" charset="0"/>
                        </a:rPr>
                        <a:t>161,0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1" i="0" u="none" strike="noStrike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</a:rPr>
                        <a:t>3,0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189,5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>
                          <a:solidFill>
                            <a:srgbClr val="0036A2"/>
                          </a:solidFill>
                          <a:effectLst/>
                          <a:latin typeface="Calibri" panose="020F0502020204030204" pitchFamily="34" charset="0"/>
                        </a:rPr>
                        <a:t>184,0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1" i="0" u="none" strike="noStrike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</a:rPr>
                        <a:t>5,5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41036947"/>
                  </a:ext>
                </a:extLst>
              </a:tr>
              <a:tr h="226601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PH722 - PH732</a:t>
                      </a:r>
                    </a:p>
                  </a:txBody>
                  <a:tcPr marL="4763" marR="4763" marT="476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214,0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>
                          <a:solidFill>
                            <a:srgbClr val="0036A2"/>
                          </a:solidFill>
                          <a:effectLst/>
                          <a:latin typeface="Calibri" panose="020F0502020204030204" pitchFamily="34" charset="0"/>
                        </a:rPr>
                        <a:t>199,0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1" i="0" u="none" strike="noStrike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</a:rPr>
                        <a:t>15,0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230,0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>
                          <a:solidFill>
                            <a:srgbClr val="0036A2"/>
                          </a:solidFill>
                          <a:effectLst/>
                          <a:latin typeface="Calibri" panose="020F0502020204030204" pitchFamily="34" charset="0"/>
                        </a:rPr>
                        <a:t>211,5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1" i="0" u="none" strike="noStrike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</a:rPr>
                        <a:t>18,5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66243510"/>
                  </a:ext>
                </a:extLst>
              </a:tr>
              <a:tr h="226601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PH821 - PH831</a:t>
                      </a:r>
                    </a:p>
                  </a:txBody>
                  <a:tcPr marL="4763" marR="4763" marT="476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218,0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>
                          <a:solidFill>
                            <a:srgbClr val="0036A2"/>
                          </a:solidFill>
                          <a:effectLst/>
                          <a:latin typeface="Calibri" panose="020F0502020204030204" pitchFamily="34" charset="0"/>
                        </a:rPr>
                        <a:t>218,0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1" i="0" u="none" strike="noStrike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</a:rPr>
                        <a:t>0,0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234,0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>
                          <a:solidFill>
                            <a:srgbClr val="0036A2"/>
                          </a:solidFill>
                          <a:effectLst/>
                          <a:latin typeface="Calibri" panose="020F0502020204030204" pitchFamily="34" charset="0"/>
                        </a:rPr>
                        <a:t>236,0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1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-2,0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13468551"/>
                  </a:ext>
                </a:extLst>
              </a:tr>
              <a:tr h="232962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PH822 - PH832</a:t>
                      </a:r>
                    </a:p>
                  </a:txBody>
                  <a:tcPr marL="4763" marR="4763" marT="4763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277,0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>
                          <a:solidFill>
                            <a:srgbClr val="0036A2"/>
                          </a:solidFill>
                          <a:effectLst/>
                          <a:latin typeface="Calibri" panose="020F0502020204030204" pitchFamily="34" charset="0"/>
                        </a:rPr>
                        <a:t>263,0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1" i="0" u="none" strike="noStrike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</a:rPr>
                        <a:t>14,0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303,0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0" i="0" u="none" strike="noStrike">
                          <a:solidFill>
                            <a:srgbClr val="0036A2"/>
                          </a:solidFill>
                          <a:effectLst/>
                          <a:latin typeface="Calibri" panose="020F0502020204030204" pitchFamily="34" charset="0"/>
                        </a:rPr>
                        <a:t>286,0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de-DE" sz="1100" b="1" i="0" u="none" strike="noStrike" dirty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</a:rPr>
                        <a:t>17,0</a:t>
                      </a:r>
                    </a:p>
                  </a:txBody>
                  <a:tcPr marL="4763" marR="4763" marT="476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763231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9320115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B3EB6D1-8578-46D9-A580-FECF18770E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Veränderung </a:t>
            </a:r>
            <a:r>
              <a:rPr lang="de-DE" dirty="0" err="1"/>
              <a:t>Baulänge</a:t>
            </a:r>
            <a:r>
              <a:rPr lang="de-DE" dirty="0"/>
              <a:t> Direktanbau</a:t>
            </a:r>
          </a:p>
        </p:txBody>
      </p:sp>
      <p:graphicFrame>
        <p:nvGraphicFramePr>
          <p:cNvPr id="4" name="Tabelle 3">
            <a:extLst>
              <a:ext uri="{FF2B5EF4-FFF2-40B4-BE49-F238E27FC236}">
                <a16:creationId xmlns:a16="http://schemas.microsoft.com/office/drawing/2014/main" id="{1B153511-9DE9-424B-8374-539319ED4C5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46030071"/>
              </p:ext>
            </p:extLst>
          </p:nvPr>
        </p:nvGraphicFramePr>
        <p:xfrm>
          <a:off x="6765011" y="1020015"/>
          <a:ext cx="5134399" cy="547792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99208">
                  <a:extLst>
                    <a:ext uri="{9D8B030D-6E8A-4147-A177-3AD203B41FA5}">
                      <a16:colId xmlns:a16="http://schemas.microsoft.com/office/drawing/2014/main" val="200633535"/>
                    </a:ext>
                  </a:extLst>
                </a:gridCol>
                <a:gridCol w="1166481">
                  <a:extLst>
                    <a:ext uri="{9D8B030D-6E8A-4147-A177-3AD203B41FA5}">
                      <a16:colId xmlns:a16="http://schemas.microsoft.com/office/drawing/2014/main" val="3308918958"/>
                    </a:ext>
                  </a:extLst>
                </a:gridCol>
                <a:gridCol w="1184355">
                  <a:extLst>
                    <a:ext uri="{9D8B030D-6E8A-4147-A177-3AD203B41FA5}">
                      <a16:colId xmlns:a16="http://schemas.microsoft.com/office/drawing/2014/main" val="1826631639"/>
                    </a:ext>
                  </a:extLst>
                </a:gridCol>
                <a:gridCol w="1184355">
                  <a:extLst>
                    <a:ext uri="{9D8B030D-6E8A-4147-A177-3AD203B41FA5}">
                      <a16:colId xmlns:a16="http://schemas.microsoft.com/office/drawing/2014/main" val="1339617617"/>
                    </a:ext>
                  </a:extLst>
                </a:gridCol>
              </a:tblGrid>
              <a:tr h="435570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100" dirty="0">
                          <a:effectLst/>
                        </a:rPr>
                        <a:t> </a:t>
                      </a:r>
                      <a:endParaRPr lang="de-DE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100">
                          <a:effectLst/>
                        </a:rPr>
                        <a:t>i2+mp</a:t>
                      </a:r>
                      <a:endParaRPr lang="de-DE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100">
                          <a:effectLst/>
                        </a:rPr>
                        <a:t>Reduzierung</a:t>
                      </a:r>
                      <a:endParaRPr lang="de-DE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1367989284"/>
                  </a:ext>
                </a:extLst>
              </a:tr>
              <a:tr h="236508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100">
                          <a:effectLst/>
                        </a:rPr>
                        <a:t>G2</a:t>
                      </a:r>
                      <a:endParaRPr lang="de-DE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100">
                          <a:effectLst/>
                        </a:rPr>
                        <a:t>G3</a:t>
                      </a:r>
                      <a:endParaRPr lang="de-DE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100">
                          <a:effectLst/>
                        </a:rPr>
                        <a:t>[mm]</a:t>
                      </a:r>
                      <a:endParaRPr lang="de-DE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851272100"/>
                  </a:ext>
                </a:extLst>
              </a:tr>
              <a:tr h="22704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100">
                          <a:effectLst/>
                        </a:rPr>
                        <a:t>P221 - P231 EZ3</a:t>
                      </a:r>
                      <a:endParaRPr lang="de-DE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100" dirty="0">
                          <a:effectLst/>
                        </a:rPr>
                        <a:t>97,5</a:t>
                      </a:r>
                      <a:endParaRPr lang="de-DE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100">
                          <a:effectLst/>
                        </a:rPr>
                        <a:t>97,5</a:t>
                      </a:r>
                      <a:endParaRPr lang="de-DE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100">
                          <a:effectLst/>
                        </a:rPr>
                        <a:t>0,0</a:t>
                      </a:r>
                      <a:endParaRPr lang="de-DE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1730548813"/>
                  </a:ext>
                </a:extLst>
              </a:tr>
              <a:tr h="22704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100">
                          <a:effectLst/>
                        </a:rPr>
                        <a:t>P222 - P232 EZ3</a:t>
                      </a:r>
                      <a:endParaRPr lang="de-DE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100" dirty="0">
                          <a:effectLst/>
                        </a:rPr>
                        <a:t>129,5</a:t>
                      </a:r>
                      <a:endParaRPr lang="de-DE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100">
                          <a:effectLst/>
                        </a:rPr>
                        <a:t>129,5</a:t>
                      </a:r>
                      <a:endParaRPr lang="de-DE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100">
                          <a:effectLst/>
                        </a:rPr>
                        <a:t>0,0</a:t>
                      </a:r>
                      <a:endParaRPr lang="de-DE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773704552"/>
                  </a:ext>
                </a:extLst>
              </a:tr>
              <a:tr h="22704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100">
                          <a:effectLst/>
                        </a:rPr>
                        <a:t>P321 - P331 EZ3</a:t>
                      </a:r>
                      <a:endParaRPr lang="de-DE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100">
                          <a:effectLst/>
                        </a:rPr>
                        <a:t>121,5</a:t>
                      </a:r>
                      <a:endParaRPr lang="de-DE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100" dirty="0">
                          <a:effectLst/>
                        </a:rPr>
                        <a:t>116,5</a:t>
                      </a:r>
                      <a:endParaRPr lang="de-DE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100" b="1" dirty="0">
                          <a:solidFill>
                            <a:srgbClr val="92D050"/>
                          </a:solidFill>
                          <a:effectLst/>
                        </a:rPr>
                        <a:t>-5,0</a:t>
                      </a:r>
                      <a:endParaRPr lang="de-DE" sz="1200" b="1" dirty="0">
                        <a:solidFill>
                          <a:srgbClr val="92D05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557984695"/>
                  </a:ext>
                </a:extLst>
              </a:tr>
              <a:tr h="22704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100">
                          <a:effectLst/>
                        </a:rPr>
                        <a:t>P321 - P331 EZ4</a:t>
                      </a:r>
                      <a:endParaRPr lang="de-DE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100">
                          <a:effectLst/>
                        </a:rPr>
                        <a:t>118,0</a:t>
                      </a:r>
                      <a:endParaRPr lang="de-DE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100" dirty="0">
                          <a:effectLst/>
                        </a:rPr>
                        <a:t>113,0</a:t>
                      </a:r>
                      <a:endParaRPr lang="de-DE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100" b="1" dirty="0">
                          <a:solidFill>
                            <a:srgbClr val="92D050"/>
                          </a:solidFill>
                          <a:effectLst/>
                        </a:rPr>
                        <a:t>-5,0</a:t>
                      </a:r>
                      <a:endParaRPr lang="de-DE" sz="1200" b="1" dirty="0">
                        <a:solidFill>
                          <a:srgbClr val="92D05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3877943367"/>
                  </a:ext>
                </a:extLst>
              </a:tr>
              <a:tr h="22704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100">
                          <a:effectLst/>
                        </a:rPr>
                        <a:t>P322 - P332 EZ3</a:t>
                      </a:r>
                      <a:endParaRPr lang="de-DE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100">
                          <a:effectLst/>
                        </a:rPr>
                        <a:t>161,5</a:t>
                      </a:r>
                      <a:endParaRPr lang="de-DE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100" dirty="0">
                          <a:effectLst/>
                        </a:rPr>
                        <a:t>151,0</a:t>
                      </a:r>
                      <a:endParaRPr lang="de-DE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100" b="1" dirty="0">
                          <a:solidFill>
                            <a:srgbClr val="92D050"/>
                          </a:solidFill>
                          <a:effectLst/>
                        </a:rPr>
                        <a:t>-10,5</a:t>
                      </a:r>
                      <a:endParaRPr lang="de-DE" sz="1200" b="1" dirty="0">
                        <a:solidFill>
                          <a:srgbClr val="92D05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834981026"/>
                  </a:ext>
                </a:extLst>
              </a:tr>
              <a:tr h="22704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100">
                          <a:effectLst/>
                        </a:rPr>
                        <a:t>P421 - P431 EZ4</a:t>
                      </a:r>
                      <a:endParaRPr lang="de-DE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100">
                          <a:effectLst/>
                        </a:rPr>
                        <a:t>135,0</a:t>
                      </a:r>
                      <a:endParaRPr lang="de-DE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100" dirty="0">
                          <a:effectLst/>
                        </a:rPr>
                        <a:t>136,5</a:t>
                      </a:r>
                      <a:endParaRPr lang="de-DE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100">
                          <a:effectLst/>
                        </a:rPr>
                        <a:t>1,5</a:t>
                      </a:r>
                      <a:endParaRPr lang="de-DE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303669081"/>
                  </a:ext>
                </a:extLst>
              </a:tr>
              <a:tr h="22704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100">
                          <a:effectLst/>
                        </a:rPr>
                        <a:t>P421 - P431 EZ5</a:t>
                      </a:r>
                      <a:endParaRPr lang="de-DE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100">
                          <a:effectLst/>
                        </a:rPr>
                        <a:t>137,5</a:t>
                      </a:r>
                      <a:endParaRPr lang="de-DE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100" dirty="0">
                          <a:effectLst/>
                        </a:rPr>
                        <a:t>136,0</a:t>
                      </a:r>
                      <a:endParaRPr lang="de-DE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100" b="1" dirty="0">
                          <a:solidFill>
                            <a:srgbClr val="92D050"/>
                          </a:solidFill>
                          <a:effectLst/>
                        </a:rPr>
                        <a:t>-1,5</a:t>
                      </a:r>
                      <a:endParaRPr lang="de-DE" sz="1200" b="1" dirty="0">
                        <a:solidFill>
                          <a:srgbClr val="92D05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3793479095"/>
                  </a:ext>
                </a:extLst>
              </a:tr>
              <a:tr h="23650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100">
                          <a:effectLst/>
                        </a:rPr>
                        <a:t>P422 - P432 EZ3</a:t>
                      </a:r>
                      <a:endParaRPr lang="de-DE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100">
                          <a:effectLst/>
                        </a:rPr>
                        <a:t>187,0</a:t>
                      </a:r>
                      <a:endParaRPr lang="de-DE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100" dirty="0">
                          <a:effectLst/>
                        </a:rPr>
                        <a:t>173,5</a:t>
                      </a:r>
                      <a:endParaRPr lang="de-DE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100" b="1" dirty="0">
                          <a:solidFill>
                            <a:srgbClr val="92D050"/>
                          </a:solidFill>
                          <a:effectLst/>
                        </a:rPr>
                        <a:t>-13,5</a:t>
                      </a:r>
                      <a:endParaRPr lang="de-DE" sz="1200" b="1" dirty="0">
                        <a:solidFill>
                          <a:srgbClr val="92D05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3271346667"/>
                  </a:ext>
                </a:extLst>
              </a:tr>
              <a:tr h="23650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100">
                          <a:effectLst/>
                        </a:rPr>
                        <a:t>P422 - P432 EZ4</a:t>
                      </a:r>
                      <a:endParaRPr lang="de-DE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100">
                          <a:effectLst/>
                        </a:rPr>
                        <a:t>183,5</a:t>
                      </a:r>
                      <a:endParaRPr lang="de-DE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100" dirty="0">
                          <a:effectLst/>
                        </a:rPr>
                        <a:t>170,0</a:t>
                      </a:r>
                      <a:endParaRPr lang="de-DE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100" b="1" dirty="0">
                          <a:solidFill>
                            <a:srgbClr val="92D050"/>
                          </a:solidFill>
                          <a:effectLst/>
                        </a:rPr>
                        <a:t>-13,5</a:t>
                      </a:r>
                      <a:endParaRPr lang="de-DE" sz="1200" b="1" dirty="0">
                        <a:solidFill>
                          <a:srgbClr val="92D05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318292261"/>
                  </a:ext>
                </a:extLst>
              </a:tr>
              <a:tr h="22704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100">
                          <a:effectLst/>
                        </a:rPr>
                        <a:t>P521 - P531 EZ5</a:t>
                      </a:r>
                      <a:endParaRPr lang="de-DE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100">
                          <a:effectLst/>
                        </a:rPr>
                        <a:t>169,0</a:t>
                      </a:r>
                      <a:endParaRPr lang="de-DE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100" dirty="0">
                          <a:effectLst/>
                        </a:rPr>
                        <a:t>168,5</a:t>
                      </a:r>
                      <a:endParaRPr lang="de-DE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100" b="1" dirty="0">
                          <a:solidFill>
                            <a:srgbClr val="92D050"/>
                          </a:solidFill>
                          <a:effectLst/>
                        </a:rPr>
                        <a:t>-0,5</a:t>
                      </a:r>
                      <a:endParaRPr lang="de-DE" sz="1200" b="1" dirty="0">
                        <a:solidFill>
                          <a:srgbClr val="92D05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1123838911"/>
                  </a:ext>
                </a:extLst>
              </a:tr>
              <a:tr h="22704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100">
                          <a:effectLst/>
                        </a:rPr>
                        <a:t>P521 - P531 EZ7</a:t>
                      </a:r>
                      <a:endParaRPr lang="de-DE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100">
                          <a:effectLst/>
                        </a:rPr>
                        <a:t>175,0</a:t>
                      </a:r>
                      <a:endParaRPr lang="de-DE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100" dirty="0">
                          <a:effectLst/>
                        </a:rPr>
                        <a:t>171,5</a:t>
                      </a:r>
                      <a:endParaRPr lang="de-DE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100" b="1" dirty="0">
                          <a:solidFill>
                            <a:srgbClr val="92D050"/>
                          </a:solidFill>
                          <a:effectLst/>
                        </a:rPr>
                        <a:t>-3,5</a:t>
                      </a:r>
                      <a:endParaRPr lang="de-DE" sz="1200" b="1" dirty="0">
                        <a:solidFill>
                          <a:srgbClr val="92D05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1810071679"/>
                  </a:ext>
                </a:extLst>
              </a:tr>
              <a:tr h="22704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100">
                          <a:effectLst/>
                        </a:rPr>
                        <a:t>P522 - P532 EZ4</a:t>
                      </a:r>
                      <a:endParaRPr lang="de-DE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100">
                          <a:effectLst/>
                        </a:rPr>
                        <a:t>224,5</a:t>
                      </a:r>
                      <a:endParaRPr lang="de-DE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100">
                          <a:effectLst/>
                        </a:rPr>
                        <a:t>210,5</a:t>
                      </a:r>
                      <a:endParaRPr lang="de-DE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100" b="1" dirty="0">
                          <a:solidFill>
                            <a:srgbClr val="92D050"/>
                          </a:solidFill>
                          <a:effectLst/>
                        </a:rPr>
                        <a:t>-14,0</a:t>
                      </a:r>
                      <a:endParaRPr lang="de-DE" sz="1200" b="1" dirty="0">
                        <a:solidFill>
                          <a:srgbClr val="92D05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3827409006"/>
                  </a:ext>
                </a:extLst>
              </a:tr>
              <a:tr h="22704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100">
                          <a:effectLst/>
                        </a:rPr>
                        <a:t>P522 - P532 EZ5</a:t>
                      </a:r>
                      <a:endParaRPr lang="de-DE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100">
                          <a:effectLst/>
                        </a:rPr>
                        <a:t>227,0</a:t>
                      </a:r>
                      <a:endParaRPr lang="de-DE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100">
                          <a:effectLst/>
                        </a:rPr>
                        <a:t>210,0</a:t>
                      </a:r>
                      <a:endParaRPr lang="de-DE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100" b="1" dirty="0">
                          <a:solidFill>
                            <a:srgbClr val="92D050"/>
                          </a:solidFill>
                          <a:effectLst/>
                        </a:rPr>
                        <a:t>-17,0</a:t>
                      </a:r>
                      <a:endParaRPr lang="de-DE" sz="1200" b="1" dirty="0">
                        <a:solidFill>
                          <a:srgbClr val="92D05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2925604673"/>
                  </a:ext>
                </a:extLst>
              </a:tr>
              <a:tr h="22704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100">
                          <a:effectLst/>
                        </a:rPr>
                        <a:t>P721 - P731 EZ7</a:t>
                      </a:r>
                      <a:endParaRPr lang="de-DE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100">
                          <a:effectLst/>
                        </a:rPr>
                        <a:t>210,0</a:t>
                      </a:r>
                      <a:endParaRPr lang="de-DE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100">
                          <a:effectLst/>
                        </a:rPr>
                        <a:t>212,5</a:t>
                      </a:r>
                      <a:endParaRPr lang="de-DE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100" dirty="0">
                          <a:effectLst/>
                        </a:rPr>
                        <a:t>2,5</a:t>
                      </a:r>
                      <a:endParaRPr lang="de-DE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1191399506"/>
                  </a:ext>
                </a:extLst>
              </a:tr>
              <a:tr h="22704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100">
                          <a:effectLst/>
                        </a:rPr>
                        <a:t>P721 - P731 EZ8</a:t>
                      </a:r>
                      <a:endParaRPr lang="de-DE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100">
                          <a:effectLst/>
                        </a:rPr>
                        <a:t>225,0</a:t>
                      </a:r>
                      <a:endParaRPr lang="de-DE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100">
                          <a:effectLst/>
                        </a:rPr>
                        <a:t>222,5</a:t>
                      </a:r>
                      <a:endParaRPr lang="de-DE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100" b="1" dirty="0">
                          <a:solidFill>
                            <a:srgbClr val="92D050"/>
                          </a:solidFill>
                          <a:effectLst/>
                        </a:rPr>
                        <a:t>-2,5</a:t>
                      </a:r>
                      <a:endParaRPr lang="de-DE" sz="1200" b="1" dirty="0">
                        <a:solidFill>
                          <a:srgbClr val="92D05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795966074"/>
                  </a:ext>
                </a:extLst>
              </a:tr>
              <a:tr h="23650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100">
                          <a:effectLst/>
                        </a:rPr>
                        <a:t>P722 - P732 EZ5</a:t>
                      </a:r>
                      <a:endParaRPr lang="de-DE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100">
                          <a:effectLst/>
                        </a:rPr>
                        <a:t>270,0</a:t>
                      </a:r>
                      <a:endParaRPr lang="de-DE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100">
                          <a:effectLst/>
                        </a:rPr>
                        <a:t>260,5</a:t>
                      </a:r>
                      <a:endParaRPr lang="de-DE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100" b="1" dirty="0">
                          <a:solidFill>
                            <a:srgbClr val="92D050"/>
                          </a:solidFill>
                          <a:effectLst/>
                        </a:rPr>
                        <a:t>-9,5</a:t>
                      </a:r>
                      <a:endParaRPr lang="de-DE" sz="1200" b="1" dirty="0">
                        <a:solidFill>
                          <a:srgbClr val="92D05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3495160080"/>
                  </a:ext>
                </a:extLst>
              </a:tr>
              <a:tr h="22704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100">
                          <a:effectLst/>
                        </a:rPr>
                        <a:t>P722 - P732 EZ7</a:t>
                      </a:r>
                      <a:endParaRPr lang="de-DE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100">
                          <a:effectLst/>
                        </a:rPr>
                        <a:t>276,0</a:t>
                      </a:r>
                      <a:endParaRPr lang="de-DE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100">
                          <a:effectLst/>
                        </a:rPr>
                        <a:t>263,5</a:t>
                      </a:r>
                      <a:endParaRPr lang="de-DE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100" b="1" dirty="0">
                          <a:solidFill>
                            <a:srgbClr val="92D050"/>
                          </a:solidFill>
                          <a:effectLst/>
                        </a:rPr>
                        <a:t>-12,5</a:t>
                      </a:r>
                      <a:endParaRPr lang="de-DE" sz="1200" b="1" dirty="0">
                        <a:solidFill>
                          <a:srgbClr val="92D05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4209670649"/>
                  </a:ext>
                </a:extLst>
              </a:tr>
              <a:tr h="22704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100">
                          <a:effectLst/>
                        </a:rPr>
                        <a:t>P821 - P831 EZ8</a:t>
                      </a:r>
                      <a:endParaRPr lang="de-DE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100">
                          <a:effectLst/>
                        </a:rPr>
                        <a:t>249,0</a:t>
                      </a:r>
                      <a:endParaRPr lang="de-DE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100">
                          <a:effectLst/>
                        </a:rPr>
                        <a:t>253,5</a:t>
                      </a:r>
                      <a:endParaRPr lang="de-DE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100" dirty="0">
                          <a:effectLst/>
                        </a:rPr>
                        <a:t>4,5</a:t>
                      </a:r>
                      <a:endParaRPr lang="de-DE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473680954"/>
                  </a:ext>
                </a:extLst>
              </a:tr>
              <a:tr h="22704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100">
                          <a:effectLst/>
                        </a:rPr>
                        <a:t>P822 - P832 EZ7</a:t>
                      </a:r>
                      <a:endParaRPr lang="de-DE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100">
                          <a:effectLst/>
                        </a:rPr>
                        <a:t>318,5</a:t>
                      </a:r>
                      <a:endParaRPr lang="de-DE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100">
                          <a:effectLst/>
                        </a:rPr>
                        <a:t>304,5</a:t>
                      </a:r>
                      <a:endParaRPr lang="de-DE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100" b="1" dirty="0">
                          <a:solidFill>
                            <a:srgbClr val="92D050"/>
                          </a:solidFill>
                          <a:effectLst/>
                        </a:rPr>
                        <a:t>-14,0</a:t>
                      </a:r>
                      <a:endParaRPr lang="de-DE" sz="1200" b="1" dirty="0">
                        <a:solidFill>
                          <a:srgbClr val="92D05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1416806613"/>
                  </a:ext>
                </a:extLst>
              </a:tr>
              <a:tr h="22704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100">
                          <a:effectLst/>
                        </a:rPr>
                        <a:t>P822 - P832 EZ8</a:t>
                      </a:r>
                      <a:endParaRPr lang="de-DE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100">
                          <a:effectLst/>
                        </a:rPr>
                        <a:t>333,5</a:t>
                      </a:r>
                      <a:endParaRPr lang="de-DE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100">
                          <a:effectLst/>
                        </a:rPr>
                        <a:t>314,5</a:t>
                      </a:r>
                      <a:endParaRPr lang="de-DE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100" b="1" dirty="0">
                          <a:solidFill>
                            <a:srgbClr val="92D050"/>
                          </a:solidFill>
                          <a:effectLst/>
                        </a:rPr>
                        <a:t>-19,0</a:t>
                      </a:r>
                      <a:endParaRPr lang="de-DE" sz="1200" b="1" dirty="0">
                        <a:solidFill>
                          <a:srgbClr val="92D05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712591113"/>
                  </a:ext>
                </a:extLst>
              </a:tr>
              <a:tr h="23650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100">
                          <a:effectLst/>
                        </a:rPr>
                        <a:t>P922 - P932 EZ8</a:t>
                      </a:r>
                      <a:endParaRPr lang="de-DE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100">
                          <a:effectLst/>
                        </a:rPr>
                        <a:t>407,0</a:t>
                      </a:r>
                      <a:endParaRPr lang="de-DE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100">
                          <a:effectLst/>
                        </a:rPr>
                        <a:t>405,5</a:t>
                      </a:r>
                      <a:endParaRPr lang="de-DE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100" b="1" dirty="0">
                          <a:solidFill>
                            <a:srgbClr val="92D050"/>
                          </a:solidFill>
                          <a:effectLst/>
                        </a:rPr>
                        <a:t>-1,5</a:t>
                      </a:r>
                      <a:endParaRPr lang="de-DE" sz="1200" b="1" dirty="0">
                        <a:solidFill>
                          <a:srgbClr val="92D05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extLst>
                  <a:ext uri="{0D108BD9-81ED-4DB2-BD59-A6C34878D82A}">
                    <a16:rowId xmlns:a16="http://schemas.microsoft.com/office/drawing/2014/main" val="2527963806"/>
                  </a:ext>
                </a:extLst>
              </a:tr>
            </a:tbl>
          </a:graphicData>
        </a:graphic>
      </p:graphicFrame>
      <p:pic>
        <p:nvPicPr>
          <p:cNvPr id="5" name="Grafik 4">
            <a:extLst>
              <a:ext uri="{FF2B5EF4-FFF2-40B4-BE49-F238E27FC236}">
                <a16:creationId xmlns:a16="http://schemas.microsoft.com/office/drawing/2014/main" id="{680837AF-8A13-41DE-A083-EE1BE5C711D1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00" y="3244017"/>
            <a:ext cx="6016245" cy="3226522"/>
          </a:xfrm>
          <a:prstGeom prst="rect">
            <a:avLst/>
          </a:prstGeom>
        </p:spPr>
      </p:pic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33CC001B-1741-4D51-BF44-D4044EF8CD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2896501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>
            <a:extLst>
              <a:ext uri="{FF2B5EF4-FFF2-40B4-BE49-F238E27FC236}">
                <a16:creationId xmlns:a16="http://schemas.microsoft.com/office/drawing/2014/main" id="{86E6A450-C145-41FF-9DE3-4D44150350F3}"/>
              </a:ext>
            </a:extLst>
          </p:cNvPr>
          <p:cNvSpPr txBox="1">
            <a:spLocks/>
          </p:cNvSpPr>
          <p:nvPr/>
        </p:nvSpPr>
        <p:spPr>
          <a:xfrm>
            <a:off x="624495" y="1540889"/>
            <a:ext cx="435005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 baseline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sz="4400" dirty="0" err="1">
                <a:solidFill>
                  <a:schemeClr val="tx1"/>
                </a:solidFill>
                <a:latin typeface="+mj-lt"/>
              </a:rPr>
              <a:t>Planetengetriebe</a:t>
            </a:r>
            <a:r>
              <a:rPr lang="en-US" sz="4400" dirty="0">
                <a:solidFill>
                  <a:schemeClr val="tx1"/>
                </a:solidFill>
                <a:latin typeface="+mj-lt"/>
              </a:rPr>
              <a:t> Generation 3</a:t>
            </a:r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E795C26F-D2D0-406A-B40A-F43EB233E23E}"/>
              </a:ext>
            </a:extLst>
          </p:cNvPr>
          <p:cNvSpPr/>
          <p:nvPr/>
        </p:nvSpPr>
        <p:spPr>
          <a:xfrm>
            <a:off x="6367696" y="1097945"/>
            <a:ext cx="5400000" cy="5400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70EEAA89-0689-4F97-A95A-C05B2D72E9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73078" y="1842190"/>
            <a:ext cx="3073682" cy="2048524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7EB0A3A0-86D3-4CCA-A289-F7235C1ECC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14546" y="3544786"/>
            <a:ext cx="3322834" cy="2215434"/>
          </a:xfrm>
          <a:prstGeom prst="rect">
            <a:avLst/>
          </a:prstGeom>
        </p:spPr>
      </p:pic>
      <p:sp>
        <p:nvSpPr>
          <p:cNvPr id="9" name="Rechteck 8">
            <a:extLst>
              <a:ext uri="{FF2B5EF4-FFF2-40B4-BE49-F238E27FC236}">
                <a16:creationId xmlns:a16="http://schemas.microsoft.com/office/drawing/2014/main" id="{9820D624-BA78-497D-8815-4A6917B56365}"/>
              </a:ext>
            </a:extLst>
          </p:cNvPr>
          <p:cNvSpPr/>
          <p:nvPr/>
        </p:nvSpPr>
        <p:spPr>
          <a:xfrm>
            <a:off x="1740565" y="3337362"/>
            <a:ext cx="5112568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2800" b="1" dirty="0"/>
              <a:t>Prioritäten</a:t>
            </a:r>
          </a:p>
          <a:p>
            <a:endParaRPr lang="de-DE" sz="2800" b="1" dirty="0"/>
          </a:p>
          <a:p>
            <a:r>
              <a:rPr lang="de-DE" sz="2800" b="1" dirty="0">
                <a:solidFill>
                  <a:srgbClr val="DE1981"/>
                </a:solidFill>
              </a:rPr>
              <a:t>1. Kostenreduzierung</a:t>
            </a:r>
          </a:p>
          <a:p>
            <a:r>
              <a:rPr lang="de-DE" sz="2800" b="1" dirty="0"/>
              <a:t>2. Längenreduzierung</a:t>
            </a:r>
          </a:p>
          <a:p>
            <a:r>
              <a:rPr lang="de-DE" sz="2800" b="1" dirty="0"/>
              <a:t>3. Designoptimierung</a:t>
            </a:r>
          </a:p>
          <a:p>
            <a:r>
              <a:rPr lang="de-DE" sz="2800" b="1" dirty="0"/>
              <a:t>4. Leistungsoptimierung</a:t>
            </a:r>
          </a:p>
        </p:txBody>
      </p:sp>
    </p:spTree>
    <p:extLst>
      <p:ext uri="{BB962C8B-B14F-4D97-AF65-F5344CB8AC3E}">
        <p14:creationId xmlns:p14="http://schemas.microsoft.com/office/powerpoint/2010/main" val="92113604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2BBB1F8-EF34-462B-BD75-B25F57FA99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Gleichteilestrategie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B508C66A-4A8B-4E43-9615-F55BF14AAC71}"/>
              </a:ext>
            </a:extLst>
          </p:cNvPr>
          <p:cNvSpPr txBox="1"/>
          <p:nvPr/>
        </p:nvSpPr>
        <p:spPr>
          <a:xfrm>
            <a:off x="432423" y="1092632"/>
            <a:ext cx="4537609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accent2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de-DE" sz="2400" dirty="0"/>
              <a:t>weniger verschiedene Bauteile </a:t>
            </a:r>
          </a:p>
          <a:p>
            <a:pPr marL="285750" indent="-285750">
              <a:buClr>
                <a:srgbClr val="003E74"/>
              </a:buClr>
              <a:buFont typeface="Arial" panose="020B0604020202020204" pitchFamily="34" charset="0"/>
              <a:buChar char="•"/>
            </a:pPr>
            <a:r>
              <a:rPr lang="de-DE" sz="2400" dirty="0"/>
              <a:t>höhere Verfügbarkeit </a:t>
            </a:r>
          </a:p>
          <a:p>
            <a:pPr marL="285750" indent="-285750">
              <a:buClr>
                <a:srgbClr val="003E74"/>
              </a:buClr>
              <a:buFont typeface="Arial" panose="020B0604020202020204" pitchFamily="34" charset="0"/>
              <a:buChar char="•"/>
            </a:pPr>
            <a:endParaRPr lang="de-DE" sz="900" dirty="0"/>
          </a:p>
          <a:p>
            <a:r>
              <a:rPr lang="de-DE" sz="2400" dirty="0"/>
              <a:t>	kürzere Lieferzeiten </a:t>
            </a:r>
          </a:p>
        </p:txBody>
      </p:sp>
      <p:sp>
        <p:nvSpPr>
          <p:cNvPr id="8" name="Pfeil: eingekerbt nach rechts 7">
            <a:extLst>
              <a:ext uri="{FF2B5EF4-FFF2-40B4-BE49-F238E27FC236}">
                <a16:creationId xmlns:a16="http://schemas.microsoft.com/office/drawing/2014/main" id="{91B4D27E-C55E-4D42-A395-781DDBD99A15}"/>
              </a:ext>
            </a:extLst>
          </p:cNvPr>
          <p:cNvSpPr/>
          <p:nvPr/>
        </p:nvSpPr>
        <p:spPr>
          <a:xfrm>
            <a:off x="517408" y="1955271"/>
            <a:ext cx="813312" cy="460800"/>
          </a:xfrm>
          <a:prstGeom prst="notchedRightArrow">
            <a:avLst/>
          </a:prstGeom>
          <a:solidFill>
            <a:schemeClr val="accent3"/>
          </a:solidFill>
          <a:ln w="285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9" name="Grafik 18">
            <a:extLst>
              <a:ext uri="{FF2B5EF4-FFF2-40B4-BE49-F238E27FC236}">
                <a16:creationId xmlns:a16="http://schemas.microsoft.com/office/drawing/2014/main" id="{31FA523F-2C67-4B8F-828E-9790AB7C03C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4064" y="2703237"/>
            <a:ext cx="2895200" cy="3984410"/>
          </a:xfrm>
          <a:prstGeom prst="rect">
            <a:avLst/>
          </a:prstGeom>
        </p:spPr>
      </p:pic>
      <p:pic>
        <p:nvPicPr>
          <p:cNvPr id="21" name="Grafik 20">
            <a:extLst>
              <a:ext uri="{FF2B5EF4-FFF2-40B4-BE49-F238E27FC236}">
                <a16:creationId xmlns:a16="http://schemas.microsoft.com/office/drawing/2014/main" id="{630A2D74-5A3A-44B9-B7F9-D6E82ACA14C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58856" y="2505296"/>
            <a:ext cx="3639312" cy="4119487"/>
          </a:xfrm>
          <a:prstGeom prst="rect">
            <a:avLst/>
          </a:prstGeom>
        </p:spPr>
      </p:pic>
      <p:pic>
        <p:nvPicPr>
          <p:cNvPr id="23" name="Grafik 22">
            <a:extLst>
              <a:ext uri="{FF2B5EF4-FFF2-40B4-BE49-F238E27FC236}">
                <a16:creationId xmlns:a16="http://schemas.microsoft.com/office/drawing/2014/main" id="{30D0D8A6-3C10-45B7-B64B-CE459957072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73168" y="2437904"/>
            <a:ext cx="3639312" cy="4119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564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E7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97A32EA8-D412-4616-BDAD-8ABEEDE73E89}"/>
              </a:ext>
            </a:extLst>
          </p:cNvPr>
          <p:cNvSpPr/>
          <p:nvPr/>
        </p:nvSpPr>
        <p:spPr>
          <a:xfrm>
            <a:off x="351416" y="1443841"/>
            <a:ext cx="11489167" cy="42165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4400" b="1" dirty="0">
                <a:solidFill>
                  <a:srgbClr val="003E74"/>
                </a:solidFill>
              </a:rPr>
              <a:t>Performant. Präzise. Passgenau.</a:t>
            </a:r>
          </a:p>
          <a:p>
            <a:pPr>
              <a:buClr>
                <a:srgbClr val="003E74"/>
              </a:buClr>
              <a:buSzPct val="130000"/>
            </a:pPr>
            <a:r>
              <a:rPr lang="de-DE" sz="2800" dirty="0">
                <a:solidFill>
                  <a:srgbClr val="003E74"/>
                </a:solidFill>
              </a:rPr>
              <a:t>Planetengetriebe von STÖBER.</a:t>
            </a:r>
          </a:p>
          <a:p>
            <a:pPr>
              <a:buClr>
                <a:srgbClr val="003E74"/>
              </a:buClr>
              <a:buSzPct val="130000"/>
            </a:pPr>
            <a:endParaRPr lang="de-DE" sz="2800" dirty="0"/>
          </a:p>
          <a:p>
            <a:pPr marL="285750" lvl="0" indent="-285750">
              <a:buClr>
                <a:srgbClr val="003E74"/>
              </a:buClr>
              <a:buSzPct val="130000"/>
              <a:buFont typeface="Arial" panose="020B0604020202020204" pitchFamily="34" charset="0"/>
              <a:buChar char="•"/>
            </a:pPr>
            <a:r>
              <a:rPr lang="de-DE" sz="2800" dirty="0"/>
              <a:t>Kompakteste Planetengetriebemotoren auf dem Markt</a:t>
            </a:r>
          </a:p>
          <a:p>
            <a:pPr marL="285750" lvl="0" indent="-285750">
              <a:buClr>
                <a:srgbClr val="003E74"/>
              </a:buClr>
              <a:buSzPct val="130000"/>
              <a:buFont typeface="Arial" panose="020B0604020202020204" pitchFamily="34" charset="0"/>
              <a:buChar char="•"/>
            </a:pPr>
            <a:r>
              <a:rPr lang="de-DE" sz="2800" dirty="0"/>
              <a:t>Überragende Präzision und Performance</a:t>
            </a:r>
          </a:p>
          <a:p>
            <a:pPr marL="285750" lvl="0" indent="-285750">
              <a:buClr>
                <a:srgbClr val="003E74"/>
              </a:buClr>
              <a:buSzPct val="130000"/>
              <a:buFont typeface="Arial" panose="020B0604020202020204" pitchFamily="34" charset="0"/>
              <a:buChar char="•"/>
            </a:pPr>
            <a:r>
              <a:rPr lang="de-DE" sz="2800" dirty="0"/>
              <a:t>Einzigartige Kombinations- und Optionsvielfalt</a:t>
            </a:r>
          </a:p>
          <a:p>
            <a:pPr marL="285750" lvl="0" indent="-285750">
              <a:buClr>
                <a:srgbClr val="003E74"/>
              </a:buClr>
              <a:buSzPct val="130000"/>
              <a:buFont typeface="Arial" panose="020B0604020202020204" pitchFamily="34" charset="0"/>
              <a:buChar char="•"/>
            </a:pPr>
            <a:r>
              <a:rPr lang="de-DE" sz="2800" dirty="0"/>
              <a:t>Außergewöhnliche Robustheit</a:t>
            </a:r>
          </a:p>
          <a:p>
            <a:pPr marL="285750" lvl="0" indent="-285750">
              <a:buClr>
                <a:srgbClr val="003E74"/>
              </a:buClr>
              <a:buSzPct val="130000"/>
              <a:buFont typeface="Arial" panose="020B0604020202020204" pitchFamily="34" charset="0"/>
              <a:buChar char="•"/>
            </a:pPr>
            <a:r>
              <a:rPr lang="de-DE" sz="2800" dirty="0"/>
              <a:t>Einbaufertige Antriebslösungen für Werkzeug- und - Verpackungsmaschinen sowie Anwendungen in Automation und Robotik</a:t>
            </a:r>
          </a:p>
        </p:txBody>
      </p:sp>
    </p:spTree>
    <p:extLst>
      <p:ext uri="{BB962C8B-B14F-4D97-AF65-F5344CB8AC3E}">
        <p14:creationId xmlns:p14="http://schemas.microsoft.com/office/powerpoint/2010/main" val="1822453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C051427-7F6B-4783-9FD6-BF87FF9296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Gleichteilestrategie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1CBED0D-0E27-4876-A0B1-621DAFD054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000" y="1259999"/>
            <a:ext cx="11161800" cy="5427671"/>
          </a:xfrm>
        </p:spPr>
        <p:txBody>
          <a:bodyPr/>
          <a:lstStyle/>
          <a:p>
            <a:r>
              <a:rPr lang="de-DE" dirty="0"/>
              <a:t>Standardisierung der </a:t>
            </a:r>
            <a:r>
              <a:rPr lang="de-DE" dirty="0" err="1"/>
              <a:t>Ritzelzapfendurchmesser</a:t>
            </a:r>
            <a:endParaRPr lang="de-DE" dirty="0"/>
          </a:p>
          <a:p>
            <a:r>
              <a:rPr lang="de-DE" dirty="0"/>
              <a:t>In einer Baugröße gibt es nur noch einen Zapfendurchmesser</a:t>
            </a:r>
          </a:p>
          <a:p>
            <a:r>
              <a:rPr lang="de-DE" dirty="0"/>
              <a:t>Einsparung von Kupplungs- und Planetenträger Varianten</a:t>
            </a:r>
          </a:p>
          <a:p>
            <a:r>
              <a:rPr lang="de-DE" dirty="0"/>
              <a:t>Größere Losgrößen für Fertigung und Einkauf</a:t>
            </a:r>
          </a:p>
          <a:p>
            <a:r>
              <a:rPr lang="de-DE" dirty="0"/>
              <a:t>Höhere Verfügbarkeit</a:t>
            </a:r>
          </a:p>
          <a:p>
            <a:r>
              <a:rPr lang="de-DE" dirty="0"/>
              <a:t>Kürzere Lieferzeiten</a:t>
            </a:r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r>
              <a:rPr lang="de-DE" dirty="0"/>
              <a:t>Sonnenräder und Planetenräder für Standard Drehspiel und </a:t>
            </a:r>
            <a:br>
              <a:rPr lang="de-DE" dirty="0"/>
            </a:br>
            <a:r>
              <a:rPr lang="de-DE" dirty="0"/>
              <a:t>reduziertes Drehspiel sind bei G3 die gleichen Bauteile</a:t>
            </a:r>
          </a:p>
          <a:p>
            <a:endParaRPr lang="de-DE" dirty="0"/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7CC76708-5997-4AC3-8C92-7C95E3B84FA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3976252" y="3169022"/>
            <a:ext cx="4113785" cy="216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10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776358F-AEAB-49E1-ADB6-C1FF27FF29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Gehäuseverzahnung - Wälzschälen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B49939C-FDFC-4D26-9042-7EAC660C8A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e-DE" sz="3200" dirty="0"/>
              <a:t>Neues sehr effektives Verfahren</a:t>
            </a:r>
          </a:p>
          <a:p>
            <a:r>
              <a:rPr lang="de-DE" sz="3200" dirty="0"/>
              <a:t>Verzahnung wird in ca. 1/3 der Zeit vom Stoßen hergestellt</a:t>
            </a:r>
          </a:p>
          <a:p>
            <a:r>
              <a:rPr lang="de-DE" sz="3200" dirty="0"/>
              <a:t>Prozessvorteile durch Herstellung in einem Arbeitsgang</a:t>
            </a:r>
          </a:p>
        </p:txBody>
      </p:sp>
    </p:spTree>
    <p:extLst>
      <p:ext uri="{BB962C8B-B14F-4D97-AF65-F5344CB8AC3E}">
        <p14:creationId xmlns:p14="http://schemas.microsoft.com/office/powerpoint/2010/main" val="1254463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4129C21-6B33-45A6-85D9-B218CDA9B6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Qualitätssicherung in der Montage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4307D6E-B76D-4978-AD1F-40D9C782B0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Clr>
                <a:srgbClr val="003E74"/>
              </a:buClr>
            </a:pPr>
            <a:r>
              <a:rPr lang="de-DE" dirty="0"/>
              <a:t>DB gestützte Prüfung und Dokumentation </a:t>
            </a:r>
            <a:br>
              <a:rPr lang="de-DE" dirty="0"/>
            </a:br>
            <a:r>
              <a:rPr lang="de-DE" dirty="0"/>
              <a:t>von Einstellwerten und Vorgabewerten</a:t>
            </a:r>
          </a:p>
        </p:txBody>
      </p:sp>
      <p:pic>
        <p:nvPicPr>
          <p:cNvPr id="6" name="Grafik 5" descr="Ein Bild, das drinnen, sitzend, Tisch, Raum enthält.&#10;&#10;Automatisch generierte Beschreibung">
            <a:extLst>
              <a:ext uri="{FF2B5EF4-FFF2-40B4-BE49-F238E27FC236}">
                <a16:creationId xmlns:a16="http://schemas.microsoft.com/office/drawing/2014/main" id="{28833384-7768-4CDB-8F2B-8FB30BD44C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2629" y="1963870"/>
            <a:ext cx="6887295" cy="4692651"/>
          </a:xfrm>
          <a:prstGeom prst="rect">
            <a:avLst/>
          </a:prstGeom>
        </p:spPr>
      </p:pic>
      <p:pic>
        <p:nvPicPr>
          <p:cNvPr id="8" name="Grafik 7" descr="Ein Bild, das drinnen, Monitor, sitzend, Computer enthält.&#10;&#10;Automatisch generierte Beschreibung">
            <a:extLst>
              <a:ext uri="{FF2B5EF4-FFF2-40B4-BE49-F238E27FC236}">
                <a16:creationId xmlns:a16="http://schemas.microsoft.com/office/drawing/2014/main" id="{0D726B42-92B3-4B94-B4B6-D223FCB7C2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63256" y="1963870"/>
            <a:ext cx="3623233" cy="4692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364238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7379017-F73E-4506-9051-954A972D61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Service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A5F88310-C07D-44A5-A102-9C0E8062E8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9100" y="1137913"/>
            <a:ext cx="3669164" cy="734938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D6CC99E4-BD8B-4374-AE47-7A444B7BD9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8590" y="2471027"/>
            <a:ext cx="4953000" cy="1209675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63E50A36-7986-42A3-A5EC-D318AE147B7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9429"/>
          <a:stretch/>
        </p:blipFill>
        <p:spPr>
          <a:xfrm>
            <a:off x="6652184" y="960431"/>
            <a:ext cx="4784489" cy="4023713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60246097-5D5A-4547-B6D4-D0133BB3DC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30784" y="5046412"/>
            <a:ext cx="5055922" cy="1765560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86A9A802-1F1B-4D71-9688-8129AEBFAE7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6359" y="4615753"/>
            <a:ext cx="5470372" cy="1882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50008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>
            <a:extLst>
              <a:ext uri="{FF2B5EF4-FFF2-40B4-BE49-F238E27FC236}">
                <a16:creationId xmlns:a16="http://schemas.microsoft.com/office/drawing/2014/main" id="{86E6A450-C145-41FF-9DE3-4D44150350F3}"/>
              </a:ext>
            </a:extLst>
          </p:cNvPr>
          <p:cNvSpPr txBox="1">
            <a:spLocks/>
          </p:cNvSpPr>
          <p:nvPr/>
        </p:nvSpPr>
        <p:spPr>
          <a:xfrm>
            <a:off x="624495" y="1540889"/>
            <a:ext cx="435005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 baseline="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sz="4400" dirty="0" err="1">
                <a:solidFill>
                  <a:schemeClr val="tx1"/>
                </a:solidFill>
                <a:latin typeface="+mj-lt"/>
              </a:rPr>
              <a:t>Planetengetriebe</a:t>
            </a:r>
            <a:r>
              <a:rPr lang="en-US" sz="4400" dirty="0">
                <a:solidFill>
                  <a:schemeClr val="tx1"/>
                </a:solidFill>
                <a:latin typeface="+mj-lt"/>
              </a:rPr>
              <a:t> Generation 3</a:t>
            </a:r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E795C26F-D2D0-406A-B40A-F43EB233E23E}"/>
              </a:ext>
            </a:extLst>
          </p:cNvPr>
          <p:cNvSpPr/>
          <p:nvPr/>
        </p:nvSpPr>
        <p:spPr>
          <a:xfrm>
            <a:off x="6367696" y="1097945"/>
            <a:ext cx="5400000" cy="5400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70EEAA89-0689-4F97-A95A-C05B2D72E9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73078" y="1842190"/>
            <a:ext cx="3073682" cy="2048524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7EB0A3A0-86D3-4CCA-A289-F7235C1ECC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14546" y="3544786"/>
            <a:ext cx="3322834" cy="2215434"/>
          </a:xfrm>
          <a:prstGeom prst="rect">
            <a:avLst/>
          </a:prstGeom>
        </p:spPr>
      </p:pic>
      <p:sp>
        <p:nvSpPr>
          <p:cNvPr id="9" name="Rechteck 8">
            <a:extLst>
              <a:ext uri="{FF2B5EF4-FFF2-40B4-BE49-F238E27FC236}">
                <a16:creationId xmlns:a16="http://schemas.microsoft.com/office/drawing/2014/main" id="{9820D624-BA78-497D-8815-4A6917B56365}"/>
              </a:ext>
            </a:extLst>
          </p:cNvPr>
          <p:cNvSpPr/>
          <p:nvPr/>
        </p:nvSpPr>
        <p:spPr>
          <a:xfrm>
            <a:off x="1740565" y="3337362"/>
            <a:ext cx="5112568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2800" b="1" dirty="0"/>
              <a:t>Prioritäten</a:t>
            </a:r>
          </a:p>
          <a:p>
            <a:endParaRPr lang="de-DE" sz="2800" b="1" dirty="0"/>
          </a:p>
          <a:p>
            <a:r>
              <a:rPr lang="de-DE" sz="2800" b="1" dirty="0"/>
              <a:t>1. Kostenreduzierung</a:t>
            </a:r>
          </a:p>
          <a:p>
            <a:r>
              <a:rPr lang="de-DE" sz="2800" b="1" dirty="0"/>
              <a:t>2. Längenreduzierung</a:t>
            </a:r>
          </a:p>
          <a:p>
            <a:r>
              <a:rPr lang="de-DE" sz="2800" b="1" dirty="0"/>
              <a:t>3. Designoptimierung</a:t>
            </a:r>
          </a:p>
          <a:p>
            <a:r>
              <a:rPr lang="de-DE" sz="2800" b="1" dirty="0">
                <a:solidFill>
                  <a:srgbClr val="DE1981"/>
                </a:solidFill>
              </a:rPr>
              <a:t>4. Leistungsoptimierung</a:t>
            </a:r>
          </a:p>
        </p:txBody>
      </p:sp>
    </p:spTree>
    <p:extLst>
      <p:ext uri="{BB962C8B-B14F-4D97-AF65-F5344CB8AC3E}">
        <p14:creationId xmlns:p14="http://schemas.microsoft.com/office/powerpoint/2010/main" val="17085377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2038591-798E-4ECA-8E95-C5ABC6361A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sz="2800" dirty="0"/>
              <a:t>Performant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AF05354-3A34-4DA2-BA68-6CF457E346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000" y="1329829"/>
            <a:ext cx="11161800" cy="4351338"/>
          </a:xfrm>
        </p:spPr>
        <p:txBody>
          <a:bodyPr/>
          <a:lstStyle/>
          <a:p>
            <a:pPr>
              <a:buClr>
                <a:srgbClr val="003E74"/>
              </a:buClr>
              <a:buSzPct val="130000"/>
            </a:pPr>
            <a:r>
              <a:rPr lang="de-DE" dirty="0"/>
              <a:t>Kompakt und dynamisch! </a:t>
            </a:r>
          </a:p>
          <a:p>
            <a:pPr>
              <a:buClr>
                <a:srgbClr val="003E74"/>
              </a:buClr>
              <a:buSzPct val="130000"/>
            </a:pPr>
            <a:r>
              <a:rPr lang="de-DE" dirty="0"/>
              <a:t>Sie profitieren von weniger Bauraum und einer einbaufertigen Einheit.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A324B057-F1FE-40BE-8CF7-C538A72F1C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7478" y="2304288"/>
            <a:ext cx="6080920" cy="4052993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90604F3E-6D5D-4020-B1BC-8158104058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27800" y="966734"/>
            <a:ext cx="2445000" cy="5223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7626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5D7E02A-0D98-49E8-82C6-7F750AB96B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Performant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73FF8BC-0505-43BE-BF10-0376A287D5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5559" y="1062467"/>
            <a:ext cx="3939698" cy="2261303"/>
          </a:xfrm>
        </p:spPr>
        <p:txBody>
          <a:bodyPr>
            <a:normAutofit/>
          </a:bodyPr>
          <a:lstStyle/>
          <a:p>
            <a:pPr>
              <a:buClr>
                <a:srgbClr val="003E74"/>
              </a:buClr>
            </a:pPr>
            <a:r>
              <a:rPr lang="de-DE" sz="2400" dirty="0"/>
              <a:t>  Bis zu 59,5% mehr </a:t>
            </a:r>
          </a:p>
          <a:p>
            <a:pPr marL="0" indent="0">
              <a:buNone/>
            </a:pPr>
            <a:r>
              <a:rPr lang="de-DE" sz="2400" dirty="0"/>
              <a:t>     Beschleunigungsmoment!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1D61CF1E-429E-41F6-9107-A2D3B4BBC1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33900" y="1651736"/>
            <a:ext cx="7424928" cy="5070477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69A63908-D6AC-4CC2-B287-A2B0581494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418191"/>
            <a:ext cx="1620012" cy="1079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97897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40000" y="282472"/>
            <a:ext cx="7987800" cy="460800"/>
          </a:xfrm>
        </p:spPr>
        <p:txBody>
          <a:bodyPr/>
          <a:lstStyle/>
          <a:p>
            <a:r>
              <a:rPr lang="de-DE" dirty="0"/>
              <a:t>Performant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30272" y="946690"/>
            <a:ext cx="11161800" cy="5628837"/>
          </a:xfrm>
        </p:spPr>
        <p:txBody>
          <a:bodyPr/>
          <a:lstStyle/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B30E031E-0AB8-4208-A4C5-7835E9A953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38964" y="1501800"/>
            <a:ext cx="7173278" cy="4890135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F3C8622B-4A7B-4567-BFFF-179D4C8FE5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418191"/>
            <a:ext cx="1620012" cy="1079754"/>
          </a:xfrm>
          <a:prstGeom prst="rect">
            <a:avLst/>
          </a:prstGeom>
        </p:spPr>
      </p:pic>
      <p:sp>
        <p:nvSpPr>
          <p:cNvPr id="10" name="Inhaltsplatzhalter 2">
            <a:extLst>
              <a:ext uri="{FF2B5EF4-FFF2-40B4-BE49-F238E27FC236}">
                <a16:creationId xmlns:a16="http://schemas.microsoft.com/office/drawing/2014/main" id="{7200ABB9-D819-4957-84F5-5F26CE2F41C6}"/>
              </a:ext>
            </a:extLst>
          </p:cNvPr>
          <p:cNvSpPr txBox="1">
            <a:spLocks/>
          </p:cNvSpPr>
          <p:nvPr/>
        </p:nvSpPr>
        <p:spPr>
          <a:xfrm>
            <a:off x="385559" y="1062467"/>
            <a:ext cx="3939698" cy="22613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3E74"/>
              </a:buClr>
            </a:pPr>
            <a:r>
              <a:rPr lang="de-DE" sz="2400" dirty="0"/>
              <a:t>  Bis zu 66,7% mehr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de-DE" sz="2400" dirty="0"/>
              <a:t>     Nennmoment!</a:t>
            </a:r>
          </a:p>
        </p:txBody>
      </p:sp>
    </p:spTree>
    <p:extLst>
      <p:ext uri="{BB962C8B-B14F-4D97-AF65-F5344CB8AC3E}">
        <p14:creationId xmlns:p14="http://schemas.microsoft.com/office/powerpoint/2010/main" val="2657588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40000" y="282472"/>
            <a:ext cx="7987800" cy="460800"/>
          </a:xfrm>
        </p:spPr>
        <p:txBody>
          <a:bodyPr/>
          <a:lstStyle/>
          <a:p>
            <a:r>
              <a:rPr lang="de-DE" dirty="0"/>
              <a:t>Performant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30272" y="946690"/>
            <a:ext cx="11161800" cy="5628837"/>
          </a:xfrm>
        </p:spPr>
        <p:txBody>
          <a:bodyPr/>
          <a:lstStyle/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CF593A95-AB3B-40DE-9DD5-8400E5F134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49825" y="1438792"/>
            <a:ext cx="7165181" cy="4906328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C4076BEB-7964-41B9-ACBC-5AE22FE0A1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418191"/>
            <a:ext cx="1620012" cy="1079754"/>
          </a:xfrm>
          <a:prstGeom prst="rect">
            <a:avLst/>
          </a:prstGeom>
        </p:spPr>
      </p:pic>
      <p:sp>
        <p:nvSpPr>
          <p:cNvPr id="9" name="Inhaltsplatzhalter 2">
            <a:extLst>
              <a:ext uri="{FF2B5EF4-FFF2-40B4-BE49-F238E27FC236}">
                <a16:creationId xmlns:a16="http://schemas.microsoft.com/office/drawing/2014/main" id="{D37883A1-37D5-47EB-941E-8A0C7A5A7E87}"/>
              </a:ext>
            </a:extLst>
          </p:cNvPr>
          <p:cNvSpPr txBox="1">
            <a:spLocks/>
          </p:cNvSpPr>
          <p:nvPr/>
        </p:nvSpPr>
        <p:spPr>
          <a:xfrm>
            <a:off x="385559" y="1062467"/>
            <a:ext cx="3939698" cy="22613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3E74"/>
              </a:buClr>
            </a:pPr>
            <a:r>
              <a:rPr lang="de-DE" sz="2400" dirty="0"/>
              <a:t>  Bis zu 57,5% mehr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de-DE" sz="2400" dirty="0"/>
              <a:t>     Not-Aus-Moment!</a:t>
            </a:r>
          </a:p>
        </p:txBody>
      </p:sp>
    </p:spTree>
    <p:extLst>
      <p:ext uri="{BB962C8B-B14F-4D97-AF65-F5344CB8AC3E}">
        <p14:creationId xmlns:p14="http://schemas.microsoft.com/office/powerpoint/2010/main" val="27324033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D347F618-3E4E-4960-A016-32A1AF731A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33900" y="1672917"/>
            <a:ext cx="7489884" cy="50724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F5D7E02A-0D98-49E8-82C6-7F750AB96B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Performant</a:t>
            </a:r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5EC18F17-8464-4EB9-A995-9698B2FB91EF}"/>
              </a:ext>
            </a:extLst>
          </p:cNvPr>
          <p:cNvSpPr/>
          <p:nvPr/>
        </p:nvSpPr>
        <p:spPr>
          <a:xfrm>
            <a:off x="385559" y="1038355"/>
            <a:ext cx="10989577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Clr>
                <a:srgbClr val="003E74"/>
              </a:buClr>
              <a:buFont typeface="Arial" panose="020B0604020202020204" pitchFamily="34" charset="0"/>
              <a:buChar char="•"/>
            </a:pPr>
            <a:r>
              <a:rPr lang="de-DE" sz="2400" dirty="0"/>
              <a:t>Erhöhung der  </a:t>
            </a:r>
            <a:r>
              <a:rPr lang="de-DE" sz="2400" dirty="0" err="1"/>
              <a:t>Eintriebsdrehzahl</a:t>
            </a:r>
            <a:r>
              <a:rPr lang="de-DE" sz="2400" dirty="0"/>
              <a:t> </a:t>
            </a:r>
          </a:p>
          <a:p>
            <a:r>
              <a:rPr lang="de-DE" sz="2400" dirty="0"/>
              <a:t>      - Im Zyklusbetrieb </a:t>
            </a:r>
          </a:p>
          <a:p>
            <a:r>
              <a:rPr lang="de-DE" sz="2400" dirty="0"/>
              <a:t>        um bis zu 33,3 %.</a:t>
            </a:r>
          </a:p>
          <a:p>
            <a:r>
              <a:rPr lang="de-DE" sz="2400" dirty="0"/>
              <a:t>      - Im Dauerbetrieb </a:t>
            </a:r>
          </a:p>
          <a:p>
            <a:r>
              <a:rPr lang="de-DE" sz="2400" dirty="0"/>
              <a:t>        um bis zu 44,7 %.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69A63908-D6AC-4CC2-B287-A2B0581494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418191"/>
            <a:ext cx="1620012" cy="1079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593690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STÖBER_Farben">
      <a:dk1>
        <a:sysClr val="windowText" lastClr="000000"/>
      </a:dk1>
      <a:lt1>
        <a:sysClr val="window" lastClr="FFFFFF"/>
      </a:lt1>
      <a:dk2>
        <a:srgbClr val="2F3965"/>
      </a:dk2>
      <a:lt2>
        <a:srgbClr val="E7E6E6"/>
      </a:lt2>
      <a:accent1>
        <a:srgbClr val="E19A32"/>
      </a:accent1>
      <a:accent2>
        <a:srgbClr val="3C77BA"/>
      </a:accent2>
      <a:accent3>
        <a:srgbClr val="A3A62C"/>
      </a:accent3>
      <a:accent4>
        <a:srgbClr val="98669F"/>
      </a:accent4>
      <a:accent5>
        <a:srgbClr val="83AFD6"/>
      </a:accent5>
      <a:accent6>
        <a:srgbClr val="1CA19C"/>
      </a:accent6>
      <a:hlink>
        <a:srgbClr val="0563C1"/>
      </a:hlink>
      <a:folHlink>
        <a:srgbClr val="954F7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190107_STOBER PowerPoint MASTER.potx" id="{79069752-FF27-410C-858C-29C91EFCE081}" vid="{E279E2F9-0BC4-4E86-A8C5-45BE164A9A2A}"/>
    </a:ext>
  </a:extLst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Benutzerdefiniert 2">
    <a:dk1>
      <a:sysClr val="windowText" lastClr="000000"/>
    </a:dk1>
    <a:lt1>
      <a:sysClr val="window" lastClr="FFFFFF"/>
    </a:lt1>
    <a:dk2>
      <a:srgbClr val="2F3965"/>
    </a:dk2>
    <a:lt2>
      <a:srgbClr val="E7E6E6"/>
    </a:lt2>
    <a:accent1>
      <a:srgbClr val="3C77BA"/>
    </a:accent1>
    <a:accent2>
      <a:srgbClr val="E19A32"/>
    </a:accent2>
    <a:accent3>
      <a:srgbClr val="A3A62C"/>
    </a:accent3>
    <a:accent4>
      <a:srgbClr val="98669F"/>
    </a:accent4>
    <a:accent5>
      <a:srgbClr val="83AFD6"/>
    </a:accent5>
    <a:accent6>
      <a:srgbClr val="1CA19C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Yu Gothic Light"/>
      <a:font script="Hang" typeface="맑은 고딕"/>
      <a:font script="Hans" typeface="DengXian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Yu Gothic"/>
      <a:font script="Hang" typeface="맑은 고딕"/>
      <a:font script="Hans" typeface="DengXian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STOBER PowerPoint MASTER 2019-0107</Template>
  <TotalTime>0</TotalTime>
  <Words>1237</Words>
  <Application>Microsoft Office PowerPoint</Application>
  <PresentationFormat>Breitbild</PresentationFormat>
  <Paragraphs>506</Paragraphs>
  <Slides>33</Slides>
  <Notes>6</Notes>
  <HiddenSlides>0</HiddenSlides>
  <MMClips>1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33</vt:i4>
      </vt:variant>
    </vt:vector>
  </HeadingPairs>
  <TitlesOfParts>
    <vt:vector size="37" baseType="lpstr">
      <vt:lpstr>Arial</vt:lpstr>
      <vt:lpstr>Calibri</vt:lpstr>
      <vt:lpstr>Wingdings</vt:lpstr>
      <vt:lpstr>Office</vt:lpstr>
      <vt:lpstr>Nur zur Internen Benutzung!</vt:lpstr>
      <vt:lpstr>PowerPoint-Präsentation</vt:lpstr>
      <vt:lpstr>PowerPoint-Präsentation</vt:lpstr>
      <vt:lpstr>PowerPoint-Präsentation</vt:lpstr>
      <vt:lpstr>Performant</vt:lpstr>
      <vt:lpstr>Performant</vt:lpstr>
      <vt:lpstr>Performant</vt:lpstr>
      <vt:lpstr>Performant</vt:lpstr>
      <vt:lpstr>Performant</vt:lpstr>
      <vt:lpstr>Performant</vt:lpstr>
      <vt:lpstr>Performant</vt:lpstr>
      <vt:lpstr>Performant</vt:lpstr>
      <vt:lpstr>Präzise</vt:lpstr>
      <vt:lpstr>Präzise</vt:lpstr>
      <vt:lpstr>Präzise</vt:lpstr>
      <vt:lpstr>Präzise</vt:lpstr>
      <vt:lpstr>Zusammenfassung Vergleich G2 vs. G3</vt:lpstr>
      <vt:lpstr>Passgenau</vt:lpstr>
      <vt:lpstr>PowerPoint-Präsentation</vt:lpstr>
      <vt:lpstr>Neues Design</vt:lpstr>
      <vt:lpstr>Neues Design</vt:lpstr>
      <vt:lpstr>Neues Design</vt:lpstr>
      <vt:lpstr>Neues Design</vt:lpstr>
      <vt:lpstr>PowerPoint-Präsentation</vt:lpstr>
      <vt:lpstr>Veränderung der Baulängen P im Vergleich</vt:lpstr>
      <vt:lpstr>Veränderung der Baulängen PH(Q) im Vergleich</vt:lpstr>
      <vt:lpstr>Veränderung Baulänge Direktanbau</vt:lpstr>
      <vt:lpstr>PowerPoint-Präsentation</vt:lpstr>
      <vt:lpstr>Gleichteilestrategie</vt:lpstr>
      <vt:lpstr>Gleichteilestrategie</vt:lpstr>
      <vt:lpstr>Gehäuseverzahnung - Wälzschälen</vt:lpstr>
      <vt:lpstr>Qualitätssicherung in der Montage</vt:lpstr>
      <vt:lpstr>Service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Präsentation SPS</dc:title>
  <dc:creator>Betke,Ilona</dc:creator>
  <cp:lastModifiedBy>Neunecker, Ronja</cp:lastModifiedBy>
  <cp:revision>82</cp:revision>
  <dcterms:created xsi:type="dcterms:W3CDTF">2019-10-14T13:35:26Z</dcterms:created>
  <dcterms:modified xsi:type="dcterms:W3CDTF">2019-11-12T10:29:08Z</dcterms:modified>
</cp:coreProperties>
</file>