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22"/>
  </p:notesMasterIdLst>
  <p:sldIdLst>
    <p:sldId id="256" r:id="rId5"/>
    <p:sldId id="342" r:id="rId6"/>
    <p:sldId id="339" r:id="rId7"/>
    <p:sldId id="343" r:id="rId8"/>
    <p:sldId id="328" r:id="rId9"/>
    <p:sldId id="338" r:id="rId10"/>
    <p:sldId id="335" r:id="rId11"/>
    <p:sldId id="329" r:id="rId12"/>
    <p:sldId id="353" r:id="rId13"/>
    <p:sldId id="306" r:id="rId14"/>
    <p:sldId id="347" r:id="rId15"/>
    <p:sldId id="348" r:id="rId16"/>
    <p:sldId id="349" r:id="rId17"/>
    <p:sldId id="351" r:id="rId18"/>
    <p:sldId id="354" r:id="rId19"/>
    <p:sldId id="352" r:id="rId20"/>
    <p:sldId id="336" r:id="rId21"/>
  </p:sldIdLst>
  <p:sldSz cx="12192000" cy="6858000"/>
  <p:notesSz cx="6858000" cy="9144000"/>
  <p:defaultTextStyle>
    <a:defPPr>
      <a:defRPr sz="1800" kern="1200">
        <a:solidFill>
          <a:schemeClr val="tx1"/>
        </a:solidFill>
        <a:latin typeface="+mn-lt"/>
        <a:ea typeface="+mn-ea"/>
        <a:cs typeface="+mn-cs"/>
      </a:defRPr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33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26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A32"/>
    <a:srgbClr val="3C77BA"/>
    <a:srgbClr val="E6A025"/>
    <a:srgbClr val="E19A32"/>
    <a:srgbClr val="003E74"/>
    <a:srgbClr val="004B88"/>
    <a:srgbClr val="006EB6"/>
    <a:srgbClr val="007FC4"/>
    <a:srgbClr val="6A9DD3"/>
    <a:srgbClr val="0038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80"/>
  </p:normalViewPr>
  <p:slideViewPr>
    <p:cSldViewPr snapToGrid="0" snapToObjects="1">
      <p:cViewPr varScale="1">
        <p:scale>
          <a:sx n="107" d="100"/>
          <a:sy n="107" d="100"/>
        </p:scale>
        <p:origin x="558" y="102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33"/>
        <p:guide orient="horz" pos="1457"/>
        <p:guide orient="horz" pos="1026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otzfeld, Claudia" userId="e45a4c30-6f52-4960-b995-3eb4b79be813" providerId="ADAL" clId="{E13D457A-D688-486F-88C6-B5CF8D8D8D8C}"/>
    <pc:docChg chg="addSld delSld modSld">
      <pc:chgData name="Grotzfeld, Claudia" userId="e45a4c30-6f52-4960-b995-3eb4b79be813" providerId="ADAL" clId="{E13D457A-D688-486F-88C6-B5CF8D8D8D8C}" dt="2023-02-24T08:53:04.531" v="111" actId="20577"/>
      <pc:docMkLst>
        <pc:docMk/>
      </pc:docMkLst>
      <pc:sldChg chg="del">
        <pc:chgData name="Grotzfeld, Claudia" userId="e45a4c30-6f52-4960-b995-3eb4b79be813" providerId="ADAL" clId="{E13D457A-D688-486F-88C6-B5CF8D8D8D8C}" dt="2023-02-24T08:43:55.606" v="0" actId="47"/>
        <pc:sldMkLst>
          <pc:docMk/>
          <pc:sldMk cId="1329612218" sldId="350"/>
        </pc:sldMkLst>
      </pc:sldChg>
      <pc:sldChg chg="modSp mod">
        <pc:chgData name="Grotzfeld, Claudia" userId="e45a4c30-6f52-4960-b995-3eb4b79be813" providerId="ADAL" clId="{E13D457A-D688-486F-88C6-B5CF8D8D8D8C}" dt="2023-02-24T08:45:05.960" v="33" actId="20577"/>
        <pc:sldMkLst>
          <pc:docMk/>
          <pc:sldMk cId="822900307" sldId="351"/>
        </pc:sldMkLst>
        <pc:spChg chg="mod">
          <ac:chgData name="Grotzfeld, Claudia" userId="e45a4c30-6f52-4960-b995-3eb4b79be813" providerId="ADAL" clId="{E13D457A-D688-486F-88C6-B5CF8D8D8D8C}" dt="2023-02-24T08:45:05.960" v="33" actId="20577"/>
          <ac:spMkLst>
            <pc:docMk/>
            <pc:sldMk cId="822900307" sldId="351"/>
            <ac:spMk id="6" creationId="{0B09ACC0-1DA1-48FC-B29B-7BCB9B484F43}"/>
          </ac:spMkLst>
        </pc:spChg>
      </pc:sldChg>
      <pc:sldChg chg="modSp mod">
        <pc:chgData name="Grotzfeld, Claudia" userId="e45a4c30-6f52-4960-b995-3eb4b79be813" providerId="ADAL" clId="{E13D457A-D688-486F-88C6-B5CF8D8D8D8C}" dt="2023-02-24T08:48:25.270" v="67" actId="6549"/>
        <pc:sldMkLst>
          <pc:docMk/>
          <pc:sldMk cId="400126006" sldId="353"/>
        </pc:sldMkLst>
        <pc:graphicFrameChg chg="modGraphic">
          <ac:chgData name="Grotzfeld, Claudia" userId="e45a4c30-6f52-4960-b995-3eb4b79be813" providerId="ADAL" clId="{E13D457A-D688-486F-88C6-B5CF8D8D8D8C}" dt="2023-02-24T08:48:25.270" v="67" actId="6549"/>
          <ac:graphicFrameMkLst>
            <pc:docMk/>
            <pc:sldMk cId="400126006" sldId="353"/>
            <ac:graphicFrameMk id="11" creationId="{AD9D6CF2-76F4-4757-889A-00BD3660D0F0}"/>
          </ac:graphicFrameMkLst>
        </pc:graphicFrameChg>
      </pc:sldChg>
      <pc:sldChg chg="modSp add mod">
        <pc:chgData name="Grotzfeld, Claudia" userId="e45a4c30-6f52-4960-b995-3eb4b79be813" providerId="ADAL" clId="{E13D457A-D688-486F-88C6-B5CF8D8D8D8C}" dt="2023-02-24T08:53:04.531" v="111" actId="20577"/>
        <pc:sldMkLst>
          <pc:docMk/>
          <pc:sldMk cId="1517783550" sldId="354"/>
        </pc:sldMkLst>
        <pc:spChg chg="mod">
          <ac:chgData name="Grotzfeld, Claudia" userId="e45a4c30-6f52-4960-b995-3eb4b79be813" providerId="ADAL" clId="{E13D457A-D688-486F-88C6-B5CF8D8D8D8C}" dt="2023-02-24T08:53:04.531" v="111" actId="20577"/>
          <ac:spMkLst>
            <pc:docMk/>
            <pc:sldMk cId="1517783550" sldId="354"/>
            <ac:spMk id="6" creationId="{0B09ACC0-1DA1-48FC-B29B-7BCB9B484F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STOBER goes PROFIdrive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sz="1200"/>
              <a:t>Implementing motion control applications with STOBER and Siemens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6880CD9-7652-4C0D-ABF6-53D1377453A9}"/>
              </a:ext>
            </a:extLst>
          </p:cNvPr>
          <p:cNvSpPr txBox="1"/>
          <p:nvPr/>
        </p:nvSpPr>
        <p:spPr>
          <a:xfrm>
            <a:off x="97378" y="6390305"/>
            <a:ext cx="1204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1200"/>
              <a:t>User's choice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E40AC1-0BAE-474C-9E24-4700ABB5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00" y="4804945"/>
            <a:ext cx="2396163" cy="1110149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46018AD8-11CE-4A94-8396-68350A791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59" y="4808674"/>
            <a:ext cx="1983168" cy="1049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B35D794-78C0-46E3-A7B5-86A9919D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200" y="4917600"/>
            <a:ext cx="100768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4429FE-71EC-4ED8-BAAF-91E7F2731F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2"/>
          <a:stretch/>
        </p:blipFill>
        <p:spPr>
          <a:xfrm>
            <a:off x="5232735" y="2049983"/>
            <a:ext cx="4357291" cy="35480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sz="2400" b="1"/>
              <a:t>Class AC1: Speed control with set speed value via FB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7689600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b="1" dirty="0"/>
              <a:t>Drive connection using function block </a:t>
            </a:r>
            <a:r>
              <a:rPr b="1" dirty="0">
                <a:solidFill>
                  <a:schemeClr val="accent6"/>
                </a:solidFill>
              </a:rPr>
              <a:t>FB</a:t>
            </a:r>
            <a:r>
              <a:rPr b="1" dirty="0"/>
              <a:t> </a:t>
            </a:r>
            <a:r>
              <a:rPr b="1" dirty="0">
                <a:solidFill>
                  <a:schemeClr val="accent6"/>
                </a:solidFill>
              </a:rPr>
              <a:t>SINA_SPEED </a:t>
            </a:r>
            <a:br>
              <a:rPr b="1" dirty="0">
                <a:solidFill>
                  <a:schemeClr val="accent6"/>
                </a:solidFill>
              </a:rPr>
            </a:br>
            <a:endParaRPr lang="de-DE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dirty="0"/>
              <a:t>Frame 1</a:t>
            </a:r>
            <a:r>
              <a:rPr lang="de-DE" dirty="0"/>
              <a:t>.</a:t>
            </a:r>
            <a:br>
              <a:rPr dirty="0"/>
            </a:br>
            <a:r>
              <a:rPr sz="1600" dirty="0"/>
              <a:t>Proven technology (available for &gt; 10 years),</a:t>
            </a:r>
            <a:br>
              <a:rPr sz="1600" dirty="0"/>
            </a:br>
            <a:r>
              <a:rPr sz="1600" dirty="0"/>
              <a:t>open-source function block.</a:t>
            </a:r>
            <a:br>
              <a:rPr sz="1600" dirty="0"/>
            </a:br>
            <a:endParaRPr lang="de-DE" sz="1600" b="1" dirty="0"/>
          </a:p>
          <a:p>
            <a:pPr>
              <a:lnSpc>
                <a:spcPct val="100000"/>
              </a:lnSpc>
            </a:pPr>
            <a:r>
              <a:rPr dirty="0"/>
              <a:t>For all applications that do not require any</a:t>
            </a:r>
            <a:br>
              <a:rPr dirty="0"/>
            </a:br>
            <a:r>
              <a:rPr dirty="0"/>
              <a:t>positioning:</a:t>
            </a:r>
            <a:br>
              <a:rPr dirty="0"/>
            </a:br>
            <a:r>
              <a:rPr dirty="0"/>
              <a:t>Pumps, fans, stirrer, etc.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 err="1">
                <a:solidFill>
                  <a:schemeClr val="accent2"/>
                </a:solidFill>
              </a:rPr>
              <a:t>Available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since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firmware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b="1" dirty="0">
                <a:solidFill>
                  <a:schemeClr val="accent2"/>
                </a:solidFill>
              </a:rPr>
              <a:t>V6.5-D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</a:t>
            </a:r>
            <a:r>
              <a:rPr b="1" dirty="0">
                <a:solidFill>
                  <a:schemeClr val="accent2"/>
                </a:solidFill>
              </a:rPr>
              <a:t>July 2021</a:t>
            </a:r>
            <a:r>
              <a:rPr lang="de-DE" b="1" dirty="0">
                <a:solidFill>
                  <a:schemeClr val="accent2"/>
                </a:solidFill>
              </a:rPr>
              <a:t>)</a:t>
            </a:r>
            <a:r>
              <a:rPr b="1" dirty="0">
                <a:solidFill>
                  <a:schemeClr val="accent2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sz="2400" b="1"/>
              <a:t>Class AC1: Speed control with set speed value via TO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7689600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b="1" dirty="0"/>
              <a:t>Drive connection using technology object </a:t>
            </a:r>
            <a:r>
              <a:rPr b="1" dirty="0" err="1">
                <a:solidFill>
                  <a:schemeClr val="accent6"/>
                </a:solidFill>
              </a:rPr>
              <a:t>TO_SpeedAxis</a:t>
            </a:r>
            <a:br>
              <a:rPr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dirty="0"/>
              <a:t>Frame 1, 2 or 3.</a:t>
            </a:r>
            <a:br>
              <a:rPr dirty="0"/>
            </a:br>
            <a:endParaRPr lang="de-DE" sz="1600" b="1" dirty="0"/>
          </a:p>
          <a:p>
            <a:pPr>
              <a:lnSpc>
                <a:spcPct val="100000"/>
              </a:lnSpc>
            </a:pPr>
            <a:r>
              <a:rPr dirty="0"/>
              <a:t>For all applications that do not require </a:t>
            </a:r>
            <a:br>
              <a:rPr lang="de-DE" dirty="0"/>
            </a:br>
            <a:r>
              <a:rPr dirty="0"/>
              <a:t>any</a:t>
            </a:r>
            <a:r>
              <a:rPr lang="de-DE" dirty="0"/>
              <a:t> </a:t>
            </a:r>
            <a:r>
              <a:rPr dirty="0"/>
              <a:t>positioning.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/>
                </a:solidFill>
              </a:rPr>
              <a:t>Available since firmware V6.5-D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(July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DFC1868-B427-4F98-9D0F-A95FDC8F82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22" y="2049734"/>
            <a:ext cx="6271044" cy="44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3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sz="2400" b="1" dirty="0"/>
              <a:t>Class AC1: Speed control with set speed value via </a:t>
            </a:r>
            <a:r>
              <a:rPr lang="de-DE" sz="2400" b="1" dirty="0"/>
              <a:t>FB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7689600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b="1" dirty="0"/>
              <a:t>Drive connection using function block </a:t>
            </a:r>
            <a:r>
              <a:rPr b="1" dirty="0">
                <a:solidFill>
                  <a:schemeClr val="accent6"/>
                </a:solidFill>
              </a:rPr>
              <a:t>FB SINA_POS</a:t>
            </a:r>
            <a:br>
              <a:rPr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dirty="0"/>
              <a:t>Frame 111</a:t>
            </a:r>
            <a:r>
              <a:rPr lang="de-DE" dirty="0"/>
              <a:t>.</a:t>
            </a:r>
            <a:br>
              <a:rPr dirty="0"/>
            </a:br>
            <a:r>
              <a:rPr sz="1600" dirty="0"/>
              <a:t>Proven technology (available for &gt; 10 years),</a:t>
            </a:r>
            <a:br>
              <a:rPr sz="1600" dirty="0"/>
            </a:br>
            <a:r>
              <a:rPr sz="1600" dirty="0"/>
              <a:t>open-source function block.</a:t>
            </a:r>
            <a:br>
              <a:rPr sz="1800"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dirty="0"/>
              <a:t>Position control in the drive controller, </a:t>
            </a:r>
            <a:br>
              <a:rPr dirty="0"/>
            </a:br>
            <a:r>
              <a:rPr dirty="0"/>
              <a:t>excellent quality even with </a:t>
            </a:r>
            <a:br>
              <a:rPr dirty="0"/>
            </a:br>
            <a:r>
              <a:rPr dirty="0"/>
              <a:t>low-priced CPU. 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/>
                </a:solidFill>
              </a:rPr>
              <a:t>Available since firmware V6.5-D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(July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C1435BA-602A-4D36-A0E4-C88D6AA2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58"/>
          <a:stretch/>
        </p:blipFill>
        <p:spPr>
          <a:xfrm>
            <a:off x="5269959" y="2018803"/>
            <a:ext cx="3257841" cy="437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0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sz="2400" b="1"/>
              <a:t>Class AC3: Position control via TO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39999" y="1260000"/>
            <a:ext cx="10113823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b="1" dirty="0"/>
              <a:t>Drive connection using technology object </a:t>
            </a:r>
            <a:r>
              <a:rPr b="1" dirty="0" err="1">
                <a:solidFill>
                  <a:schemeClr val="accent6"/>
                </a:solidFill>
              </a:rPr>
              <a:t>TO_BasicPos</a:t>
            </a:r>
            <a:br>
              <a:rPr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dirty="0"/>
              <a:t>Frame 111.</a:t>
            </a:r>
            <a:br>
              <a:rPr sz="1800"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dirty="0"/>
              <a:t>Position control in the drive controller, </a:t>
            </a:r>
            <a:br>
              <a:rPr dirty="0"/>
            </a:br>
            <a:r>
              <a:rPr dirty="0"/>
              <a:t>excellent quality even with </a:t>
            </a:r>
            <a:br>
              <a:rPr dirty="0"/>
            </a:br>
            <a:r>
              <a:rPr dirty="0"/>
              <a:t>low-priced CPU. 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accent2"/>
                </a:solidFill>
              </a:rPr>
              <a:t>Available since firmware V6.5-D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(July 2021). 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552AB8-C64C-4B83-8DA3-CF0012B8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78" y="2073750"/>
            <a:ext cx="6023019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8515100" cy="460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Class AC4: Position control with set speed value with IRT via TO</a:t>
            </a:r>
            <a:endParaRPr lang="de-DE" sz="2400" b="1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39999" y="1260000"/>
            <a:ext cx="10113823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b="1" dirty="0"/>
              <a:t>Drive connection using technology objects </a:t>
            </a:r>
            <a:r>
              <a:rPr b="1" dirty="0" err="1">
                <a:solidFill>
                  <a:schemeClr val="accent6"/>
                </a:solidFill>
              </a:rPr>
              <a:t>TO_PositioningAxis</a:t>
            </a:r>
            <a:r>
              <a:rPr b="1" dirty="0">
                <a:solidFill>
                  <a:schemeClr val="accent6"/>
                </a:solidFill>
              </a:rPr>
              <a:t>, </a:t>
            </a:r>
            <a:r>
              <a:rPr b="1" dirty="0" err="1">
                <a:solidFill>
                  <a:schemeClr val="accent6"/>
                </a:solidFill>
              </a:rPr>
              <a:t>TO_SynchronousAxis</a:t>
            </a:r>
            <a:r>
              <a:rPr b="1" dirty="0">
                <a:solidFill>
                  <a:schemeClr val="accent6"/>
                </a:solidFill>
              </a:rPr>
              <a:t>, TO_CAM </a:t>
            </a:r>
            <a:r>
              <a:rPr b="1" dirty="0"/>
              <a:t>and </a:t>
            </a:r>
            <a:r>
              <a:rPr b="1" dirty="0" err="1">
                <a:solidFill>
                  <a:schemeClr val="accent6"/>
                </a:solidFill>
              </a:rPr>
              <a:t>TO_Kinematics</a:t>
            </a:r>
            <a:br>
              <a:rPr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dirty="0"/>
              <a:t>Frame 3</a:t>
            </a:r>
            <a:r>
              <a:rPr lang="de-DE" dirty="0"/>
              <a:t>.</a:t>
            </a:r>
            <a:br>
              <a:rPr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dirty="0"/>
              <a:t>Synchronous position operation, cam </a:t>
            </a:r>
            <a:br>
              <a:rPr lang="de-DE" dirty="0"/>
            </a:br>
            <a:r>
              <a:rPr dirty="0"/>
              <a:t>disk,</a:t>
            </a:r>
            <a:r>
              <a:rPr lang="de-DE" dirty="0"/>
              <a:t> </a:t>
            </a:r>
            <a:r>
              <a:rPr dirty="0"/>
              <a:t>interpolation, transformations. 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dirty="0"/>
              <a:t>Best performance with IRT and T-CPU.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A</a:t>
            </a:r>
            <a:r>
              <a:rPr b="1" dirty="0" err="1">
                <a:solidFill>
                  <a:schemeClr val="accent2"/>
                </a:solidFill>
              </a:rPr>
              <a:t>vailable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since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firmware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b="1" dirty="0">
                <a:solidFill>
                  <a:schemeClr val="accent2"/>
                </a:solidFill>
              </a:rPr>
              <a:t>V6.5-</a:t>
            </a:r>
            <a:r>
              <a:rPr lang="de-DE" b="1" dirty="0">
                <a:solidFill>
                  <a:schemeClr val="accent2"/>
                </a:solidFill>
              </a:rPr>
              <a:t>F</a:t>
            </a:r>
            <a:r>
              <a:rPr b="1" dirty="0">
                <a:solidFill>
                  <a:schemeClr val="accent2"/>
                </a:solidFill>
              </a:rPr>
              <a:t>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(April </a:t>
            </a:r>
            <a:r>
              <a:rPr b="1" dirty="0">
                <a:solidFill>
                  <a:schemeClr val="accent2"/>
                </a:solidFill>
              </a:rPr>
              <a:t>202</a:t>
            </a:r>
            <a:r>
              <a:rPr lang="de-DE" b="1" dirty="0">
                <a:solidFill>
                  <a:schemeClr val="accent2"/>
                </a:solidFill>
              </a:rPr>
              <a:t>2)</a:t>
            </a:r>
            <a:r>
              <a:rPr b="1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de-DE" b="1" dirty="0">
                <a:solidFill>
                  <a:schemeClr val="accent2"/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C09E70-7EB6-420E-8210-98A05D11E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010" y="2389513"/>
            <a:ext cx="6562991" cy="36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winkliges Dreieck 7">
            <a:extLst>
              <a:ext uri="{FF2B5EF4-FFF2-40B4-BE49-F238E27FC236}">
                <a16:creationId xmlns:a16="http://schemas.microsoft.com/office/drawing/2014/main" id="{67B8BBFD-0855-43D0-B42A-80B9C2760C0A}"/>
              </a:ext>
            </a:extLst>
          </p:cNvPr>
          <p:cNvSpPr>
            <a:spLocks noChangeAspect="1"/>
          </p:cNvSpPr>
          <p:nvPr/>
        </p:nvSpPr>
        <p:spPr>
          <a:xfrm flipH="1">
            <a:off x="6576037" y="3272333"/>
            <a:ext cx="5627686" cy="3585667"/>
          </a:xfrm>
          <a:prstGeom prst="rtTriangle">
            <a:avLst/>
          </a:prstGeom>
          <a:gradFill flip="none" rotWithShape="1">
            <a:gsLst>
              <a:gs pos="100000">
                <a:schemeClr val="accent6">
                  <a:lumMod val="0"/>
                  <a:lumOff val="100000"/>
                </a:schemeClr>
              </a:gs>
              <a:gs pos="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089EA-403C-44E3-BC3C-63AEA418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8515100" cy="460800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Class AC4: Position control with set speed value with IRT via TO</a:t>
            </a:r>
            <a:endParaRPr lang="de-DE" sz="2400" b="1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0B09ACC0-1DA1-48FC-B29B-7BCB9B484F43}"/>
              </a:ext>
            </a:extLst>
          </p:cNvPr>
          <p:cNvSpPr txBox="1">
            <a:spLocks/>
          </p:cNvSpPr>
          <p:nvPr/>
        </p:nvSpPr>
        <p:spPr>
          <a:xfrm>
            <a:off x="539999" y="1260000"/>
            <a:ext cx="10113823" cy="3943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b="1" dirty="0"/>
              <a:t>Drive connection using technology objects </a:t>
            </a:r>
            <a:r>
              <a:rPr b="1" dirty="0" err="1">
                <a:solidFill>
                  <a:schemeClr val="accent6"/>
                </a:solidFill>
              </a:rPr>
              <a:t>TO_PositioningAxis</a:t>
            </a:r>
            <a:r>
              <a:rPr b="1" dirty="0">
                <a:solidFill>
                  <a:schemeClr val="accent6"/>
                </a:solidFill>
              </a:rPr>
              <a:t>, </a:t>
            </a:r>
            <a:r>
              <a:rPr b="1" dirty="0" err="1">
                <a:solidFill>
                  <a:schemeClr val="accent6"/>
                </a:solidFill>
              </a:rPr>
              <a:t>TO_SynchronousAxis</a:t>
            </a:r>
            <a:r>
              <a:rPr b="1" dirty="0">
                <a:solidFill>
                  <a:schemeClr val="accent6"/>
                </a:solidFill>
              </a:rPr>
              <a:t>, TO_CAM </a:t>
            </a:r>
            <a:r>
              <a:rPr b="1" dirty="0"/>
              <a:t>and </a:t>
            </a:r>
            <a:r>
              <a:rPr b="1" dirty="0" err="1">
                <a:solidFill>
                  <a:schemeClr val="accent6"/>
                </a:solidFill>
              </a:rPr>
              <a:t>TO_Kinematics</a:t>
            </a:r>
            <a:br>
              <a:rPr b="1" dirty="0">
                <a:solidFill>
                  <a:schemeClr val="accent6"/>
                </a:solidFill>
              </a:rPr>
            </a:br>
            <a:endParaRPr lang="de-DE" b="1" dirty="0"/>
          </a:p>
          <a:p>
            <a:pPr>
              <a:lnSpc>
                <a:spcPct val="100000"/>
              </a:lnSpc>
            </a:pPr>
            <a:r>
              <a:rPr dirty="0"/>
              <a:t>Frame </a:t>
            </a:r>
            <a:r>
              <a:rPr lang="de-DE" dirty="0"/>
              <a:t>5, 102 </a:t>
            </a:r>
            <a:r>
              <a:rPr lang="de-DE" dirty="0" err="1"/>
              <a:t>or</a:t>
            </a:r>
            <a:r>
              <a:rPr lang="de-DE" dirty="0"/>
              <a:t> 105.</a:t>
            </a:r>
            <a:br>
              <a:rPr dirty="0"/>
            </a:br>
            <a:endParaRPr lang="de-DE" sz="1800" b="1" dirty="0"/>
          </a:p>
          <a:p>
            <a:pPr>
              <a:lnSpc>
                <a:spcPct val="100000"/>
              </a:lnSpc>
            </a:pPr>
            <a:r>
              <a:rPr dirty="0"/>
              <a:t>Synchronous position operation, cam </a:t>
            </a:r>
            <a:br>
              <a:rPr lang="de-DE" dirty="0"/>
            </a:br>
            <a:r>
              <a:rPr dirty="0"/>
              <a:t>disk,</a:t>
            </a:r>
            <a:r>
              <a:rPr lang="de-DE" dirty="0"/>
              <a:t> </a:t>
            </a:r>
            <a:r>
              <a:rPr dirty="0"/>
              <a:t>interpolation, transformations. 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err="1"/>
              <a:t>Highest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due to DSC</a:t>
            </a:r>
            <a:r>
              <a:rPr dirty="0"/>
              <a:t>.</a:t>
            </a:r>
            <a:br>
              <a:rPr lang="de-DE" dirty="0"/>
            </a:br>
            <a:r>
              <a:rPr lang="de-DE" dirty="0"/>
              <a:t>(Position </a:t>
            </a:r>
            <a:r>
              <a:rPr lang="de-DE" dirty="0" err="1"/>
              <a:t>control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/>
              <a:t>drive).</a:t>
            </a:r>
            <a:br>
              <a:rPr dirty="0"/>
            </a:br>
            <a:endParaRPr lang="de-DE" dirty="0"/>
          </a:p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accent2"/>
                </a:solidFill>
              </a:rPr>
              <a:t>A</a:t>
            </a:r>
            <a:r>
              <a:rPr b="1" dirty="0" err="1">
                <a:solidFill>
                  <a:schemeClr val="accent2"/>
                </a:solidFill>
              </a:rPr>
              <a:t>vailable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since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firmware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b="1" dirty="0">
                <a:solidFill>
                  <a:schemeClr val="accent2"/>
                </a:solidFill>
              </a:rPr>
              <a:t>V6.5-</a:t>
            </a:r>
            <a:r>
              <a:rPr lang="de-DE" b="1" dirty="0">
                <a:solidFill>
                  <a:schemeClr val="accent2"/>
                </a:solidFill>
              </a:rPr>
              <a:t>J</a:t>
            </a:r>
            <a:r>
              <a:rPr b="1" dirty="0">
                <a:solidFill>
                  <a:schemeClr val="accent2"/>
                </a:solidFill>
              </a:rPr>
              <a:t> </a:t>
            </a:r>
            <a:br>
              <a:rPr lang="de-DE" b="1" dirty="0">
                <a:solidFill>
                  <a:schemeClr val="accent2"/>
                </a:solidFill>
              </a:rPr>
            </a:br>
            <a:r>
              <a:rPr lang="de-DE" b="1" dirty="0">
                <a:solidFill>
                  <a:schemeClr val="accent2"/>
                </a:solidFill>
              </a:rPr>
              <a:t>(April </a:t>
            </a:r>
            <a:r>
              <a:rPr b="1" dirty="0">
                <a:solidFill>
                  <a:schemeClr val="accent2"/>
                </a:solidFill>
              </a:rPr>
              <a:t>202</a:t>
            </a:r>
            <a:r>
              <a:rPr lang="de-DE" b="1" dirty="0">
                <a:solidFill>
                  <a:schemeClr val="accent2"/>
                </a:solidFill>
              </a:rPr>
              <a:t>3)</a:t>
            </a:r>
            <a:r>
              <a:rPr b="1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de-DE" b="1" dirty="0">
                <a:solidFill>
                  <a:schemeClr val="accent2"/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C09E70-7EB6-420E-8210-98A05D11EB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9010" y="2389513"/>
            <a:ext cx="6562991" cy="36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8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goes PROFIdrive: Facts &amp; benefits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259999"/>
            <a:ext cx="5045728" cy="523794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Standardized interfaces for </a:t>
            </a:r>
            <a:br>
              <a:rPr dirty="0"/>
            </a:br>
            <a:r>
              <a:rPr dirty="0"/>
              <a:t>STOBER SC6 and SI6 drive controllers.</a:t>
            </a:r>
          </a:p>
          <a:p>
            <a:pPr lvl="1"/>
            <a:r>
              <a:rPr dirty="0"/>
              <a:t>Standardized cyclical mappings.</a:t>
            </a:r>
          </a:p>
          <a:p>
            <a:pPr lvl="1"/>
            <a:r>
              <a:rPr dirty="0"/>
              <a:t>Convenient commissioning: Controller determines the properties of the drive using defined </a:t>
            </a:r>
            <a:r>
              <a:rPr dirty="0" err="1"/>
              <a:t>PROFIdrive</a:t>
            </a:r>
            <a:r>
              <a:rPr dirty="0"/>
              <a:t> objects.</a:t>
            </a:r>
            <a:br>
              <a:rPr dirty="0"/>
            </a:b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Straightforward drive controller replacement.</a:t>
            </a:r>
          </a:p>
          <a:p>
            <a:pPr lvl="1"/>
            <a:r>
              <a:rPr dirty="0"/>
              <a:t>Drive controllers in configured applications can easily be replaced in the TIA Portal without changing the </a:t>
            </a:r>
            <a:r>
              <a:rPr lang="de-DE" dirty="0" err="1"/>
              <a:t>program</a:t>
            </a:r>
            <a:r>
              <a:rPr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 descr="Ein Bild, das Text, Briefpapier enthält.&#10;&#10;Automatisch generierte Beschreibung">
            <a:extLst>
              <a:ext uri="{FF2B5EF4-FFF2-40B4-BE49-F238E27FC236}">
                <a16:creationId xmlns:a16="http://schemas.microsoft.com/office/drawing/2014/main" id="{95DD1255-FEE9-472B-9173-629D18A3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22" r="29375" b="5996"/>
          <a:stretch/>
        </p:blipFill>
        <p:spPr>
          <a:xfrm>
            <a:off x="5677786" y="1402061"/>
            <a:ext cx="6514214" cy="5237945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0F07659-6BEC-4618-97B0-31E3D4632A00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041714" y="4224427"/>
            <a:ext cx="1269645" cy="3997498"/>
            <a:chOff x="-1" y="3023810"/>
            <a:chExt cx="1333173" cy="1488424"/>
          </a:xfrm>
        </p:grpSpPr>
        <p:sp>
          <p:nvSpPr>
            <p:cNvPr id="9" name="Rechtwinkliges Dreieck 8">
              <a:extLst>
                <a:ext uri="{FF2B5EF4-FFF2-40B4-BE49-F238E27FC236}">
                  <a16:creationId xmlns:a16="http://schemas.microsoft.com/office/drawing/2014/main" id="{63D0F5A5-DCDB-4A1F-80AA-34CDD3DAA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winkliges Dreieck 9">
              <a:extLst>
                <a:ext uri="{FF2B5EF4-FFF2-40B4-BE49-F238E27FC236}">
                  <a16:creationId xmlns:a16="http://schemas.microsoft.com/office/drawing/2014/main" id="{3E5AFCE3-8169-4F34-9048-263C232F35EF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E94BBB97-BC10-41BC-8DAA-946BB5AF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73" y="5231251"/>
            <a:ext cx="2806297" cy="130016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011A0C8-5D34-4763-9DB5-4634426F4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701" y="5266965"/>
            <a:ext cx="2322612" cy="122873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65A0FB-A25D-4125-AAEB-6484886BC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899" y="5445733"/>
            <a:ext cx="1007680" cy="8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2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goes PROFIdrive: Facts &amp; benefits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0" y="1259999"/>
            <a:ext cx="6427960" cy="523794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Reusable software components.</a:t>
            </a:r>
          </a:p>
          <a:p>
            <a:pPr lvl="1"/>
            <a:r>
              <a:rPr dirty="0"/>
              <a:t>Software components can be used directly within applications regardless of manufacturer, thanks to the programming of the technology objects in accordance with </a:t>
            </a:r>
            <a:r>
              <a:rPr dirty="0" err="1"/>
              <a:t>PLCopen</a:t>
            </a:r>
            <a:r>
              <a:rPr dirty="0"/>
              <a:t> </a:t>
            </a:r>
            <a:r>
              <a:rPr lang="de-DE" dirty="0" err="1"/>
              <a:t>or</a:t>
            </a:r>
            <a:r>
              <a:rPr dirty="0"/>
              <a:t> the use of </a:t>
            </a:r>
            <a:r>
              <a:rPr dirty="0" err="1"/>
              <a:t>DriveLib</a:t>
            </a:r>
            <a:r>
              <a:rPr dirty="0"/>
              <a:t> function blocks.</a:t>
            </a:r>
            <a:br>
              <a:rPr dirty="0"/>
            </a:b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de-DE" dirty="0"/>
              <a:t>Simulation.</a:t>
            </a:r>
          </a:p>
          <a:p>
            <a:pPr lvl="1"/>
            <a:r>
              <a:rPr dirty="0"/>
              <a:t>Axes can be simulated without using the corresponding hardware; the CPU utilization can be calculated in advance.</a:t>
            </a:r>
            <a:br>
              <a:rPr dirty="0"/>
            </a:br>
            <a:endParaRPr lang="de-DE" dirty="0"/>
          </a:p>
          <a:p>
            <a:pPr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dirty="0"/>
              <a:t>Applications.</a:t>
            </a:r>
          </a:p>
          <a:p>
            <a:pPr lvl="1"/>
            <a:r>
              <a:rPr dirty="0"/>
              <a:t>Numerous application templates available: winder, flying saw, rotating shear, conveyor tracking, kinematics, etc.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D85E10F-4734-40D5-8B2E-11F48F8B0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733" y="3617395"/>
            <a:ext cx="4269406" cy="240154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4747235-5B88-4E93-BDD3-87E08750D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04" y="839064"/>
            <a:ext cx="4947515" cy="2782977"/>
          </a:xfrm>
          <a:prstGeom prst="rect">
            <a:avLst/>
          </a:prstGeom>
        </p:spPr>
      </p:pic>
      <p:sp>
        <p:nvSpPr>
          <p:cNvPr id="20" name="Rechtwinkliges Dreieck 19">
            <a:extLst>
              <a:ext uri="{FF2B5EF4-FFF2-40B4-BE49-F238E27FC236}">
                <a16:creationId xmlns:a16="http://schemas.microsoft.com/office/drawing/2014/main" id="{E56A9169-33AE-4CB8-BAEC-0E1536198604}"/>
              </a:ext>
            </a:extLst>
          </p:cNvPr>
          <p:cNvSpPr>
            <a:spLocks noChangeAspect="1"/>
          </p:cNvSpPr>
          <p:nvPr/>
        </p:nvSpPr>
        <p:spPr>
          <a:xfrm>
            <a:off x="7244801" y="1231361"/>
            <a:ext cx="3752161" cy="2390680"/>
          </a:xfrm>
          <a:prstGeom prst="rtTriangle">
            <a:avLst/>
          </a:prstGeom>
          <a:gradFill flip="none" rotWithShape="1">
            <a:gsLst>
              <a:gs pos="100000">
                <a:schemeClr val="accent2">
                  <a:alpha val="45000"/>
                </a:schemeClr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1168320-2281-4D8E-A878-CA3773FB4BF2}"/>
              </a:ext>
            </a:extLst>
          </p:cNvPr>
          <p:cNvGrpSpPr/>
          <p:nvPr/>
        </p:nvGrpSpPr>
        <p:grpSpPr>
          <a:xfrm flipH="1" flipV="1">
            <a:off x="10996962" y="2856323"/>
            <a:ext cx="1195355" cy="1531430"/>
            <a:chOff x="-1" y="2079114"/>
            <a:chExt cx="3017183" cy="3364751"/>
          </a:xfrm>
        </p:grpSpPr>
        <p:sp>
          <p:nvSpPr>
            <p:cNvPr id="22" name="Rechtwinkliges Dreieck 21">
              <a:extLst>
                <a:ext uri="{FF2B5EF4-FFF2-40B4-BE49-F238E27FC236}">
                  <a16:creationId xmlns:a16="http://schemas.microsoft.com/office/drawing/2014/main" id="{06F5A2A1-5ADA-4DA5-B170-75AF6ADF8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winkliges Dreieck 22">
              <a:extLst>
                <a:ext uri="{FF2B5EF4-FFF2-40B4-BE49-F238E27FC236}">
                  <a16:creationId xmlns:a16="http://schemas.microsoft.com/office/drawing/2014/main" id="{6431E16A-F242-4310-9D40-0890EBC7875B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FC4B197-F6CB-4128-9531-0F34F1603C2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7487821" y="5067333"/>
            <a:ext cx="885825" cy="2789034"/>
            <a:chOff x="-1" y="3023810"/>
            <a:chExt cx="1333173" cy="1488424"/>
          </a:xfrm>
        </p:grpSpPr>
        <p:sp>
          <p:nvSpPr>
            <p:cNvPr id="26" name="Rechtwinkliges Dreieck 25">
              <a:extLst>
                <a:ext uri="{FF2B5EF4-FFF2-40B4-BE49-F238E27FC236}">
                  <a16:creationId xmlns:a16="http://schemas.microsoft.com/office/drawing/2014/main" id="{6FE8FE79-596E-4870-B5D3-784F5C2AD2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3023810"/>
              <a:ext cx="1333173" cy="747883"/>
            </a:xfrm>
            <a:prstGeom prst="rtTriangle">
              <a:avLst/>
            </a:prstGeom>
            <a:solidFill>
              <a:schemeClr val="accent6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winkliges Dreieck 26">
              <a:extLst>
                <a:ext uri="{FF2B5EF4-FFF2-40B4-BE49-F238E27FC236}">
                  <a16:creationId xmlns:a16="http://schemas.microsoft.com/office/drawing/2014/main" id="{21618E90-1742-4E88-A057-334545D6B79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1333170" cy="740541"/>
            </a:xfrm>
            <a:prstGeom prst="rtTriangle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6775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system advantages now also with PROFIdrive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dirty="0"/>
              <a:t>Benefit from the advantages of the STOBER drive system made up of</a:t>
            </a:r>
          </a:p>
          <a:p>
            <a:r>
              <a:rPr b="1" dirty="0">
                <a:solidFill>
                  <a:schemeClr val="accent3"/>
                </a:solidFill>
              </a:rPr>
              <a:t>gear units, </a:t>
            </a:r>
          </a:p>
          <a:p>
            <a:r>
              <a:rPr b="1" dirty="0">
                <a:solidFill>
                  <a:schemeClr val="accent5"/>
                </a:solidFill>
              </a:rPr>
              <a:t>motors, </a:t>
            </a:r>
          </a:p>
          <a:p>
            <a:r>
              <a:rPr b="1" dirty="0">
                <a:solidFill>
                  <a:schemeClr val="accent6"/>
                </a:solidFill>
              </a:rPr>
              <a:t>drive controllers</a:t>
            </a:r>
            <a:r>
              <a:rPr lang="de-DE" b="1" dirty="0">
                <a:solidFill>
                  <a:schemeClr val="accent6"/>
                </a:solidFill>
              </a:rPr>
              <a:t> and </a:t>
            </a:r>
            <a:r>
              <a:rPr lang="de-DE" b="1" dirty="0" err="1">
                <a:solidFill>
                  <a:schemeClr val="accent6"/>
                </a:solidFill>
              </a:rPr>
              <a:t>cables</a:t>
            </a:r>
            <a:r>
              <a:rPr dirty="0">
                <a:solidFill>
                  <a:schemeClr val="accent6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dirty="0"/>
              <a:t>In combination with a SIMATIC controller.</a:t>
            </a:r>
            <a:br>
              <a:rPr dirty="0"/>
            </a:br>
            <a:br>
              <a:rPr dirty="0"/>
            </a:br>
            <a:r>
              <a:rPr b="1" dirty="0"/>
              <a:t>For quick success and demanding movement. </a:t>
            </a:r>
            <a:br>
              <a:rPr b="1" dirty="0"/>
            </a:br>
            <a:r>
              <a:rPr b="1" dirty="0"/>
              <a:t>In any industry. For any application.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4A1597-A900-4413-BA15-7837A4DDC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33" y="5336645"/>
            <a:ext cx="2506567" cy="11613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44A70E-CC9C-4901-BF1C-F36C39642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81" y="1978118"/>
            <a:ext cx="7319824" cy="48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7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2A0A2A6D-9673-6FB8-0F95-F809C3E4D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00" y="2154386"/>
            <a:ext cx="5486400" cy="45207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STOBER system advantages now also with PROFIdrive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1C0F12-6620-4403-A766-493C3A71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5880121" cy="435133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 dirty="0"/>
              <a:t>Rack and pinion drives</a:t>
            </a:r>
            <a:r>
              <a:rPr sz="1800" dirty="0"/>
              <a:t> with the highest</a:t>
            </a:r>
            <a:br>
              <a:rPr sz="1800" dirty="0"/>
            </a:br>
            <a:r>
              <a:rPr sz="1800" dirty="0"/>
              <a:t>gearing quality.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dirty="0"/>
              <a:t>High-quality </a:t>
            </a:r>
            <a:r>
              <a:rPr sz="1800" b="1" dirty="0"/>
              <a:t>helical gearing</a:t>
            </a:r>
            <a:r>
              <a:rPr sz="1800" dirty="0"/>
              <a:t> for low noise development and the best smooth operation.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 dirty="0"/>
              <a:t>Low-backlash planetary gear units </a:t>
            </a:r>
            <a:r>
              <a:rPr sz="1800" dirty="0"/>
              <a:t>for µm-precise</a:t>
            </a:r>
            <a:br>
              <a:rPr sz="1800" dirty="0"/>
            </a:br>
            <a:r>
              <a:rPr sz="1800" dirty="0"/>
              <a:t>positioning and maximum torsional stiffness.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dirty="0"/>
              <a:t>Large selection of </a:t>
            </a:r>
            <a:r>
              <a:rPr sz="1800" b="1" dirty="0"/>
              <a:t>coaxial and right-angle gear units</a:t>
            </a:r>
            <a:r>
              <a:rPr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 dirty="0"/>
              <a:t>High gear ratio variance </a:t>
            </a:r>
            <a:r>
              <a:rPr sz="1800" dirty="0"/>
              <a:t>for the best possible optimization of mass inertia ratios.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 dirty="0"/>
              <a:t>Compact geared motors</a:t>
            </a:r>
            <a:r>
              <a:rPr sz="1800" dirty="0"/>
              <a:t> that are directly attached.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dirty="0"/>
              <a:t>Super-compact </a:t>
            </a:r>
            <a:r>
              <a:rPr sz="1800" b="1" dirty="0"/>
              <a:t>synchronous servo motors</a:t>
            </a:r>
            <a:r>
              <a:rPr sz="1800" dirty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sz="1800" b="1" dirty="0"/>
              <a:t>High-performance drive controllers </a:t>
            </a:r>
            <a:r>
              <a:rPr sz="1800" dirty="0"/>
              <a:t>with numerous certified safety functions.</a:t>
            </a:r>
          </a:p>
          <a:p>
            <a:pPr>
              <a:lnSpc>
                <a:spcPct val="100000"/>
              </a:lnSpc>
            </a:pPr>
            <a:endParaRPr lang="de-DE" sz="1800" dirty="0"/>
          </a:p>
          <a:p>
            <a:endParaRPr lang="de-DE" sz="1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228BE6-75E2-49C6-BBD6-8A904BAB87E5}"/>
              </a:ext>
            </a:extLst>
          </p:cNvPr>
          <p:cNvSpPr txBox="1"/>
          <p:nvPr/>
        </p:nvSpPr>
        <p:spPr>
          <a:xfrm>
            <a:off x="8434508" y="1609322"/>
            <a:ext cx="2434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b="1">
                <a:solidFill>
                  <a:schemeClr val="accent1"/>
                </a:solidFill>
              </a:rPr>
              <a:t>With a modular design </a:t>
            </a:r>
          </a:p>
          <a:p>
            <a:pPr algn="r"/>
            <a:r>
              <a:rPr b="1">
                <a:solidFill>
                  <a:schemeClr val="accent1"/>
                </a:solidFill>
              </a:rPr>
              <a:t>and freely scalable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61167F1-5CC2-4457-BD3C-D5C0F740684D}"/>
              </a:ext>
            </a:extLst>
          </p:cNvPr>
          <p:cNvGrpSpPr/>
          <p:nvPr/>
        </p:nvGrpSpPr>
        <p:grpSpPr>
          <a:xfrm flipH="1" flipV="1">
            <a:off x="10999667" y="1171418"/>
            <a:ext cx="1195355" cy="1531429"/>
            <a:chOff x="-1" y="2079114"/>
            <a:chExt cx="3017183" cy="3364751"/>
          </a:xfrm>
        </p:grpSpPr>
        <p:sp>
          <p:nvSpPr>
            <p:cNvPr id="18" name="Rechtwinkliges Dreieck 17">
              <a:extLst>
                <a:ext uri="{FF2B5EF4-FFF2-40B4-BE49-F238E27FC236}">
                  <a16:creationId xmlns:a16="http://schemas.microsoft.com/office/drawing/2014/main" id="{8BAA3352-A654-437B-AA0F-E717D4A26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winkliges Dreieck 18">
              <a:extLst>
                <a:ext uri="{FF2B5EF4-FFF2-40B4-BE49-F238E27FC236}">
                  <a16:creationId xmlns:a16="http://schemas.microsoft.com/office/drawing/2014/main" id="{308D1E8B-00F5-4A04-816C-48D6E10474A5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1">
                    <a:alpha val="16000"/>
                  </a:schemeClr>
                </a:gs>
                <a:gs pos="0">
                  <a:schemeClr val="accent1">
                    <a:alpha val="83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22" name="Grafik 21" descr="Ein Bild, das Raum, Schild enthält.&#10;&#10;Automatisch generierte Beschreibung">
            <a:extLst>
              <a:ext uri="{FF2B5EF4-FFF2-40B4-BE49-F238E27FC236}">
                <a16:creationId xmlns:a16="http://schemas.microsoft.com/office/drawing/2014/main" id="{1A90147C-89F9-4159-B7A2-98EDB28369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15000"/>
          </a:blip>
          <a:srcRect l="6260" r="12840" b="32157"/>
          <a:stretch/>
        </p:blipFill>
        <p:spPr>
          <a:xfrm>
            <a:off x="6096001" y="1745991"/>
            <a:ext cx="6096000" cy="51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B6AF8A-1D94-4D68-9967-7DEC47B9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Your partner for demanding movement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DD917C5-5C88-4900-BB1E-F66D22BFECCA}"/>
              </a:ext>
            </a:extLst>
          </p:cNvPr>
          <p:cNvGrpSpPr/>
          <p:nvPr/>
        </p:nvGrpSpPr>
        <p:grpSpPr>
          <a:xfrm>
            <a:off x="5741581" y="842121"/>
            <a:ext cx="6450419" cy="6015879"/>
            <a:chOff x="5741581" y="842121"/>
            <a:chExt cx="6450419" cy="6015879"/>
          </a:xfrm>
        </p:grpSpPr>
        <p:pic>
          <p:nvPicPr>
            <p:cNvPr id="10" name="Grafik 9" descr="Ein Bild, das Baum, Himmel, draußen enthält.&#10;&#10;Automatisch generierte Beschreibung">
              <a:extLst>
                <a:ext uri="{FF2B5EF4-FFF2-40B4-BE49-F238E27FC236}">
                  <a16:creationId xmlns:a16="http://schemas.microsoft.com/office/drawing/2014/main" id="{A7B31A25-6232-4AA9-8016-6C1104C6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6121" y="842121"/>
              <a:ext cx="6015879" cy="6015879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3AD4986-5F8F-4235-8730-51D88181988C}"/>
                </a:ext>
              </a:extLst>
            </p:cNvPr>
            <p:cNvSpPr/>
            <p:nvPr/>
          </p:nvSpPr>
          <p:spPr>
            <a:xfrm>
              <a:off x="5741581" y="4407209"/>
              <a:ext cx="3359889" cy="505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2752E28-865B-45D7-B28E-16DD1521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21791" y="3940996"/>
            <a:ext cx="4599467" cy="2304306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8B501C24-BC7D-4C4E-8F55-5BEC97EB2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1266"/>
            <a:ext cx="6243572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 dirty="0"/>
              <a:t>Practical system solutions for drives</a:t>
            </a:r>
            <a:br>
              <a:rPr sz="1800" dirty="0"/>
            </a:br>
            <a:r>
              <a:rPr sz="1800" dirty="0"/>
              <a:t>and automation since </a:t>
            </a:r>
            <a:r>
              <a:rPr sz="1800" b="1" dirty="0"/>
              <a:t>1934</a:t>
            </a:r>
            <a:r>
              <a:rPr sz="1800" dirty="0"/>
              <a:t>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 b="1" dirty="0">
                <a:effectLst/>
                <a:ea typeface="Calibri"/>
              </a:rPr>
              <a:t>15,283 </a:t>
            </a:r>
            <a:r>
              <a:rPr sz="1800" dirty="0">
                <a:effectLst/>
                <a:ea typeface="Calibri"/>
              </a:rPr>
              <a:t>possible combinations of</a:t>
            </a:r>
            <a:r>
              <a:rPr lang="de-DE" sz="1800" dirty="0">
                <a:effectLst/>
                <a:ea typeface="Calibri"/>
              </a:rPr>
              <a:t> </a:t>
            </a:r>
            <a:r>
              <a:rPr sz="1800" dirty="0">
                <a:effectLst/>
                <a:ea typeface="Calibri"/>
              </a:rPr>
              <a:t>gear units </a:t>
            </a:r>
            <a:br>
              <a:rPr lang="de-DE" sz="1800" dirty="0">
                <a:effectLst/>
                <a:ea typeface="Calibri"/>
              </a:rPr>
            </a:br>
            <a:r>
              <a:rPr sz="1800" dirty="0">
                <a:effectLst/>
                <a:ea typeface="Calibri"/>
              </a:rPr>
              <a:t>and motors.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 dirty="0"/>
              <a:t>Numerous one-of-a-kind </a:t>
            </a:r>
            <a:r>
              <a:rPr sz="1800" b="1" dirty="0"/>
              <a:t>technology highlights</a:t>
            </a:r>
            <a:r>
              <a:rPr sz="1800" dirty="0"/>
              <a:t> and project-related adjustments.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 dirty="0"/>
              <a:t>Expert support during </a:t>
            </a:r>
            <a:r>
              <a:rPr sz="1800" b="1" dirty="0"/>
              <a:t>drive configuration </a:t>
            </a:r>
            <a:r>
              <a:rPr sz="1800" dirty="0"/>
              <a:t>and </a:t>
            </a:r>
            <a:r>
              <a:rPr sz="1800" b="1" dirty="0"/>
              <a:t>commissioning </a:t>
            </a:r>
            <a:r>
              <a:rPr sz="1800" dirty="0"/>
              <a:t>included.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  <a:tabLst>
                <a:tab pos="627063" algn="l"/>
              </a:tabLst>
            </a:pPr>
            <a:r>
              <a:rPr sz="1800" dirty="0"/>
              <a:t>International </a:t>
            </a:r>
            <a:r>
              <a:rPr sz="1800" b="1" dirty="0"/>
              <a:t>availability </a:t>
            </a:r>
            <a:r>
              <a:rPr sz="1800" dirty="0"/>
              <a:t>and </a:t>
            </a:r>
            <a:br>
              <a:rPr sz="1800" dirty="0"/>
            </a:br>
            <a:r>
              <a:rPr sz="1800" dirty="0"/>
              <a:t>global </a:t>
            </a:r>
            <a:r>
              <a:rPr sz="1800" b="1" dirty="0"/>
              <a:t>service</a:t>
            </a:r>
            <a:r>
              <a:rPr sz="18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716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Motion control: Intuitive. Efficient. Trusted. Programming.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0156958" cy="52379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dirty="0"/>
              <a:t>Implement the most complex motion control </a:t>
            </a:r>
            <a:r>
              <a:rPr lang="de-DE" dirty="0"/>
              <a:t>(MC) </a:t>
            </a:r>
            <a:r>
              <a:rPr dirty="0"/>
              <a:t>applications yourself with STOBER, </a:t>
            </a:r>
            <a:r>
              <a:rPr dirty="0" err="1"/>
              <a:t>PROFIdrive</a:t>
            </a:r>
            <a:r>
              <a:rPr dirty="0"/>
              <a:t> and the engineering framework for all automation tasks – the TIA Portal.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br>
              <a:rPr b="1" dirty="0"/>
            </a:br>
            <a:r>
              <a:rPr b="1" dirty="0" err="1"/>
              <a:t>PROFIdrive</a:t>
            </a:r>
            <a:r>
              <a:rPr b="1" dirty="0"/>
              <a:t>: One profile – six application classes.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sz="1800" dirty="0">
                <a:solidFill>
                  <a:schemeClr val="accent6"/>
                </a:solidFill>
              </a:rPr>
              <a:t>Class </a:t>
            </a:r>
            <a:r>
              <a:rPr sz="1800" b="1" dirty="0">
                <a:solidFill>
                  <a:schemeClr val="accent6"/>
                </a:solidFill>
              </a:rPr>
              <a:t>AC1</a:t>
            </a:r>
            <a:r>
              <a:rPr sz="1800" dirty="0"/>
              <a:t>: 	Standard drives (pumps, fans, stirrers, etc.).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sz="1800" dirty="0">
                <a:solidFill>
                  <a:schemeClr val="accent6"/>
                </a:solidFill>
              </a:rPr>
              <a:t>Class </a:t>
            </a:r>
            <a:r>
              <a:rPr sz="1800" b="1" dirty="0">
                <a:solidFill>
                  <a:schemeClr val="accent6"/>
                </a:solidFill>
              </a:rPr>
              <a:t>AC2</a:t>
            </a:r>
            <a:r>
              <a:rPr sz="1800" dirty="0"/>
              <a:t>: 	Standard drives with technology functions.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sz="1800" dirty="0">
                <a:solidFill>
                  <a:schemeClr val="accent6"/>
                </a:solidFill>
              </a:rPr>
              <a:t>Class </a:t>
            </a:r>
            <a:r>
              <a:rPr sz="1800" b="1" dirty="0">
                <a:solidFill>
                  <a:schemeClr val="accent6"/>
                </a:solidFill>
              </a:rPr>
              <a:t>AC3</a:t>
            </a:r>
            <a:r>
              <a:rPr sz="1800" dirty="0"/>
              <a:t>: 	Positioning drives.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sz="1800" dirty="0">
                <a:solidFill>
                  <a:schemeClr val="accent6"/>
                </a:solidFill>
              </a:rPr>
              <a:t>Class </a:t>
            </a:r>
            <a:r>
              <a:rPr sz="1800" b="1" dirty="0">
                <a:solidFill>
                  <a:schemeClr val="accent6"/>
                </a:solidFill>
              </a:rPr>
              <a:t>AC4</a:t>
            </a:r>
            <a:r>
              <a:rPr sz="1800" dirty="0"/>
              <a:t>: 	</a:t>
            </a:r>
            <a:r>
              <a:rPr lang="de-DE" sz="1800" dirty="0"/>
              <a:t>MC </a:t>
            </a:r>
            <a:r>
              <a:rPr sz="1800" dirty="0"/>
              <a:t>drives with central,</a:t>
            </a:r>
            <a:r>
              <a:rPr lang="de-DE" sz="1800" dirty="0"/>
              <a:t> </a:t>
            </a:r>
            <a:r>
              <a:rPr sz="1800" dirty="0"/>
              <a:t>higher-level 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sz="1800" dirty="0"/>
              <a:t>MC intelligence and patented "Dynamic Servo Control" 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sz="1800" dirty="0"/>
              <a:t>position control concept.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sz="1800" dirty="0">
                <a:solidFill>
                  <a:schemeClr val="accent6"/>
                </a:solidFill>
              </a:rPr>
              <a:t>Class </a:t>
            </a:r>
            <a:r>
              <a:rPr sz="1800" b="1" dirty="0">
                <a:solidFill>
                  <a:schemeClr val="accent6"/>
                </a:solidFill>
              </a:rPr>
              <a:t>AC5</a:t>
            </a:r>
            <a:r>
              <a:rPr sz="1800" dirty="0"/>
              <a:t>: 	</a:t>
            </a:r>
            <a:r>
              <a:rPr lang="de-DE" sz="1800" dirty="0"/>
              <a:t>MC </a:t>
            </a:r>
            <a:r>
              <a:rPr sz="1800" dirty="0"/>
              <a:t>drives with central, higher-level</a:t>
            </a:r>
            <a:br>
              <a:rPr sz="1800" dirty="0"/>
            </a:br>
            <a:r>
              <a:rPr sz="1800" dirty="0"/>
              <a:t>	MC intelligence and set position value interface.</a:t>
            </a:r>
          </a:p>
          <a:p>
            <a:pPr marL="0" indent="0">
              <a:lnSpc>
                <a:spcPct val="100000"/>
              </a:lnSpc>
              <a:buNone/>
              <a:tabLst>
                <a:tab pos="1254125" algn="l"/>
              </a:tabLst>
            </a:pPr>
            <a:r>
              <a:rPr sz="1800" dirty="0">
                <a:solidFill>
                  <a:schemeClr val="accent6"/>
                </a:solidFill>
              </a:rPr>
              <a:t>Class </a:t>
            </a:r>
            <a:r>
              <a:rPr sz="1800" b="1" dirty="0">
                <a:solidFill>
                  <a:schemeClr val="accent6"/>
                </a:solidFill>
              </a:rPr>
              <a:t>AC6</a:t>
            </a:r>
            <a:r>
              <a:rPr sz="1800" dirty="0"/>
              <a:t>: 	</a:t>
            </a:r>
            <a:r>
              <a:rPr lang="de-DE" sz="1800" dirty="0"/>
              <a:t>MC </a:t>
            </a:r>
            <a:r>
              <a:rPr sz="1800" dirty="0"/>
              <a:t>drives with decentralized MC intelligence 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sz="1800" dirty="0"/>
              <a:t>integrated into the drives.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86C83D-B2A7-4D96-8353-82D7F09B9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04" y="2836308"/>
            <a:ext cx="2674327" cy="123902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48D45D9-D965-41B1-8A9B-8471F9EFEE32}"/>
              </a:ext>
            </a:extLst>
          </p:cNvPr>
          <p:cNvSpPr txBox="1"/>
          <p:nvPr/>
        </p:nvSpPr>
        <p:spPr>
          <a:xfrm>
            <a:off x="4042133" y="3985550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b="1" dirty="0"/>
              <a:t>For a huge range </a:t>
            </a:r>
            <a:br>
              <a:rPr b="1" dirty="0"/>
            </a:br>
            <a:r>
              <a:rPr b="1" dirty="0"/>
              <a:t>of applications.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D9F767F-71EA-4E8F-AFD0-AF3AF51F8765}"/>
              </a:ext>
            </a:extLst>
          </p:cNvPr>
          <p:cNvGrpSpPr/>
          <p:nvPr/>
        </p:nvGrpSpPr>
        <p:grpSpPr>
          <a:xfrm>
            <a:off x="10307476" y="2044774"/>
            <a:ext cx="1884524" cy="2695798"/>
            <a:chOff x="9639978" y="1979266"/>
            <a:chExt cx="2552023" cy="3650650"/>
          </a:xfrm>
        </p:grpSpPr>
        <p:sp>
          <p:nvSpPr>
            <p:cNvPr id="12" name="Gleichschenkliges Dreieck 11">
              <a:extLst>
                <a:ext uri="{FF2B5EF4-FFF2-40B4-BE49-F238E27FC236}">
                  <a16:creationId xmlns:a16="http://schemas.microsoft.com/office/drawing/2014/main" id="{872971B7-1830-42EA-83E5-C779A673769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6B3CF955-E1C1-4312-8E92-5E89480DA33F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3" y="3505109"/>
              <a:ext cx="2386689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0E0D1070-05AE-4736-9D9F-EB5ECF9D4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764" y="4766049"/>
            <a:ext cx="1448403" cy="125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1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Motion control in focus: PROFIdrive and MC intelligence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b="1"/>
              <a:t>Decentralized control and positioning – MC intelligence in the drive!</a:t>
            </a:r>
          </a:p>
          <a:p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650F84-2DDC-4E0B-8569-13AB68A8E8F1}"/>
              </a:ext>
            </a:extLst>
          </p:cNvPr>
          <p:cNvSpPr txBox="1"/>
          <p:nvPr/>
        </p:nvSpPr>
        <p:spPr>
          <a:xfrm>
            <a:off x="3861595" y="1829513"/>
            <a:ext cx="669211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Drive connection using function blocks (FB)</a:t>
            </a:r>
          </a:p>
          <a:p>
            <a:r>
              <a:rPr lang="de-DE" sz="1400" dirty="0" err="1"/>
              <a:t>Proven</a:t>
            </a:r>
            <a:r>
              <a:rPr lang="de-DE" sz="1400" dirty="0"/>
              <a:t> c</a:t>
            </a:r>
            <a:r>
              <a:rPr sz="1400" dirty="0"/>
              <a:t>ode blocks with </a:t>
            </a:r>
            <a:r>
              <a:rPr lang="de-DE" sz="1400" dirty="0" err="1"/>
              <a:t>standardized</a:t>
            </a:r>
            <a:r>
              <a:rPr lang="de-DE" sz="1400" dirty="0"/>
              <a:t> </a:t>
            </a:r>
            <a:r>
              <a:rPr lang="de-DE" sz="1400" dirty="0" err="1"/>
              <a:t>interfaces</a:t>
            </a:r>
            <a:r>
              <a:rPr sz="1400" dirty="0"/>
              <a:t>.</a:t>
            </a:r>
            <a:br>
              <a:rPr sz="1200" dirty="0"/>
            </a:br>
            <a:endParaRPr lang="de-DE" sz="1200" dirty="0"/>
          </a:p>
          <a:p>
            <a:pPr>
              <a:spcAft>
                <a:spcPts val="600"/>
              </a:spcAft>
            </a:pPr>
            <a:r>
              <a:rPr b="1" dirty="0">
                <a:solidFill>
                  <a:schemeClr val="accent6"/>
                </a:solidFill>
              </a:rPr>
              <a:t>3 function blocks </a:t>
            </a:r>
            <a:r>
              <a:rPr dirty="0"/>
              <a:t>handle the communication to the drive controller (</a:t>
            </a:r>
            <a:r>
              <a:rPr dirty="0" err="1"/>
              <a:t>PROFIdrive</a:t>
            </a:r>
            <a:r>
              <a:rPr dirty="0"/>
              <a:t> over PROFINET)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Connection of a speed-controlled axis using</a:t>
            </a:r>
            <a:br>
              <a:rPr dirty="0"/>
            </a:br>
            <a:r>
              <a:rPr dirty="0">
                <a:solidFill>
                  <a:schemeClr val="accent6"/>
                </a:solidFill>
              </a:rPr>
              <a:t>FB SINA_SPEED</a:t>
            </a:r>
            <a:r>
              <a:rPr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Connection of a position-controlled axis using</a:t>
            </a:r>
            <a:br>
              <a:rPr dirty="0"/>
            </a:br>
            <a:r>
              <a:rPr dirty="0">
                <a:solidFill>
                  <a:schemeClr val="accent6"/>
                </a:solidFill>
              </a:rPr>
              <a:t>FB SINA_POS</a:t>
            </a:r>
            <a:r>
              <a:rPr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Cyclical communication using</a:t>
            </a:r>
            <a:br>
              <a:rPr dirty="0"/>
            </a:br>
            <a:r>
              <a:rPr dirty="0">
                <a:solidFill>
                  <a:schemeClr val="accent6"/>
                </a:solidFill>
              </a:rPr>
              <a:t>FB SINA_PARA</a:t>
            </a:r>
            <a:r>
              <a:rPr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08485C1-8FF6-4CF5-B5D1-3798B7170F6D}"/>
              </a:ext>
            </a:extLst>
          </p:cNvPr>
          <p:cNvGrpSpPr/>
          <p:nvPr/>
        </p:nvGrpSpPr>
        <p:grpSpPr>
          <a:xfrm>
            <a:off x="625926" y="1797934"/>
            <a:ext cx="2750517" cy="3980952"/>
            <a:chOff x="710986" y="1888495"/>
            <a:chExt cx="2750517" cy="3980952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52BE025-65D7-4363-8658-1918431C9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986" y="1888495"/>
              <a:ext cx="2419048" cy="39809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EF950C1-D0EC-4F34-A549-B0653B03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65373" y="3582068"/>
              <a:ext cx="996130" cy="1001790"/>
            </a:xfrm>
            <a:prstGeom prst="rect">
              <a:avLst/>
            </a:prstGeom>
          </p:spPr>
        </p:pic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35A07AC9-6627-42DE-8ABD-256256C765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7367" y="3178413"/>
              <a:ext cx="502593" cy="36816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0DB5C2C8-C6AD-4A51-85E5-ED0A120674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674" y="4715862"/>
              <a:ext cx="409711" cy="3644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304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94906-E548-4D5C-90F9-DFBBBEDE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Motion control in focus: PROFIdrive and MC intelligence 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pPr marL="0" indent="0">
              <a:buNone/>
            </a:pPr>
            <a:r>
              <a:rPr b="1"/>
              <a:t>Central control and positioning – MC intelligence in the controller!</a:t>
            </a:r>
          </a:p>
          <a:p>
            <a:endParaRPr lang="de-DE" b="1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A24CC1A1-F497-4358-B890-E713047CFE1E}"/>
              </a:ext>
            </a:extLst>
          </p:cNvPr>
          <p:cNvGrpSpPr/>
          <p:nvPr/>
        </p:nvGrpSpPr>
        <p:grpSpPr>
          <a:xfrm>
            <a:off x="623888" y="1759838"/>
            <a:ext cx="2796478" cy="4057143"/>
            <a:chOff x="623888" y="1998937"/>
            <a:chExt cx="2796478" cy="4057143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5E54D10-2B18-4728-8C37-59EB6B15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888" y="1998937"/>
              <a:ext cx="2409524" cy="4057143"/>
            </a:xfrm>
            <a:prstGeom prst="rect">
              <a:avLst/>
            </a:prstGeom>
          </p:spPr>
        </p:pic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E3B82450-0850-4432-9252-946D321B51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7738" y="3573147"/>
              <a:ext cx="502593" cy="368167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96D6D8C-5279-4053-B2E9-E228DECBAF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4045" y="5110596"/>
              <a:ext cx="409711" cy="36448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5816C322-DC8F-4086-AA00-839C576A0132}"/>
                </a:ext>
              </a:extLst>
            </p:cNvPr>
            <p:cNvGrpSpPr/>
            <p:nvPr/>
          </p:nvGrpSpPr>
          <p:grpSpPr>
            <a:xfrm>
              <a:off x="1859660" y="3979002"/>
              <a:ext cx="1560706" cy="1032051"/>
              <a:chOff x="8670682" y="1628774"/>
              <a:chExt cx="1560706" cy="1032051"/>
            </a:xfrm>
          </p:grpSpPr>
          <p:pic>
            <p:nvPicPr>
              <p:cNvPr id="25" name="Grafik 24">
                <a:extLst>
                  <a:ext uri="{FF2B5EF4-FFF2-40B4-BE49-F238E27FC236}">
                    <a16:creationId xmlns:a16="http://schemas.microsoft.com/office/drawing/2014/main" id="{A9E757AC-BE00-43CD-8442-B19350C8B0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8299" y="1628774"/>
                <a:ext cx="313089" cy="1027877"/>
              </a:xfrm>
              <a:prstGeom prst="rect">
                <a:avLst/>
              </a:prstGeom>
            </p:spPr>
          </p:pic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F7345C92-A9D7-47EF-B059-87EE72D0CD74}"/>
                  </a:ext>
                </a:extLst>
              </p:cNvPr>
              <p:cNvSpPr txBox="1"/>
              <p:nvPr/>
            </p:nvSpPr>
            <p:spPr>
              <a:xfrm>
                <a:off x="8670682" y="1645162"/>
                <a:ext cx="126513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sz="1200"/>
                  <a:t>Speed axis</a:t>
                </a:r>
                <a:br>
                  <a:rPr sz="1200"/>
                </a:br>
                <a:endParaRPr lang="de-DE" sz="1200" dirty="0"/>
              </a:p>
              <a:p>
                <a:pPr algn="r"/>
                <a:r>
                  <a:rPr sz="1200"/>
                  <a:t>Positioning axis</a:t>
                </a:r>
                <a:br>
                  <a:rPr sz="1200"/>
                </a:br>
                <a:endParaRPr lang="de-DE" sz="1200" dirty="0"/>
              </a:p>
              <a:p>
                <a:pPr algn="r"/>
                <a:r>
                  <a:rPr sz="1200"/>
                  <a:t>Synchronization</a:t>
                </a:r>
              </a:p>
            </p:txBody>
          </p:sp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F116640-4ED2-40D4-8905-AC00531B17CB}"/>
              </a:ext>
            </a:extLst>
          </p:cNvPr>
          <p:cNvSpPr txBox="1"/>
          <p:nvPr/>
        </p:nvSpPr>
        <p:spPr>
          <a:xfrm>
            <a:off x="3861595" y="1829513"/>
            <a:ext cx="7075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dirty="0"/>
              <a:t>Drive connection using technology objects (TO)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400" dirty="0"/>
              <a:t>Represent the mechanical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400" dirty="0"/>
              <a:t>Encapsulate the technical 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Form a standardized interface between the software and hardware</a:t>
            </a:r>
            <a:r>
              <a:rPr sz="1400" dirty="0"/>
              <a:t> </a:t>
            </a:r>
          </a:p>
          <a:p>
            <a:pPr>
              <a:spcAft>
                <a:spcPts val="600"/>
              </a:spcAft>
            </a:pPr>
            <a:br>
              <a:rPr dirty="0"/>
            </a:br>
            <a:r>
              <a:rPr b="1" dirty="0">
                <a:solidFill>
                  <a:schemeClr val="accent6"/>
                </a:solidFill>
              </a:rPr>
              <a:t>9 technology objects </a:t>
            </a:r>
            <a:r>
              <a:rPr dirty="0"/>
              <a:t>handle the communication to the drive controller (</a:t>
            </a:r>
            <a:r>
              <a:rPr dirty="0" err="1"/>
              <a:t>PROFIdrive</a:t>
            </a:r>
            <a:r>
              <a:rPr dirty="0"/>
              <a:t> over PROFINET)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Speed axis: </a:t>
            </a:r>
            <a:r>
              <a:rPr sz="1600" dirty="0" err="1">
                <a:solidFill>
                  <a:schemeClr val="accent6"/>
                </a:solidFill>
              </a:rPr>
              <a:t>TO_SpeedAxis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Positioning axis: </a:t>
            </a:r>
            <a:r>
              <a:rPr sz="1600" dirty="0" err="1">
                <a:solidFill>
                  <a:schemeClr val="accent6"/>
                </a:solidFill>
              </a:rPr>
              <a:t>TO_PositioningAxis</a:t>
            </a:r>
            <a:r>
              <a:rPr sz="1600" dirty="0">
                <a:solidFill>
                  <a:schemeClr val="accent6"/>
                </a:solidFill>
              </a:rPr>
              <a:t> (</a:t>
            </a:r>
            <a:r>
              <a:rPr sz="1600" dirty="0" err="1">
                <a:solidFill>
                  <a:schemeClr val="accent6"/>
                </a:solidFill>
              </a:rPr>
              <a:t>TO_BasicPos</a:t>
            </a:r>
            <a:r>
              <a:rPr sz="1600" dirty="0">
                <a:solidFill>
                  <a:schemeClr val="accent6"/>
                </a:solidFill>
              </a:rPr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Synchronous axis: </a:t>
            </a:r>
            <a:r>
              <a:rPr sz="1600" dirty="0" err="1">
                <a:solidFill>
                  <a:schemeClr val="accent6"/>
                </a:solidFill>
              </a:rPr>
              <a:t>TO_SynchronousAxis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External encoder: </a:t>
            </a:r>
            <a:r>
              <a:rPr sz="1600" dirty="0" err="1">
                <a:solidFill>
                  <a:schemeClr val="accent6"/>
                </a:solidFill>
              </a:rPr>
              <a:t>TO_ExternalEncoder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Measuring gauge: </a:t>
            </a:r>
            <a:r>
              <a:rPr sz="1600" dirty="0" err="1">
                <a:solidFill>
                  <a:schemeClr val="accent6"/>
                </a:solidFill>
              </a:rPr>
              <a:t>TO_MeasuringInput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Cam: </a:t>
            </a:r>
            <a:r>
              <a:rPr sz="1600" dirty="0" err="1">
                <a:solidFill>
                  <a:schemeClr val="accent6"/>
                </a:solidFill>
              </a:rPr>
              <a:t>TO_OutputCam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Cam track: </a:t>
            </a:r>
            <a:r>
              <a:rPr sz="1600" dirty="0" err="1">
                <a:solidFill>
                  <a:schemeClr val="accent6"/>
                </a:solidFill>
              </a:rPr>
              <a:t>TO_CamTrack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Cam disk: </a:t>
            </a:r>
            <a:r>
              <a:rPr sz="1600" dirty="0" err="1">
                <a:solidFill>
                  <a:schemeClr val="accent6"/>
                </a:solidFill>
              </a:rPr>
              <a:t>TO_Cam</a:t>
            </a:r>
            <a:endParaRPr lang="de-DE" sz="1600" dirty="0">
              <a:solidFill>
                <a:schemeClr val="accent6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sz="1600" dirty="0"/>
              <a:t>Kinematics: </a:t>
            </a:r>
            <a:r>
              <a:rPr sz="1600" dirty="0" err="1">
                <a:solidFill>
                  <a:schemeClr val="accent6"/>
                </a:solidFill>
              </a:rPr>
              <a:t>TO_Kinematics</a:t>
            </a:r>
            <a:endParaRPr lang="de-D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7A2A834-91A5-4587-B2BC-66C810A5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E7815A96-D0FB-44B5-83EF-866195CBD740}"/>
              </a:ext>
            </a:extLst>
          </p:cNvPr>
          <p:cNvSpPr txBox="1">
            <a:spLocks/>
          </p:cNvSpPr>
          <p:nvPr/>
        </p:nvSpPr>
        <p:spPr>
          <a:xfrm>
            <a:off x="540000" y="1259999"/>
            <a:ext cx="7338726" cy="5237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t>STOBER supports the PROFIdrive </a:t>
            </a:r>
            <a:br/>
            <a:r>
              <a:t>motion control functions of the TIA Portal: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br>
              <a:rPr b="1"/>
            </a:br>
            <a:r>
              <a:rPr b="1"/>
              <a:t>Intuitive, powerful and free!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pPr marL="0" indent="0">
              <a:buFont typeface="Arial" panose="020B0604020202020204" pitchFamily="34" charset="0"/>
              <a:buNone/>
            </a:pPr>
            <a:endParaRPr lang="de-DE"/>
          </a:p>
          <a:p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3C392C7-71BC-436D-BAC9-4BD6C732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3"/>
            <a:ext cx="7988300" cy="460375"/>
          </a:xfrm>
        </p:spPr>
        <p:txBody>
          <a:bodyPr/>
          <a:lstStyle/>
          <a:p>
            <a:r>
              <a:t>Intuitive, powerful and free!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E7C72D9-9502-4FDE-86FF-95F7AEE619F1}"/>
              </a:ext>
            </a:extLst>
          </p:cNvPr>
          <p:cNvGrpSpPr/>
          <p:nvPr/>
        </p:nvGrpSpPr>
        <p:grpSpPr>
          <a:xfrm rot="10800000" flipH="1" flipV="1">
            <a:off x="0" y="3298514"/>
            <a:ext cx="1195355" cy="1531429"/>
            <a:chOff x="-1" y="2079114"/>
            <a:chExt cx="3017183" cy="3364751"/>
          </a:xfrm>
        </p:grpSpPr>
        <p:sp>
          <p:nvSpPr>
            <p:cNvPr id="12" name="Rechtwinkliges Dreieck 11">
              <a:extLst>
                <a:ext uri="{FF2B5EF4-FFF2-40B4-BE49-F238E27FC236}">
                  <a16:creationId xmlns:a16="http://schemas.microsoft.com/office/drawing/2014/main" id="{45B9794A-0B8A-4E2D-9064-EE49D188A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" y="2079114"/>
              <a:ext cx="3017183" cy="1692579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winkliges Dreieck 12">
              <a:extLst>
                <a:ext uri="{FF2B5EF4-FFF2-40B4-BE49-F238E27FC236}">
                  <a16:creationId xmlns:a16="http://schemas.microsoft.com/office/drawing/2014/main" id="{ABEF6D5D-2A0C-4A50-8249-C0CA7150407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0" y="3771693"/>
              <a:ext cx="3010354" cy="1672172"/>
            </a:xfrm>
            <a:prstGeom prst="rtTriangle">
              <a:avLst/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FD62F9F-35F3-4B94-8661-195DABED791F}"/>
              </a:ext>
            </a:extLst>
          </p:cNvPr>
          <p:cNvGrpSpPr/>
          <p:nvPr/>
        </p:nvGrpSpPr>
        <p:grpSpPr>
          <a:xfrm>
            <a:off x="1327974" y="3335989"/>
            <a:ext cx="4072198" cy="2743965"/>
            <a:chOff x="1327974" y="3335990"/>
            <a:chExt cx="3317079" cy="2235144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F7E0739-B1E0-4C2C-A168-079D23F2C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7974" y="3335990"/>
              <a:ext cx="2202654" cy="1465766"/>
            </a:xfrm>
            <a:prstGeom prst="rect">
              <a:avLst/>
            </a:prstGeom>
          </p:spPr>
        </p:pic>
        <p:pic>
          <p:nvPicPr>
            <p:cNvPr id="15" name="Grafik 14" descr="Ein Bild, das Text, ClipArt, Schild enthält.&#10;&#10;Automatisch generierte Beschreibung">
              <a:extLst>
                <a:ext uri="{FF2B5EF4-FFF2-40B4-BE49-F238E27FC236}">
                  <a16:creationId xmlns:a16="http://schemas.microsoft.com/office/drawing/2014/main" id="{B69DE069-700F-4ACA-91BC-8525CCADB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042" r="37667"/>
            <a:stretch/>
          </p:blipFill>
          <p:spPr>
            <a:xfrm>
              <a:off x="2749578" y="4802512"/>
              <a:ext cx="781050" cy="768622"/>
            </a:xfrm>
            <a:prstGeom prst="rect">
              <a:avLst/>
            </a:prstGeom>
          </p:spPr>
        </p:pic>
        <p:pic>
          <p:nvPicPr>
            <p:cNvPr id="16" name="Grafik 15" descr="Ein Bild, das Text, ClipArt, Schild enthält.&#10;&#10;Automatisch generierte Beschreibung">
              <a:extLst>
                <a:ext uri="{FF2B5EF4-FFF2-40B4-BE49-F238E27FC236}">
                  <a16:creationId xmlns:a16="http://schemas.microsoft.com/office/drawing/2014/main" id="{ECF5DC31-EC65-4573-A80C-05812AE72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582" r="37434"/>
            <a:stretch/>
          </p:blipFill>
          <p:spPr>
            <a:xfrm>
              <a:off x="3530628" y="4286844"/>
              <a:ext cx="1114425" cy="1066800"/>
            </a:xfrm>
            <a:prstGeom prst="rect">
              <a:avLst/>
            </a:prstGeom>
          </p:spPr>
        </p:pic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0436721E-FFDE-4D3A-AE0D-DDE5F994CED9}"/>
              </a:ext>
            </a:extLst>
          </p:cNvPr>
          <p:cNvSpPr txBox="1"/>
          <p:nvPr/>
        </p:nvSpPr>
        <p:spPr>
          <a:xfrm>
            <a:off x="7467663" y="3608073"/>
            <a:ext cx="4366756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b="1"/>
              <a:t>We help you ...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t>program </a:t>
            </a:r>
            <a:br/>
            <a:r>
              <a:t>motion control solutions</a:t>
            </a:r>
            <a:br/>
            <a:r>
              <a:t>efficiently.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t>with reusable </a:t>
            </a:r>
            <a:br/>
            <a:r>
              <a:t>results.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t>time-saving.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t>with the highest project quality. 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3280772-6E9E-4CCA-9F11-761EC02626AA}"/>
              </a:ext>
            </a:extLst>
          </p:cNvPr>
          <p:cNvGrpSpPr/>
          <p:nvPr/>
        </p:nvGrpSpPr>
        <p:grpSpPr>
          <a:xfrm>
            <a:off x="10311310" y="2221039"/>
            <a:ext cx="1884525" cy="2871340"/>
            <a:chOff x="9639978" y="1360424"/>
            <a:chExt cx="2552025" cy="3888369"/>
          </a:xfrm>
        </p:grpSpPr>
        <p:sp>
          <p:nvSpPr>
            <p:cNvPr id="26" name="Gleichschenkliges Dreieck 25">
              <a:extLst>
                <a:ext uri="{FF2B5EF4-FFF2-40B4-BE49-F238E27FC236}">
                  <a16:creationId xmlns:a16="http://schemas.microsoft.com/office/drawing/2014/main" id="{454528F1-72B3-475B-96B7-73BBEB65EC5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9281226" y="2338018"/>
              <a:ext cx="3269527" cy="2552023"/>
            </a:xfrm>
            <a:prstGeom prst="triangle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2"/>
                </a:gs>
              </a:gsLst>
              <a:lin ang="9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B6B4BA7C-4473-4F5B-834E-586355F2F3A0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0067196" y="1622305"/>
              <a:ext cx="2386687" cy="1862926"/>
            </a:xfrm>
            <a:prstGeom prst="triangle">
              <a:avLst/>
            </a:prstGeom>
            <a:gradFill flip="none" rotWithShape="1">
              <a:gsLst>
                <a:gs pos="0">
                  <a:schemeClr val="accent2">
                    <a:alpha val="47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9948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262F9F2E-BAEE-44CB-830B-9013DDC6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60363"/>
            <a:ext cx="8923227" cy="460375"/>
          </a:xfrm>
        </p:spPr>
        <p:txBody>
          <a:bodyPr/>
          <a:lstStyle/>
          <a:p>
            <a:r>
              <a:rPr lang="en-US" dirty="0"/>
              <a:t>STOBER &amp; PROFIdrive step 1: Functions in firmware V6.5-D or later</a:t>
            </a:r>
            <a:endParaRPr lang="de-DE" dirty="0"/>
          </a:p>
        </p:txBody>
      </p:sp>
      <p:graphicFrame>
        <p:nvGraphicFramePr>
          <p:cNvPr id="11" name="Tabelle 11">
            <a:extLst>
              <a:ext uri="{FF2B5EF4-FFF2-40B4-BE49-F238E27FC236}">
                <a16:creationId xmlns:a16="http://schemas.microsoft.com/office/drawing/2014/main" id="{AD9D6CF2-76F4-4757-889A-00BD3660D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21728"/>
              </p:ext>
            </p:extLst>
          </p:nvPr>
        </p:nvGraphicFramePr>
        <p:xfrm>
          <a:off x="583018" y="1761143"/>
          <a:ext cx="11025964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2057">
                  <a:extLst>
                    <a:ext uri="{9D8B030D-6E8A-4147-A177-3AD203B41FA5}">
                      <a16:colId xmlns:a16="http://schemas.microsoft.com/office/drawing/2014/main" val="1812305693"/>
                    </a:ext>
                  </a:extLst>
                </a:gridCol>
                <a:gridCol w="4148469">
                  <a:extLst>
                    <a:ext uri="{9D8B030D-6E8A-4147-A177-3AD203B41FA5}">
                      <a16:colId xmlns:a16="http://schemas.microsoft.com/office/drawing/2014/main" val="1206077753"/>
                    </a:ext>
                  </a:extLst>
                </a:gridCol>
                <a:gridCol w="2158409">
                  <a:extLst>
                    <a:ext uri="{9D8B030D-6E8A-4147-A177-3AD203B41FA5}">
                      <a16:colId xmlns:a16="http://schemas.microsoft.com/office/drawing/2014/main" val="2415082962"/>
                    </a:ext>
                  </a:extLst>
                </a:gridCol>
                <a:gridCol w="1827029">
                  <a:extLst>
                    <a:ext uri="{9D8B030D-6E8A-4147-A177-3AD203B41FA5}">
                      <a16:colId xmlns:a16="http://schemas.microsoft.com/office/drawing/2014/main" val="2157865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Application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class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Application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Drive </a:t>
                      </a:r>
                      <a:r>
                        <a:rPr lang="de-DE" dirty="0" err="1"/>
                        <a:t>connection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Communication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68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AC1</a:t>
                      </a:r>
                    </a:p>
                    <a:p>
                      <a:r>
                        <a:rPr lang="de-DE" dirty="0"/>
                        <a:t>Standard </a:t>
                      </a:r>
                      <a:r>
                        <a:rPr lang="de-DE" dirty="0" err="1"/>
                        <a:t>drives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Speed control with set speed value</a:t>
                      </a:r>
                      <a:br>
                        <a:rPr lang="en-US" dirty="0"/>
                      </a:br>
                      <a:r>
                        <a:rPr lang="en-US" dirty="0"/>
                        <a:t>Pumps, fans, stirrers, conveyor belts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FB SINA_SPEED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TO_SpeedAxis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1</a:t>
                      </a:r>
                    </a:p>
                    <a:p>
                      <a:r>
                        <a:rPr lang="de-DE"/>
                        <a:t>1,2,3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3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AC3</a:t>
                      </a:r>
                      <a:br>
                        <a:rPr lang="de-DE" dirty="0"/>
                      </a:br>
                      <a:r>
                        <a:rPr lang="de-DE" dirty="0" err="1"/>
                        <a:t>Positioning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drives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Drive-based positioning:</a:t>
                      </a:r>
                      <a:br>
                        <a:rPr lang="en-US" dirty="0"/>
                      </a:br>
                      <a:r>
                        <a:rPr lang="en-US" dirty="0"/>
                        <a:t>Position control without interpolation/kinematics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FB SINA_POS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/>
                        <a:t>TO_BasicPos</a:t>
                      </a:r>
                      <a:br>
                        <a:rPr lang="de-DE"/>
                      </a:br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92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AC4</a:t>
                      </a:r>
                      <a:br>
                        <a:rPr lang="en-US" dirty="0"/>
                      </a:br>
                      <a:r>
                        <a:rPr lang="en-US" sz="1800" dirty="0"/>
                        <a:t>MC drives with central, higher-level MC intelligence</a:t>
                      </a:r>
                      <a:endParaRPr lang="en-US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Controller-</a:t>
                      </a:r>
                      <a:r>
                        <a:rPr lang="de-DE" dirty="0" err="1"/>
                        <a:t>based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positioning</a:t>
                      </a:r>
                      <a:r>
                        <a:rPr lang="de-DE" dirty="0"/>
                        <a:t>:</a:t>
                      </a:r>
                      <a:br>
                        <a:rPr lang="de-DE" dirty="0"/>
                      </a:br>
                      <a:r>
                        <a:rPr lang="de-DE" dirty="0" err="1"/>
                        <a:t>Positioning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synchronous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position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operation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cam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disk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interpolation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kinematics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TO_PositioningAxis</a:t>
                      </a:r>
                      <a:endParaRPr lang="de-DE" dirty="0"/>
                    </a:p>
                    <a:p>
                      <a:r>
                        <a:rPr lang="de-DE" dirty="0" err="1"/>
                        <a:t>TO_SynchronousAxis</a:t>
                      </a:r>
                      <a:endParaRPr lang="de-DE" dirty="0"/>
                    </a:p>
                    <a:p>
                      <a:r>
                        <a:rPr lang="de-DE" dirty="0"/>
                        <a:t>TO_CAM</a:t>
                      </a:r>
                    </a:p>
                    <a:p>
                      <a:r>
                        <a:rPr lang="de-DE" dirty="0" err="1"/>
                        <a:t>TO_Kinematics</a:t>
                      </a:r>
                      <a:r>
                        <a:rPr lang="de-DE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3,5,102,105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9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26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39C92AA470E941AC1178A057AC3A48" ma:contentTypeVersion="18" ma:contentTypeDescription="Ein neues Dokument erstellen." ma:contentTypeScope="" ma:versionID="75111de827aeaa4ae9e82ffcc604589f">
  <xsd:schema xmlns:xsd="http://www.w3.org/2001/XMLSchema" xmlns:xs="http://www.w3.org/2001/XMLSchema" xmlns:p="http://schemas.microsoft.com/office/2006/metadata/properties" xmlns:ns1="http://schemas.microsoft.com/sharepoint/v3" xmlns:ns2="4a8697f0-c76d-499e-be29-89ced1eddd9c" xmlns:ns3="352fe6d6-49b9-4a74-86bd-6ac6be2ee85c" targetNamespace="http://schemas.microsoft.com/office/2006/metadata/properties" ma:root="true" ma:fieldsID="53bf53a0af8eb4e5b3a3c3d7d3cdbdc5" ns1:_="" ns2:_="" ns3:_="">
    <xsd:import namespace="http://schemas.microsoft.com/sharepoint/v3"/>
    <xsd:import namespace="4a8697f0-c76d-499e-be29-89ced1eddd9c"/>
    <xsd:import namespace="352fe6d6-49b9-4a74-86bd-6ac6be2ee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697f0-c76d-499e-be29-89ced1edd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2530824-ba00-4a84-b969-a3175e7b7f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fe6d6-49b9-4a74-86bd-6ac6be2ee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919772-f54d-4b69-bbc9-641054ef1311}" ma:internalName="TaxCatchAll" ma:showField="CatchAllData" ma:web="352fe6d6-49b9-4a74-86bd-6ac6be2ee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4a8697f0-c76d-499e-be29-89ced1eddd9c">
      <Terms xmlns="http://schemas.microsoft.com/office/infopath/2007/PartnerControls"/>
    </lcf76f155ced4ddcb4097134ff3c332f>
    <TaxCatchAll xmlns="352fe6d6-49b9-4a74-86bd-6ac6be2ee85c" xsi:nil="true"/>
  </documentManagement>
</p:properties>
</file>

<file path=customXml/itemProps1.xml><?xml version="1.0" encoding="utf-8"?>
<ds:datastoreItem xmlns:ds="http://schemas.openxmlformats.org/officeDocument/2006/customXml" ds:itemID="{07958E8E-BB94-4930-9BD1-6FCB592014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6CA50-0BFF-4F4A-B3A1-DAA2F574D5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a8697f0-c76d-499e-be29-89ced1eddd9c"/>
    <ds:schemaRef ds:uri="352fe6d6-49b9-4a74-86bd-6ac6be2ee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3831C2-72B5-41D6-AFCF-3708CCA88D0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a8697f0-c76d-499e-be29-89ced1eddd9c"/>
    <ds:schemaRef ds:uri="352fe6d6-49b9-4a74-86bd-6ac6be2ee8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1279</Words>
  <Application>Microsoft Office PowerPoint</Application>
  <PresentationFormat>Breitbild</PresentationFormat>
  <Paragraphs>148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</vt:lpstr>
      <vt:lpstr>STOBER goes PROFIdrive</vt:lpstr>
      <vt:lpstr>STOBER system advantages now also with PROFIdrive</vt:lpstr>
      <vt:lpstr>STOBER system advantages now also with PROFIdrive</vt:lpstr>
      <vt:lpstr>Your partner for demanding movement</vt:lpstr>
      <vt:lpstr>Motion control: Intuitive. Efficient. Trusted. Programming.</vt:lpstr>
      <vt:lpstr>Motion control in focus: PROFIdrive and MC intelligence …</vt:lpstr>
      <vt:lpstr>Motion control in focus: PROFIdrive and MC intelligence …</vt:lpstr>
      <vt:lpstr>Intuitive, powerful and free!</vt:lpstr>
      <vt:lpstr>STOBER &amp; PROFIdrive step 1: Functions in firmware V6.5-D or later</vt:lpstr>
      <vt:lpstr>Class AC1: Speed control with set speed value via FB</vt:lpstr>
      <vt:lpstr>Class AC1: Speed control with set speed value via TO</vt:lpstr>
      <vt:lpstr>Class AC1: Speed control with set speed value via FB</vt:lpstr>
      <vt:lpstr>Class AC3: Position control via TO</vt:lpstr>
      <vt:lpstr>Class AC4: Position control with set speed value with IRT via TO</vt:lpstr>
      <vt:lpstr>Class AC4: Position control with set speed value with IRT via TO</vt:lpstr>
      <vt:lpstr>STOBER goes PROFIdrive: Facts &amp; benefits</vt:lpstr>
      <vt:lpstr>STOBER goes PROFIdrive: Facts &amp;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Heiko.Berner@stoeber.de</dc:creator>
  <cp:lastModifiedBy>Grotzfeld, Claudia</cp:lastModifiedBy>
  <cp:revision>189</cp:revision>
  <dcterms:created xsi:type="dcterms:W3CDTF">2021-02-19T15:06:59Z</dcterms:created>
  <dcterms:modified xsi:type="dcterms:W3CDTF">2023-02-24T08:53:05Z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0x0101009639C92AA470E941AC1178A057AC3A48</vt:lpwstr>
  </property>
  <property fmtid="{D5CDD505-2E9C-101B-9397-08002B2CF9AE}" pid="3" name="MediaServiceImageTags">
    <vt:lpwstr/>
  </property>
</Properties>
</file>