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84" r:id="rId10"/>
    <p:sldId id="281" r:id="rId11"/>
    <p:sldId id="282" r:id="rId12"/>
    <p:sldId id="283" r:id="rId13"/>
    <p:sldId id="285" r:id="rId14"/>
    <p:sldId id="286" r:id="rId15"/>
    <p:sldId id="287" r:id="rId16"/>
    <p:sldId id="289" r:id="rId17"/>
    <p:sldId id="288" r:id="rId18"/>
    <p:sldId id="264" r:id="rId19"/>
    <p:sldId id="265" r:id="rId20"/>
    <p:sldId id="267" r:id="rId21"/>
    <p:sldId id="268" r:id="rId22"/>
    <p:sldId id="269" r:id="rId23"/>
    <p:sldId id="270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90" r:id="rId33"/>
    <p:sldId id="292" r:id="rId34"/>
    <p:sldId id="293" r:id="rId35"/>
    <p:sldId id="294" r:id="rId36"/>
    <p:sldId id="271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genstein, Lutz" initials="AL" lastIdx="1" clrIdx="0">
    <p:extLst>
      <p:ext uri="{19B8F6BF-5375-455C-9EA6-DF929625EA0E}">
        <p15:presenceInfo xmlns:p15="http://schemas.microsoft.com/office/powerpoint/2012/main" userId="S::Lutz.Augenstein@stoeber.de::22c332c7-ed58-49f0-b254-73b177baf4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4"/>
    <a:srgbClr val="004B88"/>
    <a:srgbClr val="006EB6"/>
    <a:srgbClr val="007FC4"/>
    <a:srgbClr val="6A9DD3"/>
    <a:srgbClr val="00386B"/>
    <a:srgbClr val="0071BC"/>
    <a:srgbClr val="E94994"/>
    <a:srgbClr val="E6A025"/>
    <a:srgbClr val="FBF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6A5405-6DC2-425D-A425-5F4770ECFDF6}" v="491" dt="2021-11-03T12:59:44.5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80"/>
  </p:normalViewPr>
  <p:slideViewPr>
    <p:cSldViewPr snapToGrid="0" snapToObjects="1">
      <p:cViewPr varScale="1">
        <p:scale>
          <a:sx n="161" d="100"/>
          <a:sy n="161" d="100"/>
        </p:scale>
        <p:origin x="150" y="168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3704557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>
            <a:noAutofit/>
          </a:bodyPr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A75CD3E-870F-439E-8EC1-378B5C7B68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353800" y="6529604"/>
            <a:ext cx="74295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882" tIns="50941" rIns="101882" bIns="50941" anchor="b"/>
          <a:lstStyle/>
          <a:p>
            <a:pPr algn="r" defTabSz="1019175" eaLnBrk="0" hangingPunct="0"/>
            <a:fld id="{51CB384A-0536-4360-B28A-1B00EEFBB37D}" type="slidenum">
              <a:rPr lang="de-DE" altLang="de-DE" sz="1300" b="1">
                <a:solidFill>
                  <a:srgbClr val="808080"/>
                </a:solidFill>
              </a:rPr>
              <a:pPr algn="r" defTabSz="1019175" eaLnBrk="0" hangingPunct="0"/>
              <a:t>‹Nr.›</a:t>
            </a:fld>
            <a:endParaRPr lang="de-DE" altLang="de-DE" sz="1300" b="1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CAM.gi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hyperlink" Target="CAM.gi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12" Type="http://schemas.openxmlformats.org/officeDocument/2006/relationships/image" Target="../media/image52.emf"/><Relationship Id="rId17" Type="http://schemas.openxmlformats.org/officeDocument/2006/relationships/image" Target="../media/image57.emf"/><Relationship Id="rId2" Type="http://schemas.openxmlformats.org/officeDocument/2006/relationships/image" Target="../media/image42.emf"/><Relationship Id="rId16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5" Type="http://schemas.openxmlformats.org/officeDocument/2006/relationships/image" Target="../media/image5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Relationship Id="rId1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Software</a:t>
            </a:r>
            <a:br>
              <a:rPr lang="de-DE" dirty="0"/>
            </a:br>
            <a:r>
              <a:rPr lang="de-DE" dirty="0"/>
              <a:t>NEWS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399" y="3874174"/>
            <a:ext cx="7800077" cy="645454"/>
          </a:xfrm>
        </p:spPr>
        <p:txBody>
          <a:bodyPr/>
          <a:lstStyle/>
          <a:p>
            <a:r>
              <a:rPr lang="en-US" dirty="0"/>
              <a:t>What’s new since the last technical meeting October 2019?</a:t>
            </a:r>
            <a:endParaRPr lang="de-DE" dirty="0"/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B8E35404-9015-4A43-9BFE-E79E9DA87F91}"/>
              </a:ext>
            </a:extLst>
          </p:cNvPr>
          <p:cNvSpPr txBox="1">
            <a:spLocks/>
          </p:cNvSpPr>
          <p:nvPr/>
        </p:nvSpPr>
        <p:spPr>
          <a:xfrm>
            <a:off x="2660400" y="5869228"/>
            <a:ext cx="6534000" cy="645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Technical meeting 2021</a:t>
            </a:r>
            <a:br>
              <a:rPr lang="en-US" dirty="0"/>
            </a:br>
            <a:r>
              <a:rPr lang="en-US" dirty="0"/>
              <a:t>Lutz Augenstein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952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B066-5AAF-458B-B9EF-288F2D7EC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Settings </a:t>
            </a:r>
            <a:r>
              <a:rPr lang="de-DE" dirty="0" err="1"/>
              <a:t>for</a:t>
            </a:r>
            <a:r>
              <a:rPr lang="de-DE" dirty="0"/>
              <a:t> SDO Info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8709A8-EB83-4900-97D2-F15A0D742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A268 </a:t>
            </a:r>
            <a:r>
              <a:rPr lang="de-DE" dirty="0" err="1"/>
              <a:t>defines</a:t>
            </a:r>
            <a:r>
              <a:rPr lang="de-DE" dirty="0"/>
              <a:t> the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pPr lvl="1"/>
            <a:r>
              <a:rPr lang="de-DE" dirty="0" err="1"/>
              <a:t>Only</a:t>
            </a:r>
            <a:r>
              <a:rPr lang="de-DE" dirty="0"/>
              <a:t> EtherCAT </a:t>
            </a:r>
            <a:r>
              <a:rPr lang="de-DE" dirty="0" err="1"/>
              <a:t>objects</a:t>
            </a:r>
            <a:r>
              <a:rPr lang="de-DE" dirty="0"/>
              <a:t>; </a:t>
            </a:r>
            <a:r>
              <a:rPr lang="de-DE" dirty="0" err="1"/>
              <a:t>only</a:t>
            </a:r>
            <a:r>
              <a:rPr lang="de-DE" dirty="0"/>
              <a:t> STÖBER </a:t>
            </a:r>
            <a:r>
              <a:rPr lang="de-DE" dirty="0" err="1"/>
              <a:t>parameters</a:t>
            </a:r>
            <a:r>
              <a:rPr lang="de-DE" dirty="0"/>
              <a:t>; </a:t>
            </a:r>
            <a:r>
              <a:rPr lang="de-DE" dirty="0" err="1"/>
              <a:t>combination</a:t>
            </a:r>
            <a:endParaRPr lang="de-DE" dirty="0"/>
          </a:p>
          <a:p>
            <a:pPr lvl="1"/>
            <a:r>
              <a:rPr lang="de-DE" dirty="0" err="1"/>
              <a:t>Readout</a:t>
            </a:r>
            <a:r>
              <a:rPr lang="de-DE" dirty="0"/>
              <a:t> time 5s – 75s per </a:t>
            </a:r>
            <a:r>
              <a:rPr lang="de-DE" dirty="0" err="1"/>
              <a:t>drive</a:t>
            </a:r>
            <a:r>
              <a:rPr lang="de-DE" dirty="0"/>
              <a:t> </a:t>
            </a:r>
            <a:r>
              <a:rPr lang="de-DE" dirty="0" err="1"/>
              <a:t>controller</a:t>
            </a:r>
            <a:endParaRPr lang="de-DE" dirty="0"/>
          </a:p>
          <a:p>
            <a:r>
              <a:rPr lang="de-DE" dirty="0"/>
              <a:t>A213[1]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„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“,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values</a:t>
            </a:r>
            <a:endParaRPr lang="de-DE" dirty="0"/>
          </a:p>
          <a:p>
            <a:r>
              <a:rPr lang="de-DE" dirty="0"/>
              <a:t>A12 </a:t>
            </a:r>
            <a:r>
              <a:rPr lang="de-DE" dirty="0" err="1"/>
              <a:t>defines</a:t>
            </a:r>
            <a:r>
              <a:rPr lang="de-DE" dirty="0"/>
              <a:t> the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names</a:t>
            </a:r>
            <a:endParaRPr lang="de-DE" dirty="0"/>
          </a:p>
          <a:p>
            <a:r>
              <a:rPr lang="de-DE" dirty="0"/>
              <a:t>A10[2]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56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B066-5AAF-458B-B9EF-288F2D7EC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Settings </a:t>
            </a:r>
            <a:r>
              <a:rPr lang="de-DE" dirty="0" err="1"/>
              <a:t>for</a:t>
            </a:r>
            <a:r>
              <a:rPr lang="de-DE" dirty="0"/>
              <a:t> SDO Info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8709A8-EB83-4900-97D2-F15A0D742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Activate Online Dictionary in EtherCAT </a:t>
            </a:r>
            <a:r>
              <a:rPr lang="de-DE" dirty="0" err="1"/>
              <a:t>controller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AAD031-07FB-44EC-88EA-5A770C3F9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32" y="2060142"/>
            <a:ext cx="5451986" cy="3600000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B2EEAA2-A555-47EA-8764-EBA6B52A2F04}"/>
              </a:ext>
            </a:extLst>
          </p:cNvPr>
          <p:cNvCxnSpPr>
            <a:cxnSpLocks/>
          </p:cNvCxnSpPr>
          <p:nvPr/>
        </p:nvCxnSpPr>
        <p:spPr>
          <a:xfrm>
            <a:off x="1851489" y="2709606"/>
            <a:ext cx="1246555" cy="8797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013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F7F9C2-BCD1-4CEF-83CD-9C05AF3C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what SDO Info active looks like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19B03D-72CC-406C-B7C7-1DB345A6E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07" y="1070042"/>
            <a:ext cx="5656327" cy="5609094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F080F65-00B3-4286-A174-FEB17454F9D2}"/>
              </a:ext>
            </a:extLst>
          </p:cNvPr>
          <p:cNvCxnSpPr>
            <a:cxnSpLocks/>
          </p:cNvCxnSpPr>
          <p:nvPr/>
        </p:nvCxnSpPr>
        <p:spPr>
          <a:xfrm>
            <a:off x="2869651" y="3390542"/>
            <a:ext cx="736068" cy="514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ED011E64-DA7B-4DB9-ABBB-8CBE2969A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145" y="1056618"/>
            <a:ext cx="5643460" cy="501344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79279F2-D76C-49BB-B8FB-896802EDC5B4}"/>
              </a:ext>
            </a:extLst>
          </p:cNvPr>
          <p:cNvCxnSpPr>
            <a:cxnSpLocks/>
          </p:cNvCxnSpPr>
          <p:nvPr/>
        </p:nvCxnSpPr>
        <p:spPr>
          <a:xfrm flipV="1">
            <a:off x="5746123" y="2652409"/>
            <a:ext cx="615766" cy="7381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73C20B3-4DD3-4536-A0C2-F28795CAFD1E}"/>
              </a:ext>
            </a:extLst>
          </p:cNvPr>
          <p:cNvCxnSpPr>
            <a:cxnSpLocks/>
          </p:cNvCxnSpPr>
          <p:nvPr/>
        </p:nvCxnSpPr>
        <p:spPr>
          <a:xfrm>
            <a:off x="8761697" y="2599360"/>
            <a:ext cx="2321350" cy="32020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99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868C4D-283C-4668-A55B-0D29EE70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SDO Info – </a:t>
            </a:r>
            <a:r>
              <a:rPr lang="de-DE" dirty="0" err="1"/>
              <a:t>major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addressing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6C6EA6-0237-4487-BC11-43C001739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SDO info and for the mandatory compatibility to the standard </a:t>
            </a:r>
            <a:r>
              <a:rPr lang="en-US" dirty="0" err="1"/>
              <a:t>EtherCAT</a:t>
            </a:r>
            <a:r>
              <a:rPr lang="en-US" dirty="0"/>
              <a:t>, for the future</a:t>
            </a:r>
          </a:p>
          <a:p>
            <a:pPr lvl="1"/>
            <a:r>
              <a:rPr lang="en-US" dirty="0"/>
              <a:t>We have to change the SDO address, </a:t>
            </a:r>
            <a:r>
              <a:rPr lang="en-US" b="1" dirty="0"/>
              <a:t>only for none-CiA-402 (=STÖBER) parameters of type array and record</a:t>
            </a:r>
          </a:p>
          <a:p>
            <a:r>
              <a:rPr lang="de-DE" dirty="0"/>
              <a:t>Generation 5 and 6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none</a:t>
            </a:r>
            <a:r>
              <a:rPr lang="de-DE" dirty="0"/>
              <a:t> SDO Info </a:t>
            </a:r>
            <a:r>
              <a:rPr lang="de-DE" dirty="0" err="1"/>
              <a:t>Rx</a:t>
            </a:r>
            <a:r>
              <a:rPr lang="de-DE" dirty="0"/>
              <a:t>:</a:t>
            </a:r>
          </a:p>
          <a:p>
            <a:pPr lvl="1"/>
            <a:r>
              <a:rPr lang="en-US" dirty="0"/>
              <a:t>Subindex 0 hex address the first array or structure element,</a:t>
            </a:r>
            <a:br>
              <a:rPr lang="en-US" dirty="0"/>
            </a:br>
            <a:r>
              <a:rPr lang="en-US" dirty="0"/>
              <a:t>Subindex 1 hex the </a:t>
            </a:r>
            <a:r>
              <a:rPr lang="en-US" b="1" dirty="0"/>
              <a:t>second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Example E52 Information drive controller:</a:t>
            </a:r>
          </a:p>
          <a:p>
            <a:pPr lvl="2"/>
            <a:r>
              <a:rPr lang="en-US" dirty="0"/>
              <a:t>Subindex 0 = E52[0] (Type of drive, e.g. SD6)</a:t>
            </a:r>
          </a:p>
          <a:p>
            <a:pPr lvl="2"/>
            <a:r>
              <a:rPr lang="en-US" dirty="0"/>
              <a:t>Subindex 2 = E52[3] (Firmware version, e.g. 6.5-A)</a:t>
            </a:r>
          </a:p>
          <a:p>
            <a:r>
              <a:rPr lang="en-US" dirty="0"/>
              <a:t>Generation 6 with SDO Info Rx:</a:t>
            </a:r>
          </a:p>
          <a:p>
            <a:pPr lvl="1"/>
            <a:r>
              <a:rPr lang="de-DE" dirty="0" err="1"/>
              <a:t>Subindex</a:t>
            </a:r>
            <a:r>
              <a:rPr lang="de-DE" dirty="0"/>
              <a:t> 0 hex </a:t>
            </a:r>
            <a:r>
              <a:rPr lang="de-DE" dirty="0" err="1"/>
              <a:t>shows</a:t>
            </a:r>
            <a:r>
              <a:rPr lang="de-DE" dirty="0"/>
              <a:t> the </a:t>
            </a:r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subindex</a:t>
            </a:r>
            <a:r>
              <a:rPr lang="de-DE" dirty="0"/>
              <a:t>,</a:t>
            </a:r>
            <a:br>
              <a:rPr lang="de-DE" dirty="0"/>
            </a:br>
            <a:r>
              <a:rPr lang="en-US" dirty="0"/>
              <a:t>Subindex 1 hex address the </a:t>
            </a:r>
            <a:r>
              <a:rPr lang="en-US" b="1" dirty="0"/>
              <a:t>first</a:t>
            </a:r>
            <a:r>
              <a:rPr lang="en-US" dirty="0"/>
              <a:t> array or structure element…</a:t>
            </a:r>
            <a:endParaRPr lang="de-DE" dirty="0"/>
          </a:p>
          <a:p>
            <a:pPr lvl="1"/>
            <a:r>
              <a:rPr lang="en-US" dirty="0"/>
              <a:t>Example E52 Information drive controller:</a:t>
            </a:r>
          </a:p>
          <a:p>
            <a:pPr lvl="2"/>
            <a:r>
              <a:rPr lang="en-US" dirty="0"/>
              <a:t>Subindex 0 = 8 (Size of array)</a:t>
            </a:r>
          </a:p>
          <a:p>
            <a:pPr lvl="2"/>
            <a:r>
              <a:rPr lang="en-US" dirty="0"/>
              <a:t>Subindex 2 = E52[2] (production number, e.g. 800001)</a:t>
            </a:r>
          </a:p>
          <a:p>
            <a:endParaRPr lang="en-US" dirty="0"/>
          </a:p>
          <a:p>
            <a:pPr lvl="2"/>
            <a:endParaRPr lang="de-DE" dirty="0"/>
          </a:p>
          <a:p>
            <a:pPr lvl="1"/>
            <a:endParaRPr lang="de-DE" dirty="0"/>
          </a:p>
        </p:txBody>
      </p:sp>
      <p:pic>
        <p:nvPicPr>
          <p:cNvPr id="5" name="Grafik 4" descr="Ein Bild, das Werkzeug enthält.&#10;&#10;Automatisch generierte Beschreibung">
            <a:extLst>
              <a:ext uri="{FF2B5EF4-FFF2-40B4-BE49-F238E27FC236}">
                <a16:creationId xmlns:a16="http://schemas.microsoft.com/office/drawing/2014/main" id="{4C833278-F92C-4D9E-B761-551189C3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291" y="2371008"/>
            <a:ext cx="4116259" cy="274417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FFEC69-81ED-4EB9-8A56-6364EC7B8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3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12936-66A6-4135-B0EC-8225E9EA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8357566" cy="460800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an EtherCAT </a:t>
            </a:r>
            <a:r>
              <a:rPr lang="de-DE" dirty="0" err="1"/>
              <a:t>controller</a:t>
            </a:r>
            <a:r>
              <a:rPr lang="de-DE" dirty="0"/>
              <a:t> </a:t>
            </a:r>
            <a:r>
              <a:rPr lang="de-DE" dirty="0" err="1"/>
              <a:t>differ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/</a:t>
            </a:r>
            <a:r>
              <a:rPr lang="de-DE" dirty="0" err="1"/>
              <a:t>without</a:t>
            </a:r>
            <a:r>
              <a:rPr lang="de-DE" dirty="0"/>
              <a:t> SDO Info?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1AE1A2-F6BF-448A-A271-0D5C360AA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SD6: Not at all</a:t>
            </a:r>
          </a:p>
          <a:p>
            <a:r>
              <a:rPr lang="de-DE" dirty="0"/>
              <a:t>SC6, SI6 </a:t>
            </a:r>
            <a:r>
              <a:rPr lang="de-DE" dirty="0" err="1"/>
              <a:t>with</a:t>
            </a:r>
            <a:r>
              <a:rPr lang="de-DE" dirty="0"/>
              <a:t> ESI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DriveControlSuite 6.5-C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older</a:t>
            </a:r>
            <a:r>
              <a:rPr lang="de-DE" dirty="0"/>
              <a:t>: Not at all</a:t>
            </a:r>
          </a:p>
          <a:p>
            <a:r>
              <a:rPr lang="de-DE" dirty="0"/>
              <a:t>SC6, SI6 </a:t>
            </a:r>
            <a:r>
              <a:rPr lang="de-DE" dirty="0" err="1"/>
              <a:t>with</a:t>
            </a:r>
            <a:r>
              <a:rPr lang="de-DE" dirty="0"/>
              <a:t> ESI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DriveControlSuite 6.5-D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: Yes,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revsion</a:t>
            </a:r>
            <a:r>
              <a:rPr lang="de-DE" dirty="0"/>
              <a:t> </a:t>
            </a:r>
            <a:r>
              <a:rPr lang="de-DE" dirty="0" err="1"/>
              <a:t>number</a:t>
            </a:r>
            <a:endParaRPr lang="de-DE" dirty="0"/>
          </a:p>
          <a:p>
            <a:pPr lvl="1"/>
            <a:r>
              <a:rPr lang="de-DE" dirty="0"/>
              <a:t>EC Standard, Rev. Nummer 6100 (17D4 hex)</a:t>
            </a:r>
          </a:p>
          <a:p>
            <a:pPr lvl="1"/>
            <a:r>
              <a:rPr lang="de-DE" dirty="0"/>
              <a:t>EC SDO Info, Rev. Nummer 6500 (1964 hex)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 descr="Häkchen mit einfarbiger Füllung">
            <a:extLst>
              <a:ext uri="{FF2B5EF4-FFF2-40B4-BE49-F238E27FC236}">
                <a16:creationId xmlns:a16="http://schemas.microsoft.com/office/drawing/2014/main" id="{1D9EADBB-6405-47AD-A2F3-6509BC6D1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6303" y="2018463"/>
            <a:ext cx="390939" cy="390939"/>
          </a:xfrm>
          <a:prstGeom prst="rect">
            <a:avLst/>
          </a:prstGeom>
        </p:spPr>
      </p:pic>
      <p:pic>
        <p:nvPicPr>
          <p:cNvPr id="5" name="Grafik 4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F547FAF8-DCF9-4F79-9A3D-3E51BB088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031" y="1345213"/>
            <a:ext cx="178040" cy="178040"/>
          </a:xfrm>
          <a:prstGeom prst="rect">
            <a:avLst/>
          </a:prstGeom>
        </p:spPr>
      </p:pic>
      <p:pic>
        <p:nvPicPr>
          <p:cNvPr id="6" name="Grafik 5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8D03B466-2F46-4671-A591-A78725624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398" y="1747822"/>
            <a:ext cx="178040" cy="1780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AC1A051-48E8-4DAC-BDFC-855C44A5B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149" y="3132139"/>
            <a:ext cx="4519298" cy="360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39CBB8E-4417-419D-A1D6-F4C210838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149" y="3132139"/>
            <a:ext cx="4519298" cy="3600000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58DEF626-B060-49AC-8528-B85901718F13}"/>
              </a:ext>
            </a:extLst>
          </p:cNvPr>
          <p:cNvCxnSpPr>
            <a:cxnSpLocks/>
          </p:cNvCxnSpPr>
          <p:nvPr/>
        </p:nvCxnSpPr>
        <p:spPr>
          <a:xfrm>
            <a:off x="5902657" y="6334075"/>
            <a:ext cx="1153236" cy="1638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49CCC5B-034F-47D7-8127-2FD7D3ED5DC1}"/>
              </a:ext>
            </a:extLst>
          </p:cNvPr>
          <p:cNvCxnSpPr>
            <a:cxnSpLocks/>
          </p:cNvCxnSpPr>
          <p:nvPr/>
        </p:nvCxnSpPr>
        <p:spPr>
          <a:xfrm flipH="1">
            <a:off x="8897566" y="4630288"/>
            <a:ext cx="48918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30B9A6CC-A908-4E7E-96AE-C0FED103E8DD}"/>
              </a:ext>
            </a:extLst>
          </p:cNvPr>
          <p:cNvCxnSpPr>
            <a:cxnSpLocks/>
          </p:cNvCxnSpPr>
          <p:nvPr/>
        </p:nvCxnSpPr>
        <p:spPr>
          <a:xfrm flipH="1">
            <a:off x="8897567" y="4714672"/>
            <a:ext cx="489188" cy="2174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39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EA2E1-106B-40C1-83B6-F169647A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mix SDO Info?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F2FF29-6AAE-4975-B755-561F4F0E0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/>
              <a:t>Don‘t</a:t>
            </a:r>
            <a:r>
              <a:rPr lang="de-DE" dirty="0"/>
              <a:t> mix</a:t>
            </a:r>
          </a:p>
          <a:p>
            <a:endParaRPr lang="de-DE" dirty="0"/>
          </a:p>
        </p:txBody>
      </p:sp>
      <p:pic>
        <p:nvPicPr>
          <p:cNvPr id="10" name="Grafik 9" descr="Ein Bild, das ClipArt enthält.&#10;&#10;Automatisch generierte Beschreibung">
            <a:extLst>
              <a:ext uri="{FF2B5EF4-FFF2-40B4-BE49-F238E27FC236}">
                <a16:creationId xmlns:a16="http://schemas.microsoft.com/office/drawing/2014/main" id="{F3059E73-8719-49B8-8519-0BBCB8FE6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88" y="2025988"/>
            <a:ext cx="23812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40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EA2E1-106B-40C1-83B6-F169647A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mix SDO Info?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F2FF29-6AAE-4975-B755-561F4F0E0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de-DE" dirty="0"/>
              <a:t>New ESI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revision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(SC6, SI6)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FB5779-0878-4641-A1EB-B3B404F07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69" y="2066176"/>
            <a:ext cx="6281530" cy="4204252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CD8F5E45-5988-43DE-A5D0-EC5052CB963F}"/>
              </a:ext>
            </a:extLst>
          </p:cNvPr>
          <p:cNvCxnSpPr>
            <a:cxnSpLocks/>
          </p:cNvCxnSpPr>
          <p:nvPr/>
        </p:nvCxnSpPr>
        <p:spPr>
          <a:xfrm flipH="1">
            <a:off x="3884579" y="4338458"/>
            <a:ext cx="1468441" cy="11284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534801B-BE31-41BE-AB67-3992AFB1EECE}"/>
              </a:ext>
            </a:extLst>
          </p:cNvPr>
          <p:cNvCxnSpPr>
            <a:cxnSpLocks/>
          </p:cNvCxnSpPr>
          <p:nvPr/>
        </p:nvCxnSpPr>
        <p:spPr>
          <a:xfrm flipH="1">
            <a:off x="4882868" y="4338457"/>
            <a:ext cx="1468441" cy="11284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990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EA2E1-106B-40C1-83B6-F169647A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happens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mix SDO Info?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F2FF29-6AAE-4975-B755-561F4F0E0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de-DE" dirty="0"/>
              <a:t>Old ESI </a:t>
            </a:r>
            <a:r>
              <a:rPr lang="de-DE" dirty="0" err="1"/>
              <a:t>or</a:t>
            </a:r>
            <a:r>
              <a:rPr lang="de-DE" dirty="0"/>
              <a:t> SD6, but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Rx</a:t>
            </a:r>
            <a:r>
              <a:rPr lang="de-DE" dirty="0"/>
              <a:t> in the </a:t>
            </a:r>
            <a:r>
              <a:rPr lang="de-DE" dirty="0" err="1"/>
              <a:t>drive</a:t>
            </a:r>
            <a:r>
              <a:rPr lang="de-DE" dirty="0"/>
              <a:t> </a:t>
            </a:r>
            <a:r>
              <a:rPr lang="de-DE" dirty="0" err="1"/>
              <a:t>controller</a:t>
            </a:r>
            <a:endParaRPr lang="de-DE" dirty="0"/>
          </a:p>
          <a:p>
            <a:pPr lvl="1"/>
            <a:r>
              <a:rPr lang="de-DE" dirty="0"/>
              <a:t>PDO </a:t>
            </a:r>
            <a:r>
              <a:rPr lang="de-DE" dirty="0" err="1"/>
              <a:t>cyclic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will </a:t>
            </a:r>
            <a:r>
              <a:rPr lang="de-DE" dirty="0" err="1"/>
              <a:t>work</a:t>
            </a:r>
            <a:endParaRPr lang="de-DE" dirty="0"/>
          </a:p>
          <a:p>
            <a:pPr lvl="1"/>
            <a:r>
              <a:rPr lang="de-DE" dirty="0"/>
              <a:t>SDO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CiA</a:t>
            </a:r>
            <a:r>
              <a:rPr lang="de-DE" dirty="0"/>
              <a:t> 402 </a:t>
            </a:r>
            <a:r>
              <a:rPr lang="de-DE" dirty="0" err="1"/>
              <a:t>parameters</a:t>
            </a:r>
            <a:r>
              <a:rPr lang="de-DE" dirty="0"/>
              <a:t> will </a:t>
            </a:r>
            <a:r>
              <a:rPr lang="de-DE" dirty="0" err="1"/>
              <a:t>work</a:t>
            </a:r>
            <a:endParaRPr lang="de-DE" dirty="0"/>
          </a:p>
          <a:p>
            <a:pPr lvl="1"/>
            <a:r>
              <a:rPr lang="de-DE" dirty="0" err="1"/>
              <a:t>Configure</a:t>
            </a:r>
            <a:r>
              <a:rPr lang="de-DE" dirty="0"/>
              <a:t> PDO </a:t>
            </a:r>
            <a:r>
              <a:rPr lang="de-DE" dirty="0" err="1"/>
              <a:t>mapping</a:t>
            </a:r>
            <a:r>
              <a:rPr lang="de-DE" dirty="0"/>
              <a:t> via SDO will </a:t>
            </a:r>
            <a:r>
              <a:rPr lang="de-DE" dirty="0" err="1"/>
              <a:t>work</a:t>
            </a:r>
            <a:endParaRPr lang="de-DE" dirty="0"/>
          </a:p>
          <a:p>
            <a:pPr lvl="1"/>
            <a:r>
              <a:rPr lang="de-DE" dirty="0"/>
              <a:t>SDO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Stöber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will </a:t>
            </a:r>
            <a:r>
              <a:rPr lang="de-DE" dirty="0" err="1"/>
              <a:t>work</a:t>
            </a:r>
            <a:endParaRPr lang="de-DE" dirty="0"/>
          </a:p>
          <a:p>
            <a:pPr lvl="1"/>
            <a:r>
              <a:rPr lang="de-DE" dirty="0"/>
              <a:t>SDO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Stöber </a:t>
            </a:r>
            <a:r>
              <a:rPr lang="de-DE" dirty="0" err="1"/>
              <a:t>array</a:t>
            </a:r>
            <a:r>
              <a:rPr lang="de-DE" dirty="0"/>
              <a:t> and </a:t>
            </a:r>
            <a:r>
              <a:rPr lang="de-DE" dirty="0" err="1"/>
              <a:t>record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will </a:t>
            </a:r>
            <a:r>
              <a:rPr lang="de-DE" b="1" dirty="0"/>
              <a:t>not </a:t>
            </a:r>
            <a:r>
              <a:rPr lang="de-DE" b="1" dirty="0" err="1"/>
              <a:t>work</a:t>
            </a:r>
            <a:endParaRPr lang="de-DE" b="1" dirty="0"/>
          </a:p>
          <a:p>
            <a:pPr lvl="2"/>
            <a:r>
              <a:rPr lang="de-DE" dirty="0"/>
              <a:t>Data </a:t>
            </a:r>
            <a:r>
              <a:rPr lang="de-DE" dirty="0" err="1"/>
              <a:t>salad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1B7D384-5C11-4C6F-B484-23A684E3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3" y="3489380"/>
            <a:ext cx="4304147" cy="28568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8664229-EEA8-43D1-86AB-B52C33043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17569-699B-455E-BA28-548C96C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Drive </a:t>
            </a:r>
            <a:r>
              <a:rPr lang="de-DE" dirty="0" err="1"/>
              <a:t>controller</a:t>
            </a:r>
            <a:r>
              <a:rPr lang="de-DE" dirty="0"/>
              <a:t> </a:t>
            </a:r>
            <a:r>
              <a:rPr lang="de-DE" dirty="0" err="1"/>
              <a:t>comparison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6736F-4856-4DEA-87E3-BB9446F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establish</a:t>
            </a:r>
            <a:r>
              <a:rPr lang="de-DE" dirty="0"/>
              <a:t> online </a:t>
            </a:r>
            <a:r>
              <a:rPr lang="de-DE" dirty="0" err="1"/>
              <a:t>connection</a:t>
            </a:r>
            <a:endParaRPr lang="de-DE" dirty="0"/>
          </a:p>
          <a:p>
            <a:pPr lvl="1"/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drives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the same „</a:t>
            </a:r>
            <a:r>
              <a:rPr lang="de-DE" dirty="0" err="1"/>
              <a:t>series</a:t>
            </a:r>
            <a:r>
              <a:rPr lang="de-DE" dirty="0"/>
              <a:t>“</a:t>
            </a:r>
          </a:p>
          <a:p>
            <a:pPr lvl="1"/>
            <a:r>
              <a:rPr lang="de-DE" dirty="0"/>
              <a:t>Find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in the Online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dialog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C61423D-6484-4695-9E2E-5EDD2419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1" y="2695156"/>
            <a:ext cx="9557961" cy="3722756"/>
          </a:xfrm>
          <a:prstGeom prst="rect">
            <a:avLst/>
          </a:prstGeom>
          <a:ln w="57150">
            <a:tailEnd type="triangle"/>
          </a:ln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21B08C4-5E69-4D9A-BEEB-CB8608A2F89B}"/>
              </a:ext>
            </a:extLst>
          </p:cNvPr>
          <p:cNvCxnSpPr>
            <a:cxnSpLocks/>
          </p:cNvCxnSpPr>
          <p:nvPr/>
        </p:nvCxnSpPr>
        <p:spPr>
          <a:xfrm>
            <a:off x="4005626" y="3241386"/>
            <a:ext cx="942892" cy="7053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E143047-284B-4A1B-A4BA-5BB5439AA145}"/>
              </a:ext>
            </a:extLst>
          </p:cNvPr>
          <p:cNvCxnSpPr>
            <a:cxnSpLocks/>
          </p:cNvCxnSpPr>
          <p:nvPr/>
        </p:nvCxnSpPr>
        <p:spPr>
          <a:xfrm flipH="1">
            <a:off x="7864933" y="3849368"/>
            <a:ext cx="591860" cy="83675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78510572-509E-402B-A67D-DC2910B36608}"/>
              </a:ext>
            </a:extLst>
          </p:cNvPr>
          <p:cNvSpPr/>
          <p:nvPr/>
        </p:nvSpPr>
        <p:spPr>
          <a:xfrm>
            <a:off x="6120900" y="5153891"/>
            <a:ext cx="1657438" cy="50470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D75EBFC-5257-407A-8D9F-79C25C50D2FB}"/>
              </a:ext>
            </a:extLst>
          </p:cNvPr>
          <p:cNvSpPr/>
          <p:nvPr/>
        </p:nvSpPr>
        <p:spPr>
          <a:xfrm>
            <a:off x="981145" y="2695156"/>
            <a:ext cx="4792256" cy="221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65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17569-699B-455E-BA28-548C96C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Drive </a:t>
            </a:r>
            <a:r>
              <a:rPr lang="de-DE" dirty="0" err="1"/>
              <a:t>controller</a:t>
            </a:r>
            <a:r>
              <a:rPr lang="de-DE" dirty="0"/>
              <a:t> </a:t>
            </a:r>
            <a:r>
              <a:rPr lang="de-DE" dirty="0" err="1"/>
              <a:t>comparison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DD1A45-CA23-4CBF-835D-698A2C923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364" y="1157951"/>
            <a:ext cx="4615250" cy="5473643"/>
          </a:xfr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21B08C4-5E69-4D9A-BEEB-CB8608A2F89B}"/>
              </a:ext>
            </a:extLst>
          </p:cNvPr>
          <p:cNvCxnSpPr>
            <a:cxnSpLocks/>
          </p:cNvCxnSpPr>
          <p:nvPr/>
        </p:nvCxnSpPr>
        <p:spPr>
          <a:xfrm>
            <a:off x="2056752" y="2339955"/>
            <a:ext cx="5567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E143047-284B-4A1B-A4BA-5BB5439AA145}"/>
              </a:ext>
            </a:extLst>
          </p:cNvPr>
          <p:cNvCxnSpPr>
            <a:cxnSpLocks/>
          </p:cNvCxnSpPr>
          <p:nvPr/>
        </p:nvCxnSpPr>
        <p:spPr>
          <a:xfrm flipH="1">
            <a:off x="2008214" y="2062263"/>
            <a:ext cx="543575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EE3A310-7802-4BCF-ABF5-D452F3F7E222}"/>
              </a:ext>
            </a:extLst>
          </p:cNvPr>
          <p:cNvSpPr txBox="1"/>
          <p:nvPr/>
        </p:nvSpPr>
        <p:spPr>
          <a:xfrm>
            <a:off x="214009" y="1634247"/>
            <a:ext cx="1745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Checkbox </a:t>
            </a:r>
            <a:r>
              <a:rPr lang="de-DE" dirty="0" err="1"/>
              <a:t>inactive</a:t>
            </a:r>
            <a:r>
              <a:rPr lang="de-DE" dirty="0"/>
              <a:t> =</a:t>
            </a:r>
            <a:br>
              <a:rPr lang="de-DE" dirty="0"/>
            </a:br>
            <a:r>
              <a:rPr lang="de-DE" dirty="0"/>
              <a:t>Yellow highlight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differences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D7EAA1-0812-4F44-8705-75655FA6C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041" y="1155994"/>
            <a:ext cx="4616901" cy="5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Autofit/>
          </a:bodyPr>
          <a:lstStyle/>
          <a:p>
            <a:r>
              <a:rPr lang="de-DE" sz="3600" dirty="0" err="1"/>
              <a:t>Overview</a:t>
            </a:r>
            <a:r>
              <a:rPr lang="de-DE" sz="3600" dirty="0"/>
              <a:t> 6.4-E &gt; 6.5-B</a:t>
            </a:r>
          </a:p>
          <a:p>
            <a:r>
              <a:rPr lang="de-DE" sz="3600" dirty="0" err="1"/>
              <a:t>Important</a:t>
            </a:r>
            <a:r>
              <a:rPr lang="de-DE" sz="3600" dirty="0"/>
              <a:t> and </a:t>
            </a:r>
            <a:r>
              <a:rPr lang="de-DE" sz="3600" dirty="0" err="1"/>
              <a:t>highlights</a:t>
            </a:r>
            <a:r>
              <a:rPr lang="de-DE" sz="3600" dirty="0"/>
              <a:t> 6.5-D/6.5-E</a:t>
            </a:r>
          </a:p>
          <a:p>
            <a:r>
              <a:rPr lang="de-DE" sz="3600" dirty="0"/>
              <a:t>Electronic </a:t>
            </a:r>
            <a:r>
              <a:rPr lang="de-DE" sz="3600" dirty="0" err="1"/>
              <a:t>nameplate</a:t>
            </a:r>
            <a:endParaRPr lang="de-DE" sz="3600" dirty="0"/>
          </a:p>
          <a:p>
            <a:r>
              <a:rPr lang="de-DE" sz="3600" dirty="0"/>
              <a:t>Outlook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DB8C2F6-3E1C-4C1D-B883-3A8DCCE8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34239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D85C7F-B534-4C62-8664-60E3897D0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Drive </a:t>
            </a:r>
            <a:r>
              <a:rPr lang="de-DE" dirty="0" err="1"/>
              <a:t>controller</a:t>
            </a:r>
            <a:r>
              <a:rPr lang="de-DE" dirty="0"/>
              <a:t> </a:t>
            </a:r>
            <a:r>
              <a:rPr lang="de-DE" dirty="0" err="1"/>
              <a:t>comparison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D4C5C0-3568-41FC-A3BE-F2005D345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24" y="1022345"/>
            <a:ext cx="4616901" cy="5475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5CB222-2C7F-4152-B460-22C214381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97" y="1022345"/>
            <a:ext cx="4616901" cy="547560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045463F-46E9-490B-8E7D-310D0D77ECAC}"/>
              </a:ext>
            </a:extLst>
          </p:cNvPr>
          <p:cNvCxnSpPr>
            <a:cxnSpLocks/>
          </p:cNvCxnSpPr>
          <p:nvPr/>
        </p:nvCxnSpPr>
        <p:spPr>
          <a:xfrm flipH="1">
            <a:off x="2504725" y="1914343"/>
            <a:ext cx="4548257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1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859803A-B993-450E-A735-D26BF1ECE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001" y="2456199"/>
            <a:ext cx="7385060" cy="40417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517569-699B-455E-BA28-548C96C2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Drive </a:t>
            </a:r>
            <a:r>
              <a:rPr lang="de-DE" dirty="0" err="1"/>
              <a:t>controller</a:t>
            </a:r>
            <a:r>
              <a:rPr lang="de-DE" dirty="0"/>
              <a:t> </a:t>
            </a:r>
            <a:r>
              <a:rPr lang="de-DE" dirty="0" err="1"/>
              <a:t>comparison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76736F-4856-4DEA-87E3-BB9446F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Compare</a:t>
            </a:r>
            <a:r>
              <a:rPr lang="de-DE" dirty="0"/>
              <a:t> </a:t>
            </a:r>
            <a:r>
              <a:rPr lang="de-DE" dirty="0" err="1"/>
              <a:t>drives</a:t>
            </a:r>
            <a:r>
              <a:rPr lang="de-DE" dirty="0"/>
              <a:t> in the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external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file</a:t>
            </a:r>
            <a:endParaRPr lang="de-DE" dirty="0"/>
          </a:p>
          <a:p>
            <a:pPr lvl="1"/>
            <a:r>
              <a:rPr lang="de-DE" dirty="0" err="1"/>
              <a:t>Comparison</a:t>
            </a:r>
            <a:r>
              <a:rPr lang="de-DE" dirty="0"/>
              <a:t> also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drives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the different „</a:t>
            </a:r>
            <a:r>
              <a:rPr lang="de-DE" dirty="0" err="1"/>
              <a:t>series</a:t>
            </a:r>
            <a:r>
              <a:rPr lang="de-DE" dirty="0"/>
              <a:t>“</a:t>
            </a:r>
          </a:p>
          <a:p>
            <a:pPr lvl="1"/>
            <a:r>
              <a:rPr lang="de-DE" dirty="0"/>
              <a:t>Find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in the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context</a:t>
            </a:r>
            <a:r>
              <a:rPr lang="de-DE" dirty="0"/>
              <a:t> </a:t>
            </a:r>
            <a:r>
              <a:rPr lang="de-DE" dirty="0" err="1"/>
              <a:t>menue</a:t>
            </a:r>
            <a:endParaRPr lang="de-DE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21B08C4-5E69-4D9A-BEEB-CB8608A2F89B}"/>
              </a:ext>
            </a:extLst>
          </p:cNvPr>
          <p:cNvCxnSpPr>
            <a:cxnSpLocks/>
          </p:cNvCxnSpPr>
          <p:nvPr/>
        </p:nvCxnSpPr>
        <p:spPr>
          <a:xfrm>
            <a:off x="3344856" y="2730343"/>
            <a:ext cx="1133702" cy="5534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6AB6E1BA-9E55-49C5-A5DD-0AE5473A7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2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7B0B4-3397-47F9-9D7E-4B6F4A99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generator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53CDBF-0E54-4503-AB05-B008E37F9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Remember Technical Meeting 2019?</a:t>
            </a:r>
          </a:p>
          <a:p>
            <a:pPr lvl="1"/>
            <a:r>
              <a:rPr lang="en-US" dirty="0"/>
              <a:t>Optimization control cascade with control panel and scope</a:t>
            </a:r>
          </a:p>
          <a:p>
            <a:r>
              <a:rPr lang="en-US" dirty="0"/>
              <a:t>Another way to optimize velocity controller</a:t>
            </a:r>
          </a:p>
          <a:p>
            <a:pPr lvl="1"/>
            <a:r>
              <a:rPr lang="en-US" dirty="0"/>
              <a:t>Find this function at the scope direct image view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E2F1EC-5157-47F5-AF4F-61633520D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05" y="2752492"/>
            <a:ext cx="4673150" cy="3905242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FA1FA8D-C08E-4FB2-B6EC-DC118D9E3D79}"/>
              </a:ext>
            </a:extLst>
          </p:cNvPr>
          <p:cNvCxnSpPr>
            <a:cxnSpLocks/>
          </p:cNvCxnSpPr>
          <p:nvPr/>
        </p:nvCxnSpPr>
        <p:spPr>
          <a:xfrm>
            <a:off x="6096000" y="3374279"/>
            <a:ext cx="7072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5FB096ED-41CC-479D-AB19-9EB655AF89A3}"/>
              </a:ext>
            </a:extLst>
          </p:cNvPr>
          <p:cNvCxnSpPr>
            <a:cxnSpLocks/>
          </p:cNvCxnSpPr>
          <p:nvPr/>
        </p:nvCxnSpPr>
        <p:spPr>
          <a:xfrm>
            <a:off x="6096000" y="3640061"/>
            <a:ext cx="707258" cy="1225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67A61387-F7AD-4B81-B93F-07ABC1B0307F}"/>
              </a:ext>
            </a:extLst>
          </p:cNvPr>
          <p:cNvCxnSpPr>
            <a:cxnSpLocks/>
          </p:cNvCxnSpPr>
          <p:nvPr/>
        </p:nvCxnSpPr>
        <p:spPr>
          <a:xfrm flipH="1">
            <a:off x="2710996" y="4766553"/>
            <a:ext cx="1588630" cy="1570644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C07E1934-3E3A-4E02-9A80-70B8ECD6C5E0}"/>
              </a:ext>
            </a:extLst>
          </p:cNvPr>
          <p:cNvSpPr txBox="1"/>
          <p:nvPr/>
        </p:nvSpPr>
        <p:spPr>
          <a:xfrm>
            <a:off x="6865278" y="3189613"/>
            <a:ext cx="320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Activation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generator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B050C80-2B9B-4FC0-AEEB-E5B9BB268731}"/>
              </a:ext>
            </a:extLst>
          </p:cNvPr>
          <p:cNvSpPr txBox="1"/>
          <p:nvPr/>
        </p:nvSpPr>
        <p:spPr>
          <a:xfrm>
            <a:off x="6865278" y="3618100"/>
            <a:ext cx="320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Control </a:t>
            </a:r>
            <a:r>
              <a:rPr lang="de-DE" dirty="0" err="1"/>
              <a:t>panel</a:t>
            </a:r>
            <a:br>
              <a:rPr lang="de-DE" dirty="0"/>
            </a:br>
            <a:r>
              <a:rPr lang="de-DE" dirty="0"/>
              <a:t>- Activate, </a:t>
            </a:r>
            <a:r>
              <a:rPr lang="de-DE" dirty="0" err="1"/>
              <a:t>Enable</a:t>
            </a:r>
            <a:r>
              <a:rPr lang="de-DE" dirty="0"/>
              <a:t>, </a:t>
            </a:r>
            <a:r>
              <a:rPr lang="de-DE" dirty="0" err="1"/>
              <a:t>Reset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D64E856-A0EB-4EAA-8962-41543957D5E4}"/>
              </a:ext>
            </a:extLst>
          </p:cNvPr>
          <p:cNvSpPr txBox="1"/>
          <p:nvPr/>
        </p:nvSpPr>
        <p:spPr>
          <a:xfrm>
            <a:off x="6865278" y="4250445"/>
            <a:ext cx="320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Set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generator</a:t>
            </a:r>
            <a:br>
              <a:rPr lang="de-DE" dirty="0"/>
            </a:br>
            <a:r>
              <a:rPr lang="de-DE" dirty="0"/>
              <a:t>- D93, D94, D95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3FA7659-0268-45E2-AB63-A5C44F3DD2F2}"/>
              </a:ext>
            </a:extLst>
          </p:cNvPr>
          <p:cNvSpPr txBox="1"/>
          <p:nvPr/>
        </p:nvSpPr>
        <p:spPr>
          <a:xfrm>
            <a:off x="7020638" y="4942420"/>
            <a:ext cx="344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Optional</a:t>
            </a:r>
            <a:br>
              <a:rPr lang="de-DE" dirty="0"/>
            </a:br>
            <a:r>
              <a:rPr lang="de-DE" dirty="0"/>
              <a:t>- Variable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list</a:t>
            </a:r>
            <a:r>
              <a:rPr lang="de-DE" dirty="0"/>
              <a:t> </a:t>
            </a:r>
            <a:r>
              <a:rPr lang="de-DE" dirty="0" err="1"/>
              <a:t>integrated</a:t>
            </a:r>
            <a:endParaRPr lang="de-DE" dirty="0"/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B604725D-0585-47C4-AAE7-DD89BEFD0B5D}"/>
              </a:ext>
            </a:extLst>
          </p:cNvPr>
          <p:cNvCxnSpPr>
            <a:cxnSpLocks/>
          </p:cNvCxnSpPr>
          <p:nvPr/>
        </p:nvCxnSpPr>
        <p:spPr>
          <a:xfrm>
            <a:off x="6096000" y="4509176"/>
            <a:ext cx="7072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D409E04-3EA2-464B-9990-E60EF9142187}"/>
              </a:ext>
            </a:extLst>
          </p:cNvPr>
          <p:cNvCxnSpPr>
            <a:cxnSpLocks/>
          </p:cNvCxnSpPr>
          <p:nvPr/>
        </p:nvCxnSpPr>
        <p:spPr>
          <a:xfrm>
            <a:off x="6157417" y="5151198"/>
            <a:ext cx="70725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1EF86C62-4733-4B5A-B701-63329F9CE9AF}"/>
              </a:ext>
            </a:extLst>
          </p:cNvPr>
          <p:cNvGrpSpPr/>
          <p:nvPr/>
        </p:nvGrpSpPr>
        <p:grpSpPr>
          <a:xfrm>
            <a:off x="8467146" y="1226612"/>
            <a:ext cx="2631118" cy="1665629"/>
            <a:chOff x="4770812" y="2206157"/>
            <a:chExt cx="7136708" cy="4226025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435E070-67AE-45F0-ACBA-1C334C1DDD52}"/>
                </a:ext>
              </a:extLst>
            </p:cNvPr>
            <p:cNvSpPr/>
            <p:nvPr/>
          </p:nvSpPr>
          <p:spPr>
            <a:xfrm>
              <a:off x="10067200" y="5442523"/>
              <a:ext cx="1753052" cy="89028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00" dirty="0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4F0201B0-E76A-4B25-AEE9-06712E3E4283}"/>
                </a:ext>
              </a:extLst>
            </p:cNvPr>
            <p:cNvSpPr/>
            <p:nvPr/>
          </p:nvSpPr>
          <p:spPr>
            <a:xfrm>
              <a:off x="8858524" y="2215472"/>
              <a:ext cx="2463395" cy="31721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00"/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9C39E91D-4503-40F1-8271-9CC5E336EC2B}"/>
                </a:ext>
              </a:extLst>
            </p:cNvPr>
            <p:cNvSpPr/>
            <p:nvPr/>
          </p:nvSpPr>
          <p:spPr>
            <a:xfrm>
              <a:off x="7146108" y="2215472"/>
              <a:ext cx="1191415" cy="234738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00"/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A886688D-CA9E-4560-A34A-047CF8942456}"/>
                </a:ext>
              </a:extLst>
            </p:cNvPr>
            <p:cNvSpPr/>
            <p:nvPr/>
          </p:nvSpPr>
          <p:spPr>
            <a:xfrm>
              <a:off x="5471980" y="2215472"/>
              <a:ext cx="1191415" cy="2347387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400"/>
            </a:p>
          </p:txBody>
        </p: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C5BD0C6B-729F-453C-99B5-CA8D648AA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0812" y="2609702"/>
              <a:ext cx="6528439" cy="3478614"/>
            </a:xfrm>
            <a:prstGeom prst="rect">
              <a:avLst/>
            </a:prstGeom>
          </p:spPr>
        </p:pic>
        <p:sp>
          <p:nvSpPr>
            <p:cNvPr id="40" name="Inhaltsplatzhalter 2">
              <a:extLst>
                <a:ext uri="{FF2B5EF4-FFF2-40B4-BE49-F238E27FC236}">
                  <a16:creationId xmlns:a16="http://schemas.microsoft.com/office/drawing/2014/main" id="{D432AE07-148B-40EB-B1A2-4959448158AE}"/>
                </a:ext>
              </a:extLst>
            </p:cNvPr>
            <p:cNvSpPr txBox="1">
              <a:spLocks/>
            </p:cNvSpPr>
            <p:nvPr/>
          </p:nvSpPr>
          <p:spPr>
            <a:xfrm>
              <a:off x="8858525" y="2215472"/>
              <a:ext cx="2463394" cy="400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e-DE" sz="400" dirty="0" err="1"/>
                <a:t>motor</a:t>
              </a:r>
              <a:r>
                <a:rPr lang="de-DE" sz="400" dirty="0"/>
                <a:t> type </a:t>
              </a:r>
              <a:r>
                <a:rPr lang="de-DE" sz="400" dirty="0" err="1"/>
                <a:t>dependent</a:t>
              </a:r>
              <a:endParaRPr lang="de-DE" sz="400" dirty="0"/>
            </a:p>
          </p:txBody>
        </p:sp>
        <p:sp>
          <p:nvSpPr>
            <p:cNvPr id="41" name="Inhaltsplatzhalter 2">
              <a:extLst>
                <a:ext uri="{FF2B5EF4-FFF2-40B4-BE49-F238E27FC236}">
                  <a16:creationId xmlns:a16="http://schemas.microsoft.com/office/drawing/2014/main" id="{363DB721-4A6B-497A-A5BE-58346D0A322A}"/>
                </a:ext>
              </a:extLst>
            </p:cNvPr>
            <p:cNvSpPr txBox="1">
              <a:spLocks/>
            </p:cNvSpPr>
            <p:nvPr/>
          </p:nvSpPr>
          <p:spPr>
            <a:xfrm>
              <a:off x="10154468" y="6031217"/>
              <a:ext cx="1753052" cy="400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de-DE" sz="400" dirty="0" err="1"/>
                <a:t>encoder</a:t>
              </a:r>
              <a:r>
                <a:rPr lang="de-DE" sz="400" dirty="0"/>
                <a:t> </a:t>
              </a:r>
              <a:r>
                <a:rPr lang="de-DE" sz="400" dirty="0" err="1"/>
                <a:t>dependent</a:t>
              </a:r>
              <a:endParaRPr lang="de-DE" sz="400" dirty="0"/>
            </a:p>
          </p:txBody>
        </p:sp>
        <p:sp>
          <p:nvSpPr>
            <p:cNvPr id="42" name="Inhaltsplatzhalter 2">
              <a:extLst>
                <a:ext uri="{FF2B5EF4-FFF2-40B4-BE49-F238E27FC236}">
                  <a16:creationId xmlns:a16="http://schemas.microsoft.com/office/drawing/2014/main" id="{E3367F70-31B6-4651-B594-30FF82555C99}"/>
                </a:ext>
              </a:extLst>
            </p:cNvPr>
            <p:cNvSpPr txBox="1">
              <a:spLocks/>
            </p:cNvSpPr>
            <p:nvPr/>
          </p:nvSpPr>
          <p:spPr>
            <a:xfrm>
              <a:off x="7076367" y="2208737"/>
              <a:ext cx="1381692" cy="400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400" dirty="0" err="1"/>
                <a:t>load-dependent</a:t>
              </a:r>
              <a:endParaRPr lang="de-DE" sz="400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ED0215DA-98BF-4D23-A136-59AFED1C398D}"/>
                </a:ext>
              </a:extLst>
            </p:cNvPr>
            <p:cNvSpPr/>
            <p:nvPr/>
          </p:nvSpPr>
          <p:spPr>
            <a:xfrm>
              <a:off x="8448402" y="3449066"/>
              <a:ext cx="828000" cy="82800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1F5E906D-84CB-46B6-8922-EB7B7BB2B372}"/>
                </a:ext>
              </a:extLst>
            </p:cNvPr>
            <p:cNvSpPr/>
            <p:nvPr/>
          </p:nvSpPr>
          <p:spPr>
            <a:xfrm>
              <a:off x="9370408" y="5531023"/>
              <a:ext cx="828000" cy="82800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0E0F6511-5B89-416A-8249-3CB84492B38B}"/>
                </a:ext>
              </a:extLst>
            </p:cNvPr>
            <p:cNvSpPr/>
            <p:nvPr/>
          </p:nvSpPr>
          <p:spPr>
            <a:xfrm>
              <a:off x="6756029" y="3441973"/>
              <a:ext cx="828000" cy="82800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" dirty="0">
                  <a:solidFill>
                    <a:schemeClr val="bg1"/>
                  </a:solidFill>
                </a:rPr>
                <a:t>2+3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600D742-A3BB-4020-ABE3-993011F1B7E0}"/>
                </a:ext>
              </a:extLst>
            </p:cNvPr>
            <p:cNvSpPr/>
            <p:nvPr/>
          </p:nvSpPr>
          <p:spPr>
            <a:xfrm>
              <a:off x="5098129" y="3441973"/>
              <a:ext cx="828000" cy="828000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" dirty="0">
                  <a:solidFill>
                    <a:schemeClr val="bg1"/>
                  </a:solidFill>
                </a:rPr>
                <a:t>4+5</a:t>
              </a:r>
            </a:p>
          </p:txBody>
        </p:sp>
        <p:sp>
          <p:nvSpPr>
            <p:cNvPr id="47" name="Inhaltsplatzhalter 2">
              <a:extLst>
                <a:ext uri="{FF2B5EF4-FFF2-40B4-BE49-F238E27FC236}">
                  <a16:creationId xmlns:a16="http://schemas.microsoft.com/office/drawing/2014/main" id="{FBC65AEF-003C-4C44-9CCC-FEA5EB9B024F}"/>
                </a:ext>
              </a:extLst>
            </p:cNvPr>
            <p:cNvSpPr txBox="1">
              <a:spLocks/>
            </p:cNvSpPr>
            <p:nvPr/>
          </p:nvSpPr>
          <p:spPr>
            <a:xfrm>
              <a:off x="5407728" y="2206157"/>
              <a:ext cx="1381692" cy="4009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400" dirty="0" err="1"/>
                <a:t>load-dependent</a:t>
              </a:r>
              <a:endParaRPr lang="de-DE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E8655-8C58-4E2E-BDDD-CE34C037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generator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319DC1-6CCF-4856-8149-FF3275F4F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00" y="1079876"/>
            <a:ext cx="6941072" cy="549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094BF8C-36F0-4B77-BE6F-11D96A74C957}"/>
              </a:ext>
            </a:extLst>
          </p:cNvPr>
          <p:cNvSpPr txBox="1"/>
          <p:nvPr/>
        </p:nvSpPr>
        <p:spPr>
          <a:xfrm>
            <a:off x="8259354" y="1355658"/>
            <a:ext cx="320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3. Shot a </a:t>
            </a:r>
            <a:r>
              <a:rPr lang="de-DE" dirty="0" err="1"/>
              <a:t>scope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908AFD-884B-480C-9AF4-C62AF75F3C79}"/>
              </a:ext>
            </a:extLst>
          </p:cNvPr>
          <p:cNvSpPr txBox="1"/>
          <p:nvPr/>
        </p:nvSpPr>
        <p:spPr>
          <a:xfrm>
            <a:off x="8259355" y="2150360"/>
            <a:ext cx="320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 Use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generator</a:t>
            </a:r>
            <a:endParaRPr lang="de-DE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3F38EC0-13A9-4106-B8D5-9B96F9152860}"/>
              </a:ext>
            </a:extLst>
          </p:cNvPr>
          <p:cNvCxnSpPr>
            <a:cxnSpLocks/>
          </p:cNvCxnSpPr>
          <p:nvPr/>
        </p:nvCxnSpPr>
        <p:spPr>
          <a:xfrm>
            <a:off x="7177872" y="4592849"/>
            <a:ext cx="9858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4F4BA7E-157D-441A-8467-19C03EFBA21B}"/>
              </a:ext>
            </a:extLst>
          </p:cNvPr>
          <p:cNvSpPr txBox="1"/>
          <p:nvPr/>
        </p:nvSpPr>
        <p:spPr>
          <a:xfrm>
            <a:off x="8259356" y="4400110"/>
            <a:ext cx="320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 Set </a:t>
            </a:r>
            <a:r>
              <a:rPr lang="de-DE" dirty="0" err="1"/>
              <a:t>velocity</a:t>
            </a:r>
            <a:r>
              <a:rPr lang="de-DE" dirty="0"/>
              <a:t> </a:t>
            </a:r>
            <a:r>
              <a:rPr lang="de-DE" dirty="0" err="1"/>
              <a:t>controller</a:t>
            </a:r>
            <a:endParaRPr lang="de-DE" dirty="0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7E8D7506-F886-4183-81F2-4124F5605C98}"/>
              </a:ext>
            </a:extLst>
          </p:cNvPr>
          <p:cNvCxnSpPr>
            <a:cxnSpLocks/>
          </p:cNvCxnSpPr>
          <p:nvPr/>
        </p:nvCxnSpPr>
        <p:spPr>
          <a:xfrm>
            <a:off x="7177872" y="2342519"/>
            <a:ext cx="9858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6D11507E-32BE-42B3-8655-69748AA3C51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182411" y="1540324"/>
            <a:ext cx="307694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7692C57-FA77-4F85-BD3C-4C7CD5C6FF6F}"/>
              </a:ext>
            </a:extLst>
          </p:cNvPr>
          <p:cNvCxnSpPr>
            <a:cxnSpLocks/>
          </p:cNvCxnSpPr>
          <p:nvPr/>
        </p:nvCxnSpPr>
        <p:spPr>
          <a:xfrm>
            <a:off x="5083182" y="2134993"/>
            <a:ext cx="2802707" cy="35524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27F978A2-A53A-4A7B-AB45-585F53BA9C80}"/>
              </a:ext>
            </a:extLst>
          </p:cNvPr>
          <p:cNvSpPr txBox="1"/>
          <p:nvPr/>
        </p:nvSpPr>
        <p:spPr>
          <a:xfrm>
            <a:off x="8252274" y="5395715"/>
            <a:ext cx="344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Optional</a:t>
            </a:r>
            <a:br>
              <a:rPr lang="de-DE" dirty="0"/>
            </a:br>
            <a:r>
              <a:rPr lang="de-DE" dirty="0"/>
              <a:t>- Safe </a:t>
            </a:r>
            <a:r>
              <a:rPr lang="de-DE" dirty="0" err="1"/>
              <a:t>image</a:t>
            </a:r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E7F85A0-B7E4-401A-93B0-DB45DE6866DB}"/>
              </a:ext>
            </a:extLst>
          </p:cNvPr>
          <p:cNvSpPr/>
          <p:nvPr/>
        </p:nvSpPr>
        <p:spPr>
          <a:xfrm>
            <a:off x="603115" y="2001989"/>
            <a:ext cx="4740613" cy="44247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AAF1B6-6BC0-4243-BD4B-3F9C2913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3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24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6D4870-6FE8-4880-B06C-6FAC6FC4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electronic cam disc?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DFE1DD-D9A7-47A7-8F77-A8F4AA147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electronic cam disc is a functionality in which</a:t>
            </a:r>
          </a:p>
          <a:p>
            <a:pPr lvl="1"/>
            <a:r>
              <a:rPr lang="en-US" dirty="0"/>
              <a:t>a drive (slave) follows a master axis (master) synchronous with his position to the master position and</a:t>
            </a:r>
          </a:p>
          <a:p>
            <a:pPr lvl="1"/>
            <a:r>
              <a:rPr lang="en-US" dirty="0"/>
              <a:t>the target position of the drive is not linear (no fixed x-to-y ratio) but is calculated from an x-to-y table from the actual position of the master axis.</a:t>
            </a:r>
          </a:p>
          <a:p>
            <a:r>
              <a:rPr lang="en-US" dirty="0"/>
              <a:t>The term cam disc or cam gear originates from the original mechanical solution of the motion task mentioned above.</a:t>
            </a:r>
          </a:p>
          <a:p>
            <a:pPr lvl="1"/>
            <a:r>
              <a:rPr lang="en-US" dirty="0"/>
              <a:t>There, the "coupling" of master takes place via a disk rotated by the master, whose disk contour is transferred into a slave movement</a:t>
            </a:r>
          </a:p>
        </p:txBody>
      </p:sp>
      <p:pic>
        <p:nvPicPr>
          <p:cNvPr id="4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0C5A0D2D-1E93-4C70-A045-5FA6DC39B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20" y="4003982"/>
            <a:ext cx="2138362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428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58513-DFCB-40D5-BFC4-D0ECDF45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the cam plate in the motion diagram</a:t>
            </a:r>
            <a:endParaRPr lang="de-DE" dirty="0"/>
          </a:p>
        </p:txBody>
      </p:sp>
      <p:pic>
        <p:nvPicPr>
          <p:cNvPr id="4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BD5D22A4-1B49-4016-B352-6999668148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263281"/>
            <a:ext cx="2138362" cy="24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1BE1F96C-6117-4FA9-B55E-1349DC4EA3B5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3976318"/>
            <a:ext cx="6624637" cy="2374899"/>
            <a:chOff x="1487" y="2991"/>
            <a:chExt cx="4173" cy="1496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8216151D-E5EC-40F9-8180-234498CF9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8" y="3011"/>
              <a:ext cx="3992" cy="1476"/>
              <a:chOff x="2031" y="2807"/>
              <a:chExt cx="3992" cy="1476"/>
            </a:xfrm>
          </p:grpSpPr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A53E3DEF-2161-458C-AB74-6D1125ED0A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5" y="3011"/>
                <a:ext cx="1633" cy="111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41990" dir="1593903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lIns="36000" tIns="0" rIns="36000" bIns="0" anchor="ctr">
                <a:spAutoFit/>
              </a:bodyPr>
              <a:lstStyle/>
              <a:p>
                <a:endParaRPr lang="de-DE"/>
              </a:p>
            </p:txBody>
          </p:sp>
          <p:grpSp>
            <p:nvGrpSpPr>
              <p:cNvPr id="9" name="Group 9">
                <a:extLst>
                  <a:ext uri="{FF2B5EF4-FFF2-40B4-BE49-F238E27FC236}">
                    <a16:creationId xmlns:a16="http://schemas.microsoft.com/office/drawing/2014/main" id="{6197CC5A-A435-40FB-A21E-15B4316E65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31" y="2807"/>
                <a:ext cx="3992" cy="1476"/>
                <a:chOff x="2031" y="2807"/>
                <a:chExt cx="3992" cy="1476"/>
              </a:xfrm>
            </p:grpSpPr>
            <p:sp>
              <p:nvSpPr>
                <p:cNvPr id="10" name="Line 10">
                  <a:extLst>
                    <a:ext uri="{FF2B5EF4-FFF2-40B4-BE49-F238E27FC236}">
                      <a16:creationId xmlns:a16="http://schemas.microsoft.com/office/drawing/2014/main" id="{86077743-9A23-4857-A32E-E873A05E7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3011"/>
                  <a:ext cx="163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41990" dir="1593903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0" rIns="36000" bIns="0" anchor="ctr">
                  <a:spAutoFit/>
                </a:bodyPr>
                <a:lstStyle/>
                <a:p>
                  <a:endParaRPr lang="de-DE"/>
                </a:p>
              </p:txBody>
            </p:sp>
            <p:grpSp>
              <p:nvGrpSpPr>
                <p:cNvPr id="11" name="Group 11">
                  <a:extLst>
                    <a:ext uri="{FF2B5EF4-FFF2-40B4-BE49-F238E27FC236}">
                      <a16:creationId xmlns:a16="http://schemas.microsoft.com/office/drawing/2014/main" id="{CAE9B6D0-F655-4DE2-9076-4165035440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1" y="2807"/>
                  <a:ext cx="3992" cy="1476"/>
                  <a:chOff x="2031" y="2807"/>
                  <a:chExt cx="3992" cy="1476"/>
                </a:xfrm>
              </p:grpSpPr>
              <p:sp>
                <p:nvSpPr>
                  <p:cNvPr id="12" name="Line 12">
                    <a:extLst>
                      <a:ext uri="{FF2B5EF4-FFF2-40B4-BE49-F238E27FC236}">
                        <a16:creationId xmlns:a16="http://schemas.microsoft.com/office/drawing/2014/main" id="{DC2ACE33-1D94-4796-8671-FE08F7DBC6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25" y="2807"/>
                    <a:ext cx="0" cy="13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41990" dir="1593903" algn="ctr" rotWithShape="0">
                            <a:schemeClr val="accent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0" rIns="36000" bIns="0" anchor="ctr">
                    <a:spAutoFit/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3" name="Line 13">
                    <a:extLst>
                      <a:ext uri="{FF2B5EF4-FFF2-40B4-BE49-F238E27FC236}">
                        <a16:creationId xmlns:a16="http://schemas.microsoft.com/office/drawing/2014/main" id="{D3DFCBD4-6533-4AA2-B608-2F0FE58216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57" y="4123"/>
                    <a:ext cx="376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41990" dir="1593903" algn="ctr" rotWithShape="0">
                            <a:schemeClr val="accent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0" rIns="36000" bIns="0" anchor="ctr">
                    <a:spAutoFit/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4" name="Line 14">
                    <a:extLst>
                      <a:ext uri="{FF2B5EF4-FFF2-40B4-BE49-F238E27FC236}">
                        <a16:creationId xmlns:a16="http://schemas.microsoft.com/office/drawing/2014/main" id="{399268E0-B363-4D76-B9D8-6E3DA0C05F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8" y="3011"/>
                    <a:ext cx="0" cy="11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41990" dir="1593903" algn="ctr" rotWithShape="0">
                            <a:schemeClr val="accent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0" rIns="36000" bIns="0" anchor="ctr">
                    <a:spAutoFit/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15" name="Text Box 15">
                    <a:extLst>
                      <a:ext uri="{FF2B5EF4-FFF2-40B4-BE49-F238E27FC236}">
                        <a16:creationId xmlns:a16="http://schemas.microsoft.com/office/drawing/2014/main" id="{67C4C612-9968-4AF1-B0ED-505586389A4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31" y="2966"/>
                    <a:ext cx="243" cy="11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41990" dir="1593903" algn="ctr" rotWithShape="0">
                            <a:schemeClr val="accent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6000" tIns="0" rIns="36000" bIns="0">
                    <a:spAutoFit/>
                  </a:bodyPr>
                  <a:lstStyle>
                    <a:lvl1pPr marL="269875" indent="-269875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20000"/>
                      </a:spcBef>
                    </a:pPr>
                    <a:r>
                      <a:rPr lang="de-DE" altLang="de-DE" sz="1200" b="0">
                        <a:solidFill>
                          <a:srgbClr val="0000FF"/>
                        </a:solidFill>
                      </a:rPr>
                      <a:t>360°</a:t>
                    </a:r>
                  </a:p>
                </p:txBody>
              </p:sp>
              <p:sp>
                <p:nvSpPr>
                  <p:cNvPr id="16" name="Text Box 16">
                    <a:extLst>
                      <a:ext uri="{FF2B5EF4-FFF2-40B4-BE49-F238E27FC236}">
                        <a16:creationId xmlns:a16="http://schemas.microsoft.com/office/drawing/2014/main" id="{06DF9338-1E68-4E34-9A47-5EA68BD76F8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78" y="4167"/>
                    <a:ext cx="374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9050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41990" dir="1593903" algn="ctr" rotWithShape="0">
                            <a:schemeClr val="accent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36000" tIns="0" rIns="36000" bIns="0">
                    <a:spAutoFit/>
                  </a:bodyPr>
                  <a:lstStyle>
                    <a:lvl1pPr marL="269875" indent="-269875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20000"/>
                      </a:spcBef>
                    </a:pPr>
                    <a:r>
                      <a:rPr lang="de-DE" altLang="de-DE" sz="1200" b="0" dirty="0"/>
                      <a:t>1. </a:t>
                    </a:r>
                    <a:r>
                      <a:rPr lang="de-DE" altLang="de-DE" sz="1200" dirty="0" err="1"/>
                      <a:t>c</a:t>
                    </a:r>
                    <a:r>
                      <a:rPr lang="de-DE" altLang="de-DE" sz="1200" b="0" dirty="0" err="1"/>
                      <a:t>ycle</a:t>
                    </a:r>
                    <a:endParaRPr lang="de-DE" altLang="de-DE" sz="1200" b="0" dirty="0"/>
                  </a:p>
                </p:txBody>
              </p:sp>
            </p:grpSp>
          </p:grpSp>
        </p:grpSp>
        <p:sp>
          <p:nvSpPr>
            <p:cNvPr id="7" name="Text Box 17">
              <a:extLst>
                <a:ext uri="{FF2B5EF4-FFF2-40B4-BE49-F238E27FC236}">
                  <a16:creationId xmlns:a16="http://schemas.microsoft.com/office/drawing/2014/main" id="{01111661-49C2-43A6-9338-6789A6D28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7" y="2991"/>
              <a:ext cx="38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1990" dir="1593903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>
              <a:lvl1pPr marL="269875" indent="-269875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de-DE" altLang="de-DE" sz="1400" b="0" dirty="0">
                  <a:solidFill>
                    <a:srgbClr val="0000FF"/>
                  </a:solidFill>
                </a:rPr>
                <a:t>Master</a:t>
              </a:r>
            </a:p>
          </p:txBody>
        </p:sp>
      </p:grpSp>
      <p:grpSp>
        <p:nvGrpSpPr>
          <p:cNvPr id="17" name="Group 18">
            <a:extLst>
              <a:ext uri="{FF2B5EF4-FFF2-40B4-BE49-F238E27FC236}">
                <a16:creationId xmlns:a16="http://schemas.microsoft.com/office/drawing/2014/main" id="{F1EEAD28-700C-4BD4-BE64-C80A1ED01E98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4624019"/>
            <a:ext cx="3311525" cy="1509712"/>
            <a:chOff x="1509" y="3399"/>
            <a:chExt cx="2086" cy="951"/>
          </a:xfrm>
        </p:grpSpPr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11B3CB36-D642-4FEB-8848-A59AE410A4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0" y="3577"/>
              <a:ext cx="1995" cy="773"/>
              <a:chOff x="1963" y="3373"/>
              <a:chExt cx="1995" cy="773"/>
            </a:xfrm>
          </p:grpSpPr>
          <p:grpSp>
            <p:nvGrpSpPr>
              <p:cNvPr id="20" name="Group 20">
                <a:extLst>
                  <a:ext uri="{FF2B5EF4-FFF2-40B4-BE49-F238E27FC236}">
                    <a16:creationId xmlns:a16="http://schemas.microsoft.com/office/drawing/2014/main" id="{5A817B77-D0BE-4AA0-9CA6-550E98FC49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25" y="3420"/>
                <a:ext cx="1633" cy="726"/>
                <a:chOff x="2325" y="3420"/>
                <a:chExt cx="1633" cy="726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A1FC91D-5FA3-46B0-B38D-9CD2744810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25" y="3420"/>
                  <a:ext cx="1633" cy="726"/>
                  <a:chOff x="2144" y="3057"/>
                  <a:chExt cx="1633" cy="613"/>
                </a:xfrm>
              </p:grpSpPr>
              <p:grpSp>
                <p:nvGrpSpPr>
                  <p:cNvPr id="24" name="Group 22">
                    <a:extLst>
                      <a:ext uri="{FF2B5EF4-FFF2-40B4-BE49-F238E27FC236}">
                        <a16:creationId xmlns:a16="http://schemas.microsoft.com/office/drawing/2014/main" id="{D81E6127-433E-492C-B45D-384B3B00EC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99" y="3057"/>
                    <a:ext cx="893" cy="613"/>
                    <a:chOff x="2499" y="3057"/>
                    <a:chExt cx="1650" cy="613"/>
                  </a:xfrm>
                </p:grpSpPr>
                <p:grpSp>
                  <p:nvGrpSpPr>
                    <p:cNvPr id="27" name="Group 23">
                      <a:extLst>
                        <a:ext uri="{FF2B5EF4-FFF2-40B4-BE49-F238E27FC236}">
                          <a16:creationId xmlns:a16="http://schemas.microsoft.com/office/drawing/2014/main" id="{F9779B6C-51B5-48CD-A23B-E7565690170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99" y="3057"/>
                      <a:ext cx="825" cy="613"/>
                      <a:chOff x="2499" y="3057"/>
                      <a:chExt cx="825" cy="613"/>
                    </a:xfrm>
                  </p:grpSpPr>
                  <p:sp>
                    <p:nvSpPr>
                      <p:cNvPr id="31" name="Arc 24">
                        <a:extLst>
                          <a:ext uri="{FF2B5EF4-FFF2-40B4-BE49-F238E27FC236}">
                            <a16:creationId xmlns:a16="http://schemas.microsoft.com/office/drawing/2014/main" id="{22AC5999-7362-4C8A-9713-D685D344E5C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2499" y="3057"/>
                        <a:ext cx="416" cy="59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18637"/>
                          <a:gd name="T1" fmla="*/ 0 h 21600"/>
                          <a:gd name="T2" fmla="*/ 18637 w 18637"/>
                          <a:gd name="T3" fmla="*/ 10681 h 21600"/>
                          <a:gd name="T4" fmla="*/ 0 w 18637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8637" h="21600" fill="none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</a:path>
                          <a:path w="18637" h="21600" stroke="0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rgbClr val="DE198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41990" dir="1593903" algn="ctr" rotWithShape="0">
                                <a:schemeClr val="accent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36000" tIns="0" rIns="36000" bIns="0" anchor="ctr">
                        <a:spAutoFit/>
                      </a:bodyPr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2" name="Arc 25">
                        <a:extLst>
                          <a:ext uri="{FF2B5EF4-FFF2-40B4-BE49-F238E27FC236}">
                            <a16:creationId xmlns:a16="http://schemas.microsoft.com/office/drawing/2014/main" id="{C575EAC6-915D-41A8-A22E-7A3C641FAA6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 flipV="1">
                        <a:off x="2908" y="3080"/>
                        <a:ext cx="416" cy="59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18637"/>
                          <a:gd name="T1" fmla="*/ 0 h 21600"/>
                          <a:gd name="T2" fmla="*/ 18637 w 18637"/>
                          <a:gd name="T3" fmla="*/ 10681 h 21600"/>
                          <a:gd name="T4" fmla="*/ 0 w 18637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8637" h="21600" fill="none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</a:path>
                          <a:path w="18637" h="21600" stroke="0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rgbClr val="DE198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41990" dir="1593903" algn="ctr" rotWithShape="0">
                                <a:schemeClr val="accent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36000" tIns="0" rIns="36000" bIns="0" anchor="ctr">
                        <a:spAutoFit/>
                      </a:bodyPr>
                      <a:lstStyle/>
                      <a:p>
                        <a:endParaRPr lang="de-DE"/>
                      </a:p>
                    </p:txBody>
                  </p:sp>
                </p:grpSp>
                <p:grpSp>
                  <p:nvGrpSpPr>
                    <p:cNvPr id="28" name="Group 26">
                      <a:extLst>
                        <a:ext uri="{FF2B5EF4-FFF2-40B4-BE49-F238E27FC236}">
                          <a16:creationId xmlns:a16="http://schemas.microsoft.com/office/drawing/2014/main" id="{E275CDD6-0A99-4003-9B7E-C8796903597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324" y="3057"/>
                      <a:ext cx="825" cy="613"/>
                      <a:chOff x="2499" y="3057"/>
                      <a:chExt cx="825" cy="613"/>
                    </a:xfrm>
                  </p:grpSpPr>
                  <p:sp>
                    <p:nvSpPr>
                      <p:cNvPr id="29" name="Arc 27">
                        <a:extLst>
                          <a:ext uri="{FF2B5EF4-FFF2-40B4-BE49-F238E27FC236}">
                            <a16:creationId xmlns:a16="http://schemas.microsoft.com/office/drawing/2014/main" id="{7CA6940C-4ED1-45F3-A426-364B5E6D1D2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flipV="1">
                        <a:off x="2499" y="3057"/>
                        <a:ext cx="416" cy="59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18637"/>
                          <a:gd name="T1" fmla="*/ 0 h 21600"/>
                          <a:gd name="T2" fmla="*/ 18637 w 18637"/>
                          <a:gd name="T3" fmla="*/ 10681 h 21600"/>
                          <a:gd name="T4" fmla="*/ 0 w 18637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8637" h="21600" fill="none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</a:path>
                          <a:path w="18637" h="21600" stroke="0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rgbClr val="DE198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41990" dir="1593903" algn="ctr" rotWithShape="0">
                                <a:schemeClr val="accent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36000" tIns="0" rIns="36000" bIns="0" anchor="ctr">
                        <a:spAutoFit/>
                      </a:bodyPr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30" name="Arc 28">
                        <a:extLst>
                          <a:ext uri="{FF2B5EF4-FFF2-40B4-BE49-F238E27FC236}">
                            <a16:creationId xmlns:a16="http://schemas.microsoft.com/office/drawing/2014/main" id="{07ED0CB4-5399-4F16-A535-F95B9FC72A6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 flipV="1">
                        <a:off x="2908" y="3080"/>
                        <a:ext cx="416" cy="590"/>
                      </a:xfrm>
                      <a:custGeom>
                        <a:avLst/>
                        <a:gdLst>
                          <a:gd name="G0" fmla="+- 0 0 0"/>
                          <a:gd name="G1" fmla="+- 21600 0 0"/>
                          <a:gd name="G2" fmla="+- 21600 0 0"/>
                          <a:gd name="T0" fmla="*/ 0 w 18637"/>
                          <a:gd name="T1" fmla="*/ 0 h 21600"/>
                          <a:gd name="T2" fmla="*/ 18637 w 18637"/>
                          <a:gd name="T3" fmla="*/ 10681 h 21600"/>
                          <a:gd name="T4" fmla="*/ 0 w 18637"/>
                          <a:gd name="T5" fmla="*/ 216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18637" h="21600" fill="none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</a:path>
                          <a:path w="18637" h="21600" stroke="0" extrusionOk="0">
                            <a:moveTo>
                              <a:pt x="-1" y="0"/>
                            </a:moveTo>
                            <a:cubicBezTo>
                              <a:pt x="7667" y="0"/>
                              <a:pt x="14760" y="4065"/>
                              <a:pt x="18636" y="10681"/>
                            </a:cubicBezTo>
                            <a:lnTo>
                              <a:pt x="0" y="21600"/>
                            </a:lnTo>
                            <a:close/>
                          </a:path>
                        </a:pathLst>
                      </a:custGeom>
                      <a:noFill/>
                      <a:ln w="19050">
                        <a:solidFill>
                          <a:srgbClr val="DE198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41990" dir="1593903" algn="ctr" rotWithShape="0">
                                <a:schemeClr val="accent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36000" tIns="0" rIns="36000" bIns="0" anchor="ctr">
                        <a:spAutoFit/>
                      </a:bodyPr>
                      <a:lstStyle/>
                      <a:p>
                        <a:endParaRPr lang="de-DE"/>
                      </a:p>
                    </p:txBody>
                  </p:sp>
                </p:grpSp>
              </p:grpSp>
              <p:sp>
                <p:nvSpPr>
                  <p:cNvPr id="25" name="Line 29">
                    <a:extLst>
                      <a:ext uri="{FF2B5EF4-FFF2-40B4-BE49-F238E27FC236}">
                        <a16:creationId xmlns:a16="http://schemas.microsoft.com/office/drawing/2014/main" id="{3D20DAE5-147B-425B-B4B8-90B71AC128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4" y="3647"/>
                    <a:ext cx="38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DE198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41990" dir="1593903" algn="ctr" rotWithShape="0">
                            <a:schemeClr val="accent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0" rIns="36000" bIns="0" anchor="ctr">
                    <a:spAutoFit/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26" name="Line 30">
                    <a:extLst>
                      <a:ext uri="{FF2B5EF4-FFF2-40B4-BE49-F238E27FC236}">
                        <a16:creationId xmlns:a16="http://schemas.microsoft.com/office/drawing/2014/main" id="{618BE219-27DA-4862-8D88-7361627037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92" y="3647"/>
                    <a:ext cx="38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DE198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141990" dir="1593903" algn="ctr" rotWithShape="0">
                            <a:schemeClr val="accent2"/>
                          </a:outerShdw>
                        </a:effectLst>
                      </a14:hiddenEffects>
                    </a:ext>
                  </a:extLst>
                </p:spPr>
                <p:txBody>
                  <a:bodyPr lIns="36000" tIns="0" rIns="36000" bIns="0" anchor="ctr">
                    <a:spAutoFit/>
                  </a:bodyPr>
                  <a:lstStyle/>
                  <a:p>
                    <a:endParaRPr lang="de-DE"/>
                  </a:p>
                </p:txBody>
              </p:sp>
            </p:grpSp>
            <p:sp>
              <p:nvSpPr>
                <p:cNvPr id="23" name="Line 31">
                  <a:extLst>
                    <a:ext uri="{FF2B5EF4-FFF2-40B4-BE49-F238E27FC236}">
                      <a16:creationId xmlns:a16="http://schemas.microsoft.com/office/drawing/2014/main" id="{6734B548-53D1-4F0C-83AD-A620D9156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3442"/>
                  <a:ext cx="7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41990" dir="1593903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wrap="none" lIns="36000" tIns="0" rIns="36000" bIns="0" anchor="ctr">
                  <a:spAutoFit/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21" name="Text Box 32">
                <a:extLst>
                  <a:ext uri="{FF2B5EF4-FFF2-40B4-BE49-F238E27FC236}">
                    <a16:creationId xmlns:a16="http://schemas.microsoft.com/office/drawing/2014/main" id="{3EDA3BA9-AF37-4709-A2C6-5A7474CE84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3" y="3373"/>
                <a:ext cx="339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41990" dir="1593903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lIns="36000" tIns="0" rIns="36000" bIns="0">
                <a:spAutoFit/>
              </a:bodyPr>
              <a:lstStyle>
                <a:lvl1pPr marL="269875" indent="-26987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de-DE" altLang="de-DE" sz="1200" b="0">
                    <a:solidFill>
                      <a:srgbClr val="DE1981"/>
                    </a:solidFill>
                  </a:rPr>
                  <a:t>50 mm</a:t>
                </a:r>
              </a:p>
            </p:txBody>
          </p:sp>
        </p:grpSp>
        <p:sp>
          <p:nvSpPr>
            <p:cNvPr id="19" name="Text Box 33">
              <a:extLst>
                <a:ext uri="{FF2B5EF4-FFF2-40B4-BE49-F238E27FC236}">
                  <a16:creationId xmlns:a16="http://schemas.microsoft.com/office/drawing/2014/main" id="{1E35D26B-F283-4213-944A-3F4E19605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9" y="3399"/>
              <a:ext cx="326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1990" dir="1593903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>
              <a:lvl1pPr marL="269875" indent="-269875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de-DE" altLang="de-DE" sz="1400" b="0">
                  <a:solidFill>
                    <a:srgbClr val="DE1981"/>
                  </a:solidFill>
                </a:rPr>
                <a:t>Slave</a:t>
              </a:r>
            </a:p>
          </p:txBody>
        </p:sp>
      </p:grpSp>
      <p:grpSp>
        <p:nvGrpSpPr>
          <p:cNvPr id="33" name="Group 34">
            <a:extLst>
              <a:ext uri="{FF2B5EF4-FFF2-40B4-BE49-F238E27FC236}">
                <a16:creationId xmlns:a16="http://schemas.microsoft.com/office/drawing/2014/main" id="{F6A0E720-BF95-4C68-AE8B-296D157824CA}"/>
              </a:ext>
            </a:extLst>
          </p:cNvPr>
          <p:cNvGrpSpPr>
            <a:grpSpLocks/>
          </p:cNvGrpSpPr>
          <p:nvPr/>
        </p:nvGrpSpPr>
        <p:grpSpPr bwMode="auto">
          <a:xfrm>
            <a:off x="5708652" y="4333506"/>
            <a:ext cx="3638551" cy="2157413"/>
            <a:chOff x="3596" y="3216"/>
            <a:chExt cx="2292" cy="1359"/>
          </a:xfrm>
        </p:grpSpPr>
        <p:grpSp>
          <p:nvGrpSpPr>
            <p:cNvPr id="34" name="Group 35">
              <a:extLst>
                <a:ext uri="{FF2B5EF4-FFF2-40B4-BE49-F238E27FC236}">
                  <a16:creationId xmlns:a16="http://schemas.microsoft.com/office/drawing/2014/main" id="{56059B86-BFA1-44FF-AD8D-18950E351F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6" y="3216"/>
              <a:ext cx="1825" cy="1271"/>
              <a:chOff x="3959" y="3012"/>
              <a:chExt cx="1825" cy="1271"/>
            </a:xfrm>
          </p:grpSpPr>
          <p:sp>
            <p:nvSpPr>
              <p:cNvPr id="36" name="Line 36">
                <a:extLst>
                  <a:ext uri="{FF2B5EF4-FFF2-40B4-BE49-F238E27FC236}">
                    <a16:creationId xmlns:a16="http://schemas.microsoft.com/office/drawing/2014/main" id="{79933BE5-1B18-40BD-A5A6-4EC60D8FB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9" y="3012"/>
                <a:ext cx="1633" cy="111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41990" dir="1593903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lIns="36000" tIns="0" rIns="36000" bIns="0" anchor="ctr">
                <a:spAutoFit/>
              </a:bodyPr>
              <a:lstStyle/>
              <a:p>
                <a:endParaRPr lang="de-DE"/>
              </a:p>
            </p:txBody>
          </p:sp>
          <p:grpSp>
            <p:nvGrpSpPr>
              <p:cNvPr id="37" name="Group 37">
                <a:extLst>
                  <a:ext uri="{FF2B5EF4-FFF2-40B4-BE49-F238E27FC236}">
                    <a16:creationId xmlns:a16="http://schemas.microsoft.com/office/drawing/2014/main" id="{F23862E6-BD02-4413-822D-2622B38527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9" y="3421"/>
                <a:ext cx="1633" cy="726"/>
                <a:chOff x="2144" y="3057"/>
                <a:chExt cx="1633" cy="613"/>
              </a:xfrm>
            </p:grpSpPr>
            <p:grpSp>
              <p:nvGrpSpPr>
                <p:cNvPr id="40" name="Group 38">
                  <a:extLst>
                    <a:ext uri="{FF2B5EF4-FFF2-40B4-BE49-F238E27FC236}">
                      <a16:creationId xmlns:a16="http://schemas.microsoft.com/office/drawing/2014/main" id="{436BFDBF-66A5-40CE-816E-1B1622714D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9" y="3057"/>
                  <a:ext cx="893" cy="613"/>
                  <a:chOff x="2499" y="3057"/>
                  <a:chExt cx="1650" cy="613"/>
                </a:xfrm>
              </p:grpSpPr>
              <p:grpSp>
                <p:nvGrpSpPr>
                  <p:cNvPr id="43" name="Group 39">
                    <a:extLst>
                      <a:ext uri="{FF2B5EF4-FFF2-40B4-BE49-F238E27FC236}">
                        <a16:creationId xmlns:a16="http://schemas.microsoft.com/office/drawing/2014/main" id="{2E644D52-E0A1-458B-9E61-D083E9FEF8B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99" y="3057"/>
                    <a:ext cx="825" cy="613"/>
                    <a:chOff x="2499" y="3057"/>
                    <a:chExt cx="825" cy="613"/>
                  </a:xfrm>
                </p:grpSpPr>
                <p:sp>
                  <p:nvSpPr>
                    <p:cNvPr id="47" name="Arc 40">
                      <a:extLst>
                        <a:ext uri="{FF2B5EF4-FFF2-40B4-BE49-F238E27FC236}">
                          <a16:creationId xmlns:a16="http://schemas.microsoft.com/office/drawing/2014/main" id="{0DE8C7F9-4F04-4020-8F4D-E43F66DD79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2499" y="3057"/>
                      <a:ext cx="416" cy="59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18637"/>
                        <a:gd name="T1" fmla="*/ 0 h 21600"/>
                        <a:gd name="T2" fmla="*/ 18637 w 18637"/>
                        <a:gd name="T3" fmla="*/ 10681 h 21600"/>
                        <a:gd name="T4" fmla="*/ 0 w 1863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8637" h="21600" fill="none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</a:path>
                        <a:path w="18637" h="21600" stroke="0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DE198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41990" dir="1593903" algn="ctr" rotWithShape="0">
                              <a:schemeClr val="accent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6000" tIns="0" rIns="36000" bIns="0" anchor="ctr">
                      <a:spAutoFit/>
                    </a:bodyPr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8" name="Arc 41">
                      <a:extLst>
                        <a:ext uri="{FF2B5EF4-FFF2-40B4-BE49-F238E27FC236}">
                          <a16:creationId xmlns:a16="http://schemas.microsoft.com/office/drawing/2014/main" id="{FBC22354-91CD-491E-B957-4B1103E5C1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 flipV="1">
                      <a:off x="2908" y="3080"/>
                      <a:ext cx="416" cy="59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18637"/>
                        <a:gd name="T1" fmla="*/ 0 h 21600"/>
                        <a:gd name="T2" fmla="*/ 18637 w 18637"/>
                        <a:gd name="T3" fmla="*/ 10681 h 21600"/>
                        <a:gd name="T4" fmla="*/ 0 w 1863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8637" h="21600" fill="none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</a:path>
                        <a:path w="18637" h="21600" stroke="0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DE198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41990" dir="1593903" algn="ctr" rotWithShape="0">
                              <a:schemeClr val="accent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6000" tIns="0" rIns="36000" bIns="0" anchor="ctr">
                      <a:spAutoFit/>
                    </a:bodyPr>
                    <a:lstStyle/>
                    <a:p>
                      <a:endParaRPr lang="de-DE"/>
                    </a:p>
                  </p:txBody>
                </p:sp>
              </p:grpSp>
              <p:grpSp>
                <p:nvGrpSpPr>
                  <p:cNvPr id="44" name="Group 42">
                    <a:extLst>
                      <a:ext uri="{FF2B5EF4-FFF2-40B4-BE49-F238E27FC236}">
                        <a16:creationId xmlns:a16="http://schemas.microsoft.com/office/drawing/2014/main" id="{EC9AB174-4E00-48D9-9555-7E27AE7291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H="1">
                    <a:off x="3324" y="3057"/>
                    <a:ext cx="825" cy="613"/>
                    <a:chOff x="2499" y="3057"/>
                    <a:chExt cx="825" cy="613"/>
                  </a:xfrm>
                </p:grpSpPr>
                <p:sp>
                  <p:nvSpPr>
                    <p:cNvPr id="45" name="Arc 43">
                      <a:extLst>
                        <a:ext uri="{FF2B5EF4-FFF2-40B4-BE49-F238E27FC236}">
                          <a16:creationId xmlns:a16="http://schemas.microsoft.com/office/drawing/2014/main" id="{23EE5B62-741B-4F11-8DBA-7568A7A4B2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2499" y="3057"/>
                      <a:ext cx="416" cy="59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18637"/>
                        <a:gd name="T1" fmla="*/ 0 h 21600"/>
                        <a:gd name="T2" fmla="*/ 18637 w 18637"/>
                        <a:gd name="T3" fmla="*/ 10681 h 21600"/>
                        <a:gd name="T4" fmla="*/ 0 w 1863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8637" h="21600" fill="none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</a:path>
                        <a:path w="18637" h="21600" stroke="0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DE198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41990" dir="1593903" algn="ctr" rotWithShape="0">
                              <a:schemeClr val="accent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6000" tIns="0" rIns="36000" bIns="0" anchor="ctr">
                      <a:spAutoFit/>
                    </a:bodyPr>
                    <a:lstStyle/>
                    <a:p>
                      <a:endParaRPr lang="de-DE"/>
                    </a:p>
                  </p:txBody>
                </p:sp>
                <p:sp>
                  <p:nvSpPr>
                    <p:cNvPr id="46" name="Arc 44">
                      <a:extLst>
                        <a:ext uri="{FF2B5EF4-FFF2-40B4-BE49-F238E27FC236}">
                          <a16:creationId xmlns:a16="http://schemas.microsoft.com/office/drawing/2014/main" id="{D49B9350-9620-44EC-BDB4-F1B5B4FEE3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 flipV="1">
                      <a:off x="2908" y="3080"/>
                      <a:ext cx="416" cy="590"/>
                    </a:xfrm>
                    <a:custGeom>
                      <a:avLst/>
                      <a:gdLst>
                        <a:gd name="G0" fmla="+- 0 0 0"/>
                        <a:gd name="G1" fmla="+- 21600 0 0"/>
                        <a:gd name="G2" fmla="+- 21600 0 0"/>
                        <a:gd name="T0" fmla="*/ 0 w 18637"/>
                        <a:gd name="T1" fmla="*/ 0 h 21600"/>
                        <a:gd name="T2" fmla="*/ 18637 w 18637"/>
                        <a:gd name="T3" fmla="*/ 10681 h 21600"/>
                        <a:gd name="T4" fmla="*/ 0 w 18637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8637" h="21600" fill="none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</a:path>
                        <a:path w="18637" h="21600" stroke="0" extrusionOk="0">
                          <a:moveTo>
                            <a:pt x="-1" y="0"/>
                          </a:moveTo>
                          <a:cubicBezTo>
                            <a:pt x="7667" y="0"/>
                            <a:pt x="14760" y="4065"/>
                            <a:pt x="18636" y="10681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9050">
                      <a:solidFill>
                        <a:srgbClr val="DE198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141990" dir="1593903" algn="ctr" rotWithShape="0">
                              <a:schemeClr val="accent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36000" tIns="0" rIns="36000" bIns="0" anchor="ctr">
                      <a:spAutoFit/>
                    </a:bodyPr>
                    <a:lstStyle/>
                    <a:p>
                      <a:endParaRPr lang="de-DE"/>
                    </a:p>
                  </p:txBody>
                </p:sp>
              </p:grpSp>
            </p:grpSp>
            <p:sp>
              <p:nvSpPr>
                <p:cNvPr id="41" name="Line 45">
                  <a:extLst>
                    <a:ext uri="{FF2B5EF4-FFF2-40B4-BE49-F238E27FC236}">
                      <a16:creationId xmlns:a16="http://schemas.microsoft.com/office/drawing/2014/main" id="{04599DDB-AF53-4560-AF4D-62D77855B5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44" y="3647"/>
                  <a:ext cx="386" cy="0"/>
                </a:xfrm>
                <a:prstGeom prst="line">
                  <a:avLst/>
                </a:prstGeom>
                <a:noFill/>
                <a:ln w="19050">
                  <a:solidFill>
                    <a:srgbClr val="DE198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41990" dir="1593903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lIns="36000" tIns="0" rIns="36000" bIns="0"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42" name="Line 46">
                  <a:extLst>
                    <a:ext uri="{FF2B5EF4-FFF2-40B4-BE49-F238E27FC236}">
                      <a16:creationId xmlns:a16="http://schemas.microsoft.com/office/drawing/2014/main" id="{2DE1FE6F-BC87-4A23-9A60-E7D6967794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92" y="3647"/>
                  <a:ext cx="385" cy="0"/>
                </a:xfrm>
                <a:prstGeom prst="line">
                  <a:avLst/>
                </a:prstGeom>
                <a:noFill/>
                <a:ln w="19050">
                  <a:solidFill>
                    <a:srgbClr val="DE198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41990" dir="1593903" algn="ctr" rotWithShape="0">
                          <a:schemeClr val="accent2"/>
                        </a:outerShdw>
                      </a:effectLst>
                    </a14:hiddenEffects>
                  </a:ext>
                </a:extLst>
              </p:spPr>
              <p:txBody>
                <a:bodyPr lIns="36000" tIns="0" rIns="36000" bIns="0" anchor="ctr">
                  <a:spAutoFit/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38" name="Line 47">
                <a:extLst>
                  <a:ext uri="{FF2B5EF4-FFF2-40B4-BE49-F238E27FC236}">
                    <a16:creationId xmlns:a16="http://schemas.microsoft.com/office/drawing/2014/main" id="{AE6FA623-DBB9-4A71-84A5-16AD71AB4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92" y="3012"/>
                <a:ext cx="0" cy="11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41990" dir="1593903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lIns="36000" tIns="0" rIns="36000" bIns="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9" name="Text Box 48">
                <a:extLst>
                  <a:ext uri="{FF2B5EF4-FFF2-40B4-BE49-F238E27FC236}">
                    <a16:creationId xmlns:a16="http://schemas.microsoft.com/office/drawing/2014/main" id="{743A5A93-C92B-4FDB-9268-EAC68BCDF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0" y="4167"/>
                <a:ext cx="37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41990" dir="1593903" algn="ctr" rotWithShape="0">
                        <a:schemeClr val="accent2"/>
                      </a:outerShdw>
                    </a:effectLst>
                  </a14:hiddenEffects>
                </a:ext>
              </a:extLst>
            </p:spPr>
            <p:txBody>
              <a:bodyPr wrap="none" lIns="36000" tIns="0" rIns="36000" bIns="0">
                <a:spAutoFit/>
              </a:bodyPr>
              <a:lstStyle>
                <a:lvl1pPr marL="269875" indent="-269875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20000"/>
                  </a:spcBef>
                </a:pPr>
                <a:r>
                  <a:rPr lang="de-DE" altLang="de-DE" sz="1200" b="0" dirty="0"/>
                  <a:t>2. </a:t>
                </a:r>
                <a:r>
                  <a:rPr lang="de-DE" altLang="de-DE" sz="1200" dirty="0" err="1"/>
                  <a:t>cycle</a:t>
                </a:r>
                <a:endParaRPr lang="de-DE" altLang="de-DE" sz="1200" b="0" dirty="0"/>
              </a:p>
            </p:txBody>
          </p:sp>
        </p:grpSp>
        <p:sp>
          <p:nvSpPr>
            <p:cNvPr id="35" name="Text Box 49">
              <a:extLst>
                <a:ext uri="{FF2B5EF4-FFF2-40B4-BE49-F238E27FC236}">
                  <a16:creationId xmlns:a16="http://schemas.microsoft.com/office/drawing/2014/main" id="{D9A4C073-B402-4C63-A9D5-3E291A902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1" y="4441"/>
              <a:ext cx="38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1990" dir="1593903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>
              <a:lvl1pPr marL="269875" indent="-269875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de-DE" altLang="de-DE" sz="1400" b="0" dirty="0"/>
                <a:t>Master</a:t>
              </a:r>
            </a:p>
          </p:txBody>
        </p:sp>
      </p:grpSp>
      <p:grpSp>
        <p:nvGrpSpPr>
          <p:cNvPr id="49" name="Group 50">
            <a:extLst>
              <a:ext uri="{FF2B5EF4-FFF2-40B4-BE49-F238E27FC236}">
                <a16:creationId xmlns:a16="http://schemas.microsoft.com/office/drawing/2014/main" id="{1B81D043-EAC8-4CD5-A877-F0A4E0AF0C78}"/>
              </a:ext>
            </a:extLst>
          </p:cNvPr>
          <p:cNvGrpSpPr>
            <a:grpSpLocks/>
          </p:cNvGrpSpPr>
          <p:nvPr/>
        </p:nvGrpSpPr>
        <p:grpSpPr bwMode="auto">
          <a:xfrm>
            <a:off x="6140450" y="1885581"/>
            <a:ext cx="1470025" cy="576263"/>
            <a:chOff x="3868" y="1696"/>
            <a:chExt cx="926" cy="341"/>
          </a:xfrm>
        </p:grpSpPr>
        <p:sp>
          <p:nvSpPr>
            <p:cNvPr id="50" name="Line 51">
              <a:extLst>
                <a:ext uri="{FF2B5EF4-FFF2-40B4-BE49-F238E27FC236}">
                  <a16:creationId xmlns:a16="http://schemas.microsoft.com/office/drawing/2014/main" id="{897565FD-97B4-4270-8F11-EAFDF64B9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7" y="2037"/>
              <a:ext cx="4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41990" dir="1593903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36000" tIns="0" rIns="36000" bIns="0" anchor="ctr">
              <a:spAutoFit/>
            </a:bodyPr>
            <a:lstStyle/>
            <a:p>
              <a:endParaRPr lang="de-DE"/>
            </a:p>
          </p:txBody>
        </p:sp>
        <p:sp>
          <p:nvSpPr>
            <p:cNvPr id="51" name="Line 52">
              <a:extLst>
                <a:ext uri="{FF2B5EF4-FFF2-40B4-BE49-F238E27FC236}">
                  <a16:creationId xmlns:a16="http://schemas.microsoft.com/office/drawing/2014/main" id="{F49ABA87-FB91-40B5-9C31-42F9AAD34C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8" y="1696"/>
              <a:ext cx="6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41990" dir="1593903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lIns="36000" tIns="0" rIns="36000" bIns="0" anchor="ctr">
              <a:spAutoFit/>
            </a:bodyPr>
            <a:lstStyle/>
            <a:p>
              <a:endParaRPr lang="de-DE"/>
            </a:p>
          </p:txBody>
        </p:sp>
        <p:sp>
          <p:nvSpPr>
            <p:cNvPr id="52" name="Line 53">
              <a:extLst>
                <a:ext uri="{FF2B5EF4-FFF2-40B4-BE49-F238E27FC236}">
                  <a16:creationId xmlns:a16="http://schemas.microsoft.com/office/drawing/2014/main" id="{6667B746-3102-4DD5-B697-31F3B37DD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78" y="1696"/>
              <a:ext cx="0" cy="323"/>
            </a:xfrm>
            <a:prstGeom prst="line">
              <a:avLst/>
            </a:prstGeom>
            <a:noFill/>
            <a:ln w="19050">
              <a:solidFill>
                <a:srgbClr val="DE198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41990" dir="1593903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36000" tIns="0" rIns="36000" bIns="0" anchor="ctr">
              <a:spAutoFit/>
            </a:bodyPr>
            <a:lstStyle/>
            <a:p>
              <a:endParaRPr lang="de-DE"/>
            </a:p>
          </p:txBody>
        </p:sp>
        <p:sp>
          <p:nvSpPr>
            <p:cNvPr id="53" name="Text Box 54">
              <a:extLst>
                <a:ext uri="{FF2B5EF4-FFF2-40B4-BE49-F238E27FC236}">
                  <a16:creationId xmlns:a16="http://schemas.microsoft.com/office/drawing/2014/main" id="{4A364C18-EABC-472C-B422-9CDD68FEB2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7" y="1826"/>
              <a:ext cx="387" cy="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DE198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41990" dir="1593903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36000" tIns="0" rIns="36000" bIns="0">
              <a:spAutoFit/>
            </a:bodyPr>
            <a:lstStyle>
              <a:lvl1pPr marL="269875" indent="-269875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de-DE" altLang="de-DE" sz="1400" b="0">
                  <a:solidFill>
                    <a:srgbClr val="DE1981"/>
                  </a:solidFill>
                </a:rPr>
                <a:t>50 mm</a:t>
              </a:r>
            </a:p>
          </p:txBody>
        </p:sp>
      </p:grpSp>
      <p:sp>
        <p:nvSpPr>
          <p:cNvPr id="54" name="Pfeil: nach oben gekrümmt 53">
            <a:extLst>
              <a:ext uri="{FF2B5EF4-FFF2-40B4-BE49-F238E27FC236}">
                <a16:creationId xmlns:a16="http://schemas.microsoft.com/office/drawing/2014/main" id="{7E91D8D7-E488-426B-9497-136F02F9797F}"/>
              </a:ext>
            </a:extLst>
          </p:cNvPr>
          <p:cNvSpPr/>
          <p:nvPr/>
        </p:nvSpPr>
        <p:spPr>
          <a:xfrm>
            <a:off x="6860979" y="2731921"/>
            <a:ext cx="442315" cy="322627"/>
          </a:xfrm>
          <a:prstGeom prst="curvedUp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4ED0F-0D3B-4082-B4BD-28A9D74C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disk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B4FD9D-1A41-4056-895F-471840CFE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Ready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endParaRPr lang="de-DE" dirty="0"/>
          </a:p>
          <a:p>
            <a:pPr lvl="1"/>
            <a:r>
              <a:rPr lang="de-DE" dirty="0"/>
              <a:t>Integrated in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Drive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Synchronous</a:t>
            </a:r>
            <a:endParaRPr lang="de-DE" dirty="0"/>
          </a:p>
          <a:p>
            <a:pPr lvl="1"/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usable</a:t>
            </a:r>
            <a:r>
              <a:rPr lang="de-DE" dirty="0"/>
              <a:t> in </a:t>
            </a:r>
            <a:r>
              <a:rPr lang="de-DE" dirty="0" err="1"/>
              <a:t>command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and </a:t>
            </a:r>
            <a:r>
              <a:rPr lang="de-DE" dirty="0" err="1"/>
              <a:t>motion</a:t>
            </a:r>
            <a:r>
              <a:rPr lang="de-DE" dirty="0"/>
              <a:t> block </a:t>
            </a:r>
            <a:r>
              <a:rPr lang="de-DE" dirty="0" err="1"/>
              <a:t>mode</a:t>
            </a:r>
            <a:endParaRPr lang="de-DE" dirty="0"/>
          </a:p>
          <a:p>
            <a:pPr lvl="2"/>
            <a:r>
              <a:rPr lang="de-DE" dirty="0"/>
              <a:t>Standard </a:t>
            </a:r>
            <a:r>
              <a:rPr lang="de-DE" dirty="0" err="1"/>
              <a:t>function</a:t>
            </a:r>
            <a:endParaRPr lang="de-DE" dirty="0"/>
          </a:p>
          <a:p>
            <a:pPr lvl="2"/>
            <a:r>
              <a:rPr lang="de-DE" dirty="0" err="1"/>
              <a:t>Parameterize</a:t>
            </a:r>
            <a:r>
              <a:rPr lang="de-DE" dirty="0"/>
              <a:t> </a:t>
            </a:r>
            <a:r>
              <a:rPr lang="de-DE" dirty="0" err="1"/>
              <a:t>it</a:t>
            </a:r>
            <a:endParaRPr lang="de-DE" dirty="0"/>
          </a:p>
          <a:p>
            <a:pPr lvl="2"/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programming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06DAF7-E63D-478F-A755-FDEA5543E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52" y="3198883"/>
            <a:ext cx="4935702" cy="324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7B8703-6116-44EA-B926-6FA4BE102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451" y="3198883"/>
            <a:ext cx="582939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93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7A6B8-B0FA-4446-A6B9-065E841E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disk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5396D9-F5CF-46C9-B569-F821F28F6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Cam </a:t>
            </a:r>
            <a:r>
              <a:rPr lang="de-DE" sz="2000" dirty="0" err="1"/>
              <a:t>designer</a:t>
            </a:r>
            <a:r>
              <a:rPr lang="de-DE" sz="2000" dirty="0"/>
              <a:t> </a:t>
            </a:r>
            <a:r>
              <a:rPr lang="de-DE" sz="2000" dirty="0" err="1"/>
              <a:t>integrated</a:t>
            </a:r>
            <a:endParaRPr lang="de-DE" sz="2000" dirty="0"/>
          </a:p>
          <a:p>
            <a:pPr lvl="1"/>
            <a:r>
              <a:rPr lang="de-DE" dirty="0"/>
              <a:t>Interactive</a:t>
            </a:r>
          </a:p>
          <a:p>
            <a:pPr lvl="1"/>
            <a:r>
              <a:rPr lang="de-DE" dirty="0"/>
              <a:t>Free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license</a:t>
            </a:r>
            <a:r>
              <a:rPr lang="de-DE" dirty="0"/>
              <a:t> </a:t>
            </a:r>
            <a:r>
              <a:rPr lang="de-DE" dirty="0" err="1"/>
              <a:t>fees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68BEB31-6CC6-4253-95A1-4AA65C2C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3" y="2421678"/>
            <a:ext cx="7453745" cy="40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21DE1-77E0-4119-A25A-42B755FF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disk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F254BC-FE27-462D-A748-F53C1762F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err="1"/>
              <a:t>Coupling</a:t>
            </a:r>
            <a:r>
              <a:rPr lang="de-DE" sz="2000" dirty="0"/>
              <a:t> </a:t>
            </a:r>
            <a:r>
              <a:rPr lang="de-DE" sz="2000" dirty="0" err="1"/>
              <a:t>command</a:t>
            </a:r>
            <a:r>
              <a:rPr lang="de-DE" sz="2000" dirty="0"/>
              <a:t>: </a:t>
            </a:r>
            <a:r>
              <a:rPr lang="de-DE" dirty="0" err="1"/>
              <a:t>MC_CamInAbsolute</a:t>
            </a:r>
            <a:endParaRPr lang="de-DE" dirty="0"/>
          </a:p>
          <a:p>
            <a:r>
              <a:rPr lang="en-US" dirty="0"/>
              <a:t>Start of a preset cam plate</a:t>
            </a:r>
          </a:p>
          <a:p>
            <a:pPr lvl="1"/>
            <a:r>
              <a:rPr lang="en-US" dirty="0"/>
              <a:t>The position from which the coupling should be active, i.e. from when the slave should follow the master synchronously, is explicitly specified by the user.</a:t>
            </a:r>
          </a:p>
          <a:p>
            <a:pPr lvl="1"/>
            <a:r>
              <a:rPr lang="en-US" dirty="0"/>
              <a:t>The motion profile for the compensation of the slave / master actual position and the synchronous position is calculated automatically from the differences of the positions.</a:t>
            </a:r>
          </a:p>
          <a:p>
            <a:pPr lvl="2"/>
            <a:r>
              <a:rPr lang="en-US" dirty="0"/>
              <a:t>The profile uses jerk-limiting mathematics, the jerk results indirectly</a:t>
            </a:r>
          </a:p>
          <a:p>
            <a:pPr lvl="2"/>
            <a:r>
              <a:rPr lang="en-US" dirty="0"/>
              <a:t>Identical to </a:t>
            </a:r>
            <a:r>
              <a:rPr lang="en-US" dirty="0" err="1"/>
              <a:t>MC_GearInPosition</a:t>
            </a:r>
            <a:endParaRPr lang="en-US" dirty="0"/>
          </a:p>
          <a:p>
            <a:pPr lvl="1"/>
            <a:r>
              <a:rPr lang="en-US" dirty="0"/>
              <a:t>Master and slave can be interpreted relative </a:t>
            </a:r>
            <a:r>
              <a:rPr lang="en-US" strike="sngStrike" dirty="0"/>
              <a:t>or absolute</a:t>
            </a:r>
          </a:p>
          <a:p>
            <a:pPr lvl="2"/>
            <a:r>
              <a:rPr lang="en-US" dirty="0"/>
              <a:t>With absolute the coupling point must be on the curve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3C376F-4AFE-4B49-9167-5E0500EE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129" y="3572256"/>
            <a:ext cx="3188208" cy="28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48E13-D358-4B41-95D9-66D8EBCF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disk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669A8B-272D-4AEF-8B13-5C76167E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3816847" cy="4351338"/>
          </a:xfrm>
        </p:spPr>
        <p:txBody>
          <a:bodyPr/>
          <a:lstStyle/>
          <a:p>
            <a:r>
              <a:rPr lang="de-DE" sz="2000" dirty="0" err="1"/>
              <a:t>Sequencing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cams</a:t>
            </a:r>
            <a:endParaRPr lang="de-DE" sz="2000" dirty="0"/>
          </a:p>
          <a:p>
            <a:pPr lvl="1"/>
            <a:r>
              <a:rPr lang="de-DE" dirty="0" err="1"/>
              <a:t>Parameterize</a:t>
            </a:r>
            <a:r>
              <a:rPr lang="de-DE" dirty="0"/>
              <a:t> </a:t>
            </a:r>
            <a:r>
              <a:rPr lang="de-DE" dirty="0" err="1"/>
              <a:t>it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262CA6-681C-456D-9A96-248466E7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999" y="1237645"/>
            <a:ext cx="2533650" cy="10096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E7D10E3-C250-4AB3-9DCC-DFFC5085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724" y="2783873"/>
            <a:ext cx="1600200" cy="1314450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1829314-0CF5-46BE-8670-2572D4AD6423}"/>
              </a:ext>
            </a:extLst>
          </p:cNvPr>
          <p:cNvSpPr txBox="1">
            <a:spLocks/>
          </p:cNvSpPr>
          <p:nvPr/>
        </p:nvSpPr>
        <p:spPr>
          <a:xfrm>
            <a:off x="5033275" y="1240345"/>
            <a:ext cx="38168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r>
              <a:rPr lang="de-DE" dirty="0"/>
              <a:t>Single </a:t>
            </a:r>
            <a:r>
              <a:rPr lang="de-DE" dirty="0" err="1"/>
              <a:t>shot</a:t>
            </a:r>
            <a:r>
              <a:rPr lang="de-DE" dirty="0"/>
              <a:t> </a:t>
            </a:r>
            <a:r>
              <a:rPr lang="de-DE" dirty="0" err="1"/>
              <a:t>cam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cam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Sequence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cam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E3B5E7E-EE5E-4173-B096-A5E8EC6C2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899" y="4401972"/>
            <a:ext cx="3371850" cy="1533525"/>
          </a:xfrm>
          <a:prstGeom prst="rect">
            <a:avLst/>
          </a:prstGeom>
        </p:spPr>
      </p:pic>
      <p:pic>
        <p:nvPicPr>
          <p:cNvPr id="16" name="Grafik 15" descr="Ein Bild, das Tisch enthält.&#10;&#10;Automatisch generierte Beschreibung">
            <a:extLst>
              <a:ext uri="{FF2B5EF4-FFF2-40B4-BE49-F238E27FC236}">
                <a16:creationId xmlns:a16="http://schemas.microsoft.com/office/drawing/2014/main" id="{AF310458-EEA9-4086-B17C-5DBA1A6AE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00" y="2335497"/>
            <a:ext cx="371692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9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B96C9-D0A4-4022-811C-0CB3D547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Timeline </a:t>
            </a:r>
            <a:r>
              <a:rPr lang="de-DE" dirty="0" err="1"/>
              <a:t>versions</a:t>
            </a:r>
            <a:endParaRPr lang="de-DE" dirty="0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5C805CB-BB22-4733-BBC9-CAF83CAC2FFB}"/>
              </a:ext>
            </a:extLst>
          </p:cNvPr>
          <p:cNvSpPr/>
          <p:nvPr/>
        </p:nvSpPr>
        <p:spPr>
          <a:xfrm>
            <a:off x="2040768" y="1960060"/>
            <a:ext cx="2094100" cy="837640"/>
          </a:xfrm>
          <a:custGeom>
            <a:avLst/>
            <a:gdLst>
              <a:gd name="connsiteX0" fmla="*/ 0 w 2094100"/>
              <a:gd name="connsiteY0" fmla="*/ 0 h 837640"/>
              <a:gd name="connsiteX1" fmla="*/ 1675280 w 2094100"/>
              <a:gd name="connsiteY1" fmla="*/ 0 h 837640"/>
              <a:gd name="connsiteX2" fmla="*/ 2094100 w 2094100"/>
              <a:gd name="connsiteY2" fmla="*/ 418820 h 837640"/>
              <a:gd name="connsiteX3" fmla="*/ 1675280 w 2094100"/>
              <a:gd name="connsiteY3" fmla="*/ 837640 h 837640"/>
              <a:gd name="connsiteX4" fmla="*/ 0 w 2094100"/>
              <a:gd name="connsiteY4" fmla="*/ 837640 h 837640"/>
              <a:gd name="connsiteX5" fmla="*/ 418820 w 2094100"/>
              <a:gd name="connsiteY5" fmla="*/ 418820 h 837640"/>
              <a:gd name="connsiteX6" fmla="*/ 0 w 2094100"/>
              <a:gd name="connsiteY6" fmla="*/ 0 h 83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4100" h="837640">
                <a:moveTo>
                  <a:pt x="0" y="0"/>
                </a:moveTo>
                <a:lnTo>
                  <a:pt x="1675280" y="0"/>
                </a:lnTo>
                <a:lnTo>
                  <a:pt x="2094100" y="418820"/>
                </a:lnTo>
                <a:lnTo>
                  <a:pt x="1675280" y="837640"/>
                </a:lnTo>
                <a:lnTo>
                  <a:pt x="0" y="837640"/>
                </a:lnTo>
                <a:lnTo>
                  <a:pt x="418820" y="4188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828" tIns="21336" rIns="440156" bIns="21336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6.4-D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Meeting 2019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F9E563D-F8D5-4C5E-8C8F-4A46D9B6DC05}"/>
              </a:ext>
            </a:extLst>
          </p:cNvPr>
          <p:cNvSpPr/>
          <p:nvPr/>
        </p:nvSpPr>
        <p:spPr>
          <a:xfrm>
            <a:off x="3918868" y="1960060"/>
            <a:ext cx="2094100" cy="837640"/>
          </a:xfrm>
          <a:custGeom>
            <a:avLst/>
            <a:gdLst>
              <a:gd name="connsiteX0" fmla="*/ 0 w 2094100"/>
              <a:gd name="connsiteY0" fmla="*/ 0 h 837640"/>
              <a:gd name="connsiteX1" fmla="*/ 1675280 w 2094100"/>
              <a:gd name="connsiteY1" fmla="*/ 0 h 837640"/>
              <a:gd name="connsiteX2" fmla="*/ 2094100 w 2094100"/>
              <a:gd name="connsiteY2" fmla="*/ 418820 h 837640"/>
              <a:gd name="connsiteX3" fmla="*/ 1675280 w 2094100"/>
              <a:gd name="connsiteY3" fmla="*/ 837640 h 837640"/>
              <a:gd name="connsiteX4" fmla="*/ 0 w 2094100"/>
              <a:gd name="connsiteY4" fmla="*/ 837640 h 837640"/>
              <a:gd name="connsiteX5" fmla="*/ 418820 w 2094100"/>
              <a:gd name="connsiteY5" fmla="*/ 418820 h 837640"/>
              <a:gd name="connsiteX6" fmla="*/ 0 w 2094100"/>
              <a:gd name="connsiteY6" fmla="*/ 0 h 83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4100" h="837640">
                <a:moveTo>
                  <a:pt x="0" y="0"/>
                </a:moveTo>
                <a:lnTo>
                  <a:pt x="1675280" y="0"/>
                </a:lnTo>
                <a:lnTo>
                  <a:pt x="2094100" y="418820"/>
                </a:lnTo>
                <a:lnTo>
                  <a:pt x="1675280" y="837640"/>
                </a:lnTo>
                <a:lnTo>
                  <a:pt x="0" y="837640"/>
                </a:lnTo>
                <a:lnTo>
                  <a:pt x="418820" y="4188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828" tIns="21336" rIns="440156" bIns="21336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6.4-E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2020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72E127E-105C-4A0E-A57D-65C2585B1587}"/>
              </a:ext>
            </a:extLst>
          </p:cNvPr>
          <p:cNvSpPr/>
          <p:nvPr/>
        </p:nvSpPr>
        <p:spPr>
          <a:xfrm>
            <a:off x="3918868" y="2902405"/>
            <a:ext cx="1675280" cy="486000"/>
          </a:xfrm>
          <a:custGeom>
            <a:avLst/>
            <a:gdLst>
              <a:gd name="connsiteX0" fmla="*/ 0 w 1675280"/>
              <a:gd name="connsiteY0" fmla="*/ 0 h 486000"/>
              <a:gd name="connsiteX1" fmla="*/ 1675280 w 1675280"/>
              <a:gd name="connsiteY1" fmla="*/ 0 h 486000"/>
              <a:gd name="connsiteX2" fmla="*/ 1675280 w 1675280"/>
              <a:gd name="connsiteY2" fmla="*/ 486000 h 486000"/>
              <a:gd name="connsiteX3" fmla="*/ 0 w 1675280"/>
              <a:gd name="connsiteY3" fmla="*/ 486000 h 486000"/>
              <a:gd name="connsiteX4" fmla="*/ 0 w 1675280"/>
              <a:gd name="connsiteY4" fmla="*/ 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5280" h="486000">
                <a:moveTo>
                  <a:pt x="0" y="0"/>
                </a:moveTo>
                <a:lnTo>
                  <a:pt x="1675280" y="0"/>
                </a:lnTo>
                <a:lnTo>
                  <a:pt x="1675280" y="486000"/>
                </a:lnTo>
                <a:lnTo>
                  <a:pt x="0" y="486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600" kern="1200" dirty="0"/>
              <a:t>6.4-F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21ADFC7-BF0D-4A56-BFF8-75E43A4D8AF3}"/>
              </a:ext>
            </a:extLst>
          </p:cNvPr>
          <p:cNvSpPr/>
          <p:nvPr/>
        </p:nvSpPr>
        <p:spPr>
          <a:xfrm>
            <a:off x="5796969" y="1960060"/>
            <a:ext cx="2094100" cy="837640"/>
          </a:xfrm>
          <a:custGeom>
            <a:avLst/>
            <a:gdLst>
              <a:gd name="connsiteX0" fmla="*/ 0 w 2094100"/>
              <a:gd name="connsiteY0" fmla="*/ 0 h 837640"/>
              <a:gd name="connsiteX1" fmla="*/ 1675280 w 2094100"/>
              <a:gd name="connsiteY1" fmla="*/ 0 h 837640"/>
              <a:gd name="connsiteX2" fmla="*/ 2094100 w 2094100"/>
              <a:gd name="connsiteY2" fmla="*/ 418820 h 837640"/>
              <a:gd name="connsiteX3" fmla="*/ 1675280 w 2094100"/>
              <a:gd name="connsiteY3" fmla="*/ 837640 h 837640"/>
              <a:gd name="connsiteX4" fmla="*/ 0 w 2094100"/>
              <a:gd name="connsiteY4" fmla="*/ 837640 h 837640"/>
              <a:gd name="connsiteX5" fmla="*/ 418820 w 2094100"/>
              <a:gd name="connsiteY5" fmla="*/ 418820 h 837640"/>
              <a:gd name="connsiteX6" fmla="*/ 0 w 2094100"/>
              <a:gd name="connsiteY6" fmla="*/ 0 h 83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4100" h="837640">
                <a:moveTo>
                  <a:pt x="0" y="0"/>
                </a:moveTo>
                <a:lnTo>
                  <a:pt x="1675280" y="0"/>
                </a:lnTo>
                <a:lnTo>
                  <a:pt x="2094100" y="418820"/>
                </a:lnTo>
                <a:lnTo>
                  <a:pt x="1675280" y="837640"/>
                </a:lnTo>
                <a:lnTo>
                  <a:pt x="0" y="837640"/>
                </a:lnTo>
                <a:lnTo>
                  <a:pt x="418820" y="4188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828" tIns="21336" rIns="440156" bIns="21336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6.5-A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2020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412E049-1BF3-4D8D-BF4B-41F11BD660F4}"/>
              </a:ext>
            </a:extLst>
          </p:cNvPr>
          <p:cNvSpPr/>
          <p:nvPr/>
        </p:nvSpPr>
        <p:spPr>
          <a:xfrm>
            <a:off x="7675069" y="1960060"/>
            <a:ext cx="2094100" cy="837640"/>
          </a:xfrm>
          <a:custGeom>
            <a:avLst/>
            <a:gdLst>
              <a:gd name="connsiteX0" fmla="*/ 0 w 2094100"/>
              <a:gd name="connsiteY0" fmla="*/ 0 h 837640"/>
              <a:gd name="connsiteX1" fmla="*/ 1675280 w 2094100"/>
              <a:gd name="connsiteY1" fmla="*/ 0 h 837640"/>
              <a:gd name="connsiteX2" fmla="*/ 2094100 w 2094100"/>
              <a:gd name="connsiteY2" fmla="*/ 418820 h 837640"/>
              <a:gd name="connsiteX3" fmla="*/ 1675280 w 2094100"/>
              <a:gd name="connsiteY3" fmla="*/ 837640 h 837640"/>
              <a:gd name="connsiteX4" fmla="*/ 0 w 2094100"/>
              <a:gd name="connsiteY4" fmla="*/ 837640 h 837640"/>
              <a:gd name="connsiteX5" fmla="*/ 418820 w 2094100"/>
              <a:gd name="connsiteY5" fmla="*/ 418820 h 837640"/>
              <a:gd name="connsiteX6" fmla="*/ 0 w 2094100"/>
              <a:gd name="connsiteY6" fmla="*/ 0 h 83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4100" h="837640">
                <a:moveTo>
                  <a:pt x="0" y="0"/>
                </a:moveTo>
                <a:lnTo>
                  <a:pt x="1675280" y="0"/>
                </a:lnTo>
                <a:lnTo>
                  <a:pt x="2094100" y="418820"/>
                </a:lnTo>
                <a:lnTo>
                  <a:pt x="1675280" y="837640"/>
                </a:lnTo>
                <a:lnTo>
                  <a:pt x="0" y="837640"/>
                </a:lnTo>
                <a:lnTo>
                  <a:pt x="418820" y="4188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828" tIns="21336" rIns="440156" bIns="21336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6.5-B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2020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2C8DA882-B0B0-4BAE-9BD8-49F716F7A526}"/>
              </a:ext>
            </a:extLst>
          </p:cNvPr>
          <p:cNvSpPr/>
          <p:nvPr/>
        </p:nvSpPr>
        <p:spPr>
          <a:xfrm>
            <a:off x="7675069" y="2902405"/>
            <a:ext cx="1675280" cy="486000"/>
          </a:xfrm>
          <a:custGeom>
            <a:avLst/>
            <a:gdLst>
              <a:gd name="connsiteX0" fmla="*/ 0 w 1675280"/>
              <a:gd name="connsiteY0" fmla="*/ 0 h 486000"/>
              <a:gd name="connsiteX1" fmla="*/ 1675280 w 1675280"/>
              <a:gd name="connsiteY1" fmla="*/ 0 h 486000"/>
              <a:gd name="connsiteX2" fmla="*/ 1675280 w 1675280"/>
              <a:gd name="connsiteY2" fmla="*/ 486000 h 486000"/>
              <a:gd name="connsiteX3" fmla="*/ 0 w 1675280"/>
              <a:gd name="connsiteY3" fmla="*/ 486000 h 486000"/>
              <a:gd name="connsiteX4" fmla="*/ 0 w 1675280"/>
              <a:gd name="connsiteY4" fmla="*/ 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5280" h="486000">
                <a:moveTo>
                  <a:pt x="0" y="0"/>
                </a:moveTo>
                <a:lnTo>
                  <a:pt x="1675280" y="0"/>
                </a:lnTo>
                <a:lnTo>
                  <a:pt x="1675280" y="486000"/>
                </a:lnTo>
                <a:lnTo>
                  <a:pt x="0" y="486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600" kern="1200" dirty="0"/>
              <a:t>6.5-C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5FB7EAC-0F0A-4649-A128-2ED70B4875F0}"/>
              </a:ext>
            </a:extLst>
          </p:cNvPr>
          <p:cNvSpPr/>
          <p:nvPr/>
        </p:nvSpPr>
        <p:spPr>
          <a:xfrm>
            <a:off x="9553170" y="1960060"/>
            <a:ext cx="2094100" cy="837640"/>
          </a:xfrm>
          <a:custGeom>
            <a:avLst/>
            <a:gdLst>
              <a:gd name="connsiteX0" fmla="*/ 0 w 2094100"/>
              <a:gd name="connsiteY0" fmla="*/ 0 h 837640"/>
              <a:gd name="connsiteX1" fmla="*/ 1675280 w 2094100"/>
              <a:gd name="connsiteY1" fmla="*/ 0 h 837640"/>
              <a:gd name="connsiteX2" fmla="*/ 2094100 w 2094100"/>
              <a:gd name="connsiteY2" fmla="*/ 418820 h 837640"/>
              <a:gd name="connsiteX3" fmla="*/ 1675280 w 2094100"/>
              <a:gd name="connsiteY3" fmla="*/ 837640 h 837640"/>
              <a:gd name="connsiteX4" fmla="*/ 0 w 2094100"/>
              <a:gd name="connsiteY4" fmla="*/ 837640 h 837640"/>
              <a:gd name="connsiteX5" fmla="*/ 418820 w 2094100"/>
              <a:gd name="connsiteY5" fmla="*/ 418820 h 837640"/>
              <a:gd name="connsiteX6" fmla="*/ 0 w 2094100"/>
              <a:gd name="connsiteY6" fmla="*/ 0 h 83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4100" h="837640">
                <a:moveTo>
                  <a:pt x="0" y="0"/>
                </a:moveTo>
                <a:lnTo>
                  <a:pt x="1675280" y="0"/>
                </a:lnTo>
                <a:lnTo>
                  <a:pt x="2094100" y="418820"/>
                </a:lnTo>
                <a:lnTo>
                  <a:pt x="1675280" y="837640"/>
                </a:lnTo>
                <a:lnTo>
                  <a:pt x="0" y="837640"/>
                </a:lnTo>
                <a:lnTo>
                  <a:pt x="418820" y="4188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2828" tIns="21336" rIns="440156" bIns="21336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6.5-D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600" kern="1200" dirty="0"/>
              <a:t>2021</a:t>
            </a: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EC3C10A5-376E-4D04-B678-A890A23339B0}"/>
              </a:ext>
            </a:extLst>
          </p:cNvPr>
          <p:cNvSpPr/>
          <p:nvPr/>
        </p:nvSpPr>
        <p:spPr>
          <a:xfrm>
            <a:off x="9553170" y="2902405"/>
            <a:ext cx="1675280" cy="486000"/>
          </a:xfrm>
          <a:custGeom>
            <a:avLst/>
            <a:gdLst>
              <a:gd name="connsiteX0" fmla="*/ 0 w 1675280"/>
              <a:gd name="connsiteY0" fmla="*/ 0 h 486000"/>
              <a:gd name="connsiteX1" fmla="*/ 1675280 w 1675280"/>
              <a:gd name="connsiteY1" fmla="*/ 0 h 486000"/>
              <a:gd name="connsiteX2" fmla="*/ 1675280 w 1675280"/>
              <a:gd name="connsiteY2" fmla="*/ 486000 h 486000"/>
              <a:gd name="connsiteX3" fmla="*/ 0 w 1675280"/>
              <a:gd name="connsiteY3" fmla="*/ 486000 h 486000"/>
              <a:gd name="connsiteX4" fmla="*/ 0 w 1675280"/>
              <a:gd name="connsiteY4" fmla="*/ 0 h 4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5280" h="486000">
                <a:moveTo>
                  <a:pt x="0" y="0"/>
                </a:moveTo>
                <a:lnTo>
                  <a:pt x="1675280" y="0"/>
                </a:lnTo>
                <a:lnTo>
                  <a:pt x="1675280" y="486000"/>
                </a:lnTo>
                <a:lnTo>
                  <a:pt x="0" y="486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600" kern="1200" dirty="0"/>
              <a:t>6.5-E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DE" sz="1600" kern="1200" dirty="0"/>
              <a:t>Meeting 2021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0A4ADBB-150D-4735-934A-0103D496595B}"/>
              </a:ext>
            </a:extLst>
          </p:cNvPr>
          <p:cNvSpPr txBox="1"/>
          <p:nvPr/>
        </p:nvSpPr>
        <p:spPr>
          <a:xfrm>
            <a:off x="540000" y="1964484"/>
            <a:ext cx="1253174" cy="820855"/>
          </a:xfrm>
          <a:prstGeom prst="rect">
            <a:avLst/>
          </a:prstGeom>
          <a:solidFill>
            <a:srgbClr val="E19A32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0008" tIns="20003" rIns="20003" bIns="20003" numCol="1" spcCol="1270" anchor="ctr" anchorCtr="0">
            <a:no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Function release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EB88A4-3F54-4F77-8831-A3CBF6D1FE9C}"/>
              </a:ext>
            </a:extLst>
          </p:cNvPr>
          <p:cNvSpPr txBox="1"/>
          <p:nvPr/>
        </p:nvSpPr>
        <p:spPr>
          <a:xfrm>
            <a:off x="453366" y="2841800"/>
            <a:ext cx="149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Service pack release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CFFEF2B-2FCB-4792-90EF-E5731503903C}"/>
              </a:ext>
            </a:extLst>
          </p:cNvPr>
          <p:cNvSpPr txBox="1">
            <a:spLocks/>
          </p:cNvSpPr>
          <p:nvPr/>
        </p:nvSpPr>
        <p:spPr>
          <a:xfrm>
            <a:off x="540000" y="3928968"/>
            <a:ext cx="11161800" cy="1682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Version </a:t>
            </a:r>
            <a:r>
              <a:rPr lang="de-DE" dirty="0" err="1"/>
              <a:t>history</a:t>
            </a:r>
            <a:endParaRPr lang="de-DE" dirty="0"/>
          </a:p>
          <a:p>
            <a:r>
              <a:rPr lang="de-DE" dirty="0" err="1"/>
              <a:t>Document</a:t>
            </a:r>
            <a:r>
              <a:rPr lang="de-DE" dirty="0"/>
              <a:t> ID 443240</a:t>
            </a:r>
          </a:p>
        </p:txBody>
      </p:sp>
    </p:spTree>
    <p:extLst>
      <p:ext uri="{BB962C8B-B14F-4D97-AF65-F5344CB8AC3E}">
        <p14:creationId xmlns:p14="http://schemas.microsoft.com/office/powerpoint/2010/main" val="27740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4DDE6-A1C8-4527-BA6D-A56E6728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disk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61B9B6-082F-4E2D-ABC9-408A6284E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Cam design </a:t>
            </a:r>
            <a:r>
              <a:rPr lang="de-DE" sz="2000" dirty="0" err="1"/>
              <a:t>data</a:t>
            </a:r>
            <a:r>
              <a:rPr lang="de-DE" sz="2000" dirty="0"/>
              <a:t> „</a:t>
            </a:r>
            <a:r>
              <a:rPr lang="de-DE" sz="2000" dirty="0" err="1"/>
              <a:t>loss</a:t>
            </a:r>
            <a:r>
              <a:rPr lang="de-DE" sz="2000" dirty="0"/>
              <a:t> </a:t>
            </a:r>
            <a:r>
              <a:rPr lang="de-DE" sz="2000" dirty="0" err="1"/>
              <a:t>protection</a:t>
            </a:r>
            <a:r>
              <a:rPr lang="de-DE" sz="2000" dirty="0"/>
              <a:t>“</a:t>
            </a:r>
          </a:p>
          <a:p>
            <a:pPr lvl="1"/>
            <a:r>
              <a:rPr lang="de-DE" dirty="0" err="1"/>
              <a:t>Seperate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„design and </a:t>
            </a:r>
            <a:r>
              <a:rPr lang="de-DE" dirty="0" err="1"/>
              <a:t>execution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“</a:t>
            </a:r>
          </a:p>
          <a:p>
            <a:pPr lvl="1"/>
            <a:r>
              <a:rPr lang="de-DE" dirty="0"/>
              <a:t>Storage </a:t>
            </a:r>
            <a:r>
              <a:rPr lang="de-DE" dirty="0" err="1"/>
              <a:t>of</a:t>
            </a:r>
            <a:r>
              <a:rPr lang="de-DE" dirty="0"/>
              <a:t> „design </a:t>
            </a:r>
            <a:r>
              <a:rPr lang="de-DE" dirty="0" err="1"/>
              <a:t>data</a:t>
            </a:r>
            <a:r>
              <a:rPr lang="de-DE" dirty="0"/>
              <a:t>“ in the </a:t>
            </a:r>
            <a:r>
              <a:rPr lang="de-DE" dirty="0" err="1"/>
              <a:t>drive</a:t>
            </a:r>
            <a:r>
              <a:rPr lang="de-DE" dirty="0"/>
              <a:t> </a:t>
            </a:r>
            <a:r>
              <a:rPr lang="de-DE" dirty="0" err="1"/>
              <a:t>controller</a:t>
            </a:r>
            <a:endParaRPr lang="de-DE" dirty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5415C75D-6CD9-474F-BF4A-B01493B5C9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66763" y="2574925"/>
            <a:ext cx="6138862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092" name="Gruppieren 1091">
            <a:extLst>
              <a:ext uri="{FF2B5EF4-FFF2-40B4-BE49-F238E27FC236}">
                <a16:creationId xmlns:a16="http://schemas.microsoft.com/office/drawing/2014/main" id="{6E184DE0-2EEF-4B48-9C7A-2824C4A0D028}"/>
              </a:ext>
            </a:extLst>
          </p:cNvPr>
          <p:cNvGrpSpPr/>
          <p:nvPr/>
        </p:nvGrpSpPr>
        <p:grpSpPr>
          <a:xfrm>
            <a:off x="795338" y="2597150"/>
            <a:ext cx="1555750" cy="4170363"/>
            <a:chOff x="795338" y="2597150"/>
            <a:chExt cx="1555750" cy="41703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CAD9A9-0086-4007-B80C-039C2CAC8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338" y="2597150"/>
              <a:ext cx="1555750" cy="41703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B01E45E-3BDA-4E4A-B331-F2658D743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338" y="2597150"/>
              <a:ext cx="1555750" cy="417036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B4D7AF94-E7DF-4A27-A23A-A0486A632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00" y="2622550"/>
              <a:ext cx="48736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Project file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594671D2-F84D-44DA-A286-63949BC91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363" y="2779713"/>
              <a:ext cx="1344612" cy="191928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310DE9C8-F537-425E-9CAA-AF4A8E622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363" y="2779713"/>
              <a:ext cx="1344612" cy="1919288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D6106F3-CE2D-468F-9FDC-58C998CC0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525" y="2805113"/>
              <a:ext cx="75406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Drive controller 1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B2423A2-F50C-4A1B-B92F-A522A41BC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625" y="2978150"/>
              <a:ext cx="1103312" cy="1484313"/>
            </a:xfrm>
            <a:prstGeom prst="rect">
              <a:avLst/>
            </a:prstGeom>
            <a:solidFill>
              <a:srgbClr val="DD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E84944C-8D10-45B3-9D3C-206BFF301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625" y="2978150"/>
              <a:ext cx="1103312" cy="148431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7033BA70-ED2B-4225-9AAC-2A333E464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3000375"/>
              <a:ext cx="481012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Cam disc 1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12705B10-B328-44EF-8B1B-3298EF44C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338" y="2990850"/>
              <a:ext cx="21907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15">
              <a:extLst>
                <a:ext uri="{FF2B5EF4-FFF2-40B4-BE49-F238E27FC236}">
                  <a16:creationId xmlns:a16="http://schemas.microsoft.com/office/drawing/2014/main" id="{73A64F83-76E6-4D89-9F3C-1A16E949C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338" y="2990850"/>
              <a:ext cx="21907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096C536A-D0B4-49C0-8A68-4EC3C9304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713" y="3125788"/>
              <a:ext cx="1103312" cy="1484313"/>
            </a:xfrm>
            <a:prstGeom prst="rect">
              <a:avLst/>
            </a:prstGeom>
            <a:solidFill>
              <a:srgbClr val="DD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id="{DD0889DD-5824-4685-BC56-C50361C23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713" y="3125788"/>
              <a:ext cx="1103312" cy="148431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CD53D6DC-E51A-4B22-B3D3-03D5DFB44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875" y="3151188"/>
              <a:ext cx="533400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Cam disc 16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6C01BBB5-1D9C-48C1-921E-058698071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3275013"/>
              <a:ext cx="963612" cy="593725"/>
            </a:xfrm>
            <a:prstGeom prst="ellipse">
              <a:avLst/>
            </a:prstGeom>
            <a:solidFill>
              <a:srgbClr val="9DBB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5BC28317-F748-44DF-8017-52E2CAA24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3275013"/>
              <a:ext cx="963612" cy="59372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421BF237-2C31-4099-9079-451D1EFAF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388" y="3451225"/>
              <a:ext cx="7223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Movment</a:t>
              </a:r>
              <a:r>
                <a:rPr kumimoji="0" lang="de-DE" altLang="de-DE" sz="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points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43FF9C7E-FDB9-4EF4-A33F-AA0F31661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713" y="3568700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13FC4474-5CB5-47FE-89D9-73093762A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988" y="3568700"/>
              <a:ext cx="517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design </a:t>
              </a: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data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47F23358-BD40-48BD-8DBF-61CA3C9D9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188" y="3568700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FF3B0161-154B-455F-966B-F946FF733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3917950"/>
              <a:ext cx="963612" cy="593725"/>
            </a:xfrm>
            <a:prstGeom prst="ellipse">
              <a:avLst/>
            </a:prstGeom>
            <a:solidFill>
              <a:srgbClr val="9DBB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0923787D-8D13-4CA3-9648-A7F33A724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3917950"/>
              <a:ext cx="963612" cy="59372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58D3952-77AC-4CC1-90B6-446336150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038" y="4094163"/>
              <a:ext cx="731837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Reference points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06A60EDD-4087-454D-B275-6EC518BBC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625" y="421163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0B236AAF-0A53-4D3F-BD64-1E53A4D18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313" y="4211638"/>
              <a:ext cx="649287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execution</a:t>
              </a:r>
              <a:r>
                <a:rPr kumimoji="0" lang="de-DE" altLang="de-DE" sz="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data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55" name="Picture 31">
              <a:extLst>
                <a:ext uri="{FF2B5EF4-FFF2-40B4-BE49-F238E27FC236}">
                  <a16:creationId xmlns:a16="http://schemas.microsoft.com/office/drawing/2014/main" id="{5D3ECAB3-00CB-4817-8E63-831252B8A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3138488"/>
              <a:ext cx="2254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32">
              <a:extLst>
                <a:ext uri="{FF2B5EF4-FFF2-40B4-BE49-F238E27FC236}">
                  <a16:creationId xmlns:a16="http://schemas.microsoft.com/office/drawing/2014/main" id="{1C9C3954-D721-4FF3-A551-8CA887F0F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3138488"/>
              <a:ext cx="2254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3">
              <a:extLst>
                <a:ext uri="{FF2B5EF4-FFF2-40B4-BE49-F238E27FC236}">
                  <a16:creationId xmlns:a16="http://schemas.microsoft.com/office/drawing/2014/main" id="{A69B08BE-732D-4FFC-AFE8-A8C1C08D7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363" y="4787900"/>
              <a:ext cx="1344612" cy="1919288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4" name="Rectangle 34">
              <a:extLst>
                <a:ext uri="{FF2B5EF4-FFF2-40B4-BE49-F238E27FC236}">
                  <a16:creationId xmlns:a16="http://schemas.microsoft.com/office/drawing/2014/main" id="{EFA9926F-E36F-4191-A0E0-2BCFB90C8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363" y="4787900"/>
              <a:ext cx="1344612" cy="1919288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5" name="Rectangle 35">
              <a:extLst>
                <a:ext uri="{FF2B5EF4-FFF2-40B4-BE49-F238E27FC236}">
                  <a16:creationId xmlns:a16="http://schemas.microsoft.com/office/drawing/2014/main" id="{E6217063-8C4B-4F98-8E63-DCE4D5D22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525" y="4813300"/>
              <a:ext cx="706437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Drive controller 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6" name="Rectangle 36">
              <a:extLst>
                <a:ext uri="{FF2B5EF4-FFF2-40B4-BE49-F238E27FC236}">
                  <a16:creationId xmlns:a16="http://schemas.microsoft.com/office/drawing/2014/main" id="{5E5A15F1-F879-45E7-8602-08F6AEABE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463" y="4813300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7" name="Rectangle 37">
              <a:extLst>
                <a:ext uri="{FF2B5EF4-FFF2-40B4-BE49-F238E27FC236}">
                  <a16:creationId xmlns:a16="http://schemas.microsoft.com/office/drawing/2014/main" id="{5D91F4C7-F095-49CE-A2CE-5243B12B9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738" y="4813300"/>
              <a:ext cx="9366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x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8" name="Rectangle 38">
              <a:extLst>
                <a:ext uri="{FF2B5EF4-FFF2-40B4-BE49-F238E27FC236}">
                  <a16:creationId xmlns:a16="http://schemas.microsoft.com/office/drawing/2014/main" id="{5BBB9F7D-2597-4E1E-A118-5CE7DA7BA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600" y="4813300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9" name="Rectangle 39">
              <a:extLst>
                <a:ext uri="{FF2B5EF4-FFF2-40B4-BE49-F238E27FC236}">
                  <a16:creationId xmlns:a16="http://schemas.microsoft.com/office/drawing/2014/main" id="{CC209B21-1BD2-4F39-83FB-CD6FDB0E8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625" y="4986338"/>
              <a:ext cx="1103312" cy="1484313"/>
            </a:xfrm>
            <a:prstGeom prst="rect">
              <a:avLst/>
            </a:prstGeom>
            <a:solidFill>
              <a:srgbClr val="DD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0" name="Rectangle 40">
              <a:extLst>
                <a:ext uri="{FF2B5EF4-FFF2-40B4-BE49-F238E27FC236}">
                  <a16:creationId xmlns:a16="http://schemas.microsoft.com/office/drawing/2014/main" id="{AB2BA541-BA6A-44B3-801F-9F9973FFF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625" y="4986338"/>
              <a:ext cx="1103312" cy="148431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1" name="Rectangle 41">
              <a:extLst>
                <a:ext uri="{FF2B5EF4-FFF2-40B4-BE49-F238E27FC236}">
                  <a16:creationId xmlns:a16="http://schemas.microsoft.com/office/drawing/2014/main" id="{ADFBE623-4B40-472B-9BC0-835135699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75" y="5011738"/>
              <a:ext cx="4810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Cam disc 1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66" name="Picture 42">
              <a:extLst>
                <a:ext uri="{FF2B5EF4-FFF2-40B4-BE49-F238E27FC236}">
                  <a16:creationId xmlns:a16="http://schemas.microsoft.com/office/drawing/2014/main" id="{1D3D2F6E-5388-4EEF-AC69-21213DB05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338" y="4995863"/>
              <a:ext cx="21907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7" name="Picture 43">
              <a:extLst>
                <a:ext uri="{FF2B5EF4-FFF2-40B4-BE49-F238E27FC236}">
                  <a16:creationId xmlns:a16="http://schemas.microsoft.com/office/drawing/2014/main" id="{84965355-0A4F-4D90-B22F-A4935A846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338" y="4995863"/>
              <a:ext cx="21907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Rectangle 44">
              <a:extLst>
                <a:ext uri="{FF2B5EF4-FFF2-40B4-BE49-F238E27FC236}">
                  <a16:creationId xmlns:a16="http://schemas.microsoft.com/office/drawing/2014/main" id="{8EEA01DA-8296-45BE-B670-29E7D8A68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713" y="5133975"/>
              <a:ext cx="1103312" cy="1484313"/>
            </a:xfrm>
            <a:prstGeom prst="rect">
              <a:avLst/>
            </a:prstGeom>
            <a:solidFill>
              <a:srgbClr val="DD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3" name="Rectangle 45">
              <a:extLst>
                <a:ext uri="{FF2B5EF4-FFF2-40B4-BE49-F238E27FC236}">
                  <a16:creationId xmlns:a16="http://schemas.microsoft.com/office/drawing/2014/main" id="{663AEFC1-B607-4B3E-B99F-CD0C255BB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713" y="5133975"/>
              <a:ext cx="1103312" cy="148431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4" name="Rectangle 46">
              <a:extLst>
                <a:ext uri="{FF2B5EF4-FFF2-40B4-BE49-F238E27FC236}">
                  <a16:creationId xmlns:a16="http://schemas.microsoft.com/office/drawing/2014/main" id="{7650CF0D-3B09-40FF-8F30-E5D81AF3C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875" y="5159375"/>
              <a:ext cx="533400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Cam disc 16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5" name="Oval 47">
              <a:extLst>
                <a:ext uri="{FF2B5EF4-FFF2-40B4-BE49-F238E27FC236}">
                  <a16:creationId xmlns:a16="http://schemas.microsoft.com/office/drawing/2014/main" id="{6EF13C9F-6E85-4DB2-9000-D7ED7EC68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5283200"/>
              <a:ext cx="963612" cy="593725"/>
            </a:xfrm>
            <a:prstGeom prst="ellipse">
              <a:avLst/>
            </a:prstGeom>
            <a:solidFill>
              <a:srgbClr val="9DBB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6" name="Oval 48">
              <a:extLst>
                <a:ext uri="{FF2B5EF4-FFF2-40B4-BE49-F238E27FC236}">
                  <a16:creationId xmlns:a16="http://schemas.microsoft.com/office/drawing/2014/main" id="{A87B604B-8163-4535-AC17-4E322F35C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5283200"/>
              <a:ext cx="963612" cy="59372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7" name="Rectangle 49">
              <a:extLst>
                <a:ext uri="{FF2B5EF4-FFF2-40B4-BE49-F238E27FC236}">
                  <a16:creationId xmlns:a16="http://schemas.microsoft.com/office/drawing/2014/main" id="{AD63BEE1-D00B-4969-8512-6065F2FC2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388" y="5459413"/>
              <a:ext cx="7223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Movment points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0" name="Rectangle 50">
              <a:extLst>
                <a:ext uri="{FF2B5EF4-FFF2-40B4-BE49-F238E27FC236}">
                  <a16:creationId xmlns:a16="http://schemas.microsoft.com/office/drawing/2014/main" id="{41AB3F04-5D0C-4C0B-AD8C-D32013ED7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713" y="557688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1" name="Rectangle 51">
              <a:extLst>
                <a:ext uri="{FF2B5EF4-FFF2-40B4-BE49-F238E27FC236}">
                  <a16:creationId xmlns:a16="http://schemas.microsoft.com/office/drawing/2014/main" id="{8C99F7F7-9703-48E4-AF4A-658B4EBBE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988" y="5576888"/>
              <a:ext cx="46837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design </a:t>
              </a: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data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2" name="Rectangle 52">
              <a:extLst>
                <a:ext uri="{FF2B5EF4-FFF2-40B4-BE49-F238E27FC236}">
                  <a16:creationId xmlns:a16="http://schemas.microsoft.com/office/drawing/2014/main" id="{5E56642C-81DE-4B92-8ADA-D415CC8CA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188" y="557688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3" name="Oval 53">
              <a:extLst>
                <a:ext uri="{FF2B5EF4-FFF2-40B4-BE49-F238E27FC236}">
                  <a16:creationId xmlns:a16="http://schemas.microsoft.com/office/drawing/2014/main" id="{7EDC94F2-13CD-4D8B-8427-EBB408281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5926138"/>
              <a:ext cx="963612" cy="593725"/>
            </a:xfrm>
            <a:prstGeom prst="ellipse">
              <a:avLst/>
            </a:prstGeom>
            <a:solidFill>
              <a:srgbClr val="9DBB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4" name="Oval 54">
              <a:extLst>
                <a:ext uri="{FF2B5EF4-FFF2-40B4-BE49-F238E27FC236}">
                  <a16:creationId xmlns:a16="http://schemas.microsoft.com/office/drawing/2014/main" id="{54EFBBD9-5FBA-40CF-84F0-969333555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400" y="5926138"/>
              <a:ext cx="963612" cy="59372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5" name="Rectangle 55">
              <a:extLst>
                <a:ext uri="{FF2B5EF4-FFF2-40B4-BE49-F238E27FC236}">
                  <a16:creationId xmlns:a16="http://schemas.microsoft.com/office/drawing/2014/main" id="{9667162D-2B49-4B6E-8358-A84D64E79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038" y="6102350"/>
              <a:ext cx="731837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Reference points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6" name="Rectangle 56">
              <a:extLst>
                <a:ext uri="{FF2B5EF4-FFF2-40B4-BE49-F238E27FC236}">
                  <a16:creationId xmlns:a16="http://schemas.microsoft.com/office/drawing/2014/main" id="{FD6B9DFE-0CF4-43E5-A552-89B2FDC1E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625" y="6219825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57">
              <a:extLst>
                <a:ext uri="{FF2B5EF4-FFF2-40B4-BE49-F238E27FC236}">
                  <a16:creationId xmlns:a16="http://schemas.microsoft.com/office/drawing/2014/main" id="{87FF5667-C1FD-4CA1-AB71-1586923C4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0313" y="6219825"/>
              <a:ext cx="649287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execution</a:t>
              </a:r>
              <a:r>
                <a:rPr kumimoji="0" lang="de-DE" altLang="de-DE" sz="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data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8" name="Rectangle 58">
              <a:extLst>
                <a:ext uri="{FF2B5EF4-FFF2-40B4-BE49-F238E27FC236}">
                  <a16:creationId xmlns:a16="http://schemas.microsoft.com/office/drawing/2014/main" id="{8E4C0C6B-30E3-4952-83DC-0F2214C25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863" y="6219825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83" name="Picture 59">
              <a:extLst>
                <a:ext uri="{FF2B5EF4-FFF2-40B4-BE49-F238E27FC236}">
                  <a16:creationId xmlns:a16="http://schemas.microsoft.com/office/drawing/2014/main" id="{9A7DEFE3-343E-4EC0-B23F-ED7482B98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5143500"/>
              <a:ext cx="2254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4" name="Picture 60">
              <a:extLst>
                <a:ext uri="{FF2B5EF4-FFF2-40B4-BE49-F238E27FC236}">
                  <a16:creationId xmlns:a16="http://schemas.microsoft.com/office/drawing/2014/main" id="{D1A3C3D2-ABD8-4508-AD01-541AE7426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5143500"/>
              <a:ext cx="2254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" name="Picture 61">
              <a:extLst>
                <a:ext uri="{FF2B5EF4-FFF2-40B4-BE49-F238E27FC236}">
                  <a16:creationId xmlns:a16="http://schemas.microsoft.com/office/drawing/2014/main" id="{FD7B7305-78AA-4A7D-8AED-73EEB65F2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797175"/>
              <a:ext cx="150812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6" name="Picture 62">
              <a:extLst>
                <a:ext uri="{FF2B5EF4-FFF2-40B4-BE49-F238E27FC236}">
                  <a16:creationId xmlns:a16="http://schemas.microsoft.com/office/drawing/2014/main" id="{D64CEC40-71A4-4877-A9A3-BC1D11CF1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163" y="4802188"/>
              <a:ext cx="146050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1" name="Gruppieren 1090">
            <a:extLst>
              <a:ext uri="{FF2B5EF4-FFF2-40B4-BE49-F238E27FC236}">
                <a16:creationId xmlns:a16="http://schemas.microsoft.com/office/drawing/2014/main" id="{A1A06544-DB2B-4CAE-AD44-4391D4BB9073}"/>
              </a:ext>
            </a:extLst>
          </p:cNvPr>
          <p:cNvGrpSpPr/>
          <p:nvPr/>
        </p:nvGrpSpPr>
        <p:grpSpPr>
          <a:xfrm>
            <a:off x="2451100" y="2749550"/>
            <a:ext cx="2119312" cy="3660775"/>
            <a:chOff x="2451100" y="2749550"/>
            <a:chExt cx="2119312" cy="3660775"/>
          </a:xfrm>
        </p:grpSpPr>
        <p:sp>
          <p:nvSpPr>
            <p:cNvPr id="1049" name="Rectangle 63">
              <a:extLst>
                <a:ext uri="{FF2B5EF4-FFF2-40B4-BE49-F238E27FC236}">
                  <a16:creationId xmlns:a16="http://schemas.microsoft.com/office/drawing/2014/main" id="{6D1C360C-809F-497A-A29A-0D0DD8D3C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3250" y="2749550"/>
              <a:ext cx="1427162" cy="366077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0" name="Rectangle 64">
              <a:extLst>
                <a:ext uri="{FF2B5EF4-FFF2-40B4-BE49-F238E27FC236}">
                  <a16:creationId xmlns:a16="http://schemas.microsoft.com/office/drawing/2014/main" id="{8B31D5AF-5B64-49DE-969B-EA942498E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3250" y="2749550"/>
              <a:ext cx="1427162" cy="3660775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1" name="Rectangle 65">
              <a:extLst>
                <a:ext uri="{FF2B5EF4-FFF2-40B4-BE49-F238E27FC236}">
                  <a16:creationId xmlns:a16="http://schemas.microsoft.com/office/drawing/2014/main" id="{824E86EE-2258-4AD7-B66F-E15DF64D1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3413" y="2774950"/>
              <a:ext cx="75406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Drive controller 1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90" name="Picture 66">
              <a:extLst>
                <a:ext uri="{FF2B5EF4-FFF2-40B4-BE49-F238E27FC236}">
                  <a16:creationId xmlns:a16="http://schemas.microsoft.com/office/drawing/2014/main" id="{7841A306-59F9-42BE-9012-74B7863AB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838" y="4760913"/>
              <a:ext cx="419100" cy="152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2" name="Rectangle 67">
              <a:extLst>
                <a:ext uri="{FF2B5EF4-FFF2-40B4-BE49-F238E27FC236}">
                  <a16:creationId xmlns:a16="http://schemas.microsoft.com/office/drawing/2014/main" id="{59746B6D-8027-4474-9A5F-06653C817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425" y="3043238"/>
              <a:ext cx="1101725" cy="1484313"/>
            </a:xfrm>
            <a:prstGeom prst="rect">
              <a:avLst/>
            </a:prstGeom>
            <a:solidFill>
              <a:srgbClr val="DD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3" name="Rectangle 68">
              <a:extLst>
                <a:ext uri="{FF2B5EF4-FFF2-40B4-BE49-F238E27FC236}">
                  <a16:creationId xmlns:a16="http://schemas.microsoft.com/office/drawing/2014/main" id="{674C5019-D80B-44FC-B347-B9764B8CD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425" y="3043238"/>
              <a:ext cx="1101725" cy="148431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4" name="Rectangle 69">
              <a:extLst>
                <a:ext uri="{FF2B5EF4-FFF2-40B4-BE49-F238E27FC236}">
                  <a16:creationId xmlns:a16="http://schemas.microsoft.com/office/drawing/2014/main" id="{AD4019CF-7D82-48C8-963E-CAA81414A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588" y="3068638"/>
              <a:ext cx="4810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Cam disc 1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94" name="Picture 70">
              <a:extLst>
                <a:ext uri="{FF2B5EF4-FFF2-40B4-BE49-F238E27FC236}">
                  <a16:creationId xmlns:a16="http://schemas.microsoft.com/office/drawing/2014/main" id="{3D707CA4-B991-4607-8B07-2EF0AAFD5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963" y="3054350"/>
              <a:ext cx="2254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5" name="Picture 71">
              <a:extLst>
                <a:ext uri="{FF2B5EF4-FFF2-40B4-BE49-F238E27FC236}">
                  <a16:creationId xmlns:a16="http://schemas.microsoft.com/office/drawing/2014/main" id="{4DE93B85-44F5-4226-B089-D457E0803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963" y="3054350"/>
              <a:ext cx="225425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7" name="Rectangle 72">
              <a:extLst>
                <a:ext uri="{FF2B5EF4-FFF2-40B4-BE49-F238E27FC236}">
                  <a16:creationId xmlns:a16="http://schemas.microsoft.com/office/drawing/2014/main" id="{2E1F103D-7689-45E9-ACC2-1FD2C082E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925" y="3192463"/>
              <a:ext cx="1103312" cy="1482725"/>
            </a:xfrm>
            <a:prstGeom prst="rect">
              <a:avLst/>
            </a:prstGeom>
            <a:solidFill>
              <a:srgbClr val="DD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8" name="Rectangle 73">
              <a:extLst>
                <a:ext uri="{FF2B5EF4-FFF2-40B4-BE49-F238E27FC236}">
                  <a16:creationId xmlns:a16="http://schemas.microsoft.com/office/drawing/2014/main" id="{69AA4249-DFFF-473E-9A54-547D1A56C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925" y="3192463"/>
              <a:ext cx="1103312" cy="1482725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9" name="Rectangle 74">
              <a:extLst>
                <a:ext uri="{FF2B5EF4-FFF2-40B4-BE49-F238E27FC236}">
                  <a16:creationId xmlns:a16="http://schemas.microsoft.com/office/drawing/2014/main" id="{C870B2EA-F56F-47E4-8821-F0426544F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088" y="3216275"/>
              <a:ext cx="533400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Cam disc 16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0" name="Oval 75">
              <a:extLst>
                <a:ext uri="{FF2B5EF4-FFF2-40B4-BE49-F238E27FC236}">
                  <a16:creationId xmlns:a16="http://schemas.microsoft.com/office/drawing/2014/main" id="{BDFC3D08-4EF0-4A98-8579-650526F32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3340100"/>
              <a:ext cx="965200" cy="593725"/>
            </a:xfrm>
            <a:prstGeom prst="ellipse">
              <a:avLst/>
            </a:prstGeom>
            <a:solidFill>
              <a:srgbClr val="9DBB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1" name="Oval 76">
              <a:extLst>
                <a:ext uri="{FF2B5EF4-FFF2-40B4-BE49-F238E27FC236}">
                  <a16:creationId xmlns:a16="http://schemas.microsoft.com/office/drawing/2014/main" id="{7D8D6849-B676-4D28-A905-EB078FE6A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3340100"/>
              <a:ext cx="965200" cy="59372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2" name="Rectangle 77">
              <a:extLst>
                <a:ext uri="{FF2B5EF4-FFF2-40B4-BE49-F238E27FC236}">
                  <a16:creationId xmlns:a16="http://schemas.microsoft.com/office/drawing/2014/main" id="{9E4C38DE-1934-48A4-B73E-CC44948D5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188" y="3516313"/>
              <a:ext cx="7223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Movment points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3" name="Rectangle 78">
              <a:extLst>
                <a:ext uri="{FF2B5EF4-FFF2-40B4-BE49-F238E27FC236}">
                  <a16:creationId xmlns:a16="http://schemas.microsoft.com/office/drawing/2014/main" id="{95F51010-CC41-49D5-9C59-6B0D7E684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925" y="363378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4" name="Rectangle 79">
              <a:extLst>
                <a:ext uri="{FF2B5EF4-FFF2-40B4-BE49-F238E27FC236}">
                  <a16:creationId xmlns:a16="http://schemas.microsoft.com/office/drawing/2014/main" id="{7973B8C3-7C5C-4AA2-B479-EEB7AB346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200" y="3633788"/>
              <a:ext cx="519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design </a:t>
              </a:r>
              <a:r>
                <a:rPr kumimoji="0" lang="de-DE" altLang="de-DE" sz="800" b="0" i="0" u="none" strike="noStrike" cap="none" normalizeH="0" baseline="0" dirty="0" err="1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data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5" name="Rectangle 80">
              <a:extLst>
                <a:ext uri="{FF2B5EF4-FFF2-40B4-BE49-F238E27FC236}">
                  <a16:creationId xmlns:a16="http://schemas.microsoft.com/office/drawing/2014/main" id="{8A561500-C3E2-419E-AF5F-423C9C61E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400" y="3633788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8" name="Oval 81">
              <a:extLst>
                <a:ext uri="{FF2B5EF4-FFF2-40B4-BE49-F238E27FC236}">
                  <a16:creationId xmlns:a16="http://schemas.microsoft.com/office/drawing/2014/main" id="{A05822A1-8AAD-4CC4-AB33-4404D8432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3983038"/>
              <a:ext cx="965200" cy="593725"/>
            </a:xfrm>
            <a:prstGeom prst="ellipse">
              <a:avLst/>
            </a:prstGeom>
            <a:solidFill>
              <a:srgbClr val="9DBB6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9" name="Oval 82">
              <a:extLst>
                <a:ext uri="{FF2B5EF4-FFF2-40B4-BE49-F238E27FC236}">
                  <a16:creationId xmlns:a16="http://schemas.microsoft.com/office/drawing/2014/main" id="{98154EAA-CE1C-412E-8A9C-7DF4982E2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6613" y="3983038"/>
              <a:ext cx="965200" cy="593725"/>
            </a:xfrm>
            <a:prstGeom prst="ellipse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0" name="Rectangle 83">
              <a:extLst>
                <a:ext uri="{FF2B5EF4-FFF2-40B4-BE49-F238E27FC236}">
                  <a16:creationId xmlns:a16="http://schemas.microsoft.com/office/drawing/2014/main" id="{4F0DE00E-0409-4642-A75B-DE4B2DEF2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250" y="4157663"/>
              <a:ext cx="73342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Reference points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1" name="Rectangle 84">
              <a:extLst>
                <a:ext uri="{FF2B5EF4-FFF2-40B4-BE49-F238E27FC236}">
                  <a16:creationId xmlns:a16="http://schemas.microsoft.com/office/drawing/2014/main" id="{B775B678-BBB0-4C37-99E8-3CD100EA3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5838" y="4276725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2" name="Rectangle 85">
              <a:extLst>
                <a:ext uri="{FF2B5EF4-FFF2-40B4-BE49-F238E27FC236}">
                  <a16:creationId xmlns:a16="http://schemas.microsoft.com/office/drawing/2014/main" id="{CF7440F6-2CD7-4BB1-8994-D4B2FB612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113" y="4276725"/>
              <a:ext cx="647700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execution data</a:t>
              </a:r>
              <a:endPara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3" name="Rectangle 86">
              <a:extLst>
                <a:ext uri="{FF2B5EF4-FFF2-40B4-BE49-F238E27FC236}">
                  <a16:creationId xmlns:a16="http://schemas.microsoft.com/office/drawing/2014/main" id="{7590AE8F-B451-48D6-98F7-79EB2C6CA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4276725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111" name="Picture 87">
              <a:extLst>
                <a:ext uri="{FF2B5EF4-FFF2-40B4-BE49-F238E27FC236}">
                  <a16:creationId xmlns:a16="http://schemas.microsoft.com/office/drawing/2014/main" id="{11D569C5-525E-4B1C-A252-7F03B5F64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463" y="3200400"/>
              <a:ext cx="223837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2" name="Picture 88">
              <a:extLst>
                <a:ext uri="{FF2B5EF4-FFF2-40B4-BE49-F238E27FC236}">
                  <a16:creationId xmlns:a16="http://schemas.microsoft.com/office/drawing/2014/main" id="{41E55E2B-64ED-4197-B308-03218A4D1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8463" y="3200400"/>
              <a:ext cx="223837" cy="22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8" name="Freeform 94">
              <a:extLst>
                <a:ext uri="{FF2B5EF4-FFF2-40B4-BE49-F238E27FC236}">
                  <a16:creationId xmlns:a16="http://schemas.microsoft.com/office/drawing/2014/main" id="{E26BBF7B-E99B-446A-9B9F-46FEA87DE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100" y="3373438"/>
              <a:ext cx="592137" cy="395288"/>
            </a:xfrm>
            <a:custGeom>
              <a:avLst/>
              <a:gdLst>
                <a:gd name="T0" fmla="*/ 62 w 373"/>
                <a:gd name="T1" fmla="*/ 62 h 249"/>
                <a:gd name="T2" fmla="*/ 62 w 373"/>
                <a:gd name="T3" fmla="*/ 0 h 249"/>
                <a:gd name="T4" fmla="*/ 0 w 373"/>
                <a:gd name="T5" fmla="*/ 125 h 249"/>
                <a:gd name="T6" fmla="*/ 62 w 373"/>
                <a:gd name="T7" fmla="*/ 249 h 249"/>
                <a:gd name="T8" fmla="*/ 62 w 373"/>
                <a:gd name="T9" fmla="*/ 187 h 249"/>
                <a:gd name="T10" fmla="*/ 311 w 373"/>
                <a:gd name="T11" fmla="*/ 187 h 249"/>
                <a:gd name="T12" fmla="*/ 311 w 373"/>
                <a:gd name="T13" fmla="*/ 249 h 249"/>
                <a:gd name="T14" fmla="*/ 373 w 373"/>
                <a:gd name="T15" fmla="*/ 125 h 249"/>
                <a:gd name="T16" fmla="*/ 311 w 373"/>
                <a:gd name="T17" fmla="*/ 0 h 249"/>
                <a:gd name="T18" fmla="*/ 311 w 373"/>
                <a:gd name="T19" fmla="*/ 62 h 249"/>
                <a:gd name="T20" fmla="*/ 62 w 373"/>
                <a:gd name="T21" fmla="*/ 6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249">
                  <a:moveTo>
                    <a:pt x="62" y="62"/>
                  </a:moveTo>
                  <a:lnTo>
                    <a:pt x="62" y="0"/>
                  </a:lnTo>
                  <a:lnTo>
                    <a:pt x="0" y="125"/>
                  </a:lnTo>
                  <a:lnTo>
                    <a:pt x="62" y="249"/>
                  </a:lnTo>
                  <a:lnTo>
                    <a:pt x="62" y="187"/>
                  </a:lnTo>
                  <a:lnTo>
                    <a:pt x="311" y="187"/>
                  </a:lnTo>
                  <a:lnTo>
                    <a:pt x="311" y="249"/>
                  </a:lnTo>
                  <a:lnTo>
                    <a:pt x="373" y="125"/>
                  </a:lnTo>
                  <a:lnTo>
                    <a:pt x="311" y="0"/>
                  </a:lnTo>
                  <a:lnTo>
                    <a:pt x="311" y="62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9" name="Freeform 95">
              <a:extLst>
                <a:ext uri="{FF2B5EF4-FFF2-40B4-BE49-F238E27FC236}">
                  <a16:creationId xmlns:a16="http://schemas.microsoft.com/office/drawing/2014/main" id="{D99E1A1A-F434-4538-8210-4CECB53F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100" y="3373438"/>
              <a:ext cx="592137" cy="395288"/>
            </a:xfrm>
            <a:custGeom>
              <a:avLst/>
              <a:gdLst>
                <a:gd name="T0" fmla="*/ 62 w 373"/>
                <a:gd name="T1" fmla="*/ 62 h 249"/>
                <a:gd name="T2" fmla="*/ 62 w 373"/>
                <a:gd name="T3" fmla="*/ 0 h 249"/>
                <a:gd name="T4" fmla="*/ 0 w 373"/>
                <a:gd name="T5" fmla="*/ 125 h 249"/>
                <a:gd name="T6" fmla="*/ 62 w 373"/>
                <a:gd name="T7" fmla="*/ 249 h 249"/>
                <a:gd name="T8" fmla="*/ 62 w 373"/>
                <a:gd name="T9" fmla="*/ 187 h 249"/>
                <a:gd name="T10" fmla="*/ 311 w 373"/>
                <a:gd name="T11" fmla="*/ 187 h 249"/>
                <a:gd name="T12" fmla="*/ 311 w 373"/>
                <a:gd name="T13" fmla="*/ 249 h 249"/>
                <a:gd name="T14" fmla="*/ 373 w 373"/>
                <a:gd name="T15" fmla="*/ 125 h 249"/>
                <a:gd name="T16" fmla="*/ 311 w 373"/>
                <a:gd name="T17" fmla="*/ 0 h 249"/>
                <a:gd name="T18" fmla="*/ 311 w 373"/>
                <a:gd name="T19" fmla="*/ 62 h 249"/>
                <a:gd name="T20" fmla="*/ 62 w 373"/>
                <a:gd name="T21" fmla="*/ 6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249">
                  <a:moveTo>
                    <a:pt x="62" y="62"/>
                  </a:moveTo>
                  <a:lnTo>
                    <a:pt x="62" y="0"/>
                  </a:lnTo>
                  <a:lnTo>
                    <a:pt x="0" y="125"/>
                  </a:lnTo>
                  <a:lnTo>
                    <a:pt x="62" y="249"/>
                  </a:lnTo>
                  <a:lnTo>
                    <a:pt x="62" y="187"/>
                  </a:lnTo>
                  <a:lnTo>
                    <a:pt x="311" y="187"/>
                  </a:lnTo>
                  <a:lnTo>
                    <a:pt x="311" y="249"/>
                  </a:lnTo>
                  <a:lnTo>
                    <a:pt x="373" y="125"/>
                  </a:lnTo>
                  <a:lnTo>
                    <a:pt x="311" y="0"/>
                  </a:lnTo>
                  <a:lnTo>
                    <a:pt x="311" y="62"/>
                  </a:lnTo>
                  <a:lnTo>
                    <a:pt x="62" y="62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0" name="Freeform 96">
              <a:extLst>
                <a:ext uri="{FF2B5EF4-FFF2-40B4-BE49-F238E27FC236}">
                  <a16:creationId xmlns:a16="http://schemas.microsoft.com/office/drawing/2014/main" id="{A0A2ABC5-AD65-43B2-AC85-6787A2365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100" y="4016375"/>
              <a:ext cx="592137" cy="395288"/>
            </a:xfrm>
            <a:custGeom>
              <a:avLst/>
              <a:gdLst>
                <a:gd name="T0" fmla="*/ 62 w 373"/>
                <a:gd name="T1" fmla="*/ 62 h 249"/>
                <a:gd name="T2" fmla="*/ 62 w 373"/>
                <a:gd name="T3" fmla="*/ 0 h 249"/>
                <a:gd name="T4" fmla="*/ 0 w 373"/>
                <a:gd name="T5" fmla="*/ 125 h 249"/>
                <a:gd name="T6" fmla="*/ 62 w 373"/>
                <a:gd name="T7" fmla="*/ 249 h 249"/>
                <a:gd name="T8" fmla="*/ 62 w 373"/>
                <a:gd name="T9" fmla="*/ 187 h 249"/>
                <a:gd name="T10" fmla="*/ 311 w 373"/>
                <a:gd name="T11" fmla="*/ 187 h 249"/>
                <a:gd name="T12" fmla="*/ 311 w 373"/>
                <a:gd name="T13" fmla="*/ 249 h 249"/>
                <a:gd name="T14" fmla="*/ 373 w 373"/>
                <a:gd name="T15" fmla="*/ 125 h 249"/>
                <a:gd name="T16" fmla="*/ 311 w 373"/>
                <a:gd name="T17" fmla="*/ 0 h 249"/>
                <a:gd name="T18" fmla="*/ 311 w 373"/>
                <a:gd name="T19" fmla="*/ 62 h 249"/>
                <a:gd name="T20" fmla="*/ 62 w 373"/>
                <a:gd name="T21" fmla="*/ 6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249">
                  <a:moveTo>
                    <a:pt x="62" y="62"/>
                  </a:moveTo>
                  <a:lnTo>
                    <a:pt x="62" y="0"/>
                  </a:lnTo>
                  <a:lnTo>
                    <a:pt x="0" y="125"/>
                  </a:lnTo>
                  <a:lnTo>
                    <a:pt x="62" y="249"/>
                  </a:lnTo>
                  <a:lnTo>
                    <a:pt x="62" y="187"/>
                  </a:lnTo>
                  <a:lnTo>
                    <a:pt x="311" y="187"/>
                  </a:lnTo>
                  <a:lnTo>
                    <a:pt x="311" y="249"/>
                  </a:lnTo>
                  <a:lnTo>
                    <a:pt x="373" y="125"/>
                  </a:lnTo>
                  <a:lnTo>
                    <a:pt x="311" y="0"/>
                  </a:lnTo>
                  <a:lnTo>
                    <a:pt x="311" y="62"/>
                  </a:lnTo>
                  <a:lnTo>
                    <a:pt x="62" y="6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1" name="Freeform 97">
              <a:extLst>
                <a:ext uri="{FF2B5EF4-FFF2-40B4-BE49-F238E27FC236}">
                  <a16:creationId xmlns:a16="http://schemas.microsoft.com/office/drawing/2014/main" id="{72A68140-F53D-4F03-A038-F1B64C12A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1100" y="4016375"/>
              <a:ext cx="592137" cy="395288"/>
            </a:xfrm>
            <a:custGeom>
              <a:avLst/>
              <a:gdLst>
                <a:gd name="T0" fmla="*/ 62 w 373"/>
                <a:gd name="T1" fmla="*/ 62 h 249"/>
                <a:gd name="T2" fmla="*/ 62 w 373"/>
                <a:gd name="T3" fmla="*/ 0 h 249"/>
                <a:gd name="T4" fmla="*/ 0 w 373"/>
                <a:gd name="T5" fmla="*/ 125 h 249"/>
                <a:gd name="T6" fmla="*/ 62 w 373"/>
                <a:gd name="T7" fmla="*/ 249 h 249"/>
                <a:gd name="T8" fmla="*/ 62 w 373"/>
                <a:gd name="T9" fmla="*/ 187 h 249"/>
                <a:gd name="T10" fmla="*/ 311 w 373"/>
                <a:gd name="T11" fmla="*/ 187 h 249"/>
                <a:gd name="T12" fmla="*/ 311 w 373"/>
                <a:gd name="T13" fmla="*/ 249 h 249"/>
                <a:gd name="T14" fmla="*/ 373 w 373"/>
                <a:gd name="T15" fmla="*/ 125 h 249"/>
                <a:gd name="T16" fmla="*/ 311 w 373"/>
                <a:gd name="T17" fmla="*/ 0 h 249"/>
                <a:gd name="T18" fmla="*/ 311 w 373"/>
                <a:gd name="T19" fmla="*/ 62 h 249"/>
                <a:gd name="T20" fmla="*/ 62 w 373"/>
                <a:gd name="T21" fmla="*/ 6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249">
                  <a:moveTo>
                    <a:pt x="62" y="62"/>
                  </a:moveTo>
                  <a:lnTo>
                    <a:pt x="62" y="0"/>
                  </a:lnTo>
                  <a:lnTo>
                    <a:pt x="0" y="125"/>
                  </a:lnTo>
                  <a:lnTo>
                    <a:pt x="62" y="249"/>
                  </a:lnTo>
                  <a:lnTo>
                    <a:pt x="62" y="187"/>
                  </a:lnTo>
                  <a:lnTo>
                    <a:pt x="311" y="187"/>
                  </a:lnTo>
                  <a:lnTo>
                    <a:pt x="311" y="249"/>
                  </a:lnTo>
                  <a:lnTo>
                    <a:pt x="373" y="125"/>
                  </a:lnTo>
                  <a:lnTo>
                    <a:pt x="311" y="0"/>
                  </a:lnTo>
                  <a:lnTo>
                    <a:pt x="311" y="62"/>
                  </a:lnTo>
                  <a:lnTo>
                    <a:pt x="62" y="62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093" name="Gruppieren 1092">
            <a:extLst>
              <a:ext uri="{FF2B5EF4-FFF2-40B4-BE49-F238E27FC236}">
                <a16:creationId xmlns:a16="http://schemas.microsoft.com/office/drawing/2014/main" id="{988D6B9A-63DB-4045-B544-28FCE3D37025}"/>
              </a:ext>
            </a:extLst>
          </p:cNvPr>
          <p:cNvGrpSpPr/>
          <p:nvPr/>
        </p:nvGrpSpPr>
        <p:grpSpPr>
          <a:xfrm>
            <a:off x="4652963" y="2584450"/>
            <a:ext cx="2247900" cy="4170363"/>
            <a:chOff x="4652963" y="2584450"/>
            <a:chExt cx="2247900" cy="4170363"/>
          </a:xfrm>
        </p:grpSpPr>
        <p:sp>
          <p:nvSpPr>
            <p:cNvPr id="1074" name="Rectangle 89">
              <a:extLst>
                <a:ext uri="{FF2B5EF4-FFF2-40B4-BE49-F238E27FC236}">
                  <a16:creationId xmlns:a16="http://schemas.microsoft.com/office/drawing/2014/main" id="{D2A608D1-BB17-4745-962B-62212B1B2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113" y="2584450"/>
              <a:ext cx="1555750" cy="4170363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5" name="Rectangle 90">
              <a:extLst>
                <a:ext uri="{FF2B5EF4-FFF2-40B4-BE49-F238E27FC236}">
                  <a16:creationId xmlns:a16="http://schemas.microsoft.com/office/drawing/2014/main" id="{B65654B3-A4D6-49B2-9ECD-0946C44B9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113" y="2584450"/>
              <a:ext cx="1555750" cy="4170363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6" name="Rectangle 91">
              <a:extLst>
                <a:ext uri="{FF2B5EF4-FFF2-40B4-BE49-F238E27FC236}">
                  <a16:creationId xmlns:a16="http://schemas.microsoft.com/office/drawing/2014/main" id="{F9796F19-6875-4922-9D27-CCA6C8B9B6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275" y="2609850"/>
              <a:ext cx="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7" name="Rectangle 92">
              <a:extLst>
                <a:ext uri="{FF2B5EF4-FFF2-40B4-BE49-F238E27FC236}">
                  <a16:creationId xmlns:a16="http://schemas.microsoft.com/office/drawing/2014/main" id="{C518EC2B-F2E1-4C08-9B7A-3F09CB097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6550" y="2609850"/>
              <a:ext cx="44884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de-DE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Empty DS6</a:t>
              </a:r>
              <a:endPara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117" name="Picture 93">
              <a:extLst>
                <a:ext uri="{FF2B5EF4-FFF2-40B4-BE49-F238E27FC236}">
                  <a16:creationId xmlns:a16="http://schemas.microsoft.com/office/drawing/2014/main" id="{18FB4505-39A9-46BD-967A-559A23A87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638" y="4760913"/>
              <a:ext cx="774700" cy="88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2" name="Freeform 98">
              <a:extLst>
                <a:ext uri="{FF2B5EF4-FFF2-40B4-BE49-F238E27FC236}">
                  <a16:creationId xmlns:a16="http://schemas.microsoft.com/office/drawing/2014/main" id="{8F1CF42B-A6B6-4998-BF71-41B9FBA80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3" y="3438525"/>
              <a:ext cx="593725" cy="396875"/>
            </a:xfrm>
            <a:custGeom>
              <a:avLst/>
              <a:gdLst>
                <a:gd name="T0" fmla="*/ 0 w 374"/>
                <a:gd name="T1" fmla="*/ 187 h 250"/>
                <a:gd name="T2" fmla="*/ 311 w 374"/>
                <a:gd name="T3" fmla="*/ 187 h 250"/>
                <a:gd name="T4" fmla="*/ 311 w 374"/>
                <a:gd name="T5" fmla="*/ 250 h 250"/>
                <a:gd name="T6" fmla="*/ 374 w 374"/>
                <a:gd name="T7" fmla="*/ 125 h 250"/>
                <a:gd name="T8" fmla="*/ 311 w 374"/>
                <a:gd name="T9" fmla="*/ 0 h 250"/>
                <a:gd name="T10" fmla="*/ 311 w 374"/>
                <a:gd name="T11" fmla="*/ 63 h 250"/>
                <a:gd name="T12" fmla="*/ 0 w 374"/>
                <a:gd name="T13" fmla="*/ 63 h 250"/>
                <a:gd name="T14" fmla="*/ 0 w 374"/>
                <a:gd name="T15" fmla="*/ 18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4" h="250">
                  <a:moveTo>
                    <a:pt x="0" y="187"/>
                  </a:moveTo>
                  <a:lnTo>
                    <a:pt x="311" y="187"/>
                  </a:lnTo>
                  <a:lnTo>
                    <a:pt x="311" y="250"/>
                  </a:lnTo>
                  <a:lnTo>
                    <a:pt x="374" y="125"/>
                  </a:lnTo>
                  <a:lnTo>
                    <a:pt x="311" y="0"/>
                  </a:lnTo>
                  <a:lnTo>
                    <a:pt x="311" y="63"/>
                  </a:lnTo>
                  <a:lnTo>
                    <a:pt x="0" y="63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7" name="Freeform 99">
              <a:extLst>
                <a:ext uri="{FF2B5EF4-FFF2-40B4-BE49-F238E27FC236}">
                  <a16:creationId xmlns:a16="http://schemas.microsoft.com/office/drawing/2014/main" id="{7596ACE0-E832-464F-A3E1-90387F1EE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3" y="3438525"/>
              <a:ext cx="593725" cy="396875"/>
            </a:xfrm>
            <a:custGeom>
              <a:avLst/>
              <a:gdLst>
                <a:gd name="T0" fmla="*/ 0 w 374"/>
                <a:gd name="T1" fmla="*/ 187 h 250"/>
                <a:gd name="T2" fmla="*/ 311 w 374"/>
                <a:gd name="T3" fmla="*/ 187 h 250"/>
                <a:gd name="T4" fmla="*/ 311 w 374"/>
                <a:gd name="T5" fmla="*/ 250 h 250"/>
                <a:gd name="T6" fmla="*/ 374 w 374"/>
                <a:gd name="T7" fmla="*/ 125 h 250"/>
                <a:gd name="T8" fmla="*/ 311 w 374"/>
                <a:gd name="T9" fmla="*/ 0 h 250"/>
                <a:gd name="T10" fmla="*/ 311 w 374"/>
                <a:gd name="T11" fmla="*/ 63 h 250"/>
                <a:gd name="T12" fmla="*/ 0 w 374"/>
                <a:gd name="T13" fmla="*/ 63 h 250"/>
                <a:gd name="T14" fmla="*/ 0 w 374"/>
                <a:gd name="T15" fmla="*/ 18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4" h="250">
                  <a:moveTo>
                    <a:pt x="0" y="187"/>
                  </a:moveTo>
                  <a:lnTo>
                    <a:pt x="311" y="187"/>
                  </a:lnTo>
                  <a:lnTo>
                    <a:pt x="311" y="250"/>
                  </a:lnTo>
                  <a:lnTo>
                    <a:pt x="374" y="125"/>
                  </a:lnTo>
                  <a:lnTo>
                    <a:pt x="311" y="0"/>
                  </a:lnTo>
                  <a:lnTo>
                    <a:pt x="311" y="63"/>
                  </a:lnTo>
                  <a:lnTo>
                    <a:pt x="0" y="63"/>
                  </a:lnTo>
                  <a:lnTo>
                    <a:pt x="0" y="187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8" name="Freeform 100">
              <a:extLst>
                <a:ext uri="{FF2B5EF4-FFF2-40B4-BE49-F238E27FC236}">
                  <a16:creationId xmlns:a16="http://schemas.microsoft.com/office/drawing/2014/main" id="{01AAC8C9-2D41-49B4-B921-45689F16B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3" y="4081463"/>
              <a:ext cx="593725" cy="396875"/>
            </a:xfrm>
            <a:custGeom>
              <a:avLst/>
              <a:gdLst>
                <a:gd name="T0" fmla="*/ 0 w 374"/>
                <a:gd name="T1" fmla="*/ 187 h 250"/>
                <a:gd name="T2" fmla="*/ 311 w 374"/>
                <a:gd name="T3" fmla="*/ 187 h 250"/>
                <a:gd name="T4" fmla="*/ 311 w 374"/>
                <a:gd name="T5" fmla="*/ 250 h 250"/>
                <a:gd name="T6" fmla="*/ 374 w 374"/>
                <a:gd name="T7" fmla="*/ 125 h 250"/>
                <a:gd name="T8" fmla="*/ 311 w 374"/>
                <a:gd name="T9" fmla="*/ 0 h 250"/>
                <a:gd name="T10" fmla="*/ 311 w 374"/>
                <a:gd name="T11" fmla="*/ 63 h 250"/>
                <a:gd name="T12" fmla="*/ 0 w 374"/>
                <a:gd name="T13" fmla="*/ 63 h 250"/>
                <a:gd name="T14" fmla="*/ 0 w 374"/>
                <a:gd name="T15" fmla="*/ 18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4" h="250">
                  <a:moveTo>
                    <a:pt x="0" y="187"/>
                  </a:moveTo>
                  <a:lnTo>
                    <a:pt x="311" y="187"/>
                  </a:lnTo>
                  <a:lnTo>
                    <a:pt x="311" y="250"/>
                  </a:lnTo>
                  <a:lnTo>
                    <a:pt x="374" y="125"/>
                  </a:lnTo>
                  <a:lnTo>
                    <a:pt x="311" y="0"/>
                  </a:lnTo>
                  <a:lnTo>
                    <a:pt x="311" y="63"/>
                  </a:lnTo>
                  <a:lnTo>
                    <a:pt x="0" y="63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9" name="Freeform 101">
              <a:extLst>
                <a:ext uri="{FF2B5EF4-FFF2-40B4-BE49-F238E27FC236}">
                  <a16:creationId xmlns:a16="http://schemas.microsoft.com/office/drawing/2014/main" id="{899BDBBB-98C5-466B-AAFF-8B55DFC95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3" y="4081463"/>
              <a:ext cx="593725" cy="396875"/>
            </a:xfrm>
            <a:custGeom>
              <a:avLst/>
              <a:gdLst>
                <a:gd name="T0" fmla="*/ 0 w 374"/>
                <a:gd name="T1" fmla="*/ 187 h 250"/>
                <a:gd name="T2" fmla="*/ 311 w 374"/>
                <a:gd name="T3" fmla="*/ 187 h 250"/>
                <a:gd name="T4" fmla="*/ 311 w 374"/>
                <a:gd name="T5" fmla="*/ 250 h 250"/>
                <a:gd name="T6" fmla="*/ 374 w 374"/>
                <a:gd name="T7" fmla="*/ 125 h 250"/>
                <a:gd name="T8" fmla="*/ 311 w 374"/>
                <a:gd name="T9" fmla="*/ 0 h 250"/>
                <a:gd name="T10" fmla="*/ 311 w 374"/>
                <a:gd name="T11" fmla="*/ 63 h 250"/>
                <a:gd name="T12" fmla="*/ 0 w 374"/>
                <a:gd name="T13" fmla="*/ 63 h 250"/>
                <a:gd name="T14" fmla="*/ 0 w 374"/>
                <a:gd name="T15" fmla="*/ 18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4" h="250">
                  <a:moveTo>
                    <a:pt x="0" y="187"/>
                  </a:moveTo>
                  <a:lnTo>
                    <a:pt x="311" y="187"/>
                  </a:lnTo>
                  <a:lnTo>
                    <a:pt x="311" y="250"/>
                  </a:lnTo>
                  <a:lnTo>
                    <a:pt x="374" y="125"/>
                  </a:lnTo>
                  <a:lnTo>
                    <a:pt x="311" y="0"/>
                  </a:lnTo>
                  <a:lnTo>
                    <a:pt x="311" y="63"/>
                  </a:lnTo>
                  <a:lnTo>
                    <a:pt x="0" y="63"/>
                  </a:lnTo>
                  <a:lnTo>
                    <a:pt x="0" y="187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066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9363A-B668-4C31-947D-C25770B6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Availability</a:t>
            </a:r>
            <a:r>
              <a:rPr lang="de-DE" dirty="0"/>
              <a:t> </a:t>
            </a:r>
            <a:r>
              <a:rPr lang="de-DE" dirty="0" err="1"/>
              <a:t>cam</a:t>
            </a:r>
            <a:r>
              <a:rPr lang="de-DE" dirty="0"/>
              <a:t> </a:t>
            </a:r>
            <a:r>
              <a:rPr lang="de-DE" dirty="0" err="1"/>
              <a:t>disk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A31E65-1482-4407-A990-5919C07DF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Software</a:t>
            </a:r>
          </a:p>
          <a:p>
            <a:pPr lvl="1"/>
            <a:r>
              <a:rPr lang="de-DE" dirty="0"/>
              <a:t>DriveControlSuite, Firmware, </a:t>
            </a:r>
            <a:r>
              <a:rPr lang="de-DE" dirty="0" err="1"/>
              <a:t>Application</a:t>
            </a:r>
            <a:endParaRPr lang="de-DE" dirty="0"/>
          </a:p>
          <a:p>
            <a:pPr lvl="1"/>
            <a:r>
              <a:rPr lang="de-DE" dirty="0"/>
              <a:t>Version 6.5-D</a:t>
            </a:r>
          </a:p>
          <a:p>
            <a:pPr lvl="1"/>
            <a:r>
              <a:rPr lang="de-DE" dirty="0" err="1"/>
              <a:t>Released</a:t>
            </a:r>
            <a:r>
              <a:rPr lang="de-DE" dirty="0"/>
              <a:t> August 2021</a:t>
            </a:r>
          </a:p>
          <a:p>
            <a:pPr lvl="1"/>
            <a:r>
              <a:rPr lang="de-DE" dirty="0"/>
              <a:t>For all </a:t>
            </a:r>
            <a:r>
              <a:rPr lang="de-DE" dirty="0" err="1"/>
              <a:t>generation</a:t>
            </a:r>
            <a:r>
              <a:rPr lang="de-DE" dirty="0"/>
              <a:t> 6 </a:t>
            </a:r>
            <a:r>
              <a:rPr lang="de-DE" dirty="0" err="1"/>
              <a:t>drive</a:t>
            </a:r>
            <a:r>
              <a:rPr lang="de-DE" dirty="0"/>
              <a:t> </a:t>
            </a:r>
            <a:r>
              <a:rPr lang="de-DE" dirty="0" err="1"/>
              <a:t>controller</a:t>
            </a:r>
            <a:r>
              <a:rPr lang="de-DE" dirty="0"/>
              <a:t>: </a:t>
            </a:r>
            <a:r>
              <a:rPr lang="de-DE" b="1" dirty="0"/>
              <a:t>SD6</a:t>
            </a:r>
            <a:r>
              <a:rPr lang="de-DE" dirty="0"/>
              <a:t>, SC6, SI6</a:t>
            </a:r>
          </a:p>
          <a:p>
            <a:r>
              <a:rPr lang="de-DE" dirty="0" err="1"/>
              <a:t>Documentation</a:t>
            </a:r>
            <a:endParaRPr lang="de-DE" dirty="0"/>
          </a:p>
          <a:p>
            <a:pPr lvl="1"/>
            <a:r>
              <a:rPr lang="de-DE" dirty="0"/>
              <a:t>Parameter </a:t>
            </a:r>
            <a:r>
              <a:rPr lang="de-DE" dirty="0" err="1"/>
              <a:t>description</a:t>
            </a:r>
            <a:r>
              <a:rPr lang="de-DE" dirty="0"/>
              <a:t> German</a:t>
            </a:r>
          </a:p>
          <a:p>
            <a:pPr lvl="1"/>
            <a:r>
              <a:rPr lang="de-DE" dirty="0"/>
              <a:t>Manuals, en-</a:t>
            </a:r>
            <a:r>
              <a:rPr lang="de-DE" dirty="0" err="1"/>
              <a:t>fr</a:t>
            </a:r>
            <a:r>
              <a:rPr lang="de-DE" dirty="0"/>
              <a:t>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description</a:t>
            </a:r>
            <a:endParaRPr lang="de-DE" dirty="0">
              <a:highlight>
                <a:srgbClr val="FFFF00"/>
              </a:highlight>
            </a:endParaRPr>
          </a:p>
          <a:p>
            <a:r>
              <a:rPr lang="de-DE" dirty="0"/>
              <a:t>Project („Sales“) release</a:t>
            </a:r>
          </a:p>
          <a:p>
            <a:pPr lvl="1"/>
            <a:r>
              <a:rPr lang="en-US" dirty="0"/>
              <a:t>Will take place when documentation is complete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4" name="Grafik 3" descr="Häkchen mit einfarbiger Füllung">
            <a:extLst>
              <a:ext uri="{FF2B5EF4-FFF2-40B4-BE49-F238E27FC236}">
                <a16:creationId xmlns:a16="http://schemas.microsoft.com/office/drawing/2014/main" id="{597A7BD8-05EE-4450-A5FF-A586D189E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646" y="1199597"/>
            <a:ext cx="390939" cy="390939"/>
          </a:xfrm>
          <a:prstGeom prst="rect">
            <a:avLst/>
          </a:prstGeom>
        </p:spPr>
      </p:pic>
      <p:pic>
        <p:nvPicPr>
          <p:cNvPr id="5" name="Grafik 4" descr="Häkchen mit einfarbiger Füllung">
            <a:extLst>
              <a:ext uri="{FF2B5EF4-FFF2-40B4-BE49-F238E27FC236}">
                <a16:creationId xmlns:a16="http://schemas.microsoft.com/office/drawing/2014/main" id="{C49A6B50-41EA-4A5F-B8EC-D032C775C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3441" y="3271890"/>
            <a:ext cx="242964" cy="242964"/>
          </a:xfrm>
          <a:prstGeom prst="rect">
            <a:avLst/>
          </a:prstGeom>
        </p:spPr>
      </p:pic>
      <p:pic>
        <p:nvPicPr>
          <p:cNvPr id="13" name="Grafik 12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61628773-3BF9-436E-821C-B8094EFD2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071" y="2989769"/>
            <a:ext cx="178040" cy="178040"/>
          </a:xfrm>
          <a:prstGeom prst="rect">
            <a:avLst/>
          </a:prstGeom>
        </p:spPr>
      </p:pic>
      <p:pic>
        <p:nvPicPr>
          <p:cNvPr id="14" name="Grafik 13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2AF198F2-3337-40E6-85C4-28235B383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682" y="4031916"/>
            <a:ext cx="178040" cy="178040"/>
          </a:xfrm>
          <a:prstGeom prst="rect">
            <a:avLst/>
          </a:prstGeom>
        </p:spPr>
      </p:pic>
      <p:pic>
        <p:nvPicPr>
          <p:cNvPr id="15" name="Grafik 14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BF2CD61B-3A8C-4F09-90C3-BF152E39C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783" y="3646994"/>
            <a:ext cx="178040" cy="17804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6BFE81-32E1-4C96-B377-40A652358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26E5E-0B37-4FD4-8CE2-3FCBE9678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remember</a:t>
            </a:r>
            <a:r>
              <a:rPr lang="de-DE" dirty="0"/>
              <a:t> electronic </a:t>
            </a:r>
            <a:r>
              <a:rPr lang="de-DE" dirty="0" err="1"/>
              <a:t>nameplate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E568D8-BFA1-4BB3-9731-293DE214C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2000</a:t>
            </a:r>
          </a:p>
          <a:p>
            <a:pPr lvl="1"/>
            <a:r>
              <a:rPr lang="de-DE" dirty="0"/>
              <a:t>Motor </a:t>
            </a:r>
            <a:r>
              <a:rPr lang="de-DE" dirty="0" err="1"/>
              <a:t>settings</a:t>
            </a:r>
            <a:endParaRPr lang="de-DE" dirty="0"/>
          </a:p>
          <a:p>
            <a:pPr lvl="1"/>
            <a:r>
              <a:rPr lang="de-DE" dirty="0"/>
              <a:t>Motor </a:t>
            </a:r>
            <a:r>
              <a:rPr lang="de-DE" dirty="0" err="1"/>
              <a:t>brake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DE" dirty="0"/>
          </a:p>
          <a:p>
            <a:pPr lvl="1"/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controller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DE" dirty="0"/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5CDC626-2C18-4E04-BA62-57835F320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66" y="2972069"/>
            <a:ext cx="4552849" cy="25259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BBEA23B-CC4C-4309-B6BD-340E6EA2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999" y="2461818"/>
            <a:ext cx="3376917" cy="35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694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26E5E-0B37-4FD4-8CE2-3FCBE9678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Gear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E568D8-BFA1-4BB3-9731-293DE214C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2019 Gear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 1</a:t>
            </a:r>
          </a:p>
          <a:p>
            <a:pPr lvl="1"/>
            <a:r>
              <a:rPr lang="de-DE" dirty="0"/>
              <a:t>Firmware 6.4-A,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manufactured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september</a:t>
            </a:r>
            <a:endParaRPr lang="de-DE" dirty="0"/>
          </a:p>
          <a:p>
            <a:pPr lvl="1"/>
            <a:r>
              <a:rPr lang="de-DE" dirty="0" err="1"/>
              <a:t>Geared</a:t>
            </a:r>
            <a:r>
              <a:rPr lang="de-DE" dirty="0"/>
              <a:t>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lvl="1"/>
            <a:r>
              <a:rPr lang="de-DE" dirty="0"/>
              <a:t>Motor </a:t>
            </a:r>
            <a:r>
              <a:rPr lang="de-DE" dirty="0" err="1"/>
              <a:t>adapter</a:t>
            </a:r>
            <a:endParaRPr lang="de-DE" dirty="0"/>
          </a:p>
          <a:p>
            <a:pPr lvl="2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de-DE" dirty="0"/>
              <a:t> </a:t>
            </a:r>
            <a:r>
              <a:rPr lang="de-DE" dirty="0" err="1"/>
              <a:t>brake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DE" dirty="0"/>
          </a:p>
          <a:p>
            <a:pPr lvl="1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limitations</a:t>
            </a:r>
            <a:endParaRPr lang="de-DE" dirty="0"/>
          </a:p>
          <a:p>
            <a:pPr lvl="1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</a:p>
          <a:p>
            <a:r>
              <a:rPr lang="de-DE" dirty="0"/>
              <a:t>2020 Gear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 2</a:t>
            </a:r>
          </a:p>
          <a:p>
            <a:pPr lvl="1"/>
            <a:r>
              <a:rPr lang="de-DE" dirty="0"/>
              <a:t>Firmware 6.5-A,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manufactured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march</a:t>
            </a:r>
            <a:endParaRPr lang="de-DE" dirty="0"/>
          </a:p>
          <a:p>
            <a:pPr lvl="1"/>
            <a:r>
              <a:rPr lang="de-DE" dirty="0"/>
              <a:t>Set </a:t>
            </a:r>
            <a:r>
              <a:rPr lang="de-DE" dirty="0" err="1"/>
              <a:t>axis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on </a:t>
            </a:r>
            <a:r>
              <a:rPr lang="de-DE" dirty="0" err="1"/>
              <a:t>demand</a:t>
            </a:r>
            <a:r>
              <a:rPr lang="de-DE" dirty="0"/>
              <a:t> (Action B30)</a:t>
            </a:r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0A74DB-8CBC-4D9A-96A8-7D44D3A7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321" y="2702257"/>
            <a:ext cx="4726958" cy="3582537"/>
          </a:xfrm>
          <a:prstGeom prst="rect">
            <a:avLst/>
          </a:prstGeom>
        </p:spPr>
      </p:pic>
      <p:pic>
        <p:nvPicPr>
          <p:cNvPr id="7" name="Grafik 6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3C3F714E-2A47-4C4D-AD74-6DF1D9D4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616" y="3199064"/>
            <a:ext cx="178040" cy="1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2FD9D-6FD1-4958-8A89-8CDC61B0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Gear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67B4A-8E98-4E0D-AE6F-6E8E8B8E2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commissioning</a:t>
            </a:r>
          </a:p>
          <a:p>
            <a:pPr lvl="1"/>
            <a:r>
              <a:rPr lang="en-US" dirty="0"/>
              <a:t>Data available electronically for DS6 and control system</a:t>
            </a:r>
          </a:p>
          <a:p>
            <a:pPr lvl="1"/>
            <a:r>
              <a:rPr lang="en-US" dirty="0"/>
              <a:t>Automatic presetting of limitations and 2</a:t>
            </a:r>
            <a:r>
              <a:rPr lang="en-US" baseline="30000" dirty="0"/>
              <a:t>nd</a:t>
            </a:r>
            <a:r>
              <a:rPr lang="en-US" dirty="0"/>
              <a:t> brake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8F4AF6-621E-4A1D-AB81-CD472B72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99" y="2782110"/>
            <a:ext cx="3908566" cy="3774333"/>
          </a:xfrm>
          <a:prstGeom prst="rect">
            <a:avLst/>
          </a:prstGeom>
        </p:spPr>
      </p:pic>
      <p:pic>
        <p:nvPicPr>
          <p:cNvPr id="14" name="Grafik 13" descr="Ein Bild, das Gebäude, Mann, Geländer enthält.&#10;&#10;Automatisch generierte Beschreibung">
            <a:extLst>
              <a:ext uri="{FF2B5EF4-FFF2-40B4-BE49-F238E27FC236}">
                <a16:creationId xmlns:a16="http://schemas.microsoft.com/office/drawing/2014/main" id="{5E677CFA-0161-41C0-81ED-D475FC73E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696" y="2782110"/>
            <a:ext cx="5032444" cy="3774333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FA0DCAB-7D3C-4DB4-9505-F2F610A82209}"/>
              </a:ext>
            </a:extLst>
          </p:cNvPr>
          <p:cNvCxnSpPr>
            <a:cxnSpLocks/>
          </p:cNvCxnSpPr>
          <p:nvPr/>
        </p:nvCxnSpPr>
        <p:spPr>
          <a:xfrm>
            <a:off x="5246451" y="2677425"/>
            <a:ext cx="5324272" cy="3976294"/>
          </a:xfrm>
          <a:prstGeom prst="straightConnector1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73F6B844-6113-4813-97BE-6221FE0C282B}"/>
              </a:ext>
            </a:extLst>
          </p:cNvPr>
          <p:cNvCxnSpPr>
            <a:cxnSpLocks/>
          </p:cNvCxnSpPr>
          <p:nvPr/>
        </p:nvCxnSpPr>
        <p:spPr>
          <a:xfrm flipV="1">
            <a:off x="5179325" y="2677425"/>
            <a:ext cx="5329451" cy="3976294"/>
          </a:xfrm>
          <a:prstGeom prst="straightConnector1">
            <a:avLst/>
          </a:prstGeom>
          <a:ln w="571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312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2FD9D-6FD1-4958-8A89-8CDC61B0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Gear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367B4A-8E98-4E0D-AE6F-6E8E8B8E2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Compliance with gearbox (nominal) data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F8112EE-9AE0-4FC1-8E39-CCBE65FD9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69" y="1914639"/>
            <a:ext cx="6308960" cy="3772800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F852235-0461-4D92-90EF-A566BD0549DD}"/>
              </a:ext>
            </a:extLst>
          </p:cNvPr>
          <p:cNvCxnSpPr>
            <a:cxnSpLocks/>
          </p:cNvCxnSpPr>
          <p:nvPr/>
        </p:nvCxnSpPr>
        <p:spPr>
          <a:xfrm>
            <a:off x="2528051" y="2355489"/>
            <a:ext cx="0" cy="15031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90899D83-7F1E-412A-810C-3B3CA6FBE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37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CEA69F-3831-4269-9EC2-9223279FC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 6.5-F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47033C-D5BC-464C-B8A6-4CA0AA013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improvements</a:t>
            </a:r>
            <a:r>
              <a:rPr lang="de-DE" dirty="0"/>
              <a:t>: ~60</a:t>
            </a:r>
          </a:p>
          <a:p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completion</a:t>
            </a:r>
            <a:r>
              <a:rPr lang="de-DE" dirty="0"/>
              <a:t>: 12/2021</a:t>
            </a:r>
          </a:p>
          <a:p>
            <a:r>
              <a:rPr lang="de-DE" dirty="0"/>
              <a:t>Main </a:t>
            </a:r>
            <a:r>
              <a:rPr lang="de-DE" dirty="0" err="1"/>
              <a:t>focus</a:t>
            </a:r>
            <a:r>
              <a:rPr lang="de-DE" dirty="0"/>
              <a:t>: </a:t>
            </a:r>
            <a:r>
              <a:rPr lang="de-DE" dirty="0" err="1"/>
              <a:t>grapical</a:t>
            </a:r>
            <a:r>
              <a:rPr lang="de-DE" dirty="0"/>
              <a:t> </a:t>
            </a:r>
            <a:r>
              <a:rPr lang="de-DE" dirty="0" err="1"/>
              <a:t>programming</a:t>
            </a:r>
            <a:endParaRPr lang="de-DE" dirty="0"/>
          </a:p>
          <a:p>
            <a:r>
              <a:rPr lang="de-DE" dirty="0" err="1"/>
              <a:t>Possibly</a:t>
            </a:r>
            <a:r>
              <a:rPr lang="de-DE" dirty="0"/>
              <a:t>: </a:t>
            </a:r>
            <a:r>
              <a:rPr lang="de-DE" dirty="0" err="1"/>
              <a:t>predictive</a:t>
            </a:r>
            <a:r>
              <a:rPr lang="de-DE" dirty="0"/>
              <a:t> </a:t>
            </a:r>
            <a:r>
              <a:rPr lang="de-DE" dirty="0" err="1"/>
              <a:t>maintenance</a:t>
            </a:r>
            <a:r>
              <a:rPr lang="de-DE" dirty="0"/>
              <a:t>,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00051E-22D4-4575-8783-4F0E31F9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3D519C-FC2C-40C0-969D-525D7662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6.4-E (spring 2020)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5EF664-E29B-4CAC-8BDA-E0A6D5F22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&gt;150 </a:t>
            </a:r>
            <a:r>
              <a:rPr lang="de-DE" dirty="0" err="1"/>
              <a:t>improvements</a:t>
            </a:r>
            <a:r>
              <a:rPr lang="de-DE" dirty="0"/>
              <a:t>,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endParaRPr lang="en-US" dirty="0"/>
          </a:p>
          <a:p>
            <a:r>
              <a:rPr lang="en-US" dirty="0"/>
              <a:t>Switching the firmware fieldbus variant: </a:t>
            </a:r>
            <a:r>
              <a:rPr lang="en-US" b="1" dirty="0" err="1"/>
              <a:t>EtherCAT</a:t>
            </a:r>
            <a:r>
              <a:rPr lang="en-US" dirty="0"/>
              <a:t> &lt;&gt; </a:t>
            </a:r>
            <a:r>
              <a:rPr lang="en-US" b="1" dirty="0"/>
              <a:t>PROFINET </a:t>
            </a:r>
            <a:r>
              <a:rPr lang="en-US" dirty="0"/>
              <a:t>(SC6, SI6)</a:t>
            </a:r>
          </a:p>
          <a:p>
            <a:r>
              <a:rPr lang="en-US" b="1" dirty="0" err="1"/>
              <a:t>EtherCAT</a:t>
            </a:r>
            <a:r>
              <a:rPr lang="en-US" dirty="0"/>
              <a:t>: Cycle times 250 </a:t>
            </a:r>
            <a:r>
              <a:rPr lang="en-US" dirty="0" err="1"/>
              <a:t>μs</a:t>
            </a:r>
            <a:r>
              <a:rPr lang="en-US" dirty="0"/>
              <a:t> and 500 </a:t>
            </a:r>
            <a:r>
              <a:rPr lang="en-US" dirty="0" err="1"/>
              <a:t>μs</a:t>
            </a:r>
            <a:r>
              <a:rPr lang="en-US" dirty="0"/>
              <a:t> (SC6, SI6)</a:t>
            </a:r>
          </a:p>
          <a:p>
            <a:r>
              <a:rPr lang="en-US" dirty="0"/>
              <a:t>New import functions</a:t>
            </a:r>
          </a:p>
          <a:p>
            <a:r>
              <a:rPr lang="de-DE" dirty="0" err="1"/>
              <a:t>Graphical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: User </a:t>
            </a:r>
            <a:r>
              <a:rPr lang="de-DE" dirty="0" err="1"/>
              <a:t>adjustments</a:t>
            </a:r>
            <a:r>
              <a:rPr lang="de-DE" dirty="0"/>
              <a:t> </a:t>
            </a:r>
            <a:r>
              <a:rPr lang="de-DE" dirty="0" err="1"/>
              <a:t>area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7DC6ED-708B-42CD-A166-7979C0111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78" y="3619735"/>
            <a:ext cx="3278992" cy="2880000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DC0CBA8-A874-46BE-8E56-257D2B6890DA}"/>
              </a:ext>
            </a:extLst>
          </p:cNvPr>
          <p:cNvGrpSpPr/>
          <p:nvPr/>
        </p:nvGrpSpPr>
        <p:grpSpPr>
          <a:xfrm>
            <a:off x="5686122" y="3617945"/>
            <a:ext cx="5497890" cy="2881790"/>
            <a:chOff x="5686122" y="3617945"/>
            <a:chExt cx="5497890" cy="288179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9A0E012-F3FD-4E84-9C8A-1F113AEDF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6122" y="3617945"/>
              <a:ext cx="2006710" cy="288000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14C4BDA-0715-4890-BD99-18190237E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6492" y="3619735"/>
              <a:ext cx="2027520" cy="2880000"/>
            </a:xfrm>
            <a:prstGeom prst="rect">
              <a:avLst/>
            </a:prstGeom>
          </p:spPr>
        </p:pic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656760B9-C5CB-4855-B9AA-0B9A815B3F44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7972508" y="4463348"/>
              <a:ext cx="836782" cy="122196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B4866C9-1847-4DCB-8CAC-5F30CFC9B7E7}"/>
                </a:ext>
              </a:extLst>
            </p:cNvPr>
            <p:cNvSpPr txBox="1"/>
            <p:nvPr/>
          </p:nvSpPr>
          <p:spPr>
            <a:xfrm>
              <a:off x="7587880" y="4217127"/>
              <a:ext cx="769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/>
                <a:t>Old „style“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658C317-ABFA-43FE-BB10-6B771A8E4610}"/>
                </a:ext>
              </a:extLst>
            </p:cNvPr>
            <p:cNvSpPr txBox="1"/>
            <p:nvPr/>
          </p:nvSpPr>
          <p:spPr>
            <a:xfrm>
              <a:off x="8357135" y="5685310"/>
              <a:ext cx="904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/>
                <a:t>New „style“</a:t>
              </a: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B9F0B2DE-650F-4394-A266-0A475BFF335F}"/>
              </a:ext>
            </a:extLst>
          </p:cNvPr>
          <p:cNvSpPr/>
          <p:nvPr/>
        </p:nvSpPr>
        <p:spPr>
          <a:xfrm>
            <a:off x="5605153" y="5058888"/>
            <a:ext cx="2234194" cy="1549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5EE1515-28C6-4380-9B3F-F708BF3BC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1533708-F783-4AC0-9968-84187676D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80" y="3903225"/>
            <a:ext cx="3169389" cy="22033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7D394B-5CAB-4AE5-A5B3-9389ABDF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6.5-A (</a:t>
            </a:r>
            <a:r>
              <a:rPr lang="de-DE" dirty="0" err="1"/>
              <a:t>summer</a:t>
            </a:r>
            <a:r>
              <a:rPr lang="de-DE" dirty="0"/>
              <a:t> 2020)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FDAD38-5884-4549-B8C0-AE2E406EF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&gt;150 </a:t>
            </a:r>
            <a:r>
              <a:rPr lang="de-DE" dirty="0" err="1"/>
              <a:t>improvements</a:t>
            </a:r>
            <a:endParaRPr lang="de-DE" dirty="0"/>
          </a:p>
          <a:p>
            <a:r>
              <a:rPr lang="en-US" b="1" i="0" u="none" strike="noStrike" baseline="0" dirty="0">
                <a:solidFill>
                  <a:srgbClr val="393E43"/>
                </a:solidFill>
                <a:latin typeface="Calibri-Bold"/>
              </a:rPr>
              <a:t>One Cable Solutions with an </a:t>
            </a:r>
            <a:r>
              <a:rPr lang="en-US" b="1" i="0" u="none" strike="noStrike" baseline="0" dirty="0" err="1">
                <a:solidFill>
                  <a:srgbClr val="393E43"/>
                </a:solidFill>
                <a:latin typeface="Calibri-Bold"/>
              </a:rPr>
              <a:t>EnDat</a:t>
            </a:r>
            <a:r>
              <a:rPr lang="en-US" b="1" i="0" u="none" strike="noStrike" baseline="0" dirty="0">
                <a:solidFill>
                  <a:srgbClr val="393E43"/>
                </a:solidFill>
                <a:latin typeface="Calibri-Bold"/>
              </a:rPr>
              <a:t> 3 encoder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(SC6, SI6)</a:t>
            </a:r>
          </a:p>
          <a:p>
            <a:r>
              <a:rPr lang="en-US" dirty="0"/>
              <a:t>Improved Suite performance</a:t>
            </a:r>
          </a:p>
          <a:p>
            <a:pPr lvl="1"/>
            <a:r>
              <a:rPr lang="en-US" dirty="0"/>
              <a:t>Load, save, import, copy</a:t>
            </a:r>
          </a:p>
          <a:p>
            <a:r>
              <a:rPr lang="en-US" dirty="0"/>
              <a:t>Shortened click paths</a:t>
            </a:r>
          </a:p>
          <a:p>
            <a:pPr lvl="1"/>
            <a:r>
              <a:rPr lang="en-US" dirty="0"/>
              <a:t>Update project configurations, clean up project or manage scope images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51A67DB-1961-4F4E-8FAE-72884E0FFD79}"/>
              </a:ext>
            </a:extLst>
          </p:cNvPr>
          <p:cNvGrpSpPr/>
          <p:nvPr/>
        </p:nvGrpSpPr>
        <p:grpSpPr>
          <a:xfrm>
            <a:off x="8195697" y="2168191"/>
            <a:ext cx="3040162" cy="4508274"/>
            <a:chOff x="8195697" y="2168191"/>
            <a:chExt cx="3040162" cy="450827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AE58B8D-A8FC-4E6F-924B-FEBD8C7DC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5697" y="2168191"/>
              <a:ext cx="3040162" cy="4508274"/>
            </a:xfrm>
            <a:prstGeom prst="rect">
              <a:avLst/>
            </a:prstGeom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495A3374-FD06-448B-87C7-9D79BB597565}"/>
                </a:ext>
              </a:extLst>
            </p:cNvPr>
            <p:cNvCxnSpPr>
              <a:cxnSpLocks/>
            </p:cNvCxnSpPr>
            <p:nvPr/>
          </p:nvCxnSpPr>
          <p:spPr>
            <a:xfrm>
              <a:off x="9593785" y="3114446"/>
              <a:ext cx="373824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8257AE0C-6B90-4B2C-9606-8D9B0627FD0D}"/>
                </a:ext>
              </a:extLst>
            </p:cNvPr>
            <p:cNvCxnSpPr>
              <a:cxnSpLocks/>
            </p:cNvCxnSpPr>
            <p:nvPr/>
          </p:nvCxnSpPr>
          <p:spPr>
            <a:xfrm>
              <a:off x="10791218" y="3114446"/>
              <a:ext cx="0" cy="53666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823C7D36-62A6-42C1-998A-E7B4554AEDD5}"/>
              </a:ext>
            </a:extLst>
          </p:cNvPr>
          <p:cNvSpPr txBox="1"/>
          <p:nvPr/>
        </p:nvSpPr>
        <p:spPr>
          <a:xfrm>
            <a:off x="10124987" y="3786800"/>
            <a:ext cx="763506" cy="447976"/>
          </a:xfrm>
          <a:prstGeom prst="rect">
            <a:avLst/>
          </a:prstGeom>
          <a:solidFill>
            <a:srgbClr val="E19A32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60008" tIns="20003" rIns="20003" bIns="20003" numCol="1" spcCol="1270" anchor="ctr" anchorCtr="0">
            <a:no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6.5-D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B688FBC-5BF5-4967-A8A3-C7FB2580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1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7E48A-2298-4CE7-B54D-D792FD0E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r>
              <a:rPr lang="de-DE" dirty="0"/>
              <a:t> 6.5-B (</a:t>
            </a:r>
            <a:r>
              <a:rPr lang="de-DE" dirty="0" err="1"/>
              <a:t>autumn</a:t>
            </a:r>
            <a:r>
              <a:rPr lang="de-DE" dirty="0"/>
              <a:t> 2020)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2F3A2E-4993-4450-BC56-3C5AA56C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&gt;90 </a:t>
            </a:r>
            <a:r>
              <a:rPr lang="de-DE" dirty="0" err="1"/>
              <a:t>improvements</a:t>
            </a:r>
            <a:endParaRPr lang="de-DE" dirty="0"/>
          </a:p>
          <a:p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faster</a:t>
            </a:r>
            <a:endParaRPr lang="de-DE" dirty="0"/>
          </a:p>
          <a:p>
            <a:pPr lvl="1"/>
            <a:r>
              <a:rPr lang="de-DE" dirty="0"/>
              <a:t>Quick </a:t>
            </a:r>
            <a:r>
              <a:rPr lang="en-US" sz="1600" b="0" i="0" u="none" strike="noStrike" baseline="0" dirty="0">
                <a:latin typeface="Calibri" panose="020F0502020204030204" pitchFamily="34" charset="0"/>
              </a:rPr>
              <a:t>change between the different suite areas</a:t>
            </a:r>
          </a:p>
          <a:p>
            <a:r>
              <a:rPr lang="de-DE" dirty="0" err="1"/>
              <a:t>Scope</a:t>
            </a:r>
            <a:r>
              <a:rPr lang="de-DE" dirty="0"/>
              <a:t>: </a:t>
            </a:r>
            <a:r>
              <a:rPr lang="de-DE" dirty="0" err="1"/>
              <a:t>Direct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646E45-7CD5-4EE5-8564-B36706737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20" y="3002280"/>
            <a:ext cx="6068949" cy="3600000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A9B6EDF2-3A00-48D9-BA82-85C3E99C9D4B}"/>
              </a:ext>
            </a:extLst>
          </p:cNvPr>
          <p:cNvCxnSpPr>
            <a:cxnSpLocks/>
          </p:cNvCxnSpPr>
          <p:nvPr/>
        </p:nvCxnSpPr>
        <p:spPr>
          <a:xfrm flipV="1">
            <a:off x="2204168" y="3771900"/>
            <a:ext cx="0" cy="25735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D74F128-7A0D-42D2-A4AB-3539CB9E763C}"/>
              </a:ext>
            </a:extLst>
          </p:cNvPr>
          <p:cNvCxnSpPr>
            <a:cxnSpLocks/>
          </p:cNvCxnSpPr>
          <p:nvPr/>
        </p:nvCxnSpPr>
        <p:spPr>
          <a:xfrm flipV="1">
            <a:off x="2889968" y="3657600"/>
            <a:ext cx="2786932" cy="28402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DA7E595-7450-4698-B836-97D1B89E951B}"/>
              </a:ext>
            </a:extLst>
          </p:cNvPr>
          <p:cNvCxnSpPr>
            <a:cxnSpLocks/>
          </p:cNvCxnSpPr>
          <p:nvPr/>
        </p:nvCxnSpPr>
        <p:spPr>
          <a:xfrm>
            <a:off x="3259080" y="3520440"/>
            <a:ext cx="931628" cy="0"/>
          </a:xfrm>
          <a:prstGeom prst="straightConnector1">
            <a:avLst/>
          </a:prstGeom>
          <a:ln w="57150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19551D2C-F70B-4A87-B027-F1FEB75C3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547" y="6375082"/>
            <a:ext cx="857087" cy="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E2877-22D3-4BC3-B8D0-856B16D0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topic</a:t>
            </a:r>
            <a:r>
              <a:rPr lang="de-DE" dirty="0"/>
              <a:t> and </a:t>
            </a:r>
            <a:r>
              <a:rPr lang="de-DE" dirty="0" err="1"/>
              <a:t>highlights</a:t>
            </a:r>
            <a:r>
              <a:rPr lang="de-DE" dirty="0"/>
              <a:t> 6.5-D/-E (</a:t>
            </a:r>
            <a:r>
              <a:rPr lang="de-DE" dirty="0" err="1"/>
              <a:t>summer</a:t>
            </a:r>
            <a:r>
              <a:rPr lang="de-DE" dirty="0"/>
              <a:t> 2021)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FA4734-842E-4C97-81A4-145051D8F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&gt;90 </a:t>
            </a:r>
            <a:r>
              <a:rPr lang="de-DE" dirty="0" err="1"/>
              <a:t>improvements</a:t>
            </a:r>
            <a:endParaRPr lang="de-DE" dirty="0"/>
          </a:p>
          <a:p>
            <a:pPr algn="l"/>
            <a:r>
              <a:rPr lang="en-US" dirty="0"/>
              <a:t>Use </a:t>
            </a:r>
            <a:r>
              <a:rPr lang="en-US" b="1" dirty="0"/>
              <a:t>SDO Info </a:t>
            </a:r>
            <a:r>
              <a:rPr lang="en-US" dirty="0"/>
              <a:t>service for </a:t>
            </a:r>
            <a:r>
              <a:rPr lang="en-US" dirty="0" err="1"/>
              <a:t>EtherCAT</a:t>
            </a:r>
            <a:r>
              <a:rPr lang="en-US" dirty="0"/>
              <a:t> and changed addressing of array and record parameters in standard</a:t>
            </a:r>
          </a:p>
          <a:p>
            <a:pPr algn="l"/>
            <a:r>
              <a:rPr lang="en-US" dirty="0"/>
              <a:t>Using the drive controller </a:t>
            </a:r>
            <a:r>
              <a:rPr lang="en-US" b="1" dirty="0"/>
              <a:t>comparison</a:t>
            </a:r>
            <a:r>
              <a:rPr lang="en-US" dirty="0"/>
              <a:t>, you get a quick overview of your projects</a:t>
            </a:r>
          </a:p>
          <a:p>
            <a:pPr algn="l"/>
            <a:r>
              <a:rPr lang="en-US" dirty="0"/>
              <a:t>Optimize your control cascade with the new user interface for the </a:t>
            </a:r>
            <a:r>
              <a:rPr lang="en-US" b="1" dirty="0"/>
              <a:t>set value generator</a:t>
            </a:r>
            <a:endParaRPr lang="en-US" dirty="0"/>
          </a:p>
          <a:p>
            <a:pPr algn="l"/>
            <a:r>
              <a:rPr lang="en-US" dirty="0"/>
              <a:t>Use the STO and SS1 safety functions via </a:t>
            </a:r>
            <a:r>
              <a:rPr lang="en-US" b="1" dirty="0" err="1"/>
              <a:t>PROFIsafe</a:t>
            </a:r>
            <a:r>
              <a:rPr lang="en-US" dirty="0"/>
              <a:t> as well as </a:t>
            </a:r>
            <a:r>
              <a:rPr lang="en-US" b="1" dirty="0" err="1"/>
              <a:t>PROFIdrive</a:t>
            </a:r>
            <a:r>
              <a:rPr lang="en-US" dirty="0"/>
              <a:t> type (SC6, SI6)</a:t>
            </a:r>
          </a:p>
          <a:p>
            <a:pPr algn="l"/>
            <a:r>
              <a:rPr lang="en-US" dirty="0"/>
              <a:t>In Drive Based Synchronous type applications, the </a:t>
            </a:r>
            <a:r>
              <a:rPr lang="en-US" b="1" dirty="0"/>
              <a:t>electronic cam disk </a:t>
            </a:r>
            <a:r>
              <a:rPr lang="en-US" dirty="0"/>
              <a:t>is also available for synchronous operation in addition to the electronic gear unit</a:t>
            </a:r>
          </a:p>
          <a:p>
            <a:pPr marL="0" indent="0" algn="l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23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354B-B064-4B46-B669-BA08D962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SDO Info?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781C5B-4B65-48A0-9181-8DA03C334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SDO Info Service enables the </a:t>
            </a:r>
            <a:r>
              <a:rPr lang="en-US" dirty="0" err="1"/>
              <a:t>EtherCAT</a:t>
            </a:r>
            <a:r>
              <a:rPr lang="en-US" dirty="0"/>
              <a:t> controller to</a:t>
            </a:r>
          </a:p>
          <a:p>
            <a:pPr lvl="1"/>
            <a:r>
              <a:rPr lang="en-US" dirty="0"/>
              <a:t>Read out all objects defined in the object dictionary from the drive controller</a:t>
            </a:r>
          </a:p>
          <a:p>
            <a:pPr lvl="2"/>
            <a:r>
              <a:rPr lang="en-US" dirty="0"/>
              <a:t>Including object properties (data type, write/read access, rights, mapping capability)</a:t>
            </a:r>
          </a:p>
          <a:p>
            <a:r>
              <a:rPr lang="en-US" dirty="0"/>
              <a:t>Could use for</a:t>
            </a:r>
          </a:p>
          <a:p>
            <a:pPr lvl="1"/>
            <a:r>
              <a:rPr lang="de-DE" dirty="0"/>
              <a:t>Easy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startup</a:t>
            </a:r>
            <a:r>
              <a:rPr lang="de-DE" dirty="0"/>
              <a:t> </a:t>
            </a:r>
            <a:r>
              <a:rPr lang="de-DE" dirty="0" err="1"/>
              <a:t>list</a:t>
            </a:r>
            <a:endParaRPr lang="de-DE" dirty="0"/>
          </a:p>
          <a:p>
            <a:pPr lvl="1"/>
            <a:r>
              <a:rPr lang="de-DE" dirty="0" err="1"/>
              <a:t>Get</a:t>
            </a:r>
            <a:r>
              <a:rPr lang="de-DE" dirty="0"/>
              <a:t> „</a:t>
            </a:r>
            <a:r>
              <a:rPr lang="de-DE" dirty="0" err="1"/>
              <a:t>data</a:t>
            </a:r>
            <a:r>
              <a:rPr lang="de-DE" dirty="0"/>
              <a:t>“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SDO </a:t>
            </a:r>
            <a:r>
              <a:rPr lang="de-DE" dirty="0" err="1"/>
              <a:t>communication</a:t>
            </a:r>
            <a:endParaRPr lang="de-DE" dirty="0"/>
          </a:p>
          <a:p>
            <a:pPr lvl="1"/>
            <a:r>
              <a:rPr lang="de-DE" dirty="0" err="1"/>
              <a:t>Diagnostic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startup</a:t>
            </a:r>
            <a:endParaRPr lang="de-DE" dirty="0"/>
          </a:p>
          <a:p>
            <a:pPr lvl="1"/>
            <a:r>
              <a:rPr lang="de-DE" dirty="0"/>
              <a:t>Set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startup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CB9002-EAA3-4B5E-9E65-50F0B634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04" y="2978524"/>
            <a:ext cx="509629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B066-5AAF-458B-B9EF-288F2D7EC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Requirements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8709A8-EB83-4900-97D2-F15A0D742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Firmware 6.5-D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higher</a:t>
            </a:r>
            <a:endParaRPr lang="de-DE" dirty="0"/>
          </a:p>
          <a:p>
            <a:r>
              <a:rPr lang="de-DE" dirty="0" err="1"/>
              <a:t>Rx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type „SDO Info“</a:t>
            </a:r>
          </a:p>
          <a:p>
            <a:pPr lvl="1"/>
            <a:r>
              <a:rPr lang="de-DE" b="1" dirty="0" err="1"/>
              <a:t>Our</a:t>
            </a:r>
            <a:r>
              <a:rPr lang="de-DE" b="1" dirty="0"/>
              <a:t> </a:t>
            </a:r>
            <a:r>
              <a:rPr lang="de-DE" b="1" dirty="0" err="1"/>
              <a:t>new</a:t>
            </a:r>
            <a:r>
              <a:rPr lang="de-DE" b="1" dirty="0"/>
              <a:t> </a:t>
            </a:r>
            <a:r>
              <a:rPr lang="de-DE" b="1" dirty="0" err="1"/>
              <a:t>default</a:t>
            </a:r>
            <a:endParaRPr lang="de-DE" b="1" dirty="0"/>
          </a:p>
          <a:p>
            <a:r>
              <a:rPr lang="de-DE" dirty="0"/>
              <a:t>New ESI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EtherCAT </a:t>
            </a:r>
            <a:r>
              <a:rPr lang="de-DE" dirty="0" err="1"/>
              <a:t>controller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18E2D8-63F0-4CAF-A26F-93B47EC9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51" y="2917563"/>
            <a:ext cx="5435487" cy="3691601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78A876A-CE16-4FBC-9762-E5B8D108C62F}"/>
              </a:ext>
            </a:extLst>
          </p:cNvPr>
          <p:cNvCxnSpPr>
            <a:cxnSpLocks/>
          </p:cNvCxnSpPr>
          <p:nvPr/>
        </p:nvCxnSpPr>
        <p:spPr>
          <a:xfrm>
            <a:off x="346944" y="3714798"/>
            <a:ext cx="1246555" cy="8797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630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BE4510B-E333-41EA-A161-387568982D9A}" vid="{D76D92FE-D632-45A9-8F0F-C5B0A5C66379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2020-11-17</Template>
  <TotalTime>0</TotalTime>
  <Words>1503</Words>
  <Application>Microsoft Office PowerPoint</Application>
  <PresentationFormat>Breitbild</PresentationFormat>
  <Paragraphs>271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Calibri-Bold</vt:lpstr>
      <vt:lpstr>Office</vt:lpstr>
      <vt:lpstr>Software NEWS</vt:lpstr>
      <vt:lpstr>Agenda</vt:lpstr>
      <vt:lpstr>Timeline versions</vt:lpstr>
      <vt:lpstr>Overview 6.4-E (spring 2020)</vt:lpstr>
      <vt:lpstr>Overview 6.5-A (summer 2020)</vt:lpstr>
      <vt:lpstr>Overview 6.5-B (autumn 2020)</vt:lpstr>
      <vt:lpstr>Important topic and highlights 6.5-D/-E (summer 2021)</vt:lpstr>
      <vt:lpstr>What is SDO Info?</vt:lpstr>
      <vt:lpstr>Requirements</vt:lpstr>
      <vt:lpstr>Settings for SDO Info</vt:lpstr>
      <vt:lpstr>Settings for SDO Info</vt:lpstr>
      <vt:lpstr>This is what SDO Info active looks like</vt:lpstr>
      <vt:lpstr>SDO Info – major change of addressing</vt:lpstr>
      <vt:lpstr>How can an EtherCAT controller differ with/without SDO Info?</vt:lpstr>
      <vt:lpstr>What happens if you mix SDO Info?</vt:lpstr>
      <vt:lpstr>What happens if you mix SDO Info?</vt:lpstr>
      <vt:lpstr>What happens if you mix SDO Info?</vt:lpstr>
      <vt:lpstr>Drive controller comparison</vt:lpstr>
      <vt:lpstr>Drive controller comparison</vt:lpstr>
      <vt:lpstr>Drive controller comparison</vt:lpstr>
      <vt:lpstr>Drive controller comparison</vt:lpstr>
      <vt:lpstr>Set value generator</vt:lpstr>
      <vt:lpstr>Set value generator</vt:lpstr>
      <vt:lpstr>What is an electronic cam disc?</vt:lpstr>
      <vt:lpstr>Representation of the cam plate in the motion diagram</vt:lpstr>
      <vt:lpstr>Highlights cam disk</vt:lpstr>
      <vt:lpstr>Highlights cam disk</vt:lpstr>
      <vt:lpstr>Highlights cam disk</vt:lpstr>
      <vt:lpstr>Highlights cam disk</vt:lpstr>
      <vt:lpstr>Highlights cam disk</vt:lpstr>
      <vt:lpstr>Availability cam disk</vt:lpstr>
      <vt:lpstr>Do you remember electronic nameplate?</vt:lpstr>
      <vt:lpstr>Gear unit data</vt:lpstr>
      <vt:lpstr>Gear unit data</vt:lpstr>
      <vt:lpstr>Gear unit data</vt:lpstr>
      <vt:lpstr>Outlook 6.5-F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NEWS</dc:title>
  <dc:creator>Augenstein, Lutz</dc:creator>
  <cp:lastModifiedBy>Augenstein, Lutz</cp:lastModifiedBy>
  <cp:revision>51</cp:revision>
  <dcterms:created xsi:type="dcterms:W3CDTF">2021-10-07T06:20:52Z</dcterms:created>
  <dcterms:modified xsi:type="dcterms:W3CDTF">2021-11-16T07:03:49Z</dcterms:modified>
</cp:coreProperties>
</file>