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1"/>
  </p:sldMasterIdLst>
  <p:notesMasterIdLst>
    <p:notesMasterId r:id="rId35"/>
  </p:notesMasterIdLst>
  <p:sldIdLst>
    <p:sldId id="311" r:id="rId2"/>
    <p:sldId id="283" r:id="rId3"/>
    <p:sldId id="288" r:id="rId4"/>
    <p:sldId id="294" r:id="rId5"/>
    <p:sldId id="284" r:id="rId6"/>
    <p:sldId id="292" r:id="rId7"/>
    <p:sldId id="268" r:id="rId8"/>
    <p:sldId id="271" r:id="rId9"/>
    <p:sldId id="293" r:id="rId10"/>
    <p:sldId id="279" r:id="rId11"/>
    <p:sldId id="297" r:id="rId12"/>
    <p:sldId id="299" r:id="rId13"/>
    <p:sldId id="298" r:id="rId14"/>
    <p:sldId id="285" r:id="rId15"/>
    <p:sldId id="295" r:id="rId16"/>
    <p:sldId id="296" r:id="rId17"/>
    <p:sldId id="307" r:id="rId18"/>
    <p:sldId id="286" r:id="rId19"/>
    <p:sldId id="300" r:id="rId20"/>
    <p:sldId id="269" r:id="rId21"/>
    <p:sldId id="308" r:id="rId22"/>
    <p:sldId id="309" r:id="rId23"/>
    <p:sldId id="310" r:id="rId24"/>
    <p:sldId id="302" r:id="rId25"/>
    <p:sldId id="257" r:id="rId26"/>
    <p:sldId id="258" r:id="rId27"/>
    <p:sldId id="304" r:id="rId28"/>
    <p:sldId id="303" r:id="rId29"/>
    <p:sldId id="289" r:id="rId30"/>
    <p:sldId id="306" r:id="rId31"/>
    <p:sldId id="305" r:id="rId32"/>
    <p:sldId id="290" r:id="rId33"/>
    <p:sldId id="291" r:id="rId3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3" pos="824" userDrawn="1">
          <p15:clr>
            <a:srgbClr val="A4A3A4"/>
          </p15:clr>
        </p15:guide>
        <p15:guide id="4" pos="1663" userDrawn="1">
          <p15:clr>
            <a:srgbClr val="A4A3A4"/>
          </p15:clr>
        </p15:guide>
        <p15:guide id="5" pos="2479" userDrawn="1">
          <p15:clr>
            <a:srgbClr val="A4A3A4"/>
          </p15:clr>
        </p15:guide>
        <p15:guide id="6" pos="3318" userDrawn="1">
          <p15:clr>
            <a:srgbClr val="A4A3A4"/>
          </p15:clr>
        </p15:guide>
        <p15:guide id="7" pos="4135" userDrawn="1">
          <p15:clr>
            <a:srgbClr val="A4A3A4"/>
          </p15:clr>
        </p15:guide>
        <p15:guide id="8" pos="4951" userDrawn="1">
          <p15:clr>
            <a:srgbClr val="A4A3A4"/>
          </p15:clr>
        </p15:guide>
        <p15:guide id="9" pos="5790" userDrawn="1">
          <p15:clr>
            <a:srgbClr val="A4A3A4"/>
          </p15:clr>
        </p15:guide>
        <p15:guide id="10" pos="6607" userDrawn="1">
          <p15:clr>
            <a:srgbClr val="A4A3A4"/>
          </p15:clr>
        </p15:guide>
        <p15:guide id="11" pos="7446" userDrawn="1">
          <p15:clr>
            <a:srgbClr val="A4A3A4"/>
          </p15:clr>
        </p15:guide>
        <p15:guide id="12" orient="horz" pos="4247" userDrawn="1">
          <p15:clr>
            <a:srgbClr val="A4A3A4"/>
          </p15:clr>
        </p15:guide>
        <p15:guide id="13" orient="horz" pos="3770" userDrawn="1">
          <p15:clr>
            <a:srgbClr val="A4A3A4"/>
          </p15:clr>
        </p15:guide>
        <p15:guide id="14" orient="horz" pos="3317" userDrawn="1">
          <p15:clr>
            <a:srgbClr val="A4A3A4"/>
          </p15:clr>
        </p15:guide>
        <p15:guide id="15" orient="horz" pos="2863" userDrawn="1">
          <p15:clr>
            <a:srgbClr val="A4A3A4"/>
          </p15:clr>
        </p15:guide>
        <p15:guide id="16" orient="horz" pos="2387" userDrawn="1">
          <p15:clr>
            <a:srgbClr val="A4A3A4"/>
          </p15:clr>
        </p15:guide>
        <p15:guide id="17" orient="horz" pos="1911" userDrawn="1">
          <p15:clr>
            <a:srgbClr val="A4A3A4"/>
          </p15:clr>
        </p15:guide>
        <p15:guide id="18" orient="horz" pos="1457" userDrawn="1">
          <p15:clr>
            <a:srgbClr val="A4A3A4"/>
          </p15:clr>
        </p15:guide>
        <p15:guide id="19" orient="horz" pos="1003" userDrawn="1">
          <p15:clr>
            <a:srgbClr val="A4A3A4"/>
          </p15:clr>
        </p15:guide>
        <p15:guide id="20" orient="horz" pos="52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unecker, Ronja" initials="NR" lastIdx="2" clrIdx="0">
    <p:extLst>
      <p:ext uri="{19B8F6BF-5375-455C-9EA6-DF929625EA0E}">
        <p15:presenceInfo xmlns:p15="http://schemas.microsoft.com/office/powerpoint/2012/main" userId="S::ronja.neunecker@stoeber.de::febd1a51-bac3-4176-814b-3e5a49c2cd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1981"/>
    <a:srgbClr val="3E9F37"/>
    <a:srgbClr val="F8E7CD"/>
    <a:srgbClr val="004B88"/>
    <a:srgbClr val="003E74"/>
    <a:srgbClr val="F4E4CC"/>
    <a:srgbClr val="F3EECD"/>
    <a:srgbClr val="FDF8EB"/>
    <a:srgbClr val="FBF2E3"/>
    <a:srgbClr val="006E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80"/>
  </p:normalViewPr>
  <p:slideViewPr>
    <p:cSldViewPr snapToGrid="0" snapToObjects="1">
      <p:cViewPr varScale="1">
        <p:scale>
          <a:sx n="105" d="100"/>
          <a:sy n="105" d="100"/>
        </p:scale>
        <p:origin x="222" y="108"/>
      </p:cViewPr>
      <p:guideLst>
        <p:guide pos="7"/>
        <p:guide pos="393"/>
        <p:guide pos="824"/>
        <p:guide pos="1663"/>
        <p:guide pos="2479"/>
        <p:guide pos="3318"/>
        <p:guide pos="4135"/>
        <p:guide pos="4951"/>
        <p:guide pos="5790"/>
        <p:guide pos="6607"/>
        <p:guide pos="7446"/>
        <p:guide orient="horz" pos="4247"/>
        <p:guide orient="horz" pos="3770"/>
        <p:guide orient="horz" pos="3317"/>
        <p:guide orient="horz" pos="2863"/>
        <p:guide orient="horz" pos="2387"/>
        <p:guide orient="horz" pos="1911"/>
        <p:guide orient="horz" pos="1457"/>
        <p:guide orient="horz" pos="1003"/>
        <p:guide orient="horz" pos="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Zahnräder!$J$1:$J$2</c:f>
              <c:strCache>
                <c:ptCount val="2"/>
                <c:pt idx="0">
                  <c:v>Erhöhung der Verzahnungsbreite</c:v>
                </c:pt>
                <c:pt idx="1">
                  <c:v>%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343935025101553E-2"/>
                  <c:y val="-4.6783625730994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C55-49A8-9E5A-25635DCDBA15}"/>
                </c:ext>
              </c:extLst>
            </c:dLbl>
            <c:dLbl>
              <c:idx val="1"/>
              <c:layout>
                <c:manualLayout>
                  <c:x val="8.2751480200812053E-3"/>
                  <c:y val="-1.8713450292397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C55-49A8-9E5A-25635DCDBA15}"/>
                </c:ext>
              </c:extLst>
            </c:dLbl>
            <c:dLbl>
              <c:idx val="2"/>
              <c:layout>
                <c:manualLayout>
                  <c:x val="1.0343935025101478E-2"/>
                  <c:y val="-2.33918128654970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C55-49A8-9E5A-25635DCDBA15}"/>
                </c:ext>
              </c:extLst>
            </c:dLbl>
            <c:dLbl>
              <c:idx val="3"/>
              <c:layout>
                <c:manualLayout>
                  <c:x val="1.6550296040162411E-2"/>
                  <c:y val="-2.80701754385964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C55-49A8-9E5A-25635DCDBA15}"/>
                </c:ext>
              </c:extLst>
            </c:dLbl>
            <c:dLbl>
              <c:idx val="4"/>
              <c:layout>
                <c:manualLayout>
                  <c:x val="1.2412722030121713E-2"/>
                  <c:y val="-4.21052631578947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C55-49A8-9E5A-25635DCDBA15}"/>
                </c:ext>
              </c:extLst>
            </c:dLbl>
            <c:dLbl>
              <c:idx val="5"/>
              <c:layout>
                <c:manualLayout>
                  <c:x val="1.2412722030121713E-2"/>
                  <c:y val="-3.7426900584795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C55-49A8-9E5A-25635DCDBA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Zahnräder!$I$3:$I$8</c:f>
              <c:strCache>
                <c:ptCount val="6"/>
                <c:pt idx="0">
                  <c:v>P33 i = 4 - 10</c:v>
                </c:pt>
                <c:pt idx="1">
                  <c:v>P43 i = 4 - 10</c:v>
                </c:pt>
                <c:pt idx="2">
                  <c:v>P53 i = 4 - 10</c:v>
                </c:pt>
                <c:pt idx="3">
                  <c:v>P73 i = 4 - 10</c:v>
                </c:pt>
                <c:pt idx="4">
                  <c:v>P83 i = 4 - 10</c:v>
                </c:pt>
                <c:pt idx="5">
                  <c:v>P93 i = 4 - 10</c:v>
                </c:pt>
              </c:strCache>
            </c:strRef>
          </c:cat>
          <c:val>
            <c:numRef>
              <c:f>Zahnräder!$J$3:$J$8</c:f>
              <c:numCache>
                <c:formatCode>General</c:formatCode>
                <c:ptCount val="6"/>
                <c:pt idx="0">
                  <c:v>5</c:v>
                </c:pt>
                <c:pt idx="1">
                  <c:v>7</c:v>
                </c:pt>
                <c:pt idx="2">
                  <c:v>21</c:v>
                </c:pt>
                <c:pt idx="3">
                  <c:v>21</c:v>
                </c:pt>
                <c:pt idx="4">
                  <c:v>20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C55-49A8-9E5A-25635DCDBA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0644616"/>
        <c:axId val="230641992"/>
        <c:axId val="0"/>
      </c:bar3DChart>
      <c:catAx>
        <c:axId val="230644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30641992"/>
        <c:crosses val="autoZero"/>
        <c:auto val="1"/>
        <c:lblAlgn val="ctr"/>
        <c:lblOffset val="100"/>
        <c:noMultiLvlLbl val="0"/>
      </c:catAx>
      <c:valAx>
        <c:axId val="230641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30644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496BB-EB4D-D448-9822-9A227480818A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A3DF1-23CF-5344-9949-DF1C92A429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Diese Folien geben Dir Tipps, Hintergrund- und Zusatzinformationen zu P G3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Erhöhung der Nennmomente durch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geänderte Berechnungsgrundlagen nach neuesten Erkenntnissen und aktuellen Stand der Technik.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69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Diese Folien geben Dir Tipps, Hintergrund- und Zusatzinformationen zu P G3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Erhöhung der NOT-AUS-Momente durch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Verbesserte Verzahnungsqualität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Modernste Werkstoffe, Härteverfahren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Modernste Präzisionsmaschinen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Neues innovatives Fertigungsverfahren für die Hohlradverzahnung (Power-</a:t>
            </a:r>
            <a:r>
              <a:rPr lang="de-DE" dirty="0" err="1"/>
              <a:t>Skiving</a:t>
            </a:r>
            <a:r>
              <a:rPr lang="de-DE" dirty="0"/>
              <a:t> / Wälzschälen)  in einer </a:t>
            </a:r>
            <a:r>
              <a:rPr lang="de-DE" dirty="0" err="1"/>
              <a:t>Maschinenaufspannung</a:t>
            </a:r>
            <a:r>
              <a:rPr lang="de-DE" dirty="0"/>
              <a:t> – Keine Umspannfehler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Optimierte Verzahnungsbreiten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Optimierte Welle-Nabe-Verbindungen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91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Diese Folien geben Dir Tipps, Hintergrund- und Zusatzinformationen zu P G3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Erhöhung der Getriebesteifigkeit durch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Verkürzte </a:t>
            </a:r>
            <a:r>
              <a:rPr lang="de-DE" dirty="0" err="1"/>
              <a:t>Baulänge</a:t>
            </a:r>
            <a:endParaRPr lang="de-DE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Geänderte Verzahnungsbreiten in der </a:t>
            </a:r>
            <a:r>
              <a:rPr lang="de-DE" dirty="0" err="1"/>
              <a:t>Abtriebsstufe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462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Diese Folien geben Dir Tipps, Hintergrund- und Zusatzinformationen zu P G3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Designoptimierung / Standardisierung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Gleiche </a:t>
            </a:r>
            <a:r>
              <a:rPr lang="de-DE" dirty="0" err="1"/>
              <a:t>Eintriebseitige</a:t>
            </a:r>
            <a:r>
              <a:rPr lang="de-DE" dirty="0"/>
              <a:t> Schnittstelle für P und PH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lang="de-DE" dirty="0">
                <a:sym typeface="Wingdings" panose="05000000000000000000" pitchFamily="2" charset="2"/>
              </a:rPr>
              <a:t>Verwendung gleicher Motoradapter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lang="de-DE" dirty="0">
                <a:sym typeface="Wingdings" panose="05000000000000000000" pitchFamily="2" charset="2"/>
              </a:rPr>
              <a:t>Verwendung gleicher Motorflansche bei Direktanbau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069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Diese Folien geben Dir Tipps, Hintergrund- und Zusatzinformationen zu P G3</a:t>
            </a:r>
          </a:p>
          <a:p>
            <a:endParaRPr lang="de-DE" dirty="0"/>
          </a:p>
          <a:p>
            <a:r>
              <a:rPr lang="de-DE" dirty="0"/>
              <a:t>Beim P9 gibt es keinen MEL Adapter!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067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Diese Folien geben Dir Tipps, Hintergrund- und Zusatzinformationen zu P G3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789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-6" y="840456"/>
            <a:ext cx="12192000" cy="6017544"/>
          </a:xfrm>
          <a:prstGeom prst="rect">
            <a:avLst/>
          </a:prstGeom>
          <a:solidFill>
            <a:srgbClr val="F8E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60400" y="2314800"/>
            <a:ext cx="6534000" cy="14760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60400" y="3874174"/>
            <a:ext cx="6534000" cy="6454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8" name="Dreieck 9"/>
          <p:cNvSpPr/>
          <p:nvPr userDrawn="1"/>
        </p:nvSpPr>
        <p:spPr>
          <a:xfrm rot="10800000">
            <a:off x="-6" y="11564"/>
            <a:ext cx="5245106" cy="340156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 10">
            <a:extLst>
              <a:ext uri="{FF2B5EF4-FFF2-40B4-BE49-F238E27FC236}">
                <a16:creationId xmlns:a16="http://schemas.microsoft.com/office/drawing/2014/main" id="{483D2F1A-6EAB-4925-A019-3186E5FDB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>
            <a:extLst>
              <a:ext uri="{FF2B5EF4-FFF2-40B4-BE49-F238E27FC236}">
                <a16:creationId xmlns:a16="http://schemas.microsoft.com/office/drawing/2014/main" id="{C1DA38FF-A07F-40A2-AA15-D39AF17FD3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e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42967881"/>
              </p:ext>
            </p:extLst>
          </p:nvPr>
        </p:nvGraphicFramePr>
        <p:xfrm>
          <a:off x="16696" y="842510"/>
          <a:ext cx="11808000" cy="59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9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8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71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/>
          <a:lstStyle>
            <a:lvl1pPr>
              <a:defRPr sz="2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0000" y="1260000"/>
            <a:ext cx="111618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883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9FFA86E-70FD-4ED7-971F-19F75EF9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FCB7A8E-3883-4B8B-8D2B-1C3EE3168F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49" y="1174750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0DFAE58-A779-486A-85B6-608FBE5C03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809750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AEE395DD-57B5-40B5-8B09-03782464AA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90399" y="1173346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9" name="Inhaltsplatzhalter 6">
            <a:extLst>
              <a:ext uri="{FF2B5EF4-FFF2-40B4-BE49-F238E27FC236}">
                <a16:creationId xmlns:a16="http://schemas.microsoft.com/office/drawing/2014/main" id="{661C66C9-EBBF-4E36-AF62-D4A443DE853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808346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090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E009D1-3427-4610-9FFC-3390DE02A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067B44FA-4344-4C42-9984-409D309E92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1030288"/>
            <a:ext cx="8469313" cy="43402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A855298-25E6-4AF7-888E-E8C4B36500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5524500"/>
            <a:ext cx="8469313" cy="7794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Bildunterschrift hinzufügen</a:t>
            </a:r>
          </a:p>
        </p:txBody>
      </p:sp>
    </p:spTree>
    <p:extLst>
      <p:ext uri="{BB962C8B-B14F-4D97-AF65-F5344CB8AC3E}">
        <p14:creationId xmlns:p14="http://schemas.microsoft.com/office/powerpoint/2010/main" val="2803756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C48FE18-9242-41FE-9623-D0DD0D431B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10100" y="1077913"/>
            <a:ext cx="7042150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16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ED340692-74E6-41C6-8608-577B467B3A1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581525" y="1077913"/>
            <a:ext cx="7070725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810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78748A-91EA-4D8B-865E-C90630812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6">
            <a:extLst>
              <a:ext uri="{FF2B5EF4-FFF2-40B4-BE49-F238E27FC236}">
                <a16:creationId xmlns:a16="http://schemas.microsoft.com/office/drawing/2014/main" id="{F130F313-2472-43F1-B79D-725F8BA57A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126156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4" name="Inhaltsplatzhalter 6">
            <a:extLst>
              <a:ext uri="{FF2B5EF4-FFF2-40B4-BE49-F238E27FC236}">
                <a16:creationId xmlns:a16="http://schemas.microsoft.com/office/drawing/2014/main" id="{ED33610E-C335-427F-8866-A7A6C50C8DC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124752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055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65C63-9FD7-4BB0-B647-648194031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90003EE5-3F76-4707-A0E6-1BFFF90A5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C5409A5-780A-44F0-B736-94BFCB7EF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850" y="2378075"/>
            <a:ext cx="10515600" cy="2136173"/>
          </a:xfrm>
        </p:spPr>
        <p:txBody>
          <a:bodyPr numCol="1" anchor="b">
            <a:normAutofit/>
          </a:bodyPr>
          <a:lstStyle>
            <a:lvl1pPr marL="0" indent="0">
              <a:buNone/>
              <a:defRPr sz="4400"/>
            </a:lvl1pPr>
          </a:lstStyle>
          <a:p>
            <a:pPr lvl="0"/>
            <a:r>
              <a:rPr lang="de-DE" dirty="0"/>
              <a:t>Titel durch Doppelklick hinzufügen</a:t>
            </a:r>
          </a:p>
        </p:txBody>
      </p:sp>
    </p:spTree>
    <p:extLst>
      <p:ext uri="{BB962C8B-B14F-4D97-AF65-F5344CB8AC3E}">
        <p14:creationId xmlns:p14="http://schemas.microsoft.com/office/powerpoint/2010/main" val="340609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eieck 9"/>
          <p:cNvSpPr/>
          <p:nvPr userDrawn="1"/>
        </p:nvSpPr>
        <p:spPr>
          <a:xfrm rot="10800000">
            <a:off x="-14" y="11555"/>
            <a:ext cx="5267209" cy="335168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 1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0" y="341887"/>
            <a:ext cx="10695432" cy="486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0" y="1260000"/>
            <a:ext cx="10695432" cy="4567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71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60" r:id="rId6"/>
    <p:sldLayoutId id="2147483658" r:id="rId7"/>
    <p:sldLayoutId id="214748365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tif"/><Relationship Id="rId5" Type="http://schemas.openxmlformats.org/officeDocument/2006/relationships/image" Target="../media/image3.tif"/><Relationship Id="rId4" Type="http://schemas.openxmlformats.org/officeDocument/2006/relationships/image" Target="../media/image22.t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F35388-6767-4701-8A8C-BD018CA1D8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4212" y="1449324"/>
            <a:ext cx="10323576" cy="3959352"/>
          </a:xfrm>
        </p:spPr>
        <p:txBody>
          <a:bodyPr>
            <a:normAutofit/>
          </a:bodyPr>
          <a:lstStyle/>
          <a:p>
            <a:pPr algn="ctr"/>
            <a:r>
              <a:rPr lang="de-DE" sz="11500" dirty="0">
                <a:solidFill>
                  <a:schemeClr val="accent1"/>
                </a:solidFill>
              </a:rPr>
              <a:t>Nur zur Internen Benutzung!</a:t>
            </a:r>
          </a:p>
        </p:txBody>
      </p:sp>
    </p:spTree>
    <p:extLst>
      <p:ext uri="{BB962C8B-B14F-4D97-AF65-F5344CB8AC3E}">
        <p14:creationId xmlns:p14="http://schemas.microsoft.com/office/powerpoint/2010/main" val="2407369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0272" y="340852"/>
            <a:ext cx="7987800" cy="460800"/>
          </a:xfrm>
        </p:spPr>
        <p:txBody>
          <a:bodyPr/>
          <a:lstStyle/>
          <a:p>
            <a:r>
              <a:rPr lang="de-DE" dirty="0"/>
              <a:t>Performant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0272" y="946690"/>
            <a:ext cx="11161800" cy="5628837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01EB212-FE1B-443B-B8CD-B6891A904A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6745" y="1141924"/>
            <a:ext cx="7157085" cy="491442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F86309F-ADED-440C-80E4-EAC00B33A7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18191"/>
            <a:ext cx="1620012" cy="1079754"/>
          </a:xfrm>
          <a:prstGeom prst="rect">
            <a:avLst/>
          </a:prstGeom>
        </p:spPr>
      </p:pic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87BB54CF-DE90-496E-A7AD-983DEA344D0C}"/>
              </a:ext>
            </a:extLst>
          </p:cNvPr>
          <p:cNvSpPr txBox="1">
            <a:spLocks/>
          </p:cNvSpPr>
          <p:nvPr/>
        </p:nvSpPr>
        <p:spPr>
          <a:xfrm>
            <a:off x="385559" y="1062467"/>
            <a:ext cx="3939698" cy="2261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3E74"/>
              </a:buClr>
            </a:pPr>
            <a:r>
              <a:rPr lang="de-DE" sz="2400" dirty="0"/>
              <a:t>  Bis zu 50,1% mehr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sz="2400" dirty="0"/>
              <a:t>     Verdrehsteifigkeit!</a:t>
            </a:r>
          </a:p>
        </p:txBody>
      </p:sp>
    </p:spTree>
    <p:extLst>
      <p:ext uri="{BB962C8B-B14F-4D97-AF65-F5344CB8AC3E}">
        <p14:creationId xmlns:p14="http://schemas.microsoft.com/office/powerpoint/2010/main" val="4270335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A397BE-0C90-4A63-A8B1-C82CF0007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Performant</a:t>
            </a: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7D1ABC4E-6E6F-4D80-B9F8-CDC8E229B9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6966357"/>
              </p:ext>
            </p:extLst>
          </p:nvPr>
        </p:nvGraphicFramePr>
        <p:xfrm>
          <a:off x="419100" y="1562100"/>
          <a:ext cx="11468099" cy="5067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C095C4BF-19F4-4576-9D77-EE12DD9A2566}"/>
              </a:ext>
            </a:extLst>
          </p:cNvPr>
          <p:cNvSpPr txBox="1"/>
          <p:nvPr/>
        </p:nvSpPr>
        <p:spPr>
          <a:xfrm>
            <a:off x="561975" y="971550"/>
            <a:ext cx="8633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Breitere Verzahnung in der Abtriebsstufe für erhöhte Tragfähigkeit</a:t>
            </a:r>
          </a:p>
        </p:txBody>
      </p:sp>
    </p:spTree>
    <p:extLst>
      <p:ext uri="{BB962C8B-B14F-4D97-AF65-F5344CB8AC3E}">
        <p14:creationId xmlns:p14="http://schemas.microsoft.com/office/powerpoint/2010/main" val="4098355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E19817-5885-40A0-A60C-7DFD5C28A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Performant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782F1F-BB06-41B0-AF01-98F349D3C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Höhere NOT-AUS-Momente </a:t>
            </a:r>
          </a:p>
          <a:p>
            <a:r>
              <a:rPr lang="de-DE" dirty="0"/>
              <a:t>i=7 / i=8 / i=10  </a:t>
            </a:r>
            <a:r>
              <a:rPr lang="de-DE" dirty="0">
                <a:sym typeface="Wingdings" panose="05000000000000000000" pitchFamily="2" charset="2"/>
              </a:rPr>
              <a:t> größerer </a:t>
            </a:r>
            <a:r>
              <a:rPr lang="de-DE" dirty="0" err="1">
                <a:sym typeface="Wingdings" panose="05000000000000000000" pitchFamily="2" charset="2"/>
              </a:rPr>
              <a:t>Ritzelzapfendurchmesser</a:t>
            </a:r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Schrumpfkleben mit Loctite 648:    +25% Scherfestigkeit</a:t>
            </a:r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7434977-E3C7-4FD4-9EC9-818120DBD381}"/>
              </a:ext>
            </a:extLst>
          </p:cNvPr>
          <p:cNvPicPr/>
          <p:nvPr/>
        </p:nvPicPr>
        <p:blipFill rotWithShape="1">
          <a:blip r:embed="rId2"/>
          <a:srcRect l="3726"/>
          <a:stretch/>
        </p:blipFill>
        <p:spPr bwMode="auto">
          <a:xfrm>
            <a:off x="941293" y="2014780"/>
            <a:ext cx="4654203" cy="23239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BB11D53-F2F1-47E4-A4D6-58194784F481}"/>
              </a:ext>
            </a:extLst>
          </p:cNvPr>
          <p:cNvPicPr/>
          <p:nvPr/>
        </p:nvPicPr>
        <p:blipFill rotWithShape="1">
          <a:blip r:embed="rId3"/>
          <a:srcRect r="3018"/>
          <a:stretch/>
        </p:blipFill>
        <p:spPr bwMode="auto">
          <a:xfrm>
            <a:off x="5737637" y="2014781"/>
            <a:ext cx="4804857" cy="23239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11889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DAB09B-59BC-44F4-BA54-7F38E9196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Präzise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507CDD-B9F5-48DB-9DAE-C47E85F40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Normales Drehspiel: </a:t>
            </a:r>
          </a:p>
          <a:p>
            <a:r>
              <a:rPr lang="de-DE" dirty="0"/>
              <a:t>Sonnenräder und Planetenräder / Einsatzgehärtet und geschliffen QKL 5</a:t>
            </a:r>
          </a:p>
          <a:p>
            <a:r>
              <a:rPr lang="de-DE" dirty="0"/>
              <a:t>Gehäuseverzahnung / P </a:t>
            </a:r>
            <a:r>
              <a:rPr lang="de-DE" dirty="0">
                <a:sym typeface="Wingdings" panose="05000000000000000000" pitchFamily="2" charset="2"/>
              </a:rPr>
              <a:t> GGG70 wälzgeschält QKL 7</a:t>
            </a:r>
          </a:p>
          <a:p>
            <a:r>
              <a:rPr lang="de-DE" dirty="0">
                <a:sym typeface="Wingdings" panose="05000000000000000000" pitchFamily="2" charset="2"/>
              </a:rPr>
              <a:t>Gehäuseverzahnung / PH(Q)  31CrMoV9 vergütet auf 1000 N/mm²  wälzgeschält QKL 7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b="1" dirty="0"/>
              <a:t>Reduziertes Drehspiel: </a:t>
            </a:r>
          </a:p>
          <a:p>
            <a:r>
              <a:rPr lang="de-DE" dirty="0"/>
              <a:t>Sonnenräder und Planetenräder / Einsatzgehärtet und geschliffen QKL 5</a:t>
            </a:r>
          </a:p>
          <a:p>
            <a:r>
              <a:rPr lang="de-DE" dirty="0"/>
              <a:t>Gehäuseverzahnung / P </a:t>
            </a:r>
            <a:r>
              <a:rPr lang="de-DE" dirty="0">
                <a:sym typeface="Wingdings" panose="05000000000000000000" pitchFamily="2" charset="2"/>
              </a:rPr>
              <a:t> GGG70 wälzgeschält QKL 6</a:t>
            </a:r>
          </a:p>
          <a:p>
            <a:r>
              <a:rPr lang="de-DE" dirty="0">
                <a:sym typeface="Wingdings" panose="05000000000000000000" pitchFamily="2" charset="2"/>
              </a:rPr>
              <a:t>Gehäuseverzahnung / PH(Q)  31CrMoV9 vergütet auf 1000 N/mm²  und nitriergehärtet  </a:t>
            </a:r>
            <a:br>
              <a:rPr lang="de-DE" dirty="0">
                <a:sym typeface="Wingdings" panose="05000000000000000000" pitchFamily="2" charset="2"/>
              </a:rPr>
            </a:br>
            <a:r>
              <a:rPr lang="de-DE" dirty="0">
                <a:sym typeface="Wingdings" panose="05000000000000000000" pitchFamily="2" charset="2"/>
              </a:rPr>
              <a:t>wälzgeschält QKL 6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5272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BE20F5-7766-41F2-BDDD-188820396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Präzise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9067F47-AEC2-480E-AFF4-976854279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107594"/>
            <a:ext cx="11161800" cy="5553182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003E74"/>
              </a:buClr>
              <a:buSzPct val="130000"/>
            </a:pPr>
            <a:r>
              <a:rPr lang="de-DE" dirty="0"/>
              <a:t>Höchste Gehäuse- und Verzahnungsqualität durch innovative Technologien</a:t>
            </a:r>
          </a:p>
          <a:p>
            <a:pPr>
              <a:buClr>
                <a:srgbClr val="003E74"/>
              </a:buClr>
              <a:buSzPct val="130000"/>
            </a:pPr>
            <a:endParaRPr lang="de-DE" dirty="0"/>
          </a:p>
          <a:p>
            <a:pPr>
              <a:buClr>
                <a:srgbClr val="003E74"/>
              </a:buClr>
              <a:buSzPct val="130000"/>
            </a:pPr>
            <a:endParaRPr lang="de-DE" dirty="0"/>
          </a:p>
          <a:p>
            <a:pPr>
              <a:buClr>
                <a:srgbClr val="003E74"/>
              </a:buClr>
              <a:buSzPct val="130000"/>
            </a:pPr>
            <a:endParaRPr lang="de-DE" dirty="0"/>
          </a:p>
          <a:p>
            <a:pPr>
              <a:buClr>
                <a:srgbClr val="003E74"/>
              </a:buClr>
              <a:buSzPct val="130000"/>
            </a:pPr>
            <a:endParaRPr lang="de-DE" dirty="0"/>
          </a:p>
          <a:p>
            <a:pPr>
              <a:buClr>
                <a:srgbClr val="003E74"/>
              </a:buClr>
              <a:buSzPct val="130000"/>
            </a:pPr>
            <a:endParaRPr lang="de-DE" dirty="0"/>
          </a:p>
          <a:p>
            <a:pPr>
              <a:buClr>
                <a:srgbClr val="003E74"/>
              </a:buClr>
              <a:buSzPct val="130000"/>
            </a:pPr>
            <a:endParaRPr lang="de-DE" dirty="0"/>
          </a:p>
          <a:p>
            <a:pPr>
              <a:buClr>
                <a:srgbClr val="003E74"/>
              </a:buClr>
              <a:buSzPct val="130000"/>
            </a:pPr>
            <a:endParaRPr lang="de-DE" dirty="0"/>
          </a:p>
          <a:p>
            <a:pPr>
              <a:buClr>
                <a:srgbClr val="003E74"/>
              </a:buClr>
              <a:buSzPct val="130000"/>
            </a:pPr>
            <a:endParaRPr lang="de-DE" dirty="0"/>
          </a:p>
          <a:p>
            <a:pPr>
              <a:buClr>
                <a:srgbClr val="003E74"/>
              </a:buClr>
              <a:buSzPct val="130000"/>
            </a:pPr>
            <a:endParaRPr lang="de-DE" dirty="0"/>
          </a:p>
          <a:p>
            <a:pPr>
              <a:buClr>
                <a:srgbClr val="003E74"/>
              </a:buClr>
              <a:buSzPct val="130000"/>
            </a:pPr>
            <a:endParaRPr lang="de-DE" dirty="0"/>
          </a:p>
          <a:p>
            <a:pPr>
              <a:buClr>
                <a:srgbClr val="003E74"/>
              </a:buClr>
              <a:buSzPct val="130000"/>
            </a:pPr>
            <a:endParaRPr lang="de-DE" dirty="0"/>
          </a:p>
          <a:p>
            <a:pPr>
              <a:buClr>
                <a:srgbClr val="003E74"/>
              </a:buClr>
              <a:buSzPct val="130000"/>
            </a:pPr>
            <a:endParaRPr lang="de-DE" dirty="0"/>
          </a:p>
          <a:p>
            <a:pPr marL="0" indent="0">
              <a:buClr>
                <a:srgbClr val="003E74"/>
              </a:buClr>
              <a:buSzPct val="130000"/>
              <a:buNone/>
            </a:pPr>
            <a:r>
              <a:rPr lang="de-DE" dirty="0"/>
              <a:t>					Höchste Gleichlaufgüte</a:t>
            </a:r>
          </a:p>
          <a:p>
            <a:pPr marL="0" indent="0">
              <a:buClr>
                <a:srgbClr val="003E74"/>
              </a:buClr>
              <a:buSzPct val="130000"/>
              <a:buNone/>
            </a:pPr>
            <a:r>
              <a:rPr lang="de-DE" dirty="0"/>
              <a:t>					Verdrehflankenspiel von  ≤ 1 </a:t>
            </a:r>
            <a:r>
              <a:rPr lang="de-DE" dirty="0" err="1"/>
              <a:t>arcmin</a:t>
            </a:r>
            <a:r>
              <a:rPr lang="de-DE" dirty="0"/>
              <a:t>.</a:t>
            </a:r>
          </a:p>
          <a:p>
            <a:pPr>
              <a:buClr>
                <a:srgbClr val="003E74"/>
              </a:buClr>
              <a:buSzPct val="130000"/>
            </a:pPr>
            <a:endParaRPr lang="de-DE" dirty="0"/>
          </a:p>
        </p:txBody>
      </p:sp>
      <p:sp>
        <p:nvSpPr>
          <p:cNvPr id="7" name="Pfeil: eingekerbt nach rechts 6">
            <a:extLst>
              <a:ext uri="{FF2B5EF4-FFF2-40B4-BE49-F238E27FC236}">
                <a16:creationId xmlns:a16="http://schemas.microsoft.com/office/drawing/2014/main" id="{4B1A1324-6B28-40C3-A9B7-F2875B03080E}"/>
              </a:ext>
            </a:extLst>
          </p:cNvPr>
          <p:cNvSpPr/>
          <p:nvPr/>
        </p:nvSpPr>
        <p:spPr>
          <a:xfrm>
            <a:off x="4193864" y="5896145"/>
            <a:ext cx="813312" cy="460800"/>
          </a:xfrm>
          <a:prstGeom prst="notchedRightArrow">
            <a:avLst/>
          </a:prstGeom>
          <a:solidFill>
            <a:schemeClr val="accent3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Wälzschälen">
            <a:hlinkClick r:id="" action="ppaction://media"/>
            <a:extLst>
              <a:ext uri="{FF2B5EF4-FFF2-40B4-BE49-F238E27FC236}">
                <a16:creationId xmlns:a16="http://schemas.microsoft.com/office/drawing/2014/main" id="{BAE95F7B-6B81-49FE-870B-0106249802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6214" y="1551657"/>
            <a:ext cx="6754368" cy="379933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55516F9-EA77-42AE-9C3F-1EE7073D251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289" t="11969" r="55638" b="7451"/>
          <a:stretch/>
        </p:blipFill>
        <p:spPr>
          <a:xfrm>
            <a:off x="1577789" y="1548260"/>
            <a:ext cx="1927412" cy="521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422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697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BF886E-065B-4DD6-A369-086EF86D1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Präzise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A34C602-9E5C-4413-9604-7E457687F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722" y="893686"/>
            <a:ext cx="4181754" cy="592621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D9DD97A-3920-4857-972C-D511BCF85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6682" y="893686"/>
            <a:ext cx="4179479" cy="5926213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B0DC1ECA-19BE-456E-BC49-33F920E5B4A3}"/>
              </a:ext>
            </a:extLst>
          </p:cNvPr>
          <p:cNvSpPr txBox="1"/>
          <p:nvPr/>
        </p:nvSpPr>
        <p:spPr>
          <a:xfrm>
            <a:off x="305839" y="893686"/>
            <a:ext cx="12407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/>
              <a:t>Stoßen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2F9E830-464D-40B5-A114-3504772470B8}"/>
              </a:ext>
            </a:extLst>
          </p:cNvPr>
          <p:cNvSpPr txBox="1"/>
          <p:nvPr/>
        </p:nvSpPr>
        <p:spPr>
          <a:xfrm>
            <a:off x="5820814" y="893686"/>
            <a:ext cx="20280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/>
              <a:t>Wälzschälen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9A2D155-8D6E-4457-A23D-A84EF5F8FD87}"/>
              </a:ext>
            </a:extLst>
          </p:cNvPr>
          <p:cNvSpPr txBox="1"/>
          <p:nvPr/>
        </p:nvSpPr>
        <p:spPr>
          <a:xfrm>
            <a:off x="530475" y="2743200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QKL 8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4E11C17-AA6B-4B16-B59B-432AD8F5D67B}"/>
              </a:ext>
            </a:extLst>
          </p:cNvPr>
          <p:cNvSpPr txBox="1"/>
          <p:nvPr/>
        </p:nvSpPr>
        <p:spPr>
          <a:xfrm>
            <a:off x="530475" y="5181600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QKL 9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282FDBD-323D-41F5-831D-6CB10E8420D8}"/>
              </a:ext>
            </a:extLst>
          </p:cNvPr>
          <p:cNvSpPr txBox="1"/>
          <p:nvPr/>
        </p:nvSpPr>
        <p:spPr>
          <a:xfrm>
            <a:off x="6740775" y="2752725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QKL 5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307DE36-3365-4F01-B238-04FF73ACD0E9}"/>
              </a:ext>
            </a:extLst>
          </p:cNvPr>
          <p:cNvSpPr txBox="1"/>
          <p:nvPr/>
        </p:nvSpPr>
        <p:spPr>
          <a:xfrm>
            <a:off x="6740775" y="5191125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QKL 7</a:t>
            </a:r>
          </a:p>
        </p:txBody>
      </p:sp>
    </p:spTree>
    <p:extLst>
      <p:ext uri="{BB962C8B-B14F-4D97-AF65-F5344CB8AC3E}">
        <p14:creationId xmlns:p14="http://schemas.microsoft.com/office/powerpoint/2010/main" val="2572047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860AFB-485E-41A8-90EA-4E59F81F6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Präzise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B712A83-682E-4F67-B73D-AC239659F84C}"/>
              </a:ext>
            </a:extLst>
          </p:cNvPr>
          <p:cNvSpPr txBox="1"/>
          <p:nvPr/>
        </p:nvSpPr>
        <p:spPr>
          <a:xfrm>
            <a:off x="305839" y="893686"/>
            <a:ext cx="12407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/>
              <a:t>Stoßen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DAE2027-7D27-497A-8517-09CAE17E3A20}"/>
              </a:ext>
            </a:extLst>
          </p:cNvPr>
          <p:cNvSpPr txBox="1"/>
          <p:nvPr/>
        </p:nvSpPr>
        <p:spPr>
          <a:xfrm>
            <a:off x="5820814" y="893686"/>
            <a:ext cx="20280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/>
              <a:t>Wälzschälen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6F30EA7-FF10-4666-8D6F-8BE4A0774141}"/>
              </a:ext>
            </a:extLst>
          </p:cNvPr>
          <p:cNvSpPr txBox="1"/>
          <p:nvPr/>
        </p:nvSpPr>
        <p:spPr>
          <a:xfrm>
            <a:off x="530475" y="2743200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QKL 7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6534EA9-3CE8-4D33-B104-54E062834571}"/>
              </a:ext>
            </a:extLst>
          </p:cNvPr>
          <p:cNvSpPr txBox="1"/>
          <p:nvPr/>
        </p:nvSpPr>
        <p:spPr>
          <a:xfrm>
            <a:off x="530475" y="5181600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QKL 8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34E43A9-E1EA-4930-BD94-7BBD4E8B284D}"/>
              </a:ext>
            </a:extLst>
          </p:cNvPr>
          <p:cNvSpPr txBox="1"/>
          <p:nvPr/>
        </p:nvSpPr>
        <p:spPr>
          <a:xfrm>
            <a:off x="6740775" y="2752725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QKL 3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BC7D722-69D3-426F-809C-CB80F0222207}"/>
              </a:ext>
            </a:extLst>
          </p:cNvPr>
          <p:cNvSpPr txBox="1"/>
          <p:nvPr/>
        </p:nvSpPr>
        <p:spPr>
          <a:xfrm>
            <a:off x="6740775" y="5191125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QKL 5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FE004A3-3DA0-4796-8715-936AFF17E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333" y="893686"/>
            <a:ext cx="4158181" cy="592788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46B2B3E-39B3-4AD9-A50F-948E682B8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3789" y="856966"/>
            <a:ext cx="4158181" cy="590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6604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4D0570-0F79-42BF-94F9-72D9DFDE0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Zusammenfassung Vergleich G2 vs. G3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EA0E81E-C026-4B8D-B155-7735765AF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260000"/>
            <a:ext cx="11161800" cy="53035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Baureihe P:</a:t>
            </a:r>
          </a:p>
          <a:p>
            <a:r>
              <a:rPr lang="de-DE" dirty="0"/>
              <a:t>P2:  M2acc +15% bis LW/h ≤ 1000</a:t>
            </a:r>
          </a:p>
          <a:p>
            <a:r>
              <a:rPr lang="de-DE" dirty="0"/>
              <a:t>P3-P9: </a:t>
            </a:r>
          </a:p>
          <a:p>
            <a:pPr lvl="1"/>
            <a:r>
              <a:rPr lang="de-DE" dirty="0"/>
              <a:t>Deutliche Steigerungen M</a:t>
            </a:r>
            <a:r>
              <a:rPr lang="de-DE" baseline="-25000" dirty="0"/>
              <a:t>2acc</a:t>
            </a:r>
            <a:r>
              <a:rPr lang="de-DE" dirty="0"/>
              <a:t> und M</a:t>
            </a:r>
            <a:r>
              <a:rPr lang="de-DE" baseline="-25000" dirty="0"/>
              <a:t>2NOT</a:t>
            </a:r>
            <a:r>
              <a:rPr lang="de-DE" dirty="0"/>
              <a:t> bei i= 5 / 7 / 8 / 20 / 25 / 32 / 35 / 50 / 56 / 70 / 80</a:t>
            </a:r>
          </a:p>
          <a:p>
            <a:pPr lvl="1"/>
            <a:r>
              <a:rPr lang="de-DE" dirty="0"/>
              <a:t>Geringe Steigerungen M</a:t>
            </a:r>
            <a:r>
              <a:rPr lang="de-DE" baseline="-25000" dirty="0"/>
              <a:t>2acc</a:t>
            </a:r>
            <a:r>
              <a:rPr lang="de-DE" dirty="0"/>
              <a:t> und M</a:t>
            </a:r>
            <a:r>
              <a:rPr lang="de-DE" baseline="-25000" dirty="0"/>
              <a:t>2NOT</a:t>
            </a:r>
            <a:r>
              <a:rPr lang="de-DE" dirty="0"/>
              <a:t> bei i= 10 / 100</a:t>
            </a:r>
          </a:p>
          <a:p>
            <a:pPr lvl="1"/>
            <a:r>
              <a:rPr lang="de-DE" dirty="0"/>
              <a:t>Keine Steigerungen M</a:t>
            </a:r>
            <a:r>
              <a:rPr lang="de-DE" baseline="-25000" dirty="0"/>
              <a:t>2acc</a:t>
            </a:r>
            <a:r>
              <a:rPr lang="de-DE" dirty="0"/>
              <a:t> und M</a:t>
            </a:r>
            <a:r>
              <a:rPr lang="de-DE" baseline="-25000" dirty="0"/>
              <a:t>2NOT</a:t>
            </a:r>
            <a:r>
              <a:rPr lang="de-DE" dirty="0"/>
              <a:t> bei i= 3 / 4 / 12 / 16 / 40 </a:t>
            </a:r>
          </a:p>
          <a:p>
            <a:pPr lvl="1"/>
            <a:r>
              <a:rPr lang="de-DE" dirty="0"/>
              <a:t>Geringe Steigerungen M</a:t>
            </a:r>
            <a:r>
              <a:rPr lang="de-DE" baseline="-25000" dirty="0"/>
              <a:t>2accHT</a:t>
            </a:r>
            <a:r>
              <a:rPr lang="de-DE" dirty="0"/>
              <a:t> für die spielreduzierten Varianten (Gehäuse GGG70 nicht nitriert)</a:t>
            </a:r>
          </a:p>
          <a:p>
            <a:pPr marL="0" indent="0">
              <a:buNone/>
            </a:pPr>
            <a:r>
              <a:rPr lang="de-DE" dirty="0"/>
              <a:t>Baureihe PH3-PH8:</a:t>
            </a:r>
          </a:p>
          <a:p>
            <a:pPr lvl="1"/>
            <a:r>
              <a:rPr lang="de-DE" dirty="0"/>
              <a:t>Deutliche Steigerungen M</a:t>
            </a:r>
            <a:r>
              <a:rPr lang="de-DE" baseline="-25000" dirty="0"/>
              <a:t>2acc</a:t>
            </a:r>
            <a:r>
              <a:rPr lang="de-DE" dirty="0"/>
              <a:t> und M</a:t>
            </a:r>
            <a:r>
              <a:rPr lang="de-DE" baseline="-25000" dirty="0"/>
              <a:t>2NOT</a:t>
            </a:r>
            <a:r>
              <a:rPr lang="de-DE" dirty="0"/>
              <a:t> bei i= 5 / 7 / 8 / 20 / 25 / 32 / 35 / 50 / 56 / 70 / 80</a:t>
            </a:r>
          </a:p>
          <a:p>
            <a:pPr lvl="1"/>
            <a:r>
              <a:rPr lang="de-DE" dirty="0"/>
              <a:t>Geringe Steigerungen M</a:t>
            </a:r>
            <a:r>
              <a:rPr lang="de-DE" baseline="-25000" dirty="0"/>
              <a:t>2acc</a:t>
            </a:r>
            <a:r>
              <a:rPr lang="de-DE" dirty="0"/>
              <a:t> und M</a:t>
            </a:r>
            <a:r>
              <a:rPr lang="de-DE" baseline="-25000" dirty="0"/>
              <a:t>2NOT</a:t>
            </a:r>
            <a:r>
              <a:rPr lang="de-DE" dirty="0"/>
              <a:t> bei i= 10 / 100</a:t>
            </a:r>
          </a:p>
          <a:p>
            <a:pPr lvl="1"/>
            <a:r>
              <a:rPr lang="de-DE" dirty="0"/>
              <a:t>Keine Steigerungen M</a:t>
            </a:r>
            <a:r>
              <a:rPr lang="de-DE" baseline="-25000" dirty="0"/>
              <a:t>2acc</a:t>
            </a:r>
            <a:r>
              <a:rPr lang="de-DE" dirty="0"/>
              <a:t> und M</a:t>
            </a:r>
            <a:r>
              <a:rPr lang="de-DE" baseline="-25000" dirty="0"/>
              <a:t>2NOT</a:t>
            </a:r>
            <a:r>
              <a:rPr lang="de-DE" dirty="0"/>
              <a:t> bei i= 4 / 16 / 40 </a:t>
            </a:r>
          </a:p>
          <a:p>
            <a:pPr lvl="1"/>
            <a:r>
              <a:rPr lang="de-DE" dirty="0"/>
              <a:t>Deutliche Steigerungen M</a:t>
            </a:r>
            <a:r>
              <a:rPr lang="de-DE" baseline="-25000" dirty="0"/>
              <a:t>2accHT</a:t>
            </a:r>
            <a:r>
              <a:rPr lang="de-DE" dirty="0"/>
              <a:t> für die spielreduzierten Varianten (Gehäuse 31CrMoV9 nitriert)</a:t>
            </a:r>
            <a:br>
              <a:rPr lang="de-DE" dirty="0"/>
            </a:br>
            <a:r>
              <a:rPr lang="de-DE" dirty="0"/>
              <a:t>Ausnahmen i= 10 / 100 (Limitierung durch Sonnenradverzahnung) </a:t>
            </a:r>
          </a:p>
          <a:p>
            <a:pPr marL="0" indent="0">
              <a:buNone/>
            </a:pPr>
            <a:r>
              <a:rPr lang="de-DE" dirty="0"/>
              <a:t>Baureihe PHQ4-PHQ8:</a:t>
            </a:r>
          </a:p>
          <a:p>
            <a:pPr lvl="1"/>
            <a:r>
              <a:rPr lang="de-DE" dirty="0"/>
              <a:t>Deutliche Steigerungen M</a:t>
            </a:r>
            <a:r>
              <a:rPr lang="de-DE" baseline="-25000" dirty="0"/>
              <a:t>2acc</a:t>
            </a:r>
            <a:r>
              <a:rPr lang="de-DE" dirty="0"/>
              <a:t> und M</a:t>
            </a:r>
            <a:r>
              <a:rPr lang="de-DE" baseline="-25000" dirty="0"/>
              <a:t>2NOT</a:t>
            </a:r>
            <a:r>
              <a:rPr lang="de-DE" dirty="0"/>
              <a:t> für alle Übersetzungen </a:t>
            </a:r>
          </a:p>
          <a:p>
            <a:pPr lvl="1"/>
            <a:r>
              <a:rPr lang="de-DE" dirty="0"/>
              <a:t>Deutliche Steigerungen M</a:t>
            </a:r>
            <a:r>
              <a:rPr lang="de-DE" baseline="-25000" dirty="0"/>
              <a:t>2accHT</a:t>
            </a:r>
            <a:r>
              <a:rPr lang="de-DE" dirty="0"/>
              <a:t> für die spielreduzierten Varianten (Gehäuse 31CrMoV9 nitriert)</a:t>
            </a:r>
            <a:br>
              <a:rPr lang="de-DE" dirty="0"/>
            </a:br>
            <a:r>
              <a:rPr lang="de-DE" dirty="0"/>
              <a:t>Ausnahme PHQ7</a:t>
            </a:r>
          </a:p>
        </p:txBody>
      </p:sp>
    </p:spTree>
    <p:extLst>
      <p:ext uri="{BB962C8B-B14F-4D97-AF65-F5344CB8AC3E}">
        <p14:creationId xmlns:p14="http://schemas.microsoft.com/office/powerpoint/2010/main" val="278281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8234BF-3527-47C4-8C45-CF4042BBC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Passgenau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E94CC6-2094-4C0E-B137-A61075CE2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066362"/>
            <a:ext cx="11161800" cy="4351338"/>
          </a:xfrm>
        </p:spPr>
        <p:txBody>
          <a:bodyPr/>
          <a:lstStyle/>
          <a:p>
            <a:pPr>
              <a:buClr>
                <a:srgbClr val="003E74"/>
              </a:buClr>
              <a:buSzPct val="130000"/>
            </a:pPr>
            <a:r>
              <a:rPr lang="de-DE" dirty="0"/>
              <a:t>Für jede Anforderung das Passende dabei! </a:t>
            </a:r>
          </a:p>
          <a:p>
            <a:pPr>
              <a:buClr>
                <a:srgbClr val="003E74"/>
              </a:buClr>
              <a:buSzPct val="130000"/>
            </a:pPr>
            <a:r>
              <a:rPr lang="de-DE" dirty="0"/>
              <a:t>Flexible Maschinenkonstruktion durch eine imposante Kombinations- und Optionsvielfalt. </a:t>
            </a:r>
            <a:br>
              <a:rPr lang="de-DE" dirty="0"/>
            </a:br>
            <a:r>
              <a:rPr lang="de-DE" dirty="0"/>
              <a:t>Variable Adapterausführungen ermöglichen die Anbindung von Motoren unterschiedlichster Baugrößen.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1026" name="Grafik 1" descr="image002">
            <a:extLst>
              <a:ext uri="{FF2B5EF4-FFF2-40B4-BE49-F238E27FC236}">
                <a16:creationId xmlns:a16="http://schemas.microsoft.com/office/drawing/2014/main" id="{B8D17467-BA69-4609-958F-4C72481CFA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9" t="12244" r="6451" b="2294"/>
          <a:stretch/>
        </p:blipFill>
        <p:spPr bwMode="auto">
          <a:xfrm>
            <a:off x="3872754" y="2266268"/>
            <a:ext cx="4655046" cy="44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568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86E6A450-C145-41FF-9DE3-4D44150350F3}"/>
              </a:ext>
            </a:extLst>
          </p:cNvPr>
          <p:cNvSpPr txBox="1">
            <a:spLocks/>
          </p:cNvSpPr>
          <p:nvPr/>
        </p:nvSpPr>
        <p:spPr>
          <a:xfrm>
            <a:off x="624495" y="1540889"/>
            <a:ext cx="43500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tx1"/>
                </a:solidFill>
                <a:latin typeface="+mj-lt"/>
              </a:rPr>
              <a:t>Planetengetriebe</a:t>
            </a:r>
            <a:r>
              <a:rPr lang="en-US" sz="4400" dirty="0">
                <a:solidFill>
                  <a:schemeClr val="tx1"/>
                </a:solidFill>
                <a:latin typeface="+mj-lt"/>
              </a:rPr>
              <a:t> Generation 3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E795C26F-D2D0-406A-B40A-F43EB233E23E}"/>
              </a:ext>
            </a:extLst>
          </p:cNvPr>
          <p:cNvSpPr/>
          <p:nvPr/>
        </p:nvSpPr>
        <p:spPr>
          <a:xfrm>
            <a:off x="6367696" y="1097945"/>
            <a:ext cx="5400000" cy="54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0EEAA89-0689-4F97-A95A-C05B2D72E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078" y="1842190"/>
            <a:ext cx="3073682" cy="204852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EB0A3A0-86D3-4CCA-A289-F7235C1EC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4546" y="3544786"/>
            <a:ext cx="3322834" cy="2215434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9820D624-BA78-497D-8815-4A6917B56365}"/>
              </a:ext>
            </a:extLst>
          </p:cNvPr>
          <p:cNvSpPr/>
          <p:nvPr/>
        </p:nvSpPr>
        <p:spPr>
          <a:xfrm>
            <a:off x="1740565" y="3337362"/>
            <a:ext cx="51125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/>
              <a:t>Prioritäten</a:t>
            </a:r>
          </a:p>
          <a:p>
            <a:endParaRPr lang="de-DE" sz="2800" b="1" dirty="0"/>
          </a:p>
          <a:p>
            <a:r>
              <a:rPr lang="de-DE" sz="2800" b="1" dirty="0"/>
              <a:t>1. Kostenreduzierung</a:t>
            </a:r>
          </a:p>
          <a:p>
            <a:r>
              <a:rPr lang="de-DE" sz="2800" b="1" dirty="0"/>
              <a:t>2. Längenreduzierung</a:t>
            </a:r>
          </a:p>
          <a:p>
            <a:r>
              <a:rPr lang="de-DE" sz="2800" b="1" dirty="0">
                <a:solidFill>
                  <a:srgbClr val="DE1981"/>
                </a:solidFill>
              </a:rPr>
              <a:t>3. Designoptimierung</a:t>
            </a:r>
          </a:p>
          <a:p>
            <a:r>
              <a:rPr lang="de-DE" sz="2800" b="1" dirty="0"/>
              <a:t>4. Leistungsoptimierung</a:t>
            </a:r>
          </a:p>
        </p:txBody>
      </p:sp>
    </p:spTree>
    <p:extLst>
      <p:ext uri="{BB962C8B-B14F-4D97-AF65-F5344CB8AC3E}">
        <p14:creationId xmlns:p14="http://schemas.microsoft.com/office/powerpoint/2010/main" val="186271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86E6A450-C145-41FF-9DE3-4D44150350F3}"/>
              </a:ext>
            </a:extLst>
          </p:cNvPr>
          <p:cNvSpPr txBox="1">
            <a:spLocks/>
          </p:cNvSpPr>
          <p:nvPr/>
        </p:nvSpPr>
        <p:spPr>
          <a:xfrm>
            <a:off x="624495" y="1540889"/>
            <a:ext cx="43500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tx1"/>
                </a:solidFill>
                <a:latin typeface="+mj-lt"/>
              </a:rPr>
              <a:t>Planetengetriebe</a:t>
            </a:r>
            <a:r>
              <a:rPr lang="en-US" sz="4400" dirty="0">
                <a:solidFill>
                  <a:schemeClr val="tx1"/>
                </a:solidFill>
                <a:latin typeface="+mj-lt"/>
              </a:rPr>
              <a:t> Generation 3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E795C26F-D2D0-406A-B40A-F43EB233E23E}"/>
              </a:ext>
            </a:extLst>
          </p:cNvPr>
          <p:cNvSpPr/>
          <p:nvPr/>
        </p:nvSpPr>
        <p:spPr>
          <a:xfrm>
            <a:off x="6367696" y="1097945"/>
            <a:ext cx="5400000" cy="54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0EEAA89-0689-4F97-A95A-C05B2D72E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078" y="1842190"/>
            <a:ext cx="3073682" cy="204852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EB0A3A0-86D3-4CCA-A289-F7235C1EC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4546" y="3544786"/>
            <a:ext cx="3322834" cy="2215434"/>
          </a:xfrm>
          <a:prstGeom prst="rect">
            <a:avLst/>
          </a:prstGeom>
        </p:spPr>
      </p:pic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E47B826E-7D4E-4CDB-8398-A477C94DF4C7}"/>
              </a:ext>
            </a:extLst>
          </p:cNvPr>
          <p:cNvSpPr txBox="1">
            <a:spLocks/>
          </p:cNvSpPr>
          <p:nvPr/>
        </p:nvSpPr>
        <p:spPr>
          <a:xfrm>
            <a:off x="1623391" y="3349487"/>
            <a:ext cx="2352261" cy="2531521"/>
          </a:xfrm>
          <a:prstGeom prst="rect">
            <a:avLst/>
          </a:prstGeom>
        </p:spPr>
        <p:txBody>
          <a:bodyPr vert="horz" lIns="91440" tIns="4680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3E74"/>
                </a:solidFill>
              </a:rPr>
              <a:t>Performant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003E74"/>
                </a:solidFill>
              </a:rPr>
              <a:t>Präzise</a:t>
            </a:r>
            <a:endParaRPr lang="en-US" sz="2800" b="1" dirty="0">
              <a:solidFill>
                <a:srgbClr val="003E74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003E74"/>
                </a:solidFill>
              </a:rPr>
              <a:t>Passgenau</a:t>
            </a:r>
            <a:endParaRPr lang="en-US" sz="2800" b="1" dirty="0">
              <a:solidFill>
                <a:srgbClr val="003E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357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A3F902-9A26-4560-BCF3-1AA9C949D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251541"/>
            <a:ext cx="7987800" cy="460800"/>
          </a:xfrm>
        </p:spPr>
        <p:txBody>
          <a:bodyPr/>
          <a:lstStyle/>
          <a:p>
            <a:r>
              <a:rPr lang="de-DE" dirty="0"/>
              <a:t>Neues Design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EA296AEC-61D5-408F-B713-0A2AB7B113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0905" t="17000" r="20640" b="4558"/>
          <a:stretch/>
        </p:blipFill>
        <p:spPr>
          <a:xfrm>
            <a:off x="2868257" y="1563420"/>
            <a:ext cx="2258568" cy="227310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2581552-EDC4-4210-A1B0-877DE45377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255" r="18744" b="4573"/>
          <a:stretch/>
        </p:blipFill>
        <p:spPr>
          <a:xfrm>
            <a:off x="2649939" y="3900532"/>
            <a:ext cx="2550038" cy="276523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7B2E66F-66BB-42BC-B30D-446B85CBEE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9552" y="1768664"/>
            <a:ext cx="2397618" cy="1598036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AF8ACB23-8E30-456D-82E6-BE4AEDF6C3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5952" y="4141687"/>
            <a:ext cx="3240024" cy="2159508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CB1765FF-BA94-4AFE-907C-1193AE271639}"/>
              </a:ext>
            </a:extLst>
          </p:cNvPr>
          <p:cNvSpPr txBox="1"/>
          <p:nvPr/>
        </p:nvSpPr>
        <p:spPr>
          <a:xfrm>
            <a:off x="6239256" y="3429000"/>
            <a:ext cx="792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G3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ECE313C-97CF-4256-ADCA-318438CDD4C2}"/>
              </a:ext>
            </a:extLst>
          </p:cNvPr>
          <p:cNvSpPr txBox="1"/>
          <p:nvPr/>
        </p:nvSpPr>
        <p:spPr>
          <a:xfrm>
            <a:off x="2221133" y="3366700"/>
            <a:ext cx="7924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G2</a:t>
            </a:r>
          </a:p>
        </p:txBody>
      </p:sp>
    </p:spTree>
    <p:extLst>
      <p:ext uri="{BB962C8B-B14F-4D97-AF65-F5344CB8AC3E}">
        <p14:creationId xmlns:p14="http://schemas.microsoft.com/office/powerpoint/2010/main" val="926713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B2862D-0C80-4249-B6D2-61833C5D2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Neues Design</a:t>
            </a:r>
          </a:p>
        </p:txBody>
      </p:sp>
      <p:pic>
        <p:nvPicPr>
          <p:cNvPr id="5" name="Grafik 4" descr="Ein Bild, das Hydrant, Maschine enthält.&#10;&#10;Automatisch generierte Beschreibung">
            <a:extLst>
              <a:ext uri="{FF2B5EF4-FFF2-40B4-BE49-F238E27FC236}">
                <a16:creationId xmlns:a16="http://schemas.microsoft.com/office/drawing/2014/main" id="{B4AB7BC9-571D-43EC-8AC9-701C09F376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20" t="17220" r="14925" b="23824"/>
          <a:stretch/>
        </p:blipFill>
        <p:spPr>
          <a:xfrm>
            <a:off x="1653152" y="1287988"/>
            <a:ext cx="8907271" cy="484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243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B2862D-0C80-4249-B6D2-61833C5D2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Neues Design</a:t>
            </a:r>
          </a:p>
        </p:txBody>
      </p:sp>
      <p:pic>
        <p:nvPicPr>
          <p:cNvPr id="4" name="Grafik 3" descr="Ein Bild, das Kamera, Hydrant, Maschine enthält.&#10;&#10;Automatisch generierte Beschreibung">
            <a:extLst>
              <a:ext uri="{FF2B5EF4-FFF2-40B4-BE49-F238E27FC236}">
                <a16:creationId xmlns:a16="http://schemas.microsoft.com/office/drawing/2014/main" id="{7DCCBB88-0F2A-4E96-B9BF-50408BDE10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39" t="9804" r="11921" b="11373"/>
          <a:stretch/>
        </p:blipFill>
        <p:spPr>
          <a:xfrm>
            <a:off x="2617694" y="1192306"/>
            <a:ext cx="7171766" cy="540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601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B2862D-0C80-4249-B6D2-61833C5D2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Neues Design</a:t>
            </a:r>
          </a:p>
        </p:txBody>
      </p:sp>
      <p:pic>
        <p:nvPicPr>
          <p:cNvPr id="4" name="Grafik 3" descr="Ein Bild, das Hydrant, Maschine enthält.&#10;&#10;Automatisch generierte Beschreibung">
            <a:extLst>
              <a:ext uri="{FF2B5EF4-FFF2-40B4-BE49-F238E27FC236}">
                <a16:creationId xmlns:a16="http://schemas.microsoft.com/office/drawing/2014/main" id="{5DB4692E-05B1-4B75-9069-6A6D3054AD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28" t="8497" r="9610" b="20785"/>
          <a:stretch/>
        </p:blipFill>
        <p:spPr>
          <a:xfrm>
            <a:off x="2232213" y="1353672"/>
            <a:ext cx="7620000" cy="484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290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86E6A450-C145-41FF-9DE3-4D44150350F3}"/>
              </a:ext>
            </a:extLst>
          </p:cNvPr>
          <p:cNvSpPr txBox="1">
            <a:spLocks/>
          </p:cNvSpPr>
          <p:nvPr/>
        </p:nvSpPr>
        <p:spPr>
          <a:xfrm>
            <a:off x="624495" y="1540889"/>
            <a:ext cx="43500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tx1"/>
                </a:solidFill>
                <a:latin typeface="+mj-lt"/>
              </a:rPr>
              <a:t>Planetengetriebe</a:t>
            </a:r>
            <a:r>
              <a:rPr lang="en-US" sz="4400" dirty="0">
                <a:solidFill>
                  <a:schemeClr val="tx1"/>
                </a:solidFill>
                <a:latin typeface="+mj-lt"/>
              </a:rPr>
              <a:t> Generation 3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E795C26F-D2D0-406A-B40A-F43EB233E23E}"/>
              </a:ext>
            </a:extLst>
          </p:cNvPr>
          <p:cNvSpPr/>
          <p:nvPr/>
        </p:nvSpPr>
        <p:spPr>
          <a:xfrm>
            <a:off x="6367696" y="1097945"/>
            <a:ext cx="5400000" cy="54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0EEAA89-0689-4F97-A95A-C05B2D72E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078" y="1842190"/>
            <a:ext cx="3073682" cy="204852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EB0A3A0-86D3-4CCA-A289-F7235C1EC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4546" y="3544786"/>
            <a:ext cx="3322834" cy="2215434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9820D624-BA78-497D-8815-4A6917B56365}"/>
              </a:ext>
            </a:extLst>
          </p:cNvPr>
          <p:cNvSpPr/>
          <p:nvPr/>
        </p:nvSpPr>
        <p:spPr>
          <a:xfrm>
            <a:off x="1740565" y="3337362"/>
            <a:ext cx="51125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/>
              <a:t>Prioritäten</a:t>
            </a:r>
          </a:p>
          <a:p>
            <a:endParaRPr lang="de-DE" sz="2800" b="1" dirty="0"/>
          </a:p>
          <a:p>
            <a:r>
              <a:rPr lang="de-DE" sz="2800" b="1" dirty="0"/>
              <a:t>1. Kostenreduzierung</a:t>
            </a:r>
          </a:p>
          <a:p>
            <a:r>
              <a:rPr lang="de-DE" sz="2800" b="1" dirty="0">
                <a:solidFill>
                  <a:srgbClr val="DE1981"/>
                </a:solidFill>
              </a:rPr>
              <a:t>2. Längenreduzierung</a:t>
            </a:r>
          </a:p>
          <a:p>
            <a:r>
              <a:rPr lang="de-DE" sz="2800" b="1" dirty="0"/>
              <a:t>3. Designoptimierung</a:t>
            </a:r>
          </a:p>
          <a:p>
            <a:r>
              <a:rPr lang="de-DE" sz="2800" b="1" dirty="0"/>
              <a:t>4. Leistungsoptimierung</a:t>
            </a:r>
          </a:p>
        </p:txBody>
      </p:sp>
    </p:spTree>
    <p:extLst>
      <p:ext uri="{BB962C8B-B14F-4D97-AF65-F5344CB8AC3E}">
        <p14:creationId xmlns:p14="http://schemas.microsoft.com/office/powerpoint/2010/main" val="7087326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282472"/>
            <a:ext cx="7987800" cy="460800"/>
          </a:xfrm>
        </p:spPr>
        <p:txBody>
          <a:bodyPr/>
          <a:lstStyle/>
          <a:p>
            <a:r>
              <a:rPr lang="de-DE" dirty="0"/>
              <a:t>Veränderung der Baulängen P im Vergleich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0272" y="946690"/>
            <a:ext cx="11161800" cy="5628837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10384BC-0359-4989-B122-49178E6AF8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8954" y="1402804"/>
            <a:ext cx="2518095" cy="1862857"/>
          </a:xfrm>
          <a:prstGeom prst="rect">
            <a:avLst/>
          </a:prstGeom>
        </p:spPr>
      </p:pic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D195A714-C8E9-4387-9DDE-651BADB69D90}"/>
              </a:ext>
            </a:extLst>
          </p:cNvPr>
          <p:cNvGraphicFramePr>
            <a:graphicFrameLocks noGrp="1"/>
          </p:cNvGraphicFramePr>
          <p:nvPr/>
        </p:nvGraphicFramePr>
        <p:xfrm>
          <a:off x="3467422" y="3537449"/>
          <a:ext cx="5511800" cy="2941320"/>
        </p:xfrm>
        <a:graphic>
          <a:graphicData uri="http://schemas.openxmlformats.org/drawingml/2006/table">
            <a:tbl>
              <a:tblPr/>
              <a:tblGrid>
                <a:gridCol w="787400">
                  <a:extLst>
                    <a:ext uri="{9D8B030D-6E8A-4147-A177-3AD203B41FA5}">
                      <a16:colId xmlns:a16="http://schemas.microsoft.com/office/drawing/2014/main" val="749353182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3562043577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3573277800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433848913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1471659388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940237828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1941737840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G2 ME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G3 ME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Reduzierung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G2 MEL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G3 MEL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Reduzierung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26493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[mm]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[mm]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[mm]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[mm]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[mm]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[mm]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069088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P221 - P231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109,5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129,0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527643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P222 - P232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141,5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161,0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38465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P321 - P331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145,5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7,5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147,0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12,3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81108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P322 - P332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163,0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10,5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182,5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10,5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089321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P421 - P431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165,5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8,5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178,5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00441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P422 - P432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202,5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16,0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224,8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204,0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20,8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590848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P521 - P531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210,5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233,0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223,0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776116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P522 - P532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239,5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24,0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252,5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22,5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635695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P721 - P731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268,0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264,5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287,5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209205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P722 - P732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318,0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302,5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15,5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315,0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19,0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12908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P821 - P831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318,0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311,5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320,5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13,5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892329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P822 - P832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376,5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356,5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401,5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379,5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22,0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93689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P921 - P931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396,0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380,5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15,5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68485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P922 - P932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476,0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463,5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12,5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492,0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472,5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19,5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2700236"/>
                  </a:ext>
                </a:extLst>
              </a:tr>
            </a:tbl>
          </a:graphicData>
        </a:graphic>
      </p:graphicFrame>
      <p:pic>
        <p:nvPicPr>
          <p:cNvPr id="8" name="Grafik 7">
            <a:extLst>
              <a:ext uri="{FF2B5EF4-FFF2-40B4-BE49-F238E27FC236}">
                <a16:creationId xmlns:a16="http://schemas.microsoft.com/office/drawing/2014/main" id="{3953E57A-B4F6-4D43-B8C2-9539695C1B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7049" y="1106153"/>
            <a:ext cx="3240024" cy="2159508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5CD7289E-B8B3-4CDE-B71D-A4C8D65889EE}"/>
              </a:ext>
            </a:extLst>
          </p:cNvPr>
          <p:cNvSpPr txBox="1"/>
          <p:nvPr/>
        </p:nvSpPr>
        <p:spPr>
          <a:xfrm>
            <a:off x="298592" y="3922082"/>
            <a:ext cx="2683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Baulängen wurden reduziert</a:t>
            </a:r>
          </a:p>
        </p:txBody>
      </p:sp>
    </p:spTree>
    <p:extLst>
      <p:ext uri="{BB962C8B-B14F-4D97-AF65-F5344CB8AC3E}">
        <p14:creationId xmlns:p14="http://schemas.microsoft.com/office/powerpoint/2010/main" val="32342394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1600" y="360427"/>
            <a:ext cx="7987800" cy="460800"/>
          </a:xfrm>
        </p:spPr>
        <p:txBody>
          <a:bodyPr/>
          <a:lstStyle/>
          <a:p>
            <a:r>
              <a:rPr lang="de-DE" dirty="0"/>
              <a:t>Veränderung der Baulängen PH(Q) im Vergleich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0272" y="946690"/>
            <a:ext cx="11161800" cy="5628837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8B642CB-BAC1-40DE-87B6-DF59CA667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7043" y="1432606"/>
            <a:ext cx="1728572" cy="166428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D86A433-193D-4E20-8F34-08C63091C2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5236" y="1153335"/>
            <a:ext cx="2916022" cy="1943557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CE9F783C-C171-48A0-A083-27A480BD670A}"/>
              </a:ext>
            </a:extLst>
          </p:cNvPr>
          <p:cNvSpPr txBox="1"/>
          <p:nvPr/>
        </p:nvSpPr>
        <p:spPr>
          <a:xfrm>
            <a:off x="298592" y="3922082"/>
            <a:ext cx="2683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Baulängen wurden reduziert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AD1EA324-9125-4A74-9C16-210D1EDDD7FB}"/>
              </a:ext>
            </a:extLst>
          </p:cNvPr>
          <p:cNvGraphicFramePr>
            <a:graphicFrameLocks noGrp="1"/>
          </p:cNvGraphicFramePr>
          <p:nvPr/>
        </p:nvGraphicFramePr>
        <p:xfrm>
          <a:off x="2840964" y="3521157"/>
          <a:ext cx="6478883" cy="2731934"/>
        </p:xfrm>
        <a:graphic>
          <a:graphicData uri="http://schemas.openxmlformats.org/drawingml/2006/table">
            <a:tbl>
              <a:tblPr/>
              <a:tblGrid>
                <a:gridCol w="1044525">
                  <a:extLst>
                    <a:ext uri="{9D8B030D-6E8A-4147-A177-3AD203B41FA5}">
                      <a16:colId xmlns:a16="http://schemas.microsoft.com/office/drawing/2014/main" val="1913111022"/>
                    </a:ext>
                  </a:extLst>
                </a:gridCol>
                <a:gridCol w="917489">
                  <a:extLst>
                    <a:ext uri="{9D8B030D-6E8A-4147-A177-3AD203B41FA5}">
                      <a16:colId xmlns:a16="http://schemas.microsoft.com/office/drawing/2014/main" val="828610377"/>
                    </a:ext>
                  </a:extLst>
                </a:gridCol>
                <a:gridCol w="917489">
                  <a:extLst>
                    <a:ext uri="{9D8B030D-6E8A-4147-A177-3AD203B41FA5}">
                      <a16:colId xmlns:a16="http://schemas.microsoft.com/office/drawing/2014/main" val="2349599329"/>
                    </a:ext>
                  </a:extLst>
                </a:gridCol>
                <a:gridCol w="917489">
                  <a:extLst>
                    <a:ext uri="{9D8B030D-6E8A-4147-A177-3AD203B41FA5}">
                      <a16:colId xmlns:a16="http://schemas.microsoft.com/office/drawing/2014/main" val="2616188769"/>
                    </a:ext>
                  </a:extLst>
                </a:gridCol>
                <a:gridCol w="917489">
                  <a:extLst>
                    <a:ext uri="{9D8B030D-6E8A-4147-A177-3AD203B41FA5}">
                      <a16:colId xmlns:a16="http://schemas.microsoft.com/office/drawing/2014/main" val="780071269"/>
                    </a:ext>
                  </a:extLst>
                </a:gridCol>
                <a:gridCol w="917489">
                  <a:extLst>
                    <a:ext uri="{9D8B030D-6E8A-4147-A177-3AD203B41FA5}">
                      <a16:colId xmlns:a16="http://schemas.microsoft.com/office/drawing/2014/main" val="1378310091"/>
                    </a:ext>
                  </a:extLst>
                </a:gridCol>
                <a:gridCol w="846913">
                  <a:extLst>
                    <a:ext uri="{9D8B030D-6E8A-4147-A177-3AD203B41FA5}">
                      <a16:colId xmlns:a16="http://schemas.microsoft.com/office/drawing/2014/main" val="438285560"/>
                    </a:ext>
                  </a:extLst>
                </a:gridCol>
              </a:tblGrid>
              <a:tr h="226601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G2 ME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G3 ME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Reduzierung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G2 MEL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G3 MEL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Reduzierung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0729831"/>
                  </a:ext>
                </a:extLst>
              </a:tr>
              <a:tr h="232962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[mm]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[mm]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[mm]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[mm]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 [mm]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[mm]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7606601"/>
                  </a:ext>
                </a:extLst>
              </a:tr>
              <a:tr h="226601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PH321 - PH331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98,5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108,8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8,8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2368143"/>
                  </a:ext>
                </a:extLst>
              </a:tr>
              <a:tr h="226601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PH322 - PH332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116,0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135,5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3470814"/>
                  </a:ext>
                </a:extLst>
              </a:tr>
              <a:tr h="226601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PH421 - PH431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113,5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126,5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9854806"/>
                  </a:ext>
                </a:extLst>
              </a:tr>
              <a:tr h="226601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PH422 - PH432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150,5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170,8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152,0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18,8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0262982"/>
                  </a:ext>
                </a:extLst>
              </a:tr>
              <a:tr h="226601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PH521 - PH531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132,0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144,5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4547587"/>
                  </a:ext>
                </a:extLst>
              </a:tr>
              <a:tr h="226601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PH522 - PH532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161,0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19,5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174,0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18,0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7210659"/>
                  </a:ext>
                </a:extLst>
              </a:tr>
              <a:tr h="226601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PH721 - PH731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161,0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184,0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1036947"/>
                  </a:ext>
                </a:extLst>
              </a:tr>
              <a:tr h="226601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PH722 - PH732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199,0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15,0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211,5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18,5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6243510"/>
                  </a:ext>
                </a:extLst>
              </a:tr>
              <a:tr h="226601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PH821 - PH831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218,0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236,0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3468551"/>
                  </a:ext>
                </a:extLst>
              </a:tr>
              <a:tr h="232962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PH822 - PH832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263,0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0" i="0" u="none" strike="noStrike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286,0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17,0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63231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32011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3EB6D1-8578-46D9-A580-FECF18770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Veränderung </a:t>
            </a:r>
            <a:r>
              <a:rPr lang="de-DE" dirty="0" err="1"/>
              <a:t>Baulänge</a:t>
            </a:r>
            <a:r>
              <a:rPr lang="de-DE" dirty="0"/>
              <a:t> Direktanbau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1B153511-9DE9-424B-8374-539319ED4C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030071"/>
              </p:ext>
            </p:extLst>
          </p:nvPr>
        </p:nvGraphicFramePr>
        <p:xfrm>
          <a:off x="6765011" y="1020015"/>
          <a:ext cx="5134399" cy="54779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9208">
                  <a:extLst>
                    <a:ext uri="{9D8B030D-6E8A-4147-A177-3AD203B41FA5}">
                      <a16:colId xmlns:a16="http://schemas.microsoft.com/office/drawing/2014/main" val="200633535"/>
                    </a:ext>
                  </a:extLst>
                </a:gridCol>
                <a:gridCol w="1166481">
                  <a:extLst>
                    <a:ext uri="{9D8B030D-6E8A-4147-A177-3AD203B41FA5}">
                      <a16:colId xmlns:a16="http://schemas.microsoft.com/office/drawing/2014/main" val="3308918958"/>
                    </a:ext>
                  </a:extLst>
                </a:gridCol>
                <a:gridCol w="1184355">
                  <a:extLst>
                    <a:ext uri="{9D8B030D-6E8A-4147-A177-3AD203B41FA5}">
                      <a16:colId xmlns:a16="http://schemas.microsoft.com/office/drawing/2014/main" val="1826631639"/>
                    </a:ext>
                  </a:extLst>
                </a:gridCol>
                <a:gridCol w="1184355">
                  <a:extLst>
                    <a:ext uri="{9D8B030D-6E8A-4147-A177-3AD203B41FA5}">
                      <a16:colId xmlns:a16="http://schemas.microsoft.com/office/drawing/2014/main" val="1339617617"/>
                    </a:ext>
                  </a:extLst>
                </a:gridCol>
              </a:tblGrid>
              <a:tr h="43557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 </a:t>
                      </a:r>
                      <a:endParaRPr lang="de-D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i2+mp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Reduzierung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367989284"/>
                  </a:ext>
                </a:extLst>
              </a:tr>
              <a:tr h="2365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G2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G3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[mm]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51272100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P221 - P231 EZ3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97,5</a:t>
                      </a:r>
                      <a:endParaRPr lang="de-D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97,5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0,0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730548813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P222 - P232 EZ3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129,5</a:t>
                      </a:r>
                      <a:endParaRPr lang="de-D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129,5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0,0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73704552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P321 - P331 EZ3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121,5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116,5</a:t>
                      </a:r>
                      <a:endParaRPr lang="de-D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rgbClr val="92D050"/>
                          </a:solidFill>
                          <a:effectLst/>
                        </a:rPr>
                        <a:t>-5,0</a:t>
                      </a:r>
                      <a:endParaRPr lang="de-DE" sz="1200" b="1" dirty="0">
                        <a:solidFill>
                          <a:srgbClr val="92D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557984695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P321 - P331 EZ4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118,0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113,0</a:t>
                      </a:r>
                      <a:endParaRPr lang="de-D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rgbClr val="92D050"/>
                          </a:solidFill>
                          <a:effectLst/>
                        </a:rPr>
                        <a:t>-5,0</a:t>
                      </a:r>
                      <a:endParaRPr lang="de-DE" sz="1200" b="1" dirty="0">
                        <a:solidFill>
                          <a:srgbClr val="92D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77943367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P322 - P332 EZ3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161,5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151,0</a:t>
                      </a:r>
                      <a:endParaRPr lang="de-D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rgbClr val="92D050"/>
                          </a:solidFill>
                          <a:effectLst/>
                        </a:rPr>
                        <a:t>-10,5</a:t>
                      </a:r>
                      <a:endParaRPr lang="de-DE" sz="1200" b="1" dirty="0">
                        <a:solidFill>
                          <a:srgbClr val="92D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34981026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P421 - P431 EZ4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135,0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136,5</a:t>
                      </a:r>
                      <a:endParaRPr lang="de-D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1,5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03669081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P421 - P431 EZ5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137,5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136,0</a:t>
                      </a:r>
                      <a:endParaRPr lang="de-D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rgbClr val="92D050"/>
                          </a:solidFill>
                          <a:effectLst/>
                        </a:rPr>
                        <a:t>-1,5</a:t>
                      </a:r>
                      <a:endParaRPr lang="de-DE" sz="1200" b="1" dirty="0">
                        <a:solidFill>
                          <a:srgbClr val="92D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793479095"/>
                  </a:ext>
                </a:extLst>
              </a:tr>
              <a:tr h="2365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P422 - P432 EZ3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187,0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173,5</a:t>
                      </a:r>
                      <a:endParaRPr lang="de-D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rgbClr val="92D050"/>
                          </a:solidFill>
                          <a:effectLst/>
                        </a:rPr>
                        <a:t>-13,5</a:t>
                      </a:r>
                      <a:endParaRPr lang="de-DE" sz="1200" b="1" dirty="0">
                        <a:solidFill>
                          <a:srgbClr val="92D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71346667"/>
                  </a:ext>
                </a:extLst>
              </a:tr>
              <a:tr h="2365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P422 - P432 EZ4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183,5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170,0</a:t>
                      </a:r>
                      <a:endParaRPr lang="de-D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rgbClr val="92D050"/>
                          </a:solidFill>
                          <a:effectLst/>
                        </a:rPr>
                        <a:t>-13,5</a:t>
                      </a:r>
                      <a:endParaRPr lang="de-DE" sz="1200" b="1" dirty="0">
                        <a:solidFill>
                          <a:srgbClr val="92D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18292261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P521 - P531 EZ5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169,0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168,5</a:t>
                      </a:r>
                      <a:endParaRPr lang="de-D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rgbClr val="92D050"/>
                          </a:solidFill>
                          <a:effectLst/>
                        </a:rPr>
                        <a:t>-0,5</a:t>
                      </a:r>
                      <a:endParaRPr lang="de-DE" sz="1200" b="1" dirty="0">
                        <a:solidFill>
                          <a:srgbClr val="92D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23838911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P521 - P531 EZ7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175,0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171,5</a:t>
                      </a:r>
                      <a:endParaRPr lang="de-D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rgbClr val="92D050"/>
                          </a:solidFill>
                          <a:effectLst/>
                        </a:rPr>
                        <a:t>-3,5</a:t>
                      </a:r>
                      <a:endParaRPr lang="de-DE" sz="1200" b="1" dirty="0">
                        <a:solidFill>
                          <a:srgbClr val="92D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810071679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P522 - P532 EZ4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224,5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210,5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rgbClr val="92D050"/>
                          </a:solidFill>
                          <a:effectLst/>
                        </a:rPr>
                        <a:t>-14,0</a:t>
                      </a:r>
                      <a:endParaRPr lang="de-DE" sz="1200" b="1" dirty="0">
                        <a:solidFill>
                          <a:srgbClr val="92D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27409006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P522 - P532 EZ5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227,0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210,0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rgbClr val="92D050"/>
                          </a:solidFill>
                          <a:effectLst/>
                        </a:rPr>
                        <a:t>-17,0</a:t>
                      </a:r>
                      <a:endParaRPr lang="de-DE" sz="1200" b="1" dirty="0">
                        <a:solidFill>
                          <a:srgbClr val="92D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25604673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P721 - P731 EZ7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210,0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212,5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2,5</a:t>
                      </a:r>
                      <a:endParaRPr lang="de-D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91399506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P721 - P731 EZ8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225,0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222,5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rgbClr val="92D050"/>
                          </a:solidFill>
                          <a:effectLst/>
                        </a:rPr>
                        <a:t>-2,5</a:t>
                      </a:r>
                      <a:endParaRPr lang="de-DE" sz="1200" b="1" dirty="0">
                        <a:solidFill>
                          <a:srgbClr val="92D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95966074"/>
                  </a:ext>
                </a:extLst>
              </a:tr>
              <a:tr h="2365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P722 - P732 EZ5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270,0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260,5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rgbClr val="92D050"/>
                          </a:solidFill>
                          <a:effectLst/>
                        </a:rPr>
                        <a:t>-9,5</a:t>
                      </a:r>
                      <a:endParaRPr lang="de-DE" sz="1200" b="1" dirty="0">
                        <a:solidFill>
                          <a:srgbClr val="92D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495160080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P722 - P732 EZ7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276,0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263,5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rgbClr val="92D050"/>
                          </a:solidFill>
                          <a:effectLst/>
                        </a:rPr>
                        <a:t>-12,5</a:t>
                      </a:r>
                      <a:endParaRPr lang="de-DE" sz="1200" b="1" dirty="0">
                        <a:solidFill>
                          <a:srgbClr val="92D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09670649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P821 - P831 EZ8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249,0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253,5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4,5</a:t>
                      </a:r>
                      <a:endParaRPr lang="de-D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73680954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P822 - P832 EZ7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318,5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304,5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rgbClr val="92D050"/>
                          </a:solidFill>
                          <a:effectLst/>
                        </a:rPr>
                        <a:t>-14,0</a:t>
                      </a:r>
                      <a:endParaRPr lang="de-DE" sz="1200" b="1" dirty="0">
                        <a:solidFill>
                          <a:srgbClr val="92D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416806613"/>
                  </a:ext>
                </a:extLst>
              </a:tr>
              <a:tr h="227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P822 - P832 EZ8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333,5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314,5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rgbClr val="92D050"/>
                          </a:solidFill>
                          <a:effectLst/>
                        </a:rPr>
                        <a:t>-19,0</a:t>
                      </a:r>
                      <a:endParaRPr lang="de-DE" sz="1200" b="1" dirty="0">
                        <a:solidFill>
                          <a:srgbClr val="92D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12591113"/>
                  </a:ext>
                </a:extLst>
              </a:tr>
              <a:tr h="2365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P922 - P932 EZ8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407,0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405,5</a:t>
                      </a:r>
                      <a:endParaRPr lang="de-D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rgbClr val="92D050"/>
                          </a:solidFill>
                          <a:effectLst/>
                        </a:rPr>
                        <a:t>-1,5</a:t>
                      </a:r>
                      <a:endParaRPr lang="de-DE" sz="1200" b="1" dirty="0">
                        <a:solidFill>
                          <a:srgbClr val="92D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527963806"/>
                  </a:ext>
                </a:extLst>
              </a:tr>
            </a:tbl>
          </a:graphicData>
        </a:graphic>
      </p:graphicFrame>
      <p:pic>
        <p:nvPicPr>
          <p:cNvPr id="5" name="Grafik 4">
            <a:extLst>
              <a:ext uri="{FF2B5EF4-FFF2-40B4-BE49-F238E27FC236}">
                <a16:creationId xmlns:a16="http://schemas.microsoft.com/office/drawing/2014/main" id="{680837AF-8A13-41DE-A083-EE1BE5C711D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3244017"/>
            <a:ext cx="6016245" cy="3226522"/>
          </a:xfrm>
          <a:prstGeom prst="rect">
            <a:avLst/>
          </a:prstGeom>
        </p:spPr>
      </p:pic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33CC001B-1741-4D51-BF44-D4044EF8CD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89650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86E6A450-C145-41FF-9DE3-4D44150350F3}"/>
              </a:ext>
            </a:extLst>
          </p:cNvPr>
          <p:cNvSpPr txBox="1">
            <a:spLocks/>
          </p:cNvSpPr>
          <p:nvPr/>
        </p:nvSpPr>
        <p:spPr>
          <a:xfrm>
            <a:off x="624495" y="1540889"/>
            <a:ext cx="43500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tx1"/>
                </a:solidFill>
                <a:latin typeface="+mj-lt"/>
              </a:rPr>
              <a:t>Planetengetriebe</a:t>
            </a:r>
            <a:r>
              <a:rPr lang="en-US" sz="4400" dirty="0">
                <a:solidFill>
                  <a:schemeClr val="tx1"/>
                </a:solidFill>
                <a:latin typeface="+mj-lt"/>
              </a:rPr>
              <a:t> Generation 3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E795C26F-D2D0-406A-B40A-F43EB233E23E}"/>
              </a:ext>
            </a:extLst>
          </p:cNvPr>
          <p:cNvSpPr/>
          <p:nvPr/>
        </p:nvSpPr>
        <p:spPr>
          <a:xfrm>
            <a:off x="6367696" y="1097945"/>
            <a:ext cx="5400000" cy="54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0EEAA89-0689-4F97-A95A-C05B2D72E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078" y="1842190"/>
            <a:ext cx="3073682" cy="204852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EB0A3A0-86D3-4CCA-A289-F7235C1EC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4546" y="3544786"/>
            <a:ext cx="3322834" cy="2215434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9820D624-BA78-497D-8815-4A6917B56365}"/>
              </a:ext>
            </a:extLst>
          </p:cNvPr>
          <p:cNvSpPr/>
          <p:nvPr/>
        </p:nvSpPr>
        <p:spPr>
          <a:xfrm>
            <a:off x="1740565" y="3337362"/>
            <a:ext cx="51125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/>
              <a:t>Prioritäten</a:t>
            </a:r>
          </a:p>
          <a:p>
            <a:endParaRPr lang="de-DE" sz="2800" b="1" dirty="0"/>
          </a:p>
          <a:p>
            <a:r>
              <a:rPr lang="de-DE" sz="2800" b="1" dirty="0">
                <a:solidFill>
                  <a:srgbClr val="DE1981"/>
                </a:solidFill>
              </a:rPr>
              <a:t>1. Kostenreduzierung</a:t>
            </a:r>
          </a:p>
          <a:p>
            <a:r>
              <a:rPr lang="de-DE" sz="2800" b="1" dirty="0"/>
              <a:t>2. Längenreduzierung</a:t>
            </a:r>
          </a:p>
          <a:p>
            <a:r>
              <a:rPr lang="de-DE" sz="2800" b="1" dirty="0"/>
              <a:t>3. Designoptimierung</a:t>
            </a:r>
          </a:p>
          <a:p>
            <a:r>
              <a:rPr lang="de-DE" sz="2800" b="1" dirty="0"/>
              <a:t>4. Leistungsoptimierung</a:t>
            </a:r>
          </a:p>
        </p:txBody>
      </p:sp>
    </p:spTree>
    <p:extLst>
      <p:ext uri="{BB962C8B-B14F-4D97-AF65-F5344CB8AC3E}">
        <p14:creationId xmlns:p14="http://schemas.microsoft.com/office/powerpoint/2010/main" val="9211360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BBB1F8-EF34-462B-BD75-B25F57FA9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Gleichteilestrategie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508C66A-4A8B-4E43-9615-F55BF14AAC71}"/>
              </a:ext>
            </a:extLst>
          </p:cNvPr>
          <p:cNvSpPr txBox="1"/>
          <p:nvPr/>
        </p:nvSpPr>
        <p:spPr>
          <a:xfrm>
            <a:off x="432423" y="1092632"/>
            <a:ext cx="453760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de-DE" sz="2400" dirty="0"/>
              <a:t>weniger verschiedene Bauteile </a:t>
            </a:r>
          </a:p>
          <a:p>
            <a:pPr marL="285750" indent="-285750">
              <a:buClr>
                <a:srgbClr val="003E74"/>
              </a:buClr>
              <a:buFont typeface="Arial" panose="020B0604020202020204" pitchFamily="34" charset="0"/>
              <a:buChar char="•"/>
            </a:pPr>
            <a:r>
              <a:rPr lang="de-DE" sz="2400" dirty="0"/>
              <a:t>höhere Verfügbarkeit </a:t>
            </a:r>
          </a:p>
          <a:p>
            <a:pPr marL="285750" indent="-285750">
              <a:buClr>
                <a:srgbClr val="003E74"/>
              </a:buClr>
              <a:buFont typeface="Arial" panose="020B0604020202020204" pitchFamily="34" charset="0"/>
              <a:buChar char="•"/>
            </a:pPr>
            <a:endParaRPr lang="de-DE" sz="900" dirty="0"/>
          </a:p>
          <a:p>
            <a:r>
              <a:rPr lang="de-DE" sz="2400" dirty="0"/>
              <a:t>	kürzere Lieferzeiten </a:t>
            </a:r>
          </a:p>
        </p:txBody>
      </p:sp>
      <p:sp>
        <p:nvSpPr>
          <p:cNvPr id="8" name="Pfeil: eingekerbt nach rechts 7">
            <a:extLst>
              <a:ext uri="{FF2B5EF4-FFF2-40B4-BE49-F238E27FC236}">
                <a16:creationId xmlns:a16="http://schemas.microsoft.com/office/drawing/2014/main" id="{91B4D27E-C55E-4D42-A395-781DDBD99A15}"/>
              </a:ext>
            </a:extLst>
          </p:cNvPr>
          <p:cNvSpPr/>
          <p:nvPr/>
        </p:nvSpPr>
        <p:spPr>
          <a:xfrm>
            <a:off x="517408" y="1955271"/>
            <a:ext cx="813312" cy="460800"/>
          </a:xfrm>
          <a:prstGeom prst="notchedRightArrow">
            <a:avLst/>
          </a:prstGeom>
          <a:solidFill>
            <a:schemeClr val="accent3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31FA523F-2C67-4B8F-828E-9790AB7C03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4064" y="2703237"/>
            <a:ext cx="2895200" cy="398441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630A2D74-5A3A-44B9-B7F9-D6E82ACA14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8856" y="2505296"/>
            <a:ext cx="3639312" cy="4119487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30D0D8A6-3C10-45B7-B64B-CE45995707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3168" y="2437904"/>
            <a:ext cx="3639312" cy="4119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6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97A32EA8-D412-4616-BDAD-8ABEEDE73E89}"/>
              </a:ext>
            </a:extLst>
          </p:cNvPr>
          <p:cNvSpPr/>
          <p:nvPr/>
        </p:nvSpPr>
        <p:spPr>
          <a:xfrm>
            <a:off x="351416" y="1443841"/>
            <a:ext cx="11489167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400" b="1" dirty="0">
                <a:solidFill>
                  <a:srgbClr val="003E74"/>
                </a:solidFill>
              </a:rPr>
              <a:t>Performant. Präzise. Passgenau.</a:t>
            </a:r>
          </a:p>
          <a:p>
            <a:pPr>
              <a:buClr>
                <a:srgbClr val="003E74"/>
              </a:buClr>
              <a:buSzPct val="130000"/>
            </a:pPr>
            <a:r>
              <a:rPr lang="de-DE" sz="2800" dirty="0">
                <a:solidFill>
                  <a:srgbClr val="003E74"/>
                </a:solidFill>
              </a:rPr>
              <a:t>Planetengetriebe von STÖBER.</a:t>
            </a:r>
          </a:p>
          <a:p>
            <a:pPr>
              <a:buClr>
                <a:srgbClr val="003E74"/>
              </a:buClr>
              <a:buSzPct val="130000"/>
            </a:pPr>
            <a:endParaRPr lang="de-DE" sz="2800" dirty="0"/>
          </a:p>
          <a:p>
            <a:pPr marL="285750" lvl="0" indent="-285750">
              <a:buClr>
                <a:srgbClr val="003E74"/>
              </a:buClr>
              <a:buSzPct val="130000"/>
              <a:buFont typeface="Arial" panose="020B0604020202020204" pitchFamily="34" charset="0"/>
              <a:buChar char="•"/>
            </a:pPr>
            <a:r>
              <a:rPr lang="de-DE" sz="2800" dirty="0"/>
              <a:t>Kompakteste Planetengetriebemotoren auf dem Markt</a:t>
            </a:r>
          </a:p>
          <a:p>
            <a:pPr marL="285750" lvl="0" indent="-285750">
              <a:buClr>
                <a:srgbClr val="003E74"/>
              </a:buClr>
              <a:buSzPct val="130000"/>
              <a:buFont typeface="Arial" panose="020B0604020202020204" pitchFamily="34" charset="0"/>
              <a:buChar char="•"/>
            </a:pPr>
            <a:r>
              <a:rPr lang="de-DE" sz="2800" dirty="0"/>
              <a:t>Überragende Präzision und Performance</a:t>
            </a:r>
          </a:p>
          <a:p>
            <a:pPr marL="285750" lvl="0" indent="-285750">
              <a:buClr>
                <a:srgbClr val="003E74"/>
              </a:buClr>
              <a:buSzPct val="130000"/>
              <a:buFont typeface="Arial" panose="020B0604020202020204" pitchFamily="34" charset="0"/>
              <a:buChar char="•"/>
            </a:pPr>
            <a:r>
              <a:rPr lang="de-DE" sz="2800" dirty="0"/>
              <a:t>Einzigartige Kombinations- und Optionsvielfalt</a:t>
            </a:r>
          </a:p>
          <a:p>
            <a:pPr marL="285750" lvl="0" indent="-285750">
              <a:buClr>
                <a:srgbClr val="003E74"/>
              </a:buClr>
              <a:buSzPct val="130000"/>
              <a:buFont typeface="Arial" panose="020B0604020202020204" pitchFamily="34" charset="0"/>
              <a:buChar char="•"/>
            </a:pPr>
            <a:r>
              <a:rPr lang="de-DE" sz="2800" dirty="0"/>
              <a:t>Außergewöhnliche Robustheit</a:t>
            </a:r>
          </a:p>
          <a:p>
            <a:pPr marL="285750" lvl="0" indent="-285750">
              <a:buClr>
                <a:srgbClr val="003E74"/>
              </a:buClr>
              <a:buSzPct val="130000"/>
              <a:buFont typeface="Arial" panose="020B0604020202020204" pitchFamily="34" charset="0"/>
              <a:buChar char="•"/>
            </a:pPr>
            <a:r>
              <a:rPr lang="de-DE" sz="2800" dirty="0"/>
              <a:t>Einbaufertige Antriebslösungen für Werkzeug- und - Verpackungsmaschinen sowie Anwendungen in Automation und Robotik</a:t>
            </a:r>
          </a:p>
        </p:txBody>
      </p:sp>
    </p:spTree>
    <p:extLst>
      <p:ext uri="{BB962C8B-B14F-4D97-AF65-F5344CB8AC3E}">
        <p14:creationId xmlns:p14="http://schemas.microsoft.com/office/powerpoint/2010/main" val="182245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051427-7F6B-4783-9FD6-BF87FF929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Gleichteilestrategie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1CBED0D-0E27-4876-A0B1-621DAFD05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259999"/>
            <a:ext cx="11161800" cy="5427671"/>
          </a:xfrm>
        </p:spPr>
        <p:txBody>
          <a:bodyPr/>
          <a:lstStyle/>
          <a:p>
            <a:r>
              <a:rPr lang="de-DE" dirty="0"/>
              <a:t>Standardisierung der </a:t>
            </a:r>
            <a:r>
              <a:rPr lang="de-DE" dirty="0" err="1"/>
              <a:t>Ritzelzapfendurchmesser</a:t>
            </a:r>
            <a:endParaRPr lang="de-DE" dirty="0"/>
          </a:p>
          <a:p>
            <a:r>
              <a:rPr lang="de-DE" dirty="0"/>
              <a:t>In einer Baugröße gibt es nur noch einen Zapfendurchmesser</a:t>
            </a:r>
          </a:p>
          <a:p>
            <a:r>
              <a:rPr lang="de-DE" dirty="0"/>
              <a:t>Einsparung von Kupplungs- und Planetenträger Varianten</a:t>
            </a:r>
          </a:p>
          <a:p>
            <a:r>
              <a:rPr lang="de-DE" dirty="0"/>
              <a:t>Größere Losgrößen für Fertigung und Einkauf</a:t>
            </a:r>
          </a:p>
          <a:p>
            <a:r>
              <a:rPr lang="de-DE" dirty="0"/>
              <a:t>Höhere Verfügbarkeit</a:t>
            </a:r>
          </a:p>
          <a:p>
            <a:r>
              <a:rPr lang="de-DE" dirty="0"/>
              <a:t>Kürzere Lieferzeiten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Sonnenräder und Planetenräder für Standard Drehspiel und </a:t>
            </a:r>
            <a:br>
              <a:rPr lang="de-DE" dirty="0"/>
            </a:br>
            <a:r>
              <a:rPr lang="de-DE" dirty="0"/>
              <a:t>reduziertes Drehspiel sind bei G3 die gleichen Bauteile</a:t>
            </a:r>
          </a:p>
          <a:p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7CC76708-5997-4AC3-8C92-7C95E3B84F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976252" y="3169022"/>
            <a:ext cx="4113785" cy="216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1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76358F-AEAB-49E1-ADB6-C1FF27FF2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Gehäuseverzahnung - Wälzschälen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B49939C-FDFC-4D26-9042-7EAC660C8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3200" dirty="0"/>
              <a:t>Neues sehr effektives Verfahren</a:t>
            </a:r>
          </a:p>
          <a:p>
            <a:r>
              <a:rPr lang="de-DE" sz="3200" dirty="0"/>
              <a:t>Verzahnung wird in ca. 1/3 der Zeit vom Stoßen hergestellt</a:t>
            </a:r>
          </a:p>
          <a:p>
            <a:r>
              <a:rPr lang="de-DE" sz="3200" dirty="0"/>
              <a:t>Prozessvorteile durch Herstellung in einem Arbeitsgang</a:t>
            </a:r>
          </a:p>
        </p:txBody>
      </p:sp>
    </p:spTree>
    <p:extLst>
      <p:ext uri="{BB962C8B-B14F-4D97-AF65-F5344CB8AC3E}">
        <p14:creationId xmlns:p14="http://schemas.microsoft.com/office/powerpoint/2010/main" val="125446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129C21-6B33-45A6-85D9-B218CDA9B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Qualitätssicherung in der Montage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4307D6E-B76D-4978-AD1F-40D9C782B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3E74"/>
              </a:buClr>
            </a:pPr>
            <a:r>
              <a:rPr lang="de-DE" dirty="0"/>
              <a:t>DB gestützte Prüfung und Dokumentation </a:t>
            </a:r>
            <a:br>
              <a:rPr lang="de-DE" dirty="0"/>
            </a:br>
            <a:r>
              <a:rPr lang="de-DE" dirty="0"/>
              <a:t>von Einstellwerten und Vorgabewerten</a:t>
            </a:r>
          </a:p>
        </p:txBody>
      </p:sp>
      <p:pic>
        <p:nvPicPr>
          <p:cNvPr id="6" name="Grafik 5" descr="Ein Bild, das drinnen, sitzend, Tisch, Raum enthält.&#10;&#10;Automatisch generierte Beschreibung">
            <a:extLst>
              <a:ext uri="{FF2B5EF4-FFF2-40B4-BE49-F238E27FC236}">
                <a16:creationId xmlns:a16="http://schemas.microsoft.com/office/drawing/2014/main" id="{28833384-7768-4CDB-8F2B-8FB30BD44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629" y="1963870"/>
            <a:ext cx="6887295" cy="4692651"/>
          </a:xfrm>
          <a:prstGeom prst="rect">
            <a:avLst/>
          </a:prstGeom>
        </p:spPr>
      </p:pic>
      <p:pic>
        <p:nvPicPr>
          <p:cNvPr id="8" name="Grafik 7" descr="Ein Bild, das drinnen, Monitor, sitzend, Computer enthält.&#10;&#10;Automatisch generierte Beschreibung">
            <a:extLst>
              <a:ext uri="{FF2B5EF4-FFF2-40B4-BE49-F238E27FC236}">
                <a16:creationId xmlns:a16="http://schemas.microsoft.com/office/drawing/2014/main" id="{0D726B42-92B3-4B94-B4B6-D223FCB7C2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3256" y="1963870"/>
            <a:ext cx="3623233" cy="469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6423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379017-F73E-4506-9051-954A972D6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Service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5F88310-C07D-44A5-A102-9C0E8062E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100" y="1137913"/>
            <a:ext cx="3669164" cy="734938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D6CC99E4-BD8B-4374-AE47-7A444B7BD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590" y="2471027"/>
            <a:ext cx="4953000" cy="120967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3E50A36-7986-42A3-A5EC-D318AE147B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429"/>
          <a:stretch/>
        </p:blipFill>
        <p:spPr>
          <a:xfrm>
            <a:off x="6652184" y="960431"/>
            <a:ext cx="4784489" cy="402371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0246097-5D5A-4547-B6D4-D0133BB3DC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0784" y="5046412"/>
            <a:ext cx="5055922" cy="176556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86A9A802-1F1B-4D71-9688-8129AEBFAE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359" y="4615753"/>
            <a:ext cx="5470372" cy="188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000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86E6A450-C145-41FF-9DE3-4D44150350F3}"/>
              </a:ext>
            </a:extLst>
          </p:cNvPr>
          <p:cNvSpPr txBox="1">
            <a:spLocks/>
          </p:cNvSpPr>
          <p:nvPr/>
        </p:nvSpPr>
        <p:spPr>
          <a:xfrm>
            <a:off x="624495" y="1540889"/>
            <a:ext cx="43500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tx1"/>
                </a:solidFill>
                <a:latin typeface="+mj-lt"/>
              </a:rPr>
              <a:t>Planetengetriebe</a:t>
            </a:r>
            <a:r>
              <a:rPr lang="en-US" sz="4400" dirty="0">
                <a:solidFill>
                  <a:schemeClr val="tx1"/>
                </a:solidFill>
                <a:latin typeface="+mj-lt"/>
              </a:rPr>
              <a:t> Generation 3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E795C26F-D2D0-406A-B40A-F43EB233E23E}"/>
              </a:ext>
            </a:extLst>
          </p:cNvPr>
          <p:cNvSpPr/>
          <p:nvPr/>
        </p:nvSpPr>
        <p:spPr>
          <a:xfrm>
            <a:off x="6367696" y="1097945"/>
            <a:ext cx="5400000" cy="54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0EEAA89-0689-4F97-A95A-C05B2D72E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078" y="1842190"/>
            <a:ext cx="3073682" cy="204852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EB0A3A0-86D3-4CCA-A289-F7235C1EC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4546" y="3544786"/>
            <a:ext cx="3322834" cy="2215434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9820D624-BA78-497D-8815-4A6917B56365}"/>
              </a:ext>
            </a:extLst>
          </p:cNvPr>
          <p:cNvSpPr/>
          <p:nvPr/>
        </p:nvSpPr>
        <p:spPr>
          <a:xfrm>
            <a:off x="1740565" y="3337362"/>
            <a:ext cx="51125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/>
              <a:t>Prioritäten</a:t>
            </a:r>
          </a:p>
          <a:p>
            <a:endParaRPr lang="de-DE" sz="2800" b="1" dirty="0"/>
          </a:p>
          <a:p>
            <a:r>
              <a:rPr lang="de-DE" sz="2800" b="1" dirty="0"/>
              <a:t>1. Kostenreduzierung</a:t>
            </a:r>
          </a:p>
          <a:p>
            <a:r>
              <a:rPr lang="de-DE" sz="2800" b="1" dirty="0"/>
              <a:t>2. Längenreduzierung</a:t>
            </a:r>
          </a:p>
          <a:p>
            <a:r>
              <a:rPr lang="de-DE" sz="2800" b="1" dirty="0"/>
              <a:t>3. Designoptimierung</a:t>
            </a:r>
          </a:p>
          <a:p>
            <a:r>
              <a:rPr lang="de-DE" sz="2800" b="1" dirty="0">
                <a:solidFill>
                  <a:srgbClr val="DE1981"/>
                </a:solidFill>
              </a:rPr>
              <a:t>4. Leistungsoptimierung</a:t>
            </a:r>
          </a:p>
        </p:txBody>
      </p:sp>
    </p:spTree>
    <p:extLst>
      <p:ext uri="{BB962C8B-B14F-4D97-AF65-F5344CB8AC3E}">
        <p14:creationId xmlns:p14="http://schemas.microsoft.com/office/powerpoint/2010/main" val="1708537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038591-798E-4ECA-8E95-C5ABC6361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2800" dirty="0"/>
              <a:t>Performant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F05354-3A34-4DA2-BA68-6CF457E34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329829"/>
            <a:ext cx="11161800" cy="4351338"/>
          </a:xfrm>
        </p:spPr>
        <p:txBody>
          <a:bodyPr/>
          <a:lstStyle/>
          <a:p>
            <a:pPr>
              <a:buClr>
                <a:srgbClr val="003E74"/>
              </a:buClr>
              <a:buSzPct val="130000"/>
            </a:pPr>
            <a:r>
              <a:rPr lang="de-DE" dirty="0"/>
              <a:t>Kompakt und dynamisch! </a:t>
            </a:r>
          </a:p>
          <a:p>
            <a:pPr>
              <a:buClr>
                <a:srgbClr val="003E74"/>
              </a:buClr>
              <a:buSzPct val="130000"/>
            </a:pPr>
            <a:r>
              <a:rPr lang="de-DE" dirty="0"/>
              <a:t>Sie profitieren von weniger Bauraum und einer einbaufertigen Einheit.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324B057-F1FE-40BE-8CF7-C538A72F1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478" y="2304288"/>
            <a:ext cx="6080920" cy="405299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0604F3E-6D5D-4020-B1BC-8158104058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800" y="966734"/>
            <a:ext cx="2445000" cy="522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62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D7E02A-0D98-49E8-82C6-7F750AB96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Performant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3FF8BC-0505-43BE-BF10-0376A287D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559" y="1062467"/>
            <a:ext cx="3939698" cy="2261303"/>
          </a:xfrm>
        </p:spPr>
        <p:txBody>
          <a:bodyPr>
            <a:normAutofit/>
          </a:bodyPr>
          <a:lstStyle/>
          <a:p>
            <a:pPr>
              <a:buClr>
                <a:srgbClr val="003E74"/>
              </a:buClr>
            </a:pPr>
            <a:r>
              <a:rPr lang="de-DE" sz="2400" dirty="0"/>
              <a:t>  Bis zu 59,5% mehr </a:t>
            </a:r>
          </a:p>
          <a:p>
            <a:pPr marL="0" indent="0">
              <a:buNone/>
            </a:pPr>
            <a:r>
              <a:rPr lang="de-DE" sz="2400" dirty="0"/>
              <a:t>     Beschleunigungsmoment!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D61CF1E-429E-41F6-9107-A2D3B4BBC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3900" y="1651736"/>
            <a:ext cx="7424928" cy="507047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9A63908-D6AC-4CC2-B287-A2B058149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18191"/>
            <a:ext cx="1620012" cy="107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789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282472"/>
            <a:ext cx="7987800" cy="460800"/>
          </a:xfrm>
        </p:spPr>
        <p:txBody>
          <a:bodyPr/>
          <a:lstStyle/>
          <a:p>
            <a:r>
              <a:rPr lang="de-DE" dirty="0"/>
              <a:t>Performant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0272" y="946690"/>
            <a:ext cx="11161800" cy="5628837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30E031E-0AB8-4208-A4C5-7835E9A95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8964" y="1501800"/>
            <a:ext cx="7173278" cy="489013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3C8622B-4A7B-4567-BFFF-179D4C8FE5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18191"/>
            <a:ext cx="1620012" cy="1079754"/>
          </a:xfrm>
          <a:prstGeom prst="rect">
            <a:avLst/>
          </a:prstGeom>
        </p:spPr>
      </p:pic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7200ABB9-D819-4957-84F5-5F26CE2F41C6}"/>
              </a:ext>
            </a:extLst>
          </p:cNvPr>
          <p:cNvSpPr txBox="1">
            <a:spLocks/>
          </p:cNvSpPr>
          <p:nvPr/>
        </p:nvSpPr>
        <p:spPr>
          <a:xfrm>
            <a:off x="385559" y="1062467"/>
            <a:ext cx="3939698" cy="2261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3E74"/>
              </a:buClr>
            </a:pPr>
            <a:r>
              <a:rPr lang="de-DE" sz="2400" dirty="0"/>
              <a:t>  Bis zu 66,7% mehr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sz="2400" dirty="0"/>
              <a:t>     Nennmoment!</a:t>
            </a:r>
          </a:p>
        </p:txBody>
      </p:sp>
    </p:spTree>
    <p:extLst>
      <p:ext uri="{BB962C8B-B14F-4D97-AF65-F5344CB8AC3E}">
        <p14:creationId xmlns:p14="http://schemas.microsoft.com/office/powerpoint/2010/main" val="265758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282472"/>
            <a:ext cx="7987800" cy="460800"/>
          </a:xfrm>
        </p:spPr>
        <p:txBody>
          <a:bodyPr/>
          <a:lstStyle/>
          <a:p>
            <a:r>
              <a:rPr lang="de-DE" dirty="0"/>
              <a:t>Performant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0272" y="946690"/>
            <a:ext cx="11161800" cy="5628837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F593A95-AB3B-40DE-9DD5-8400E5F13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9825" y="1438792"/>
            <a:ext cx="7165181" cy="490632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4076BEB-7964-41B9-ACBC-5AE22FE0A1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18191"/>
            <a:ext cx="1620012" cy="1079754"/>
          </a:xfrm>
          <a:prstGeom prst="rect">
            <a:avLst/>
          </a:prstGeom>
        </p:spPr>
      </p:pic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D37883A1-37D5-47EB-941E-8A0C7A5A7E87}"/>
              </a:ext>
            </a:extLst>
          </p:cNvPr>
          <p:cNvSpPr txBox="1">
            <a:spLocks/>
          </p:cNvSpPr>
          <p:nvPr/>
        </p:nvSpPr>
        <p:spPr>
          <a:xfrm>
            <a:off x="385559" y="1062467"/>
            <a:ext cx="3939698" cy="2261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3E74"/>
              </a:buClr>
            </a:pPr>
            <a:r>
              <a:rPr lang="de-DE" sz="2400" dirty="0"/>
              <a:t>  Bis zu 57,5% mehr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sz="2400" dirty="0"/>
              <a:t>     Not-Aus-Moment!</a:t>
            </a:r>
          </a:p>
        </p:txBody>
      </p:sp>
    </p:spTree>
    <p:extLst>
      <p:ext uri="{BB962C8B-B14F-4D97-AF65-F5344CB8AC3E}">
        <p14:creationId xmlns:p14="http://schemas.microsoft.com/office/powerpoint/2010/main" val="2732403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D347F618-3E4E-4960-A016-32A1AF731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3900" y="1672917"/>
            <a:ext cx="7489884" cy="50724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D7E02A-0D98-49E8-82C6-7F750AB96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Performant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5EC18F17-8464-4EB9-A995-9698B2FB91EF}"/>
              </a:ext>
            </a:extLst>
          </p:cNvPr>
          <p:cNvSpPr/>
          <p:nvPr/>
        </p:nvSpPr>
        <p:spPr>
          <a:xfrm>
            <a:off x="385559" y="1038355"/>
            <a:ext cx="109895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3E74"/>
              </a:buClr>
              <a:buFont typeface="Arial" panose="020B0604020202020204" pitchFamily="34" charset="0"/>
              <a:buChar char="•"/>
            </a:pPr>
            <a:r>
              <a:rPr lang="de-DE" sz="2400" dirty="0"/>
              <a:t>Erhöhung der  </a:t>
            </a:r>
            <a:r>
              <a:rPr lang="de-DE" sz="2400" dirty="0" err="1"/>
              <a:t>Eintriebsdrehzahl</a:t>
            </a:r>
            <a:r>
              <a:rPr lang="de-DE" sz="2400" dirty="0"/>
              <a:t> </a:t>
            </a:r>
          </a:p>
          <a:p>
            <a:r>
              <a:rPr lang="de-DE" sz="2400" dirty="0"/>
              <a:t>      - Im Zyklusbetrieb </a:t>
            </a:r>
          </a:p>
          <a:p>
            <a:r>
              <a:rPr lang="de-DE" sz="2400" dirty="0"/>
              <a:t>        um bis zu 33,3 %.</a:t>
            </a:r>
          </a:p>
          <a:p>
            <a:r>
              <a:rPr lang="de-DE" sz="2400" dirty="0"/>
              <a:t>      - Im Dauerbetrieb </a:t>
            </a:r>
          </a:p>
          <a:p>
            <a:r>
              <a:rPr lang="de-DE" sz="2400" dirty="0"/>
              <a:t>        um bis zu 44,7 %.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9A63908-D6AC-4CC2-B287-A2B058149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18191"/>
            <a:ext cx="1620012" cy="107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936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STÖBER_Farben">
      <a:dk1>
        <a:sysClr val="windowText" lastClr="000000"/>
      </a:dk1>
      <a:lt1>
        <a:sysClr val="window" lastClr="FFFFFF"/>
      </a:lt1>
      <a:dk2>
        <a:srgbClr val="2F3965"/>
      </a:dk2>
      <a:lt2>
        <a:srgbClr val="E7E6E6"/>
      </a:lt2>
      <a:accent1>
        <a:srgbClr val="E19A32"/>
      </a:accent1>
      <a:accent2>
        <a:srgbClr val="3C77BA"/>
      </a:accent2>
      <a:accent3>
        <a:srgbClr val="A3A62C"/>
      </a:accent3>
      <a:accent4>
        <a:srgbClr val="98669F"/>
      </a:accent4>
      <a:accent5>
        <a:srgbClr val="83AFD6"/>
      </a:accent5>
      <a:accent6>
        <a:srgbClr val="1CA19C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90107_STOBER PowerPoint MASTER.potx" id="{79069752-FF27-410C-858C-29C91EFCE081}" vid="{E279E2F9-0BC4-4E86-A8C5-45BE164A9A2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enutzerdefiniert 2">
    <a:dk1>
      <a:sysClr val="windowText" lastClr="000000"/>
    </a:dk1>
    <a:lt1>
      <a:sysClr val="window" lastClr="FFFFFF"/>
    </a:lt1>
    <a:dk2>
      <a:srgbClr val="2F3965"/>
    </a:dk2>
    <a:lt2>
      <a:srgbClr val="E7E6E6"/>
    </a:lt2>
    <a:accent1>
      <a:srgbClr val="3C77BA"/>
    </a:accent1>
    <a:accent2>
      <a:srgbClr val="E19A32"/>
    </a:accent2>
    <a:accent3>
      <a:srgbClr val="A3A62C"/>
    </a:accent3>
    <a:accent4>
      <a:srgbClr val="98669F"/>
    </a:accent4>
    <a:accent5>
      <a:srgbClr val="83AFD6"/>
    </a:accent5>
    <a:accent6>
      <a:srgbClr val="1CA19C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DengXian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DengXian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STOBER PowerPoint MASTER 2019-0107</Template>
  <TotalTime>0</TotalTime>
  <Words>1237</Words>
  <Application>Microsoft Office PowerPoint</Application>
  <PresentationFormat>Breitbild</PresentationFormat>
  <Paragraphs>506</Paragraphs>
  <Slides>33</Slides>
  <Notes>6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37" baseType="lpstr">
      <vt:lpstr>Arial</vt:lpstr>
      <vt:lpstr>Calibri</vt:lpstr>
      <vt:lpstr>Wingdings</vt:lpstr>
      <vt:lpstr>Office</vt:lpstr>
      <vt:lpstr>Nur zur Internen Benutzung!</vt:lpstr>
      <vt:lpstr>PowerPoint-Präsentation</vt:lpstr>
      <vt:lpstr>PowerPoint-Präsentation</vt:lpstr>
      <vt:lpstr>PowerPoint-Präsentation</vt:lpstr>
      <vt:lpstr>Performant</vt:lpstr>
      <vt:lpstr>Performant</vt:lpstr>
      <vt:lpstr>Performant</vt:lpstr>
      <vt:lpstr>Performant</vt:lpstr>
      <vt:lpstr>Performant</vt:lpstr>
      <vt:lpstr>Performant</vt:lpstr>
      <vt:lpstr>Performant</vt:lpstr>
      <vt:lpstr>Performant</vt:lpstr>
      <vt:lpstr>Präzise</vt:lpstr>
      <vt:lpstr>Präzise</vt:lpstr>
      <vt:lpstr>Präzise</vt:lpstr>
      <vt:lpstr>Präzise</vt:lpstr>
      <vt:lpstr>Zusammenfassung Vergleich G2 vs. G3</vt:lpstr>
      <vt:lpstr>Passgenau</vt:lpstr>
      <vt:lpstr>PowerPoint-Präsentation</vt:lpstr>
      <vt:lpstr>Neues Design</vt:lpstr>
      <vt:lpstr>Neues Design</vt:lpstr>
      <vt:lpstr>Neues Design</vt:lpstr>
      <vt:lpstr>Neues Design</vt:lpstr>
      <vt:lpstr>PowerPoint-Präsentation</vt:lpstr>
      <vt:lpstr>Veränderung der Baulängen P im Vergleich</vt:lpstr>
      <vt:lpstr>Veränderung der Baulängen PH(Q) im Vergleich</vt:lpstr>
      <vt:lpstr>Veränderung Baulänge Direktanbau</vt:lpstr>
      <vt:lpstr>PowerPoint-Präsentation</vt:lpstr>
      <vt:lpstr>Gleichteilestrategie</vt:lpstr>
      <vt:lpstr>Gleichteilestrategie</vt:lpstr>
      <vt:lpstr>Gehäuseverzahnung - Wälzschälen</vt:lpstr>
      <vt:lpstr>Qualitätssicherung in der Montage</vt:lpstr>
      <vt:lpstr>Service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 SPS</dc:title>
  <dc:creator>Betke,Ilona</dc:creator>
  <cp:lastModifiedBy>Neunecker, Ronja</cp:lastModifiedBy>
  <cp:revision>82</cp:revision>
  <dcterms:created xsi:type="dcterms:W3CDTF">2019-10-14T13:35:26Z</dcterms:created>
  <dcterms:modified xsi:type="dcterms:W3CDTF">2019-11-12T10:29:08Z</dcterms:modified>
</cp:coreProperties>
</file>