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2"/>
  </p:notesMasterIdLst>
  <p:sldIdLst>
    <p:sldId id="314" r:id="rId2"/>
    <p:sldId id="324" r:id="rId3"/>
    <p:sldId id="292" r:id="rId4"/>
    <p:sldId id="320" r:id="rId5"/>
    <p:sldId id="321" r:id="rId6"/>
    <p:sldId id="322" r:id="rId7"/>
    <p:sldId id="323" r:id="rId8"/>
    <p:sldId id="330" r:id="rId9"/>
    <p:sldId id="318" r:id="rId10"/>
    <p:sldId id="257" r:id="rId11"/>
    <p:sldId id="325" r:id="rId12"/>
    <p:sldId id="326" r:id="rId13"/>
    <p:sldId id="331" r:id="rId14"/>
    <p:sldId id="328" r:id="rId15"/>
    <p:sldId id="260" r:id="rId16"/>
    <p:sldId id="327" r:id="rId17"/>
    <p:sldId id="269" r:id="rId18"/>
    <p:sldId id="319" r:id="rId19"/>
    <p:sldId id="332" r:id="rId20"/>
    <p:sldId id="329" r:id="rId2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3415732-3C62-46DB-B51A-ECEC5CBC70FB}">
          <p14:sldIdLst>
            <p14:sldId id="314"/>
            <p14:sldId id="324"/>
          </p14:sldIdLst>
        </p14:section>
        <p14:section name="Folien 3 – 7 sind optional (einblendbar)" id="{DAD2176B-255E-4B9F-AD92-13FE1BA652E3}">
          <p14:sldIdLst>
            <p14:sldId id="292"/>
            <p14:sldId id="320"/>
            <p14:sldId id="321"/>
            <p14:sldId id="322"/>
            <p14:sldId id="323"/>
            <p14:sldId id="330"/>
            <p14:sldId id="318"/>
            <p14:sldId id="257"/>
            <p14:sldId id="325"/>
            <p14:sldId id="326"/>
            <p14:sldId id="331"/>
            <p14:sldId id="328"/>
            <p14:sldId id="260"/>
            <p14:sldId id="327"/>
            <p14:sldId id="269"/>
            <p14:sldId id="319"/>
            <p14:sldId id="332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pos="506" userDrawn="1">
          <p15:clr>
            <a:srgbClr val="A4A3A4"/>
          </p15:clr>
        </p15:guide>
        <p15:guide id="2" pos="393" userDrawn="1">
          <p15:clr>
            <a:srgbClr val="F26B43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49" userDrawn="1">
          <p15:clr>
            <a:srgbClr val="F26B43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4"/>
    <a:srgbClr val="004B88"/>
    <a:srgbClr val="006EB6"/>
    <a:srgbClr val="007FC4"/>
    <a:srgbClr val="6A9DD3"/>
    <a:srgbClr val="00386B"/>
    <a:srgbClr val="0071BC"/>
    <a:srgbClr val="E94994"/>
    <a:srgbClr val="E6A025"/>
    <a:srgbClr val="FB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0" autoAdjust="0"/>
    <p:restoredTop sz="76306" autoAdjust="0"/>
  </p:normalViewPr>
  <p:slideViewPr>
    <p:cSldViewPr snapToGrid="0" snapToObjects="1">
      <p:cViewPr varScale="1">
        <p:scale>
          <a:sx n="92" d="100"/>
          <a:sy n="92" d="100"/>
        </p:scale>
        <p:origin x="720" y="66"/>
      </p:cViewPr>
      <p:guideLst>
        <p:guide pos="506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49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066C32BD-0B50-4EA7-91F9-68F66B960521}"/>
    <pc:docChg chg="mod">
      <pc:chgData name="Grotzfeld, Claudia" userId="e45a4c30-6f52-4960-b995-3eb4b79be813" providerId="ADAL" clId="{066C32BD-0B50-4EA7-91F9-68F66B960521}" dt="2020-01-15T11:52:42.239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igurator.stoeber.de/de-DE/?shop=SA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/>
              <a:t>Schnittstellenkompatibilität: </a:t>
            </a:r>
            <a:br>
              <a:rPr lang="de-DE" sz="1100" dirty="0"/>
            </a:br>
            <a:r>
              <a:rPr lang="de-DE" sz="1100" b="0" dirty="0"/>
              <a:t>Die mechanischen Schnittstellen am Abtrieb sind zu fast 100% kompatibel zur G2. </a:t>
            </a:r>
            <a:r>
              <a:rPr lang="de-DE" sz="1100" dirty="0"/>
              <a:t>Außer dem P2 sind alle Getriebe der G3 deutlich kürzer geworden. </a:t>
            </a:r>
            <a:br>
              <a:rPr lang="de-DE" sz="1100" dirty="0"/>
            </a:br>
            <a:r>
              <a:rPr lang="de-DE" sz="1100" dirty="0"/>
              <a:t>Bei der Baugröße P2 konnte keine Reduzierung der </a:t>
            </a:r>
            <a:r>
              <a:rPr lang="de-DE" sz="1100" dirty="0" err="1"/>
              <a:t>Baulänge</a:t>
            </a:r>
            <a:r>
              <a:rPr lang="de-DE" sz="1100" dirty="0"/>
              <a:t> umgesetzt werden. Somit ist nicht mit Kollisionen mit der Maschinenkontur zu rechnen. </a:t>
            </a:r>
          </a:p>
          <a:p>
            <a:endParaRPr lang="de-DE" sz="1100" dirty="0"/>
          </a:p>
          <a:p>
            <a:r>
              <a:rPr lang="de-DE" sz="1100" dirty="0"/>
              <a:t>Generell empfehlen wir jedoch eine Störkonturprüfung auf Basis der neuen 3D-Volumenmodelle (</a:t>
            </a:r>
            <a:r>
              <a:rPr lang="de-DE" sz="1100" dirty="0" err="1"/>
              <a:t>Step</a:t>
            </a:r>
            <a:r>
              <a:rPr lang="de-DE" sz="1100" dirty="0"/>
              <a:t>-Files). Diese sind entweder zusammen mit dem Angebot unseres Auftragszentrums oder durch Konfiguration Ihres Produktes mit dem STÖBER </a:t>
            </a:r>
            <a:r>
              <a:rPr lang="de-DE" sz="1100" dirty="0" err="1"/>
              <a:t>Configurator</a:t>
            </a:r>
            <a:r>
              <a:rPr lang="de-DE" sz="1100" dirty="0"/>
              <a:t> </a:t>
            </a:r>
            <a:r>
              <a:rPr lang="de-DE" sz="1100" u="sng" dirty="0">
                <a:hlinkClick r:id="rId3"/>
              </a:rPr>
              <a:t>https://</a:t>
            </a:r>
            <a:r>
              <a:rPr lang="de-DE" sz="1100" u="sng" dirty="0" err="1">
                <a:hlinkClick r:id="rId3"/>
              </a:rPr>
              <a:t>configurator.stoeber.de</a:t>
            </a:r>
            <a:r>
              <a:rPr lang="de-DE" sz="1100" u="sng" dirty="0">
                <a:hlinkClick r:id="rId3"/>
              </a:rPr>
              <a:t>/de-DE/?</a:t>
            </a:r>
            <a:r>
              <a:rPr lang="de-DE" sz="1100" u="sng" dirty="0" err="1">
                <a:hlinkClick r:id="rId3"/>
              </a:rPr>
              <a:t>shop</a:t>
            </a:r>
            <a:r>
              <a:rPr lang="de-DE" sz="1100" u="sng" dirty="0">
                <a:hlinkClick r:id="rId3"/>
              </a:rPr>
              <a:t>=SAT</a:t>
            </a:r>
            <a:r>
              <a:rPr lang="de-DE" sz="1100" dirty="0"/>
              <a:t> erhältlich.</a:t>
            </a:r>
          </a:p>
          <a:p>
            <a:endParaRPr lang="de-DE" sz="1100" dirty="0"/>
          </a:p>
          <a:p>
            <a:r>
              <a:rPr lang="de-DE" sz="1100" dirty="0"/>
              <a:t>Für detaillierte Informationen siehe </a:t>
            </a:r>
            <a:r>
              <a:rPr lang="de-DE" sz="1100" dirty="0" err="1"/>
              <a:t>Product</a:t>
            </a:r>
            <a:r>
              <a:rPr lang="de-DE" sz="1100" dirty="0"/>
              <a:t> Release Brief Planetengetriebe Generation 3, SPG Oktober 2019.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2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P9 existiert kein MEL-Adapter!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1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0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1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Die Vereinheitlichung der Motorschnittstellen für P und PH haben ein größere Quadratmaße zur Folge. </a:t>
            </a:r>
            <a:br>
              <a:rPr lang="de-DE" dirty="0"/>
            </a:br>
            <a:r>
              <a:rPr lang="de-DE" dirty="0"/>
              <a:t>Für detaillierte Informationen siehe </a:t>
            </a:r>
            <a:r>
              <a:rPr lang="de-DE" dirty="0" err="1"/>
              <a:t>Product</a:t>
            </a:r>
            <a:r>
              <a:rPr lang="de-DE" dirty="0"/>
              <a:t> Release Brief Planetengetriebe Generation 3, SPG Oktober 2019.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Für P9 existiert kein 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EL-Adapter!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76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Hochwertige Gehäuse- und Verzahnungsqualität </a:t>
            </a:r>
            <a:r>
              <a:rPr lang="de-DE" sz="2000" dirty="0"/>
              <a:t>durch innovative Produktionstechnologien v</a:t>
            </a:r>
            <a:r>
              <a:rPr lang="de-DE" dirty="0"/>
              <a:t>ersprechen höchste Positioniergenauigkeit bei einem sehr geringen Drehspiel von bis zu </a:t>
            </a:r>
            <a:r>
              <a:rPr lang="el-GR" dirty="0"/>
              <a:t>≤</a:t>
            </a:r>
            <a:r>
              <a:rPr lang="de-DE" dirty="0"/>
              <a:t> 1 </a:t>
            </a:r>
            <a:r>
              <a:rPr lang="de-DE" dirty="0" err="1"/>
              <a:t>arcmin</a:t>
            </a:r>
            <a:r>
              <a:rPr lang="de-DE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Resultieren in hohen Beschleunigungsmomenten und garantieren gleichzeitig höchste Laufgenauigkeit und Präzision,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wie beispielsweise </a:t>
            </a:r>
            <a:r>
              <a:rPr lang="de-DE" dirty="0"/>
              <a:t>STÖBER Zahnstangentriebe mit einem Rundlauf von bis zu </a:t>
            </a:r>
            <a:r>
              <a:rPr lang="el-GR" dirty="0"/>
              <a:t>≤ 10 μ</a:t>
            </a:r>
            <a:r>
              <a:rPr lang="de-DE" dirty="0"/>
              <a:t>m.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Einzigartige Schnittstellentechnologie für die Anbindung von Motoren unterschiedlichster Baugrößen.</a:t>
            </a:r>
            <a:br>
              <a:rPr lang="de-DE" dirty="0"/>
            </a:br>
            <a:r>
              <a:rPr lang="de-DE" sz="1600" dirty="0"/>
              <a:t>STÖBER Motoradapter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sind in unterschiedlichsten Ausführungen sowie in der ServoStop-Variante mit einer integrierten Bremse erhältlich,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können mit Standard- oder spielreduzierten Getrieben kombiniert werden,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ermöglichen in der Large-Variante mit extra großer Motorplatte die Anbindung der kompaktesten STÖBER Getriebe mit Motoren sehr großer Bauformen – ein Alleinstellungsmerkmal!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Designoptimierung und Standardisierung, d. h., gleiche </a:t>
            </a:r>
            <a:r>
              <a:rPr lang="de-DE" dirty="0" err="1"/>
              <a:t>eintriebseitige</a:t>
            </a:r>
            <a:r>
              <a:rPr lang="de-DE" dirty="0"/>
              <a:t> Schnittstelle für P und PH.</a:t>
            </a:r>
            <a:br>
              <a:rPr lang="de-DE" dirty="0"/>
            </a:br>
            <a:r>
              <a:rPr lang="de-DE" dirty="0"/>
              <a:t>Das bedeutet: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die Verwendung gleicher Motoradapter,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die Verwendung gleicher Motorflansche im Direktanbau.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0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1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43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2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Erhöhung der Beschleunigungsmomente durch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verbesserte Verzahnungsqualität,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modernste Werkstoffe, Härteverfahren,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modernste Präzisionsmaschinen,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neues innovatives Fertigungsverfahren für die Hohlradverzahnung (Power-Skiving/Wälzschälen) in einer </a:t>
            </a:r>
            <a:r>
              <a:rPr lang="de-DE" dirty="0" err="1"/>
              <a:t>Maschinenaufspannung</a:t>
            </a:r>
            <a:r>
              <a:rPr lang="de-DE" dirty="0"/>
              <a:t> (bedeutet: keine Umspannfehler),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optimierte Verzahnungsbreiten.</a:t>
            </a:r>
          </a:p>
          <a:p>
            <a:endParaRPr lang="de-DE" dirty="0"/>
          </a:p>
          <a:p>
            <a:r>
              <a:rPr lang="de-DE" dirty="0"/>
              <a:t>Ein reduziertes Drehspiel bedeutet eine noch höhere Qualität der Verzahnung sowie noch höhere Beschleunigungsmomente.</a:t>
            </a:r>
          </a:p>
          <a:p>
            <a:r>
              <a:rPr lang="de-DE" dirty="0"/>
              <a:t>Bei M</a:t>
            </a:r>
            <a:r>
              <a:rPr lang="de-DE" baseline="-25000" dirty="0"/>
              <a:t>2acc</a:t>
            </a:r>
            <a:r>
              <a:rPr lang="de-DE" dirty="0"/>
              <a:t> handelt es sich um den Wert für das Standarddrehspiel, bei M</a:t>
            </a:r>
            <a:r>
              <a:rPr lang="de-DE" baseline="-25000" dirty="0"/>
              <a:t>2accHT</a:t>
            </a:r>
            <a:r>
              <a:rPr lang="de-DE" dirty="0"/>
              <a:t> um den Wert für das reduzierte Drehspiel.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Erhöhung der Nennmomente durch geänderte Berechnungsgrundlagen nach neuesten Erkenntnissen und aktuellem Stand der Technik.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Erhöhung der Not-Aus-Momente durch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verbesserte Verzahnungsqualität,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modernste Werkstoffe, Härteverfahren,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modernste Präzisionsmaschinen,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neues innovatives Fertigungsverfahren für die Hohlradverzahnung (Power-Skiving/Wälzschälen) in einer </a:t>
            </a:r>
            <a:r>
              <a:rPr lang="de-DE" dirty="0" err="1"/>
              <a:t>Maschinenaufspannung</a:t>
            </a:r>
            <a:r>
              <a:rPr lang="de-DE" dirty="0"/>
              <a:t> (bedeutet: keine Umspannfehler),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optimierte Verzahnungsbreiten,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optimierte Welle-Nabe-Verbindungen.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5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Erhöhung der Eintriebsdrehzahl durch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geänderte Lagerung bei 2-stufigen spielreduzierten Getrieben,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schmälere, eintreibende Verzahnung bei 2-stufigen Getrieben,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umfangreiche Prüffeldversuche.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76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Erhöhung der Verdrehsteifigkeit durch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verkürzte </a:t>
            </a:r>
            <a:r>
              <a:rPr lang="de-DE" dirty="0" err="1"/>
              <a:t>Baulänge</a:t>
            </a:r>
            <a:r>
              <a:rPr lang="de-DE" dirty="0"/>
              <a:t>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geänderte Verzahnungsbreiten in der Abtriebsstufe.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5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Eine breitere Verzahnung (für die Übersetzungen i = 4 – 10) bewirkt höhere Drehmomente sowie eine insgesamt erhöhte Tragfähigkeit.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 der Übersetzung i = 3 wurde auf die Erhöhung der Verzahnungsbreite zugunsten geringerer Planschverluste verzichtet. Die Übersetzung i=3 wird vorrangig für Anwendungen mit hohen Drehzahlen verwendet. Die Drehmomente sind auch ohne Erhöhung der Verzahnungsbreite bereits so hoch, dass die gängigen Servomotoren dieses nicht erreichen können.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Verbindung mit der Option „reduziertes Drehspiel“ wurden die Gehäuse der PH(Q)-Abtriebsstufe nitriert, weshalb deutlich höhere Drehmomente (M</a:t>
            </a:r>
            <a:r>
              <a:rPr lang="de-DE" sz="1200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2accHT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erreicht werden. 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61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Platzsparendes Maschinen- und Montagekonzept durch eine extrem kurze und kompakte Bauweise.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Höchste Antriebsdynamik durch sehr geringe Massenträgheitsmomente im Direktanbau. Der Entfall eines Motoradapters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garantiert die Nutzung</a:t>
            </a:r>
            <a:r>
              <a:rPr lang="de-DE" dirty="0"/>
              <a:t> der vollen Antriebsdynamik.</a:t>
            </a:r>
            <a:br>
              <a:rPr lang="de-DE" dirty="0"/>
            </a:b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P9 existiert kein MEL-Adapter!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9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06729" y="3067969"/>
            <a:ext cx="6788400" cy="1476000"/>
          </a:xfrm>
        </p:spPr>
        <p:txBody>
          <a:bodyPr/>
          <a:lstStyle/>
          <a:p>
            <a:r>
              <a:rPr lang="de-DE" dirty="0"/>
              <a:t>Planetengetriebe </a:t>
            </a:r>
            <a:br>
              <a:rPr lang="de-DE" dirty="0"/>
            </a:br>
            <a:r>
              <a:rPr lang="de-DE" dirty="0"/>
              <a:t>von STÖBER.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06729" y="4627343"/>
            <a:ext cx="6534000" cy="645454"/>
          </a:xfrm>
        </p:spPr>
        <p:txBody>
          <a:bodyPr>
            <a:normAutofit/>
          </a:bodyPr>
          <a:lstStyle/>
          <a:p>
            <a:r>
              <a:rPr lang="de-DE" dirty="0"/>
              <a:t>Ihr Upgrade auf Generation 3.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EE4C99-B5EC-4AF9-821C-34D8940ED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22802" y="1312225"/>
            <a:ext cx="8694058" cy="62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1DF5849E-E53B-4837-9269-27F1F56E34D8}"/>
              </a:ext>
            </a:extLst>
          </p:cNvPr>
          <p:cNvSpPr>
            <a:spLocks noChangeAspect="1"/>
          </p:cNvSpPr>
          <p:nvPr/>
        </p:nvSpPr>
        <p:spPr>
          <a:xfrm flipH="1">
            <a:off x="6577291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72" y="946690"/>
            <a:ext cx="11161800" cy="562883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10384BC-0359-4989-B122-49178E6AF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65594" y="1376349"/>
            <a:ext cx="2628198" cy="1954545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195A714-C8E9-4387-9DDE-651BADB69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30070"/>
              </p:ext>
            </p:extLst>
          </p:nvPr>
        </p:nvGraphicFramePr>
        <p:xfrm>
          <a:off x="662051" y="1554513"/>
          <a:ext cx="6843396" cy="3647673"/>
        </p:xfrm>
        <a:graphic>
          <a:graphicData uri="http://schemas.openxmlformats.org/drawingml/2006/table">
            <a:tbl>
              <a:tblPr/>
              <a:tblGrid>
                <a:gridCol w="977628">
                  <a:extLst>
                    <a:ext uri="{9D8B030D-6E8A-4147-A177-3AD203B41FA5}">
                      <a16:colId xmlns:a16="http://schemas.microsoft.com/office/drawing/2014/main" val="749353182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562043577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573277800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433848913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47165938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294023782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941737840"/>
                    </a:ext>
                  </a:extLst>
                </a:gridCol>
              </a:tblGrid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G2 ME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G3 ME</a:t>
                      </a:r>
                    </a:p>
                  </a:txBody>
                  <a:tcPr marL="9461" marR="9461" marT="9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Reduzierung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G2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G3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Reduzierung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649363"/>
                  </a:ext>
                </a:extLst>
              </a:tr>
              <a:tr h="23652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69088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P221 – P231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109,5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129,0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27643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P222 – P232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8465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P321 – P331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159,3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811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P322 – P332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182,5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89321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P421 – P431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178,5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44105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P422 – P432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218,5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202,5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224,8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204,0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908480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P521 – P531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210,5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223,0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76116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P522 – P532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239,5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275,0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252,5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356956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P721 – P731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264,5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293,0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287,5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9205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P722 – P732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302,5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315,0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12908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P821 – P831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311,5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320,5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923296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P822 – P832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356,5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401,5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379,5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36898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P921 – P931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396,0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380,5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848589"/>
                  </a:ext>
                </a:extLst>
              </a:tr>
              <a:tr h="23652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P922 – P932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476,0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463,5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492,0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472,5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700236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3953E57A-B4F6-4D43-B8C2-9539695C1B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758677" y="3772077"/>
            <a:ext cx="2686057" cy="226990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B700E08-B612-42DF-98E5-BBA733EBD074}"/>
              </a:ext>
            </a:extLst>
          </p:cNvPr>
          <p:cNvSpPr txBox="1">
            <a:spLocks/>
          </p:cNvSpPr>
          <p:nvPr/>
        </p:nvSpPr>
        <p:spPr>
          <a:xfrm>
            <a:off x="540000" y="360055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P: Veränderung der Baulängen im Vergleich</a:t>
            </a:r>
          </a:p>
        </p:txBody>
      </p:sp>
    </p:spTree>
    <p:extLst>
      <p:ext uri="{BB962C8B-B14F-4D97-AF65-F5344CB8AC3E}">
        <p14:creationId xmlns:p14="http://schemas.microsoft.com/office/powerpoint/2010/main" val="1032548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1DF5849E-E53B-4837-9269-27F1F56E34D8}"/>
              </a:ext>
            </a:extLst>
          </p:cNvPr>
          <p:cNvSpPr>
            <a:spLocks noChangeAspect="1"/>
          </p:cNvSpPr>
          <p:nvPr/>
        </p:nvSpPr>
        <p:spPr>
          <a:xfrm flipH="1">
            <a:off x="6577291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72" y="946690"/>
            <a:ext cx="11161800" cy="562883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B700E08-B612-42DF-98E5-BBA733EBD074}"/>
              </a:ext>
            </a:extLst>
          </p:cNvPr>
          <p:cNvSpPr txBox="1">
            <a:spLocks/>
          </p:cNvSpPr>
          <p:nvPr/>
        </p:nvSpPr>
        <p:spPr>
          <a:xfrm>
            <a:off x="540000" y="360055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PH(Q): Veränderung der Baulängen im Vergleich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AF4865B-00BB-43D0-960B-871A5721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13494" y="3784310"/>
            <a:ext cx="2331957" cy="21890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4FCB4C1-66A6-40C1-901E-57CF008C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58846" y="1371526"/>
            <a:ext cx="1979533" cy="1912914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F357BE8-A0A9-4497-B88D-E34EE0E2D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22635"/>
              </p:ext>
            </p:extLst>
          </p:nvPr>
        </p:nvGraphicFramePr>
        <p:xfrm>
          <a:off x="633269" y="1530640"/>
          <a:ext cx="7089768" cy="2761968"/>
        </p:xfrm>
        <a:graphic>
          <a:graphicData uri="http://schemas.openxmlformats.org/drawingml/2006/table">
            <a:tbl>
              <a:tblPr/>
              <a:tblGrid>
                <a:gridCol w="1224000">
                  <a:extLst>
                    <a:ext uri="{9D8B030D-6E8A-4147-A177-3AD203B41FA5}">
                      <a16:colId xmlns:a16="http://schemas.microsoft.com/office/drawing/2014/main" val="261950622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4240339368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577529920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3276983731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933646240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1314951647"/>
                    </a:ext>
                  </a:extLst>
                </a:gridCol>
                <a:gridCol w="977628">
                  <a:extLst>
                    <a:ext uri="{9D8B030D-6E8A-4147-A177-3AD203B41FA5}">
                      <a16:colId xmlns:a16="http://schemas.microsoft.com/office/drawing/2014/main" val="2351917985"/>
                    </a:ext>
                  </a:extLst>
                </a:gridCol>
              </a:tblGrid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G2 ME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G3 ME</a:t>
                      </a:r>
                    </a:p>
                  </a:txBody>
                  <a:tcPr marL="9461" marR="9461" marT="9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Reduzierung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G2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G3 MEL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Reduzierung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409124"/>
                  </a:ext>
                </a:extLst>
              </a:tr>
              <a:tr h="26852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400" b="0" i="0" u="none" strike="noStrike" kern="1200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 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957730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PH321 – PH331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102,5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98,5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108,8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20668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PH322 – PH332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119,0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116,0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138,5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135,5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46581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PH421 – PH431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120,0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113,5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131,5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126,5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264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PH422 – PH432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164,5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150,5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170,8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152,0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968645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PH521 – PH531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132,0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144,5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787012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PH522 – PH532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180,5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174,0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946229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PH721 – PH731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161,0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189,5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184,0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70029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PH722 – PH732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214,0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199,0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211,5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99656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PH821 – PH831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218,0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218,0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236,0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816447"/>
                  </a:ext>
                </a:extLst>
              </a:tr>
              <a:tr h="22706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PH822 – PH832</a:t>
                      </a:r>
                    </a:p>
                  </a:txBody>
                  <a:tcPr marL="9461" marR="9461" marT="946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277,0</a:t>
                      </a:r>
                    </a:p>
                  </a:txBody>
                  <a:tcPr marL="9461" marR="9461" marT="9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263,0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303,0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36A2"/>
                          </a:solidFill>
                          <a:effectLst/>
                          <a:latin typeface="Calibri" panose="020F0502020204030204" pitchFamily="34" charset="0"/>
                        </a:rPr>
                        <a:t>286,0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21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337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979112" y="847118"/>
            <a:ext cx="6494397" cy="358127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Direktanbau P: Veränderung der Baulängen im Vergleich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18221" y="5417905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lang="de-DE" sz="2800" b="1" dirty="0">
                <a:solidFill>
                  <a:schemeClr val="bg1"/>
                </a:solidFill>
              </a:rPr>
              <a:t>Kompakteste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Planetengetriebemotoren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auf dem Markt</a:t>
            </a: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5BC09E3F-5B31-45ED-B2E1-A75838063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28178"/>
              </p:ext>
            </p:extLst>
          </p:nvPr>
        </p:nvGraphicFramePr>
        <p:xfrm>
          <a:off x="591567" y="832562"/>
          <a:ext cx="5426097" cy="587715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90063">
                  <a:extLst>
                    <a:ext uri="{9D8B030D-6E8A-4147-A177-3AD203B41FA5}">
                      <a16:colId xmlns:a16="http://schemas.microsoft.com/office/drawing/2014/main" val="200633535"/>
                    </a:ext>
                  </a:extLst>
                </a:gridCol>
                <a:gridCol w="1232752">
                  <a:extLst>
                    <a:ext uri="{9D8B030D-6E8A-4147-A177-3AD203B41FA5}">
                      <a16:colId xmlns:a16="http://schemas.microsoft.com/office/drawing/2014/main" val="3308918958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826631639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339617617"/>
                    </a:ext>
                  </a:extLst>
                </a:gridCol>
              </a:tblGrid>
              <a:tr h="2788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i2+mp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Reduzierung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7989284"/>
                  </a:ext>
                </a:extLst>
              </a:tr>
              <a:tr h="2625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[mm]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127210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P221 – P231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97,5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97,5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05488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P222 – P232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129,5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129,5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3704552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P321 – P331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116,5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5,0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57984695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P321 – P331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118,0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113,0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5,0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7943367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P322 – P332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151,0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10,5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498102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P421 – P431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135,0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136,5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66908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P421 – P431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137,5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136,0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93479095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P422 – P432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187,0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173,5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1346667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P422 – P432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183,5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29226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P521 – P531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169,0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168,5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0,5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383891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P521 – P531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175,0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3,5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007167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P522 – P532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210,5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14,0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274090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P522 – P532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227,0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17,0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560467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P721 – P731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210,0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212,5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- 2,5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913995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P721 – P731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225,0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222,5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2,5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95966074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P722 – P732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270,0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260,5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9,5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516008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P722 – P732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276,0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263,5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12,5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967064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P821 – P831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249,0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253,5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- 4,5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73680954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P822 – P832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318,5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304,5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14,0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168066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P822 – P832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333,5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314,5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19,0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12591113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P922 – P932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407,0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405,5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7963806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9DF01F93-82CD-4F7D-8C8F-438D081DE2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93357" y="2423243"/>
            <a:ext cx="4704457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67E022F-0961-483A-A02E-8F0BE013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60944" y="914547"/>
            <a:ext cx="4733712" cy="3428845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Direktanbau PH: Veränderung der Baulängen im Vergleich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19816" y="2679730"/>
            <a:ext cx="5005685" cy="3330778"/>
          </a:xfrm>
          <a:prstGeom prst="rect">
            <a:avLst/>
          </a:prstGeom>
        </p:spPr>
      </p:pic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18221" y="5417905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lang="de-DE" sz="2800" b="1" dirty="0">
                <a:solidFill>
                  <a:schemeClr val="bg1"/>
                </a:solidFill>
              </a:rPr>
              <a:t>Kompakteste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Planetengetriebemotoren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auf dem Markt</a:t>
            </a: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5BC09E3F-5B31-45ED-B2E1-A75838063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48464"/>
              </p:ext>
            </p:extLst>
          </p:nvPr>
        </p:nvGraphicFramePr>
        <p:xfrm>
          <a:off x="591567" y="832562"/>
          <a:ext cx="5426097" cy="561456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779844">
                  <a:extLst>
                    <a:ext uri="{9D8B030D-6E8A-4147-A177-3AD203B41FA5}">
                      <a16:colId xmlns:a16="http://schemas.microsoft.com/office/drawing/2014/main" val="200633535"/>
                    </a:ext>
                  </a:extLst>
                </a:gridCol>
                <a:gridCol w="1142971">
                  <a:extLst>
                    <a:ext uri="{9D8B030D-6E8A-4147-A177-3AD203B41FA5}">
                      <a16:colId xmlns:a16="http://schemas.microsoft.com/office/drawing/2014/main" val="3308918958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826631639"/>
                    </a:ext>
                  </a:extLst>
                </a:gridCol>
                <a:gridCol w="1251641">
                  <a:extLst>
                    <a:ext uri="{9D8B030D-6E8A-4147-A177-3AD203B41FA5}">
                      <a16:colId xmlns:a16="http://schemas.microsoft.com/office/drawing/2014/main" val="1339617617"/>
                    </a:ext>
                  </a:extLst>
                </a:gridCol>
              </a:tblGrid>
              <a:tr h="27881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i2+mp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Reduzierung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7989284"/>
                  </a:ext>
                </a:extLst>
              </a:tr>
              <a:tr h="26258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[mm]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127210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PH321 – PH331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70,5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70,5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05488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PH321 – PH331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67,5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67,0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73704552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PH322 – PH332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107,0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104,0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3,0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57984695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PH421 – PH431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84,5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7943367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PH421 – PH431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83,5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84,0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3498102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PH422 – PH432 EZ3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133,0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129,0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66908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effectLst/>
                        </a:rPr>
                        <a:t>PH422 – PH432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129,5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125,5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4,0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93479095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PH521 – PH531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86,0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1346667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PH521 – PH531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92,0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93,0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29226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PH522 – PH532 EZ4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141,5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133,0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8,5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3838911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PH522 – PH532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144,0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132,5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11,5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1007167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PH721 – PH731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106,0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109,0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274090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PH721 – PH731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115,0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119,0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560467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PH722 – PH732 EZ5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166,0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157,0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91399506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PH722 – PH732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172,0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12,0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95966074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PH821 – PH831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149,5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160,0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-10,5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5160080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PH822 – PH832 EZ7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219,0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211,0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accent3"/>
                          </a:solidFill>
                          <a:effectLst/>
                        </a:rPr>
                        <a:t>8,0</a:t>
                      </a:r>
                      <a:endParaRPr lang="de-DE" sz="14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9670649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PH822 – PH832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234,0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221,0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73680954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PH932 – PH932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315,5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315,5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16806613"/>
                  </a:ext>
                </a:extLst>
              </a:tr>
              <a:tr h="252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PH1032 – PH1032 EZ8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332,0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332,0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12591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0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winkliges Dreieck 11">
            <a:extLst>
              <a:ext uri="{FF2B5EF4-FFF2-40B4-BE49-F238E27FC236}">
                <a16:creationId xmlns:a16="http://schemas.microsoft.com/office/drawing/2014/main" id="{1DF5849E-E53B-4837-9269-27F1F56E34D8}"/>
              </a:ext>
            </a:extLst>
          </p:cNvPr>
          <p:cNvSpPr>
            <a:spLocks noChangeAspect="1"/>
          </p:cNvSpPr>
          <p:nvPr/>
        </p:nvSpPr>
        <p:spPr>
          <a:xfrm flipH="1">
            <a:off x="6577291" y="3272333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6399993-DDEE-46DE-B81C-08AB4A489B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81964" y="3987287"/>
            <a:ext cx="2734928" cy="23112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4675BB1-0123-4F49-A1B8-302710F4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04903" y="1625216"/>
            <a:ext cx="2511989" cy="235799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0272" y="946690"/>
            <a:ext cx="11161800" cy="562883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B700E08-B612-42DF-98E5-BBA733EBD074}"/>
              </a:ext>
            </a:extLst>
          </p:cNvPr>
          <p:cNvSpPr txBox="1">
            <a:spLocks/>
          </p:cNvSpPr>
          <p:nvPr/>
        </p:nvSpPr>
        <p:spPr>
          <a:xfrm>
            <a:off x="540000" y="360055"/>
            <a:ext cx="7987800" cy="46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Motoranschlussflansch: Quadratmaße im Vergleich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72C3596-5C64-4C8F-8BCC-0AD1D68C17C0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Teilweise geänderte Quadratmaße, bedingt durch Standardisierung.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E84CE4DC-FBB8-4CFF-BF73-DA100450C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87126"/>
              </p:ext>
            </p:extLst>
          </p:nvPr>
        </p:nvGraphicFramePr>
        <p:xfrm>
          <a:off x="650560" y="2085676"/>
          <a:ext cx="6907814" cy="2683021"/>
        </p:xfrm>
        <a:graphic>
          <a:graphicData uri="http://schemas.openxmlformats.org/drawingml/2006/table">
            <a:tbl>
              <a:tblPr/>
              <a:tblGrid>
                <a:gridCol w="3126115">
                  <a:extLst>
                    <a:ext uri="{9D8B030D-6E8A-4147-A177-3AD203B41FA5}">
                      <a16:colId xmlns:a16="http://schemas.microsoft.com/office/drawing/2014/main" val="2082436759"/>
                    </a:ext>
                  </a:extLst>
                </a:gridCol>
                <a:gridCol w="1509633">
                  <a:extLst>
                    <a:ext uri="{9D8B030D-6E8A-4147-A177-3AD203B41FA5}">
                      <a16:colId xmlns:a16="http://schemas.microsoft.com/office/drawing/2014/main" val="3038820243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1292766289"/>
                    </a:ext>
                  </a:extLst>
                </a:gridCol>
                <a:gridCol w="1136033">
                  <a:extLst>
                    <a:ext uri="{9D8B030D-6E8A-4147-A177-3AD203B41FA5}">
                      <a16:colId xmlns:a16="http://schemas.microsoft.com/office/drawing/2014/main" val="1684861882"/>
                    </a:ext>
                  </a:extLst>
                </a:gridCol>
              </a:tblGrid>
              <a:tr h="277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Baugrößen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Motorwelle </a:t>
                      </a: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de-DE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de-DE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de-DE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de-DE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[mm]</a:t>
                      </a:r>
                    </a:p>
                    <a:p>
                      <a:pPr algn="ctr" rtl="0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Quadratmaß G2 [mm]</a:t>
                      </a:r>
                    </a:p>
                    <a:p>
                      <a:pPr algn="ctr" rtl="0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Quadratmaß G3 [mm]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46503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P231, P232, P332, PH332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x 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435787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P331, P432, PH331, PH432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x 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72/75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27309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P431, P532, PH43, PH532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x 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98/100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914074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P53, P732, PH531, PH732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x 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245240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P731, P832, PH731, PH832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x 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144/145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65689"/>
                  </a:ext>
                </a:extLst>
              </a:tr>
              <a:tr h="2587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P831, P932, PH83, PH942, PH1042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x 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97097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P931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x 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505922"/>
                  </a:ext>
                </a:extLst>
              </a:tr>
            </a:tbl>
          </a:graphicData>
        </a:graphic>
      </p:graphicFrame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25080C1-D5AB-4C73-B266-A6EFF14FF7C8}"/>
              </a:ext>
            </a:extLst>
          </p:cNvPr>
          <p:cNvGrpSpPr/>
          <p:nvPr/>
        </p:nvGrpSpPr>
        <p:grpSpPr>
          <a:xfrm>
            <a:off x="8681964" y="1625216"/>
            <a:ext cx="2734928" cy="4673277"/>
            <a:chOff x="8681964" y="1625216"/>
            <a:chExt cx="2734928" cy="467327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E434FB6-7C9C-4501-A560-8ADE7A8C0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</a:blip>
            <a:srcRect/>
            <a:stretch/>
          </p:blipFill>
          <p:spPr>
            <a:xfrm>
              <a:off x="8681964" y="3987287"/>
              <a:ext cx="2734927" cy="231120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EF0FAE4-9383-40DC-BB77-5DD36B4A3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86000"/>
            </a:blip>
            <a:srcRect/>
            <a:stretch/>
          </p:blipFill>
          <p:spPr>
            <a:xfrm>
              <a:off x="8904903" y="1625216"/>
              <a:ext cx="2511989" cy="2357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46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7F8F8FA7-6F5A-4B05-8CA0-D2AA0CCD93AF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2624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Gesteigerte Qualität, mehr Präzision!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Höchste Positioniergenauigkeit: Reduziertes Drehspiel </a:t>
            </a:r>
            <a:r>
              <a:rPr lang="el-GR" dirty="0"/>
              <a:t>≤</a:t>
            </a:r>
            <a:r>
              <a:rPr lang="de-DE" dirty="0"/>
              <a:t> 1 arcmin.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Hochwertige Gehäuse- und Verzahnungsqualität.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Hohe Beschleunigungsmomente bei höchster Laufgenauigkeit </a:t>
            </a:r>
            <a:br>
              <a:rPr lang="de-DE" dirty="0"/>
            </a:br>
            <a:r>
              <a:rPr lang="de-DE" dirty="0"/>
              <a:t>und Präzision.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16512D-74F5-4BC5-8A6B-3C8380E3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PRÄZISION mit Planetengetrieben von STÖBER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6ABD150-767C-48CF-AE13-518C7704F4B2}"/>
              </a:ext>
            </a:extLst>
          </p:cNvPr>
          <p:cNvGrpSpPr/>
          <p:nvPr/>
        </p:nvGrpSpPr>
        <p:grpSpPr>
          <a:xfrm flipH="1" flipV="1">
            <a:off x="10602933" y="4820761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8B2F7CA5-48F1-4F62-BB65-E8E8B754B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745F6DF4-EB3A-4E4A-BFB8-E71F6EFA8E6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5B15CA-62DA-4CE2-9908-B98AE75A18ED}"/>
              </a:ext>
            </a:extLst>
          </p:cNvPr>
          <p:cNvSpPr/>
          <p:nvPr/>
        </p:nvSpPr>
        <p:spPr>
          <a:xfrm>
            <a:off x="7510685" y="5632449"/>
            <a:ext cx="3011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</a:rPr>
              <a:t>Hochpräzise und </a:t>
            </a:r>
            <a:r>
              <a:rPr lang="de-DE" sz="2000" b="1" dirty="0" err="1">
                <a:solidFill>
                  <a:schemeClr val="accent3"/>
                </a:solidFill>
              </a:rPr>
              <a:t>spielarm</a:t>
            </a:r>
            <a:r>
              <a:rPr lang="de-DE" sz="2000" b="1" dirty="0">
                <a:solidFill>
                  <a:schemeClr val="accent3"/>
                </a:solidFill>
              </a:rPr>
              <a:t>!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000DE28-D2F0-4289-B498-8DB7426A5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89"/>
          <a:stretch/>
        </p:blipFill>
        <p:spPr>
          <a:xfrm>
            <a:off x="7910525" y="360055"/>
            <a:ext cx="4281474" cy="5795112"/>
          </a:xfrm>
          <a:prstGeom prst="rect">
            <a:avLst/>
          </a:prstGeom>
        </p:spPr>
      </p:pic>
      <p:sp>
        <p:nvSpPr>
          <p:cNvPr id="21" name="Rechtwinkliges Dreieck 20">
            <a:extLst>
              <a:ext uri="{FF2B5EF4-FFF2-40B4-BE49-F238E27FC236}">
                <a16:creationId xmlns:a16="http://schemas.microsoft.com/office/drawing/2014/main" id="{0EB27928-F5E0-4E2F-A63B-5B1C215D0D0C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25000">
                <a:schemeClr val="accent4">
                  <a:alpha val="94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9FB32C7-5AE5-4642-8D89-2EC5E7BE00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41537" y="2703444"/>
            <a:ext cx="6384726" cy="47933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611412E-932C-4680-A852-BCCE808A0FAE}"/>
              </a:ext>
            </a:extLst>
          </p:cNvPr>
          <p:cNvSpPr/>
          <p:nvPr/>
        </p:nvSpPr>
        <p:spPr>
          <a:xfrm>
            <a:off x="-251620" y="4997713"/>
            <a:ext cx="33915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b="1" dirty="0">
                <a:solidFill>
                  <a:schemeClr val="bg1"/>
                </a:solidFill>
              </a:rPr>
              <a:t>STÖBER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Zahnstangentriebe 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mit einem reduzierten Rundlauf von </a:t>
            </a:r>
            <a:r>
              <a:rPr lang="el-GR" sz="2800" b="1" dirty="0">
                <a:solidFill>
                  <a:schemeClr val="bg1"/>
                </a:solidFill>
              </a:rPr>
              <a:t>≤ 10 μ</a:t>
            </a:r>
            <a:r>
              <a:rPr lang="de-DE" sz="2800" b="1" dirty="0">
                <a:solidFill>
                  <a:schemeClr val="bg1"/>
                </a:solidFill>
              </a:rPr>
              <a:t>m</a:t>
            </a:r>
            <a:r>
              <a:rPr lang="de-DE" sz="2800" dirty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EB8B15A-FFA3-4D73-B629-40B50942B8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27063" y="2703444"/>
            <a:ext cx="4281474" cy="32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0EC2B2A-6288-4DDD-8EC0-508D24B7BCE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Sie haben alle Möglichkeiten!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Flexible Maschinenkonstruktion.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Enorme Kombinations- </a:t>
            </a:r>
            <a:br>
              <a:rPr lang="de-DE" dirty="0"/>
            </a:br>
            <a:r>
              <a:rPr lang="de-DE" dirty="0"/>
              <a:t>und Optionsvielfalt.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Größtmögliche Kombinatorik </a:t>
            </a:r>
            <a:br>
              <a:rPr lang="de-DE" dirty="0"/>
            </a:br>
            <a:r>
              <a:rPr lang="de-DE" dirty="0"/>
              <a:t>von Getrieben und Motoren </a:t>
            </a:r>
            <a:br>
              <a:rPr lang="de-DE" dirty="0"/>
            </a:br>
            <a:r>
              <a:rPr lang="de-DE" dirty="0"/>
              <a:t>m Direktanbau.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Variable Adapterausführungen.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EAEECD-1A02-440F-8B71-95F184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PASSGENAU für Ihre individuellen Anforderungen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3DC135-AB09-41CC-8328-A87E856586D0}"/>
              </a:ext>
            </a:extLst>
          </p:cNvPr>
          <p:cNvGrpSpPr/>
          <p:nvPr/>
        </p:nvGrpSpPr>
        <p:grpSpPr>
          <a:xfrm flipV="1">
            <a:off x="0" y="4822167"/>
            <a:ext cx="1589067" cy="2035833"/>
            <a:chOff x="-1" y="2079114"/>
            <a:chExt cx="3017183" cy="3364751"/>
          </a:xfrm>
        </p:grpSpPr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95858B7B-4B2F-4050-B1A9-10C91BDC2B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winkliges Dreieck 10">
              <a:extLst>
                <a:ext uri="{FF2B5EF4-FFF2-40B4-BE49-F238E27FC236}">
                  <a16:creationId xmlns:a16="http://schemas.microsoft.com/office/drawing/2014/main" id="{4FD26AE5-ACA4-406D-B646-969FC9C6F32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F7985DCB-B364-4FB8-8995-6A5CCA1A0DDF}"/>
              </a:ext>
            </a:extLst>
          </p:cNvPr>
          <p:cNvSpPr/>
          <p:nvPr/>
        </p:nvSpPr>
        <p:spPr>
          <a:xfrm>
            <a:off x="1684422" y="5479967"/>
            <a:ext cx="2466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chemeClr val="accent3"/>
                </a:solidFill>
              </a:rPr>
              <a:t>Für jede Anforderung </a:t>
            </a:r>
            <a:br>
              <a:rPr lang="de-DE" sz="2000" b="1" dirty="0">
                <a:solidFill>
                  <a:schemeClr val="accent3"/>
                </a:solidFill>
              </a:rPr>
            </a:br>
            <a:r>
              <a:rPr lang="de-DE" sz="2000" b="1" dirty="0">
                <a:solidFill>
                  <a:schemeClr val="accent3"/>
                </a:solidFill>
              </a:rPr>
              <a:t>das Passende dabei!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0D79AF8-BF9C-4593-871E-56D424734556}"/>
              </a:ext>
            </a:extLst>
          </p:cNvPr>
          <p:cNvGrpSpPr/>
          <p:nvPr/>
        </p:nvGrpSpPr>
        <p:grpSpPr>
          <a:xfrm rot="5400000" flipH="1">
            <a:off x="8057377" y="3830044"/>
            <a:ext cx="1466892" cy="4613337"/>
            <a:chOff x="0" y="2079114"/>
            <a:chExt cx="3017183" cy="3364751"/>
          </a:xfrm>
        </p:grpSpPr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4D5B30B3-FEFD-441C-8309-1234BC31F1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079114"/>
              <a:ext cx="3017183" cy="1692579"/>
            </a:xfrm>
            <a:prstGeom prst="rtTriangle">
              <a:avLst/>
            </a:prstGeom>
            <a:solidFill>
              <a:schemeClr val="accent2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winkliges Dreieck 19">
              <a:extLst>
                <a:ext uri="{FF2B5EF4-FFF2-40B4-BE49-F238E27FC236}">
                  <a16:creationId xmlns:a16="http://schemas.microsoft.com/office/drawing/2014/main" id="{CB3492AB-C850-47C4-ACD9-8F24430F4B03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solidFill>
              <a:schemeClr val="accent2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1" name="Grafik 20">
            <a:extLst>
              <a:ext uri="{FF2B5EF4-FFF2-40B4-BE49-F238E27FC236}">
                <a16:creationId xmlns:a16="http://schemas.microsoft.com/office/drawing/2014/main" id="{44513872-351B-4408-9E85-60B7DDB56B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2458" y="828698"/>
            <a:ext cx="7705549" cy="562914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96E787D-6B22-404F-B5E0-CD4389544537}"/>
              </a:ext>
            </a:extLst>
          </p:cNvPr>
          <p:cNvSpPr txBox="1"/>
          <p:nvPr/>
        </p:nvSpPr>
        <p:spPr>
          <a:xfrm>
            <a:off x="4920916" y="2779295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F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D693689-02C8-4C18-B79E-25AD0ED5792C}"/>
              </a:ext>
            </a:extLst>
          </p:cNvPr>
          <p:cNvSpPr txBox="1"/>
          <p:nvPr/>
        </p:nvSpPr>
        <p:spPr>
          <a:xfrm>
            <a:off x="5650832" y="323740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C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F15E152-4691-4DA0-8884-B18946CB8AAA}"/>
              </a:ext>
            </a:extLst>
          </p:cNvPr>
          <p:cNvSpPr txBox="1"/>
          <p:nvPr/>
        </p:nvSpPr>
        <p:spPr>
          <a:xfrm>
            <a:off x="6548811" y="3785088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74F9C6A-27F0-468C-8A3B-677279208E34}"/>
              </a:ext>
            </a:extLst>
          </p:cNvPr>
          <p:cNvSpPr txBox="1"/>
          <p:nvPr/>
        </p:nvSpPr>
        <p:spPr>
          <a:xfrm>
            <a:off x="7826423" y="3845250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KL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48F0068-7430-46EF-907A-B32C0ABBAB97}"/>
              </a:ext>
            </a:extLst>
          </p:cNvPr>
          <p:cNvSpPr txBox="1"/>
          <p:nvPr/>
        </p:nvSpPr>
        <p:spPr>
          <a:xfrm>
            <a:off x="6899991" y="546605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PH(Q)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64D382C-4E32-4D06-A46A-90679F7613AC}"/>
              </a:ext>
            </a:extLst>
          </p:cNvPr>
          <p:cNvSpPr txBox="1"/>
          <p:nvPr/>
        </p:nvSpPr>
        <p:spPr>
          <a:xfrm>
            <a:off x="7806905" y="4692284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7EE97AF0-2828-4B5C-8D14-179C50FCA494}"/>
              </a:ext>
            </a:extLst>
          </p:cNvPr>
          <p:cNvSpPr txBox="1"/>
          <p:nvPr/>
        </p:nvSpPr>
        <p:spPr>
          <a:xfrm>
            <a:off x="8825543" y="3833217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KX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27A6A8A-6537-47E2-9D91-2DEA7F7D9058}"/>
              </a:ext>
            </a:extLst>
          </p:cNvPr>
          <p:cNvSpPr txBox="1"/>
          <p:nvPr/>
        </p:nvSpPr>
        <p:spPr>
          <a:xfrm>
            <a:off x="8758914" y="4738338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AB6E0C9-37D7-4BED-B776-9A6BDBAABF9A}"/>
              </a:ext>
            </a:extLst>
          </p:cNvPr>
          <p:cNvSpPr txBox="1"/>
          <p:nvPr/>
        </p:nvSpPr>
        <p:spPr>
          <a:xfrm>
            <a:off x="9272846" y="508648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KS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8DB17D4-E09A-4562-BD3F-FD9DDF4453BD}"/>
              </a:ext>
            </a:extLst>
          </p:cNvPr>
          <p:cNvSpPr txBox="1"/>
          <p:nvPr/>
        </p:nvSpPr>
        <p:spPr>
          <a:xfrm>
            <a:off x="9889035" y="5402196"/>
            <a:ext cx="720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13D0134-4885-45A8-B518-617B65F2546B}"/>
              </a:ext>
            </a:extLst>
          </p:cNvPr>
          <p:cNvSpPr txBox="1"/>
          <p:nvPr/>
        </p:nvSpPr>
        <p:spPr>
          <a:xfrm>
            <a:off x="10335126" y="588007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PH/PHV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E37B033-C861-42FE-B4E3-7AC41C821E32}"/>
              </a:ext>
            </a:extLst>
          </p:cNvPr>
          <p:cNvSpPr txBox="1"/>
          <p:nvPr/>
        </p:nvSpPr>
        <p:spPr>
          <a:xfrm>
            <a:off x="11279415" y="6286436"/>
            <a:ext cx="87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PHQ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0C0DE0C-867B-4DC4-A57B-6E4A366BB0FC}"/>
              </a:ext>
            </a:extLst>
          </p:cNvPr>
          <p:cNvSpPr txBox="1"/>
          <p:nvPr/>
        </p:nvSpPr>
        <p:spPr>
          <a:xfrm>
            <a:off x="6771395" y="2170646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ME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3590FE6-5394-4C4E-B12C-FB2D9E0CF338}"/>
              </a:ext>
            </a:extLst>
          </p:cNvPr>
          <p:cNvSpPr txBox="1"/>
          <p:nvPr/>
        </p:nvSpPr>
        <p:spPr>
          <a:xfrm>
            <a:off x="8825294" y="3129162"/>
            <a:ext cx="445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MB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1883D25-CAB4-44EE-B0F3-917A1327FD05}"/>
              </a:ext>
            </a:extLst>
          </p:cNvPr>
          <p:cNvSpPr txBox="1"/>
          <p:nvPr/>
        </p:nvSpPr>
        <p:spPr>
          <a:xfrm>
            <a:off x="10905519" y="4359001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ME/MF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2979C9C8-F35C-4265-B3C8-84B20A6B2989}"/>
              </a:ext>
            </a:extLst>
          </p:cNvPr>
          <p:cNvSpPr txBox="1"/>
          <p:nvPr/>
        </p:nvSpPr>
        <p:spPr>
          <a:xfrm>
            <a:off x="9620519" y="24715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EZ/LM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67AD5CD6-89F2-427B-A476-333451F74B4A}"/>
              </a:ext>
            </a:extLst>
          </p:cNvPr>
          <p:cNvSpPr txBox="1"/>
          <p:nvPr/>
        </p:nvSpPr>
        <p:spPr>
          <a:xfrm>
            <a:off x="7171807" y="1639318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SC6/SI6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A5F78F0-1BA7-477C-A507-2536D6D31F49}"/>
              </a:ext>
            </a:extLst>
          </p:cNvPr>
          <p:cNvSpPr txBox="1"/>
          <p:nvPr/>
        </p:nvSpPr>
        <p:spPr>
          <a:xfrm>
            <a:off x="8743319" y="1961320"/>
            <a:ext cx="8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SD6</a:t>
            </a:r>
          </a:p>
        </p:txBody>
      </p:sp>
    </p:spTree>
    <p:extLst>
      <p:ext uri="{BB962C8B-B14F-4D97-AF65-F5344CB8AC3E}">
        <p14:creationId xmlns:p14="http://schemas.microsoft.com/office/powerpoint/2010/main" val="234543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winkliges Dreieck 18">
            <a:extLst>
              <a:ext uri="{FF2B5EF4-FFF2-40B4-BE49-F238E27FC236}">
                <a16:creationId xmlns:a16="http://schemas.microsoft.com/office/drawing/2014/main" id="{FD3EBCBB-51E1-4A86-8D8A-E82BA4FD392D}"/>
              </a:ext>
            </a:extLst>
          </p:cNvPr>
          <p:cNvSpPr>
            <a:spLocks noChangeAspect="1"/>
          </p:cNvSpPr>
          <p:nvPr/>
        </p:nvSpPr>
        <p:spPr>
          <a:xfrm flipH="1">
            <a:off x="2779072" y="860576"/>
            <a:ext cx="9412928" cy="5997425"/>
          </a:xfrm>
          <a:prstGeom prst="rtTriangle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bg1">
                  <a:alpha val="24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A296AEC-61D5-408F-B713-0A2AB7B11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30714" y="1499452"/>
            <a:ext cx="3716734" cy="37390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2581552-EDC4-4210-A1B0-877DE45377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92438" y="1450310"/>
            <a:ext cx="3445400" cy="37390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7B2E66F-66BB-42BC-B30D-446B85CBEE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62631" y="3191417"/>
            <a:ext cx="4799597" cy="319734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3331B1B-562F-4865-A682-2A8916C4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Formschönes Design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F8ACB23-8E30-456D-82E6-BE4AEDF6C3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78963" y="3010706"/>
            <a:ext cx="5067086" cy="337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Planetengetriebe von STÖBER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709D0B0-224E-4803-B952-587664BD52D1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lang="de-DE" sz="2400" b="1" dirty="0">
                <a:solidFill>
                  <a:schemeClr val="accent3"/>
                </a:solidFill>
              </a:rPr>
              <a:t>Performant. Präzise. Passgenau.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Kompakteste Planetengetriebemotoren auf dem Markt.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Überragende Präzision und Performance.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Einzigartige Kombinations- und Optionsvielfalt.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Außergewöhnliche Robustheit.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Einbaufertige Antriebslösungen für Werkzeug- </a:t>
            </a:r>
            <a:br>
              <a:rPr lang="de-DE" dirty="0"/>
            </a:br>
            <a:r>
              <a:rPr lang="de-DE" dirty="0"/>
              <a:t>und Verpackungsmaschinen sowie Anwendungen </a:t>
            </a:r>
            <a:br>
              <a:rPr lang="de-DE" dirty="0"/>
            </a:br>
            <a:r>
              <a:rPr lang="de-DE" dirty="0"/>
              <a:t>in Automation und Robotik. </a:t>
            </a:r>
          </a:p>
        </p:txBody>
      </p:sp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00905D71-7159-42B0-9946-FB18EA5198B5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6EA46C5-1E08-4DA0-BBB3-0FA7DAA61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5721" y="2308165"/>
            <a:ext cx="6995407" cy="50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155D5-8E3A-402B-A4B3-F9F3BE53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yours</a:t>
            </a:r>
            <a:r>
              <a:rPr lang="de-DE" dirty="0"/>
              <a:t>! STÖBER </a:t>
            </a:r>
            <a:r>
              <a:rPr lang="de-DE" dirty="0" err="1"/>
              <a:t>Configurator</a:t>
            </a:r>
            <a:endParaRPr lang="de-DE" dirty="0"/>
          </a:p>
        </p:txBody>
      </p:sp>
      <p:pic>
        <p:nvPicPr>
          <p:cNvPr id="5" name="Inhaltsplatzhalter 4" descr="Ein Bild, das Elektronik, Schaltkreis enthält.&#10;&#10;Automatisch generierte Beschreibung">
            <a:extLst>
              <a:ext uri="{FF2B5EF4-FFF2-40B4-BE49-F238E27FC236}">
                <a16:creationId xmlns:a16="http://schemas.microsoft.com/office/drawing/2014/main" id="{14DDEC29-B602-43C5-95B8-380E0E9FD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932" b="16361"/>
          <a:stretch/>
        </p:blipFill>
        <p:spPr>
          <a:xfrm>
            <a:off x="-1" y="3218594"/>
            <a:ext cx="7894845" cy="3639406"/>
          </a:xfr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B2230EB-420A-48D3-8E98-2BEFC08354A3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317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3"/>
                </a:solidFill>
              </a:rPr>
              <a:t>Die passende Antriebs- und Automationslösung.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Schnell finden und mit wenigen Klicks konfigurieren.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Filtern, vergleichen, speichern und teilen.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Download: 3D-Modelle, Maßzeichnungen und technische Datenblätter.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Angebot </a:t>
            </a:r>
            <a:r>
              <a:rPr lang="de-DE"/>
              <a:t>direkt anfordern!</a:t>
            </a:r>
            <a:endParaRPr lang="de-DE" dirty="0"/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D9916D-2747-47B2-A31A-A2A86053B554}"/>
              </a:ext>
            </a:extLst>
          </p:cNvPr>
          <p:cNvSpPr txBox="1"/>
          <p:nvPr/>
        </p:nvSpPr>
        <p:spPr>
          <a:xfrm>
            <a:off x="6118806" y="4514714"/>
            <a:ext cx="5991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accent1"/>
                </a:solidFill>
              </a:rPr>
              <a:t>configurator.stober.com</a:t>
            </a:r>
          </a:p>
        </p:txBody>
      </p:sp>
    </p:spTree>
    <p:extLst>
      <p:ext uri="{BB962C8B-B14F-4D97-AF65-F5344CB8AC3E}">
        <p14:creationId xmlns:p14="http://schemas.microsoft.com/office/powerpoint/2010/main" val="31865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9ACDD8C5-DE2F-41A5-821E-4DE77A7C6000}"/>
              </a:ext>
            </a:extLst>
          </p:cNvPr>
          <p:cNvSpPr>
            <a:spLocks noChangeAspect="1"/>
          </p:cNvSpPr>
          <p:nvPr/>
        </p:nvSpPr>
        <p:spPr>
          <a:xfrm flipH="1">
            <a:off x="4511841" y="1964607"/>
            <a:ext cx="7680157" cy="4893394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7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7BC0F8-63C8-46A1-8F0C-23E28CFE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Upgrade bedeutet für Sie…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4C203B0-54BE-4DB4-8354-D71DD559A3DD}"/>
              </a:ext>
            </a:extLst>
          </p:cNvPr>
          <p:cNvSpPr txBox="1">
            <a:spLocks/>
          </p:cNvSpPr>
          <p:nvPr/>
        </p:nvSpPr>
        <p:spPr>
          <a:xfrm>
            <a:off x="536400" y="1465200"/>
            <a:ext cx="11161800" cy="5038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Mehr Performance und Präzision!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Weniger Bauraum – Sie sparen Platz!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Garantierte Schnittstellenkompatibilität!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Formschönes Design!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Mehr Vielfalt – mehr Flexibilität für passgenau Maschinenkonstruktion!</a:t>
            </a:r>
          </a:p>
          <a:p>
            <a:pPr marL="357188" indent="-357188">
              <a:spcBef>
                <a:spcPts val="1800"/>
              </a:spcBef>
              <a:buClr>
                <a:schemeClr val="accent3"/>
              </a:buClr>
              <a:buFont typeface="Wingdings" panose="05000000000000000000" pitchFamily="2" charset="2"/>
              <a:buChar char="ü"/>
            </a:pPr>
            <a:endParaRPr lang="de-DE" dirty="0"/>
          </a:p>
          <a:p>
            <a:pPr marL="0" indent="0">
              <a:spcBef>
                <a:spcPts val="1800"/>
              </a:spcBef>
              <a:buClr>
                <a:schemeClr val="accent3"/>
              </a:buClr>
              <a:buNone/>
            </a:pPr>
            <a:r>
              <a:rPr lang="de-DE" dirty="0"/>
              <a:t>Und wie immer – Sie erhalten alles aus einer Hand! </a:t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5929FB-4680-4250-8C16-7F33481885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681964" y="3987287"/>
            <a:ext cx="2734928" cy="23112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84517F3-44C1-4C87-9C11-3946E189A0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04903" y="1625216"/>
            <a:ext cx="2511989" cy="23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rafik 83">
            <a:extLst>
              <a:ext uri="{FF2B5EF4-FFF2-40B4-BE49-F238E27FC236}">
                <a16:creationId xmlns:a16="http://schemas.microsoft.com/office/drawing/2014/main" id="{60B63FFA-E64D-4447-8FC1-9D7EC3254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653"/>
          <a:stretch/>
        </p:blipFill>
        <p:spPr>
          <a:xfrm>
            <a:off x="5670615" y="1649569"/>
            <a:ext cx="6521385" cy="520843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9713B-B2FF-452F-AC62-F22D6666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 für Ihr Upgrade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57507F3-2F6F-449F-9470-C36A99442531}"/>
              </a:ext>
            </a:extLst>
          </p:cNvPr>
          <p:cNvGrpSpPr/>
          <p:nvPr/>
        </p:nvGrpSpPr>
        <p:grpSpPr>
          <a:xfrm>
            <a:off x="0" y="835418"/>
            <a:ext cx="12191788" cy="823652"/>
            <a:chOff x="0" y="835418"/>
            <a:chExt cx="12191788" cy="823652"/>
          </a:xfrm>
        </p:grpSpPr>
        <p:cxnSp>
          <p:nvCxnSpPr>
            <p:cNvPr id="11" name="Gerade Verbindung 6">
              <a:extLst>
                <a:ext uri="{FF2B5EF4-FFF2-40B4-BE49-F238E27FC236}">
                  <a16:creationId xmlns:a16="http://schemas.microsoft.com/office/drawing/2014/main" id="{3A7C16C5-9A2F-4121-A37B-71A7DE5A3A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5" y="1281472"/>
              <a:ext cx="1219157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6">
              <a:extLst>
                <a:ext uri="{FF2B5EF4-FFF2-40B4-BE49-F238E27FC236}">
                  <a16:creationId xmlns:a16="http://schemas.microsoft.com/office/drawing/2014/main" id="{27DC5378-3D00-4557-8B33-F964A1BCEF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4298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6">
              <a:extLst>
                <a:ext uri="{FF2B5EF4-FFF2-40B4-BE49-F238E27FC236}">
                  <a16:creationId xmlns:a16="http://schemas.microsoft.com/office/drawing/2014/main" id="{9761B68D-5512-4752-BE31-A6159DC92D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183072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6">
              <a:extLst>
                <a:ext uri="{FF2B5EF4-FFF2-40B4-BE49-F238E27FC236}">
                  <a16:creationId xmlns:a16="http://schemas.microsoft.com/office/drawing/2014/main" id="{7B998364-BA02-4A38-A8D6-D85FC71C6A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2866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6">
              <a:extLst>
                <a:ext uri="{FF2B5EF4-FFF2-40B4-BE49-F238E27FC236}">
                  <a16:creationId xmlns:a16="http://schemas.microsoft.com/office/drawing/2014/main" id="{540725D0-6E1F-4EED-B08C-BCD198BC53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052803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6">
              <a:extLst>
                <a:ext uri="{FF2B5EF4-FFF2-40B4-BE49-F238E27FC236}">
                  <a16:creationId xmlns:a16="http://schemas.microsoft.com/office/drawing/2014/main" id="{F30FF886-0C6A-4E27-A7CE-1962379516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9839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6">
              <a:extLst>
                <a:ext uri="{FF2B5EF4-FFF2-40B4-BE49-F238E27FC236}">
                  <a16:creationId xmlns:a16="http://schemas.microsoft.com/office/drawing/2014/main" id="{7D61DA73-8C3F-4E33-AF63-8113F53D22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570045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6">
              <a:extLst>
                <a:ext uri="{FF2B5EF4-FFF2-40B4-BE49-F238E27FC236}">
                  <a16:creationId xmlns:a16="http://schemas.microsoft.com/office/drawing/2014/main" id="{A42C082A-256A-45DB-885D-8C50595D0D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441694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6">
              <a:extLst>
                <a:ext uri="{FF2B5EF4-FFF2-40B4-BE49-F238E27FC236}">
                  <a16:creationId xmlns:a16="http://schemas.microsoft.com/office/drawing/2014/main" id="{3922BA56-5D10-4244-AD96-8F342711C7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11423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6">
              <a:extLst>
                <a:ext uri="{FF2B5EF4-FFF2-40B4-BE49-F238E27FC236}">
                  <a16:creationId xmlns:a16="http://schemas.microsoft.com/office/drawing/2014/main" id="{72F24CBD-66A6-4786-B1A4-5330308ACF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24452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6">
              <a:extLst>
                <a:ext uri="{FF2B5EF4-FFF2-40B4-BE49-F238E27FC236}">
                  <a16:creationId xmlns:a16="http://schemas.microsoft.com/office/drawing/2014/main" id="{80E9C3F6-4E3E-4D42-B945-D0B7D978B5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794181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6">
              <a:extLst>
                <a:ext uri="{FF2B5EF4-FFF2-40B4-BE49-F238E27FC236}">
                  <a16:creationId xmlns:a16="http://schemas.microsoft.com/office/drawing/2014/main" id="{2F89E7FB-CD73-4B3F-A73B-54493266DA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665831" y="1292033"/>
              <a:ext cx="347507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6">
              <a:extLst>
                <a:ext uri="{FF2B5EF4-FFF2-40B4-BE49-F238E27FC236}">
                  <a16:creationId xmlns:a16="http://schemas.microsoft.com/office/drawing/2014/main" id="{DBBD3DA9-FCE5-4D89-B714-E906E0A1A4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407210" y="1282432"/>
              <a:ext cx="347508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6">
              <a:extLst>
                <a:ext uri="{FF2B5EF4-FFF2-40B4-BE49-F238E27FC236}">
                  <a16:creationId xmlns:a16="http://schemas.microsoft.com/office/drawing/2014/main" id="{CA9A3985-C3FE-4B46-BEEC-B6A40300DB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6228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6">
              <a:extLst>
                <a:ext uri="{FF2B5EF4-FFF2-40B4-BE49-F238E27FC236}">
                  <a16:creationId xmlns:a16="http://schemas.microsoft.com/office/drawing/2014/main" id="{50A546B5-91BA-4EDD-B05F-8C1B4E4428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79238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6">
              <a:extLst>
                <a:ext uri="{FF2B5EF4-FFF2-40B4-BE49-F238E27FC236}">
                  <a16:creationId xmlns:a16="http://schemas.microsoft.com/office/drawing/2014/main" id="{C9948BC4-3951-4B3E-A36D-A037B3B3AF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8111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6">
              <a:extLst>
                <a:ext uri="{FF2B5EF4-FFF2-40B4-BE49-F238E27FC236}">
                  <a16:creationId xmlns:a16="http://schemas.microsoft.com/office/drawing/2014/main" id="{148CCE14-B97D-4845-896C-2A19A796FA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3201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6">
              <a:extLst>
                <a:ext uri="{FF2B5EF4-FFF2-40B4-BE49-F238E27FC236}">
                  <a16:creationId xmlns:a16="http://schemas.microsoft.com/office/drawing/2014/main" id="{F64BE59A-FC00-416D-8578-63427F625D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350888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6">
              <a:extLst>
                <a:ext uri="{FF2B5EF4-FFF2-40B4-BE49-F238E27FC236}">
                  <a16:creationId xmlns:a16="http://schemas.microsoft.com/office/drawing/2014/main" id="{30E99D59-46C6-4AF7-9CEC-477F81C2753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567840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6">
              <a:extLst>
                <a:ext uri="{FF2B5EF4-FFF2-40B4-BE49-F238E27FC236}">
                  <a16:creationId xmlns:a16="http://schemas.microsoft.com/office/drawing/2014/main" id="{CF365C78-211C-4257-AB87-37938DE1AC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0366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6">
              <a:extLst>
                <a:ext uri="{FF2B5EF4-FFF2-40B4-BE49-F238E27FC236}">
                  <a16:creationId xmlns:a16="http://schemas.microsoft.com/office/drawing/2014/main" id="{3A6498F5-FC87-4C8C-84E0-32BF04F57B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2061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6">
              <a:extLst>
                <a:ext uri="{FF2B5EF4-FFF2-40B4-BE49-F238E27FC236}">
                  <a16:creationId xmlns:a16="http://schemas.microsoft.com/office/drawing/2014/main" id="{00BF201C-ABBC-45E7-A185-4C1D61BF64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439489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6">
              <a:extLst>
                <a:ext uri="{FF2B5EF4-FFF2-40B4-BE49-F238E27FC236}">
                  <a16:creationId xmlns:a16="http://schemas.microsoft.com/office/drawing/2014/main" id="{4A140651-7183-4E8E-8849-A8C1E15710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87339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6">
              <a:extLst>
                <a:ext uri="{FF2B5EF4-FFF2-40B4-BE49-F238E27FC236}">
                  <a16:creationId xmlns:a16="http://schemas.microsoft.com/office/drawing/2014/main" id="{EB02645E-F1C5-422A-BFBB-8F68E62EF4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09226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6">
              <a:extLst>
                <a:ext uri="{FF2B5EF4-FFF2-40B4-BE49-F238E27FC236}">
                  <a16:creationId xmlns:a16="http://schemas.microsoft.com/office/drawing/2014/main" id="{93FE0372-C975-4642-833C-8E84076A44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309219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6">
              <a:extLst>
                <a:ext uri="{FF2B5EF4-FFF2-40B4-BE49-F238E27FC236}">
                  <a16:creationId xmlns:a16="http://schemas.microsoft.com/office/drawing/2014/main" id="{E3C17CF2-DBE7-4EE4-92B4-0C1157C4ED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74504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6">
              <a:extLst>
                <a:ext uri="{FF2B5EF4-FFF2-40B4-BE49-F238E27FC236}">
                  <a16:creationId xmlns:a16="http://schemas.microsoft.com/office/drawing/2014/main" id="{93EEA8DF-5C13-4670-BBAF-9A66ACE72B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6199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6">
              <a:extLst>
                <a:ext uri="{FF2B5EF4-FFF2-40B4-BE49-F238E27FC236}">
                  <a16:creationId xmlns:a16="http://schemas.microsoft.com/office/drawing/2014/main" id="{2092211E-39A7-4E8F-9664-28528CEC81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180869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6">
              <a:extLst>
                <a:ext uri="{FF2B5EF4-FFF2-40B4-BE49-F238E27FC236}">
                  <a16:creationId xmlns:a16="http://schemas.microsoft.com/office/drawing/2014/main" id="{DBC830C7-9614-45AF-861B-DC786E60F2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1669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6">
              <a:extLst>
                <a:ext uri="{FF2B5EF4-FFF2-40B4-BE49-F238E27FC236}">
                  <a16:creationId xmlns:a16="http://schemas.microsoft.com/office/drawing/2014/main" id="{F7CBA1A3-A0FC-4C6D-8F86-3D7E941AF3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83364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6">
              <a:extLst>
                <a:ext uri="{FF2B5EF4-FFF2-40B4-BE49-F238E27FC236}">
                  <a16:creationId xmlns:a16="http://schemas.microsoft.com/office/drawing/2014/main" id="{D4B92F2A-A780-4DDB-AD2C-4C0FF89DF4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050598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6">
              <a:extLst>
                <a:ext uri="{FF2B5EF4-FFF2-40B4-BE49-F238E27FC236}">
                  <a16:creationId xmlns:a16="http://schemas.microsoft.com/office/drawing/2014/main" id="{362256D6-6F95-4676-B5EB-B0702B9F43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48642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6">
              <a:extLst>
                <a:ext uri="{FF2B5EF4-FFF2-40B4-BE49-F238E27FC236}">
                  <a16:creationId xmlns:a16="http://schemas.microsoft.com/office/drawing/2014/main" id="{19B8DAC3-2DF2-4B0D-BDF2-16329CE8BF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05295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6">
              <a:extLst>
                <a:ext uri="{FF2B5EF4-FFF2-40B4-BE49-F238E27FC236}">
                  <a16:creationId xmlns:a16="http://schemas.microsoft.com/office/drawing/2014/main" id="{FEAB9BF4-640C-41F0-B2C4-5F3D401C8B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92224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6">
              <a:extLst>
                <a:ext uri="{FF2B5EF4-FFF2-40B4-BE49-F238E27FC236}">
                  <a16:creationId xmlns:a16="http://schemas.microsoft.com/office/drawing/2014/main" id="{9A325EEB-39E6-48A5-849C-C2520722E9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58072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6">
              <a:extLst>
                <a:ext uri="{FF2B5EF4-FFF2-40B4-BE49-F238E27FC236}">
                  <a16:creationId xmlns:a16="http://schemas.microsoft.com/office/drawing/2014/main" id="{93986734-A938-435A-8905-73B3122B5C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57502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6">
              <a:extLst>
                <a:ext uri="{FF2B5EF4-FFF2-40B4-BE49-F238E27FC236}">
                  <a16:creationId xmlns:a16="http://schemas.microsoft.com/office/drawing/2014/main" id="{CFB715D4-31C1-43C0-A907-31EAA67784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79389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6">
              <a:extLst>
                <a:ext uri="{FF2B5EF4-FFF2-40B4-BE49-F238E27FC236}">
                  <a16:creationId xmlns:a16="http://schemas.microsoft.com/office/drawing/2014/main" id="{B6E607AB-57FB-464C-875D-787863F9A0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227801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6">
              <a:extLst>
                <a:ext uri="{FF2B5EF4-FFF2-40B4-BE49-F238E27FC236}">
                  <a16:creationId xmlns:a16="http://schemas.microsoft.com/office/drawing/2014/main" id="{EAB15D4F-D3E6-4FF2-B06E-343171D939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44475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6">
              <a:extLst>
                <a:ext uri="{FF2B5EF4-FFF2-40B4-BE49-F238E27FC236}">
                  <a16:creationId xmlns:a16="http://schemas.microsoft.com/office/drawing/2014/main" id="{BCD0B0F1-4784-4E67-861F-995E4090D4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663627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6">
              <a:extLst>
                <a:ext uri="{FF2B5EF4-FFF2-40B4-BE49-F238E27FC236}">
                  <a16:creationId xmlns:a16="http://schemas.microsoft.com/office/drawing/2014/main" id="{201DA176-DBD6-400C-83F0-5D2FD51B00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099451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6">
              <a:extLst>
                <a:ext uri="{FF2B5EF4-FFF2-40B4-BE49-F238E27FC236}">
                  <a16:creationId xmlns:a16="http://schemas.microsoft.com/office/drawing/2014/main" id="{70877D07-67EA-404E-8502-14F7219233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316404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6">
              <a:extLst>
                <a:ext uri="{FF2B5EF4-FFF2-40B4-BE49-F238E27FC236}">
                  <a16:creationId xmlns:a16="http://schemas.microsoft.com/office/drawing/2014/main" id="{AA704C79-7552-419E-B17F-EA9FE226F1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533356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6">
              <a:extLst>
                <a:ext uri="{FF2B5EF4-FFF2-40B4-BE49-F238E27FC236}">
                  <a16:creationId xmlns:a16="http://schemas.microsoft.com/office/drawing/2014/main" id="{4E61F97C-B318-4AEF-8F18-17E6F724A3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971100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6">
              <a:extLst>
                <a:ext uri="{FF2B5EF4-FFF2-40B4-BE49-F238E27FC236}">
                  <a16:creationId xmlns:a16="http://schemas.microsoft.com/office/drawing/2014/main" id="{FAE8D834-9BE6-467C-AFBF-002B5B4B0B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9188053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8" name="Gruppieren 3">
              <a:extLst>
                <a:ext uri="{FF2B5EF4-FFF2-40B4-BE49-F238E27FC236}">
                  <a16:creationId xmlns:a16="http://schemas.microsoft.com/office/drawing/2014/main" id="{DBA9D804-5934-48E1-B851-73D7BE2BC6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2363" y="1108678"/>
              <a:ext cx="871649" cy="347508"/>
              <a:chOff x="7848352" y="1035075"/>
              <a:chExt cx="720725" cy="287338"/>
            </a:xfrm>
          </p:grpSpPr>
          <p:cxnSp>
            <p:nvCxnSpPr>
              <p:cNvPr id="69" name="Gerade Verbindung 6">
                <a:extLst>
                  <a:ext uri="{FF2B5EF4-FFF2-40B4-BE49-F238E27FC236}">
                    <a16:creationId xmlns:a16="http://schemas.microsoft.com/office/drawing/2014/main" id="{C94F9A11-6E5E-471F-A324-AEDD6BE945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884071" y="1178744"/>
                <a:ext cx="287338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Gerade Verbindung 6">
                <a:extLst>
                  <a:ext uri="{FF2B5EF4-FFF2-40B4-BE49-F238E27FC236}">
                    <a16:creationId xmlns:a16="http://schemas.microsoft.com/office/drawing/2014/main" id="{77B4659D-FF80-4553-AA93-56187FD0A5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776121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Gerade Verbindung 6">
                <a:extLst>
                  <a:ext uri="{FF2B5EF4-FFF2-40B4-BE49-F238E27FC236}">
                    <a16:creationId xmlns:a16="http://schemas.microsoft.com/office/drawing/2014/main" id="{31482CE0-7AA7-4FC7-A042-25962C3C7A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136484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Gerade Verbindung 6">
                <a:extLst>
                  <a:ext uri="{FF2B5EF4-FFF2-40B4-BE49-F238E27FC236}">
                    <a16:creationId xmlns:a16="http://schemas.microsoft.com/office/drawing/2014/main" id="{C06837ED-2502-4764-BE2F-F58F570471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317459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Gerade Verbindung 6">
                <a:extLst>
                  <a:ext uri="{FF2B5EF4-FFF2-40B4-BE49-F238E27FC236}">
                    <a16:creationId xmlns:a16="http://schemas.microsoft.com/office/drawing/2014/main" id="{508BE678-45AE-4965-A13D-27D403FAC2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96846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9" name="Gerade Verbindung 6">
              <a:extLst>
                <a:ext uri="{FF2B5EF4-FFF2-40B4-BE49-F238E27FC236}">
                  <a16:creationId xmlns:a16="http://schemas.microsoft.com/office/drawing/2014/main" id="{DA6E27E9-58BB-46FD-942B-363051074D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712480" y="1282432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6">
              <a:extLst>
                <a:ext uri="{FF2B5EF4-FFF2-40B4-BE49-F238E27FC236}">
                  <a16:creationId xmlns:a16="http://schemas.microsoft.com/office/drawing/2014/main" id="{1B980786-7E59-481C-91A6-3138E48DCF4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929432" y="1274753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">
              <a:extLst>
                <a:ext uri="{FF2B5EF4-FFF2-40B4-BE49-F238E27FC236}">
                  <a16:creationId xmlns:a16="http://schemas.microsoft.com/office/drawing/2014/main" id="{F35D8C15-5DA3-422A-9AFA-4F0F42C087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146385" y="1274753"/>
              <a:ext cx="174713" cy="0"/>
            </a:xfrm>
            <a:prstGeom prst="line">
              <a:avLst/>
            </a:prstGeom>
            <a:noFill/>
            <a:ln w="889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2" name="Gruppieren 91">
              <a:extLst>
                <a:ext uri="{FF2B5EF4-FFF2-40B4-BE49-F238E27FC236}">
                  <a16:creationId xmlns:a16="http://schemas.microsoft.com/office/drawing/2014/main" id="{C28834CB-B7E8-4E94-97C7-3C79F37EC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35662" y="1095240"/>
              <a:ext cx="871649" cy="347507"/>
              <a:chOff x="7848352" y="1035075"/>
              <a:chExt cx="720725" cy="287338"/>
            </a:xfrm>
          </p:grpSpPr>
          <p:cxnSp>
            <p:nvCxnSpPr>
              <p:cNvPr id="64" name="Gerade Verbindung 6">
                <a:extLst>
                  <a:ext uri="{FF2B5EF4-FFF2-40B4-BE49-F238E27FC236}">
                    <a16:creationId xmlns:a16="http://schemas.microsoft.com/office/drawing/2014/main" id="{C75F84BC-C96E-479C-ADFB-A2E4D94F23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884071" y="1178744"/>
                <a:ext cx="287338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Gerade Verbindung 6">
                <a:extLst>
                  <a:ext uri="{FF2B5EF4-FFF2-40B4-BE49-F238E27FC236}">
                    <a16:creationId xmlns:a16="http://schemas.microsoft.com/office/drawing/2014/main" id="{77FCCC84-B7E6-48F4-A10E-DAAE4E3FB8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776121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Gerade Verbindung 6">
                <a:extLst>
                  <a:ext uri="{FF2B5EF4-FFF2-40B4-BE49-F238E27FC236}">
                    <a16:creationId xmlns:a16="http://schemas.microsoft.com/office/drawing/2014/main" id="{EAE0CC3A-8773-4768-A701-12D62C4065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136484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Gerade Verbindung 6">
                <a:extLst>
                  <a:ext uri="{FF2B5EF4-FFF2-40B4-BE49-F238E27FC236}">
                    <a16:creationId xmlns:a16="http://schemas.microsoft.com/office/drawing/2014/main" id="{155251D0-1158-4FB4-8DE5-8E0B3E77B8C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317459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Gerade Verbindung 6">
                <a:extLst>
                  <a:ext uri="{FF2B5EF4-FFF2-40B4-BE49-F238E27FC236}">
                    <a16:creationId xmlns:a16="http://schemas.microsoft.com/office/drawing/2014/main" id="{1F1A6D1B-5F38-4138-A3A3-2FA6B2E184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8496846" y="1178744"/>
                <a:ext cx="144462" cy="0"/>
              </a:xfrm>
              <a:prstGeom prst="line">
                <a:avLst/>
              </a:prstGeom>
              <a:noFill/>
              <a:ln w="8890" algn="ctr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AE38772C-7DC8-4DE2-AB9D-EB33C2B0A96D}"/>
                </a:ext>
              </a:extLst>
            </p:cNvPr>
            <p:cNvSpPr/>
            <p:nvPr/>
          </p:nvSpPr>
          <p:spPr>
            <a:xfrm>
              <a:off x="0" y="835418"/>
              <a:ext cx="12191573" cy="82365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74" name="Gerade Verbindung 6">
            <a:extLst>
              <a:ext uri="{FF2B5EF4-FFF2-40B4-BE49-F238E27FC236}">
                <a16:creationId xmlns:a16="http://schemas.microsoft.com/office/drawing/2014/main" id="{D65C48BD-3FDF-4BB6-94F7-FF72D4869F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8725" y="1303576"/>
            <a:ext cx="0" cy="1345872"/>
          </a:xfrm>
          <a:prstGeom prst="line">
            <a:avLst/>
          </a:prstGeom>
          <a:noFill/>
          <a:ln w="12700" algn="ctr">
            <a:solidFill>
              <a:srgbClr val="0072BC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1CF6F4E0-DFE6-4697-B8B2-818D204E215B}"/>
              </a:ext>
            </a:extLst>
          </p:cNvPr>
          <p:cNvSpPr txBox="1"/>
          <p:nvPr/>
        </p:nvSpPr>
        <p:spPr>
          <a:xfrm>
            <a:off x="841725" y="2463799"/>
            <a:ext cx="293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01.10.2019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86D81B74-FB5C-4F9F-9FA8-33DC03021C8C}"/>
              </a:ext>
            </a:extLst>
          </p:cNvPr>
          <p:cNvSpPr txBox="1"/>
          <p:nvPr/>
        </p:nvSpPr>
        <p:spPr>
          <a:xfrm>
            <a:off x="877436" y="2897890"/>
            <a:ext cx="33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P2 – P4 </a:t>
            </a:r>
            <a:br>
              <a:rPr lang="de-DE" dirty="0"/>
            </a:br>
            <a:r>
              <a:rPr lang="de-DE" dirty="0"/>
              <a:t>PH(Q)3 – PH(Q)4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1B030326-C4F5-44F9-B559-2D086F765EE4}"/>
              </a:ext>
            </a:extLst>
          </p:cNvPr>
          <p:cNvSpPr txBox="1"/>
          <p:nvPr/>
        </p:nvSpPr>
        <p:spPr>
          <a:xfrm>
            <a:off x="2822876" y="2449523"/>
            <a:ext cx="293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01.03.2020</a:t>
            </a:r>
          </a:p>
        </p:txBody>
      </p:sp>
      <p:cxnSp>
        <p:nvCxnSpPr>
          <p:cNvPr id="78" name="Gerade Verbindung 6">
            <a:extLst>
              <a:ext uri="{FF2B5EF4-FFF2-40B4-BE49-F238E27FC236}">
                <a16:creationId xmlns:a16="http://schemas.microsoft.com/office/drawing/2014/main" id="{4C55283F-49E3-40CF-B751-A70B883EF0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38119" y="1292693"/>
            <a:ext cx="0" cy="1345872"/>
          </a:xfrm>
          <a:prstGeom prst="line">
            <a:avLst/>
          </a:prstGeom>
          <a:noFill/>
          <a:ln w="12700" algn="ctr">
            <a:solidFill>
              <a:srgbClr val="0072BC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feld 78">
            <a:extLst>
              <a:ext uri="{FF2B5EF4-FFF2-40B4-BE49-F238E27FC236}">
                <a16:creationId xmlns:a16="http://schemas.microsoft.com/office/drawing/2014/main" id="{9A654B27-A988-4B80-8DE5-51ADB40B18BC}"/>
              </a:ext>
            </a:extLst>
          </p:cNvPr>
          <p:cNvSpPr txBox="1"/>
          <p:nvPr/>
        </p:nvSpPr>
        <p:spPr>
          <a:xfrm>
            <a:off x="2822876" y="2884099"/>
            <a:ext cx="33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P5 – P7 </a:t>
            </a:r>
            <a:br>
              <a:rPr lang="de-DE" dirty="0"/>
            </a:br>
            <a:r>
              <a:rPr lang="de-DE" dirty="0"/>
              <a:t>PH(Q)5 – PH(Q)7</a:t>
            </a:r>
          </a:p>
        </p:txBody>
      </p:sp>
      <p:cxnSp>
        <p:nvCxnSpPr>
          <p:cNvPr id="80" name="Gerade Verbindung 6">
            <a:extLst>
              <a:ext uri="{FF2B5EF4-FFF2-40B4-BE49-F238E27FC236}">
                <a16:creationId xmlns:a16="http://schemas.microsoft.com/office/drawing/2014/main" id="{43024478-1FB9-421F-B424-EBCE1C34D8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97594" y="1292693"/>
            <a:ext cx="0" cy="1345872"/>
          </a:xfrm>
          <a:prstGeom prst="line">
            <a:avLst/>
          </a:prstGeom>
          <a:noFill/>
          <a:ln w="12700" algn="ctr">
            <a:solidFill>
              <a:srgbClr val="0072BC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Inhaltsplatzhalter 2">
            <a:extLst>
              <a:ext uri="{FF2B5EF4-FFF2-40B4-BE49-F238E27FC236}">
                <a16:creationId xmlns:a16="http://schemas.microsoft.com/office/drawing/2014/main" id="{4AA32FD8-37A9-4598-837A-0B882FF08E51}"/>
              </a:ext>
            </a:extLst>
          </p:cNvPr>
          <p:cNvSpPr txBox="1">
            <a:spLocks/>
          </p:cNvSpPr>
          <p:nvPr/>
        </p:nvSpPr>
        <p:spPr>
          <a:xfrm>
            <a:off x="496554" y="3923258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Die Lieferzeiten für die Planetengetriebe G3 </a:t>
            </a:r>
            <a:br>
              <a:rPr lang="de-DE" dirty="0"/>
            </a:br>
            <a:r>
              <a:rPr lang="de-DE" dirty="0"/>
              <a:t>sind identisch mit denen der G2.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b="1" dirty="0">
                <a:solidFill>
                  <a:schemeClr val="accent3"/>
                </a:solidFill>
              </a:rPr>
              <a:t>Wann steigen Sie um?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93EFB586-BDCB-4813-80D3-316BF3FCDD28}"/>
              </a:ext>
            </a:extLst>
          </p:cNvPr>
          <p:cNvSpPr txBox="1"/>
          <p:nvPr/>
        </p:nvSpPr>
        <p:spPr>
          <a:xfrm>
            <a:off x="6238332" y="2626632"/>
            <a:ext cx="44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</a:t>
            </a:r>
            <a:r>
              <a:rPr lang="de-DE" sz="28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THAN JUST A GEARBOX</a:t>
            </a:r>
            <a:r>
              <a:rPr lang="de-DE" sz="2800" dirty="0">
                <a:solidFill>
                  <a:srgbClr val="A3A62C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.</a:t>
            </a:r>
            <a:r>
              <a:rPr lang="de-DE" sz="28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4E3F840F-73A5-4385-9762-B2B9AF3DBD79}"/>
              </a:ext>
            </a:extLst>
          </p:cNvPr>
          <p:cNvSpPr txBox="1"/>
          <p:nvPr/>
        </p:nvSpPr>
        <p:spPr>
          <a:xfrm>
            <a:off x="6238332" y="1906715"/>
            <a:ext cx="215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</a:t>
            </a:r>
            <a:r>
              <a:rPr lang="de-DE" sz="40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MORE</a:t>
            </a:r>
            <a:r>
              <a:rPr lang="de-DE" sz="4000" dirty="0">
                <a:solidFill>
                  <a:srgbClr val="A3A62C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.</a:t>
            </a:r>
            <a:r>
              <a:rPr lang="de-DE" sz="4000" dirty="0">
                <a:solidFill>
                  <a:schemeClr val="bg1"/>
                </a:solidFill>
                <a:highlight>
                  <a:srgbClr val="A3A62C"/>
                </a:highlight>
                <a:latin typeface="Exo 2" panose="00000500000000000000" pitchFamily="2" charset="0"/>
              </a:rPr>
              <a:t>   </a:t>
            </a:r>
            <a:endParaRPr lang="de-DE" dirty="0">
              <a:solidFill>
                <a:schemeClr val="bg1"/>
              </a:solidFill>
              <a:highlight>
                <a:srgbClr val="A3A62C"/>
              </a:highlight>
              <a:latin typeface="Exo 2" panose="00000500000000000000" pitchFamily="2" charset="0"/>
            </a:endParaRP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0B83DB52-9307-4EA4-9530-632DEADE8437}"/>
              </a:ext>
            </a:extLst>
          </p:cNvPr>
          <p:cNvSpPr txBox="1"/>
          <p:nvPr/>
        </p:nvSpPr>
        <p:spPr>
          <a:xfrm>
            <a:off x="4641745" y="2449523"/>
            <a:ext cx="293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2"/>
                </a:solidFill>
              </a:rPr>
              <a:t>01.05.2020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61C16A1A-498A-4219-BEEB-C8BB2365AB2D}"/>
              </a:ext>
            </a:extLst>
          </p:cNvPr>
          <p:cNvSpPr txBox="1"/>
          <p:nvPr/>
        </p:nvSpPr>
        <p:spPr>
          <a:xfrm>
            <a:off x="4641745" y="2884099"/>
            <a:ext cx="339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P8 – P9 </a:t>
            </a:r>
            <a:br>
              <a:rPr lang="de-DE" dirty="0"/>
            </a:br>
            <a:r>
              <a:rPr lang="de-DE" dirty="0"/>
              <a:t>PH(Q)8</a:t>
            </a:r>
          </a:p>
        </p:txBody>
      </p:sp>
    </p:spTree>
    <p:extLst>
      <p:ext uri="{BB962C8B-B14F-4D97-AF65-F5344CB8AC3E}">
        <p14:creationId xmlns:p14="http://schemas.microsoft.com/office/powerpoint/2010/main" val="22305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9" grpId="0"/>
      <p:bldP spid="83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D61CF1E-429E-41F6-9107-A2D3B4BB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28" y="1282172"/>
            <a:ext cx="7424928" cy="5009347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Bis zu 59,5 % mehr </a:t>
            </a:r>
            <a:br>
              <a:rPr lang="de-DE" dirty="0"/>
            </a:br>
            <a:r>
              <a:rPr lang="de-DE" dirty="0"/>
              <a:t>Beschleunigungsmoment.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PERFORMANCE: Beschleunigungsmoment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9A63908-D6AC-4CC2-B287-A2B0581494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79D0148-4B9A-42F8-B9AF-566138CDA9E7}"/>
              </a:ext>
            </a:extLst>
          </p:cNvPr>
          <p:cNvSpPr/>
          <p:nvPr/>
        </p:nvSpPr>
        <p:spPr>
          <a:xfrm>
            <a:off x="5391150" y="1348847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7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677373B-533C-472E-A495-40A6BEDD9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428" y="1463737"/>
            <a:ext cx="7173278" cy="489013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Bis zu 66,7 % mehr </a:t>
            </a:r>
            <a:br>
              <a:rPr lang="de-DE" dirty="0"/>
            </a:br>
            <a:r>
              <a:rPr lang="de-DE" dirty="0"/>
              <a:t>Nennmoment.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PERFORMANCE: Nennmoment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54C0074-8E95-47F0-AB78-B4FFAC909F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0885C8A-7996-43EF-92B2-36F5C0B52EFC}"/>
              </a:ext>
            </a:extLst>
          </p:cNvPr>
          <p:cNvSpPr/>
          <p:nvPr/>
        </p:nvSpPr>
        <p:spPr>
          <a:xfrm>
            <a:off x="5391150" y="1558397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FB936D6-CDEA-4675-A8C4-B33A06B4F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222" y="1480842"/>
            <a:ext cx="7165181" cy="491088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Bis zu 57,5 % mehr </a:t>
            </a:r>
            <a:br>
              <a:rPr lang="de-DE" dirty="0"/>
            </a:br>
            <a:r>
              <a:rPr lang="de-DE" dirty="0"/>
              <a:t>Not-Aus-Moment.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PERFORMANCE : Not-Aus-Moment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E734D2-2743-489F-9622-96A30B62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AE7E3BB-559D-4F7C-8E83-B70F121FEDD8}"/>
              </a:ext>
            </a:extLst>
          </p:cNvPr>
          <p:cNvSpPr/>
          <p:nvPr/>
        </p:nvSpPr>
        <p:spPr>
          <a:xfrm>
            <a:off x="5391150" y="1586972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1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4B035A8-5C0D-4529-8341-880C50E76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"/>
          <a:stretch/>
        </p:blipFill>
        <p:spPr>
          <a:xfrm>
            <a:off x="4582928" y="1425545"/>
            <a:ext cx="7071165" cy="4822034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r>
              <a:rPr lang="de-DE" dirty="0"/>
              <a:t>Erhöhung der Eintriebsdrehzahl: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Im Zyklusbetrieb um bis zu 33,3 %.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Im Dauerbetrieb um bis zu 44,7 %.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PERFORMANCE: Eintriebsdrehzahl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E734D2-2743-489F-9622-96A30B62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2BEE942-8F8D-44B2-9083-8CF8983E6813}"/>
              </a:ext>
            </a:extLst>
          </p:cNvPr>
          <p:cNvSpPr/>
          <p:nvPr/>
        </p:nvSpPr>
        <p:spPr>
          <a:xfrm>
            <a:off x="5391150" y="1548872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9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D43A71F-AB68-4596-B344-503588669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09" y="1424789"/>
            <a:ext cx="7157085" cy="4914424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D6A740-DEC9-4D82-AAA9-D32C7733FB25}"/>
              </a:ext>
            </a:extLst>
          </p:cNvPr>
          <p:cNvSpPr txBox="1">
            <a:spLocks/>
          </p:cNvSpPr>
          <p:nvPr/>
        </p:nvSpPr>
        <p:spPr>
          <a:xfrm>
            <a:off x="537906" y="1463737"/>
            <a:ext cx="11161800" cy="166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Bis zu 50,1 % </a:t>
            </a:r>
            <a:br>
              <a:rPr lang="de-DE" dirty="0"/>
            </a:br>
            <a:r>
              <a:rPr lang="de-DE" dirty="0"/>
              <a:t>mehr Verdrehsteifigkeit. 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6" name="Rechtwinkliges Dreieck 5">
            <a:extLst>
              <a:ext uri="{FF2B5EF4-FFF2-40B4-BE49-F238E27FC236}">
                <a16:creationId xmlns:a16="http://schemas.microsoft.com/office/drawing/2014/main" id="{2D6B4C70-133C-43B7-A27C-C860B0474EF4}"/>
              </a:ext>
            </a:extLst>
          </p:cNvPr>
          <p:cNvSpPr>
            <a:spLocks noChangeAspect="1"/>
          </p:cNvSpPr>
          <p:nvPr/>
        </p:nvSpPr>
        <p:spPr>
          <a:xfrm>
            <a:off x="0" y="3375852"/>
            <a:ext cx="5627686" cy="3585667"/>
          </a:xfrm>
          <a:prstGeom prst="rtTriangl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D7E02A-0D98-49E8-82C6-7F750AB9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PERFORMANCE: Verdrehsteifigkeit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E734D2-2743-489F-9622-96A30B6247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2139" y="3592561"/>
            <a:ext cx="2948932" cy="27681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3C43647-BD51-4443-8019-0330E7E4AF43}"/>
              </a:ext>
            </a:extLst>
          </p:cNvPr>
          <p:cNvSpPr/>
          <p:nvPr/>
        </p:nvSpPr>
        <p:spPr>
          <a:xfrm>
            <a:off x="5391150" y="1567922"/>
            <a:ext cx="5210175" cy="363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4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AC43708D-4337-4051-8E6B-EFB80F8B0D03}"/>
              </a:ext>
            </a:extLst>
          </p:cNvPr>
          <p:cNvSpPr txBox="1">
            <a:spLocks/>
          </p:cNvSpPr>
          <p:nvPr/>
        </p:nvSpPr>
        <p:spPr>
          <a:xfrm>
            <a:off x="537906" y="1463736"/>
            <a:ext cx="11161800" cy="553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400" b="1" dirty="0">
                <a:solidFill>
                  <a:schemeClr val="accent3"/>
                </a:solidFill>
              </a:rPr>
              <a:t>Mehr Moment!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Breitere Verzahnung.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>
                <a:sym typeface="Wingdings" panose="05000000000000000000" pitchFamily="2" charset="2"/>
              </a:rPr>
              <a:t>Optional nitriergehärtete Gehäuseverzahnung.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PERFORMANCE für Ihre Maschine!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01391BA-C30E-4438-B2EE-65A70BFA3D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4270" y="1010886"/>
            <a:ext cx="5982357" cy="566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774E9B-6935-4A37-BC0E-3C92A22738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4423" y="4484536"/>
            <a:ext cx="3740990" cy="280741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2915BEF-6EE7-4A8A-99C7-6B0E5FB1B7F2}"/>
              </a:ext>
            </a:extLst>
          </p:cNvPr>
          <p:cNvGrpSpPr>
            <a:grpSpLocks noChangeAspect="1"/>
          </p:cNvGrpSpPr>
          <p:nvPr/>
        </p:nvGrpSpPr>
        <p:grpSpPr>
          <a:xfrm>
            <a:off x="803275" y="2478259"/>
            <a:ext cx="2178512" cy="1548452"/>
            <a:chOff x="916177" y="3223371"/>
            <a:chExt cx="3922951" cy="2788371"/>
          </a:xfrm>
        </p:grpSpPr>
        <p:pic>
          <p:nvPicPr>
            <p:cNvPr id="9" name="Grafik 8" descr="Ein Bild, das Maschine enthält.&#10;&#10;Automatisch generierte Beschreibung">
              <a:extLst>
                <a:ext uri="{FF2B5EF4-FFF2-40B4-BE49-F238E27FC236}">
                  <a16:creationId xmlns:a16="http://schemas.microsoft.com/office/drawing/2014/main" id="{C51E8144-44EC-4BA6-9842-97746C1C9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35000"/>
            </a:blip>
            <a:stretch>
              <a:fillRect/>
            </a:stretch>
          </p:blipFill>
          <p:spPr>
            <a:xfrm>
              <a:off x="916177" y="3223371"/>
              <a:ext cx="1533963" cy="2002805"/>
            </a:xfrm>
            <a:prstGeom prst="rect">
              <a:avLst/>
            </a:prstGeom>
          </p:spPr>
        </p:pic>
        <p:pic>
          <p:nvPicPr>
            <p:cNvPr id="10" name="Grafik 9" descr="Ein Bild, das Gebäude enthält.&#10;&#10;Automatisch generierte Beschreibung">
              <a:extLst>
                <a:ext uri="{FF2B5EF4-FFF2-40B4-BE49-F238E27FC236}">
                  <a16:creationId xmlns:a16="http://schemas.microsoft.com/office/drawing/2014/main" id="{F27849A4-DD54-4556-B630-22A0BAC4A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5699" y="3310687"/>
              <a:ext cx="2083429" cy="2701055"/>
            </a:xfrm>
            <a:prstGeom prst="rect">
              <a:avLst/>
            </a:prstGeom>
          </p:spPr>
        </p:pic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442ED267-72B8-49C8-A40E-F052E91DFC9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548834" y="1740344"/>
            <a:ext cx="1001909" cy="4526814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2882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>
            <a:extLst>
              <a:ext uri="{FF2B5EF4-FFF2-40B4-BE49-F238E27FC236}">
                <a16:creationId xmlns:a16="http://schemas.microsoft.com/office/drawing/2014/main" id="{0B84DDE9-AAFA-4A8B-81A9-7E4BA492B546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531502" y="847268"/>
            <a:ext cx="6942007" cy="3828102"/>
          </a:xfrm>
          <a:prstGeom prst="rect">
            <a:avLst/>
          </a:prstGeom>
        </p:spPr>
      </p:pic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FB918BD7-89EB-4E53-9909-E8D3AA51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05301"/>
            <a:ext cx="11161800" cy="4861225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b="1" dirty="0">
                <a:solidFill>
                  <a:schemeClr val="accent3"/>
                </a:solidFill>
              </a:rPr>
              <a:t>Sie sparen Platz! 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Kleiner Bauraum.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Geringes Gewicht.</a:t>
            </a:r>
          </a:p>
          <a:p>
            <a:pPr marL="285750" indent="-285750"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dirty="0"/>
              <a:t>Großes Drehmoment.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600"/>
              </a:spcAft>
              <a:buNone/>
            </a:pPr>
            <a:endParaRPr lang="de-DE" sz="2400" b="1" dirty="0">
              <a:solidFill>
                <a:schemeClr val="accent4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br>
              <a:rPr lang="de-DE" sz="2400" b="1" dirty="0">
                <a:solidFill>
                  <a:schemeClr val="accent4"/>
                </a:solidFill>
              </a:rPr>
            </a:br>
            <a:br>
              <a:rPr lang="de-DE" sz="2400" b="1" dirty="0">
                <a:solidFill>
                  <a:schemeClr val="accent4"/>
                </a:solidFill>
              </a:rPr>
            </a:br>
            <a:r>
              <a:rPr lang="de-DE" sz="2400" b="1" dirty="0">
                <a:solidFill>
                  <a:schemeClr val="accent4"/>
                </a:solidFill>
              </a:rPr>
              <a:t>Nutzen Sie die Vorteile des Direktanbaus! 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Kein Motoradapter.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Geringes Gewicht.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Höchste Antriebsdynamik.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Gesteigerte Leistungsdichte um 65 %.</a:t>
            </a:r>
          </a:p>
          <a:p>
            <a:pPr marL="285750" indent="-285750">
              <a:spcBef>
                <a:spcPts val="600"/>
              </a:spcBef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de-DE" dirty="0"/>
              <a:t>Einbaufertige Antriebslösung.</a:t>
            </a:r>
          </a:p>
          <a:p>
            <a:pPr marL="0" indent="0">
              <a:spcBef>
                <a:spcPts val="600"/>
              </a:spcBef>
              <a:buClr>
                <a:schemeClr val="accent3"/>
              </a:buClr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87582C7B-B5DE-49EF-B995-E14C2F23BF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47898" y="1773411"/>
            <a:ext cx="1832815" cy="17283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72DD6A68-3D37-4755-9F7A-66A96A8851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94538" y="1286275"/>
            <a:ext cx="2049677" cy="1727042"/>
          </a:xfrm>
          <a:prstGeom prst="rect">
            <a:avLst/>
          </a:prstGeom>
        </p:spPr>
      </p:pic>
      <p:sp>
        <p:nvSpPr>
          <p:cNvPr id="13" name="Rechtwinkliges Dreieck 12">
            <a:extLst>
              <a:ext uri="{FF2B5EF4-FFF2-40B4-BE49-F238E27FC236}">
                <a16:creationId xmlns:a16="http://schemas.microsoft.com/office/drawing/2014/main" id="{D9E33637-7BDB-450E-8F56-B9EE9C93E370}"/>
              </a:ext>
            </a:extLst>
          </p:cNvPr>
          <p:cNvSpPr>
            <a:spLocks noChangeAspect="1"/>
          </p:cNvSpPr>
          <p:nvPr/>
        </p:nvSpPr>
        <p:spPr>
          <a:xfrm flipH="1">
            <a:off x="6564313" y="3272333"/>
            <a:ext cx="5627686" cy="3585667"/>
          </a:xfrm>
          <a:prstGeom prst="rtTriangle">
            <a:avLst/>
          </a:prstGeom>
          <a:gradFill flip="none" rotWithShape="1">
            <a:gsLst>
              <a:gs pos="11000">
                <a:schemeClr val="accent4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6233E-F15F-4E4F-A455-C032BF188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PERFORMANCE für Ihre Maschine!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B402B33-FB2D-42B0-94BF-9BE74C0B00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36103" y="3021235"/>
            <a:ext cx="5005685" cy="3330778"/>
          </a:xfrm>
          <a:prstGeom prst="rect">
            <a:avLst/>
          </a:prstGeom>
          <a:ln>
            <a:noFill/>
          </a:ln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50C756D-71E1-4FF6-8290-5CE7A531A405}"/>
              </a:ext>
            </a:extLst>
          </p:cNvPr>
          <p:cNvCxnSpPr>
            <a:cxnSpLocks/>
          </p:cNvCxnSpPr>
          <p:nvPr/>
        </p:nvCxnSpPr>
        <p:spPr>
          <a:xfrm flipV="1">
            <a:off x="4645334" y="2976312"/>
            <a:ext cx="1027713" cy="607579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A26171-2716-433D-997B-8EEFBE125078}"/>
              </a:ext>
            </a:extLst>
          </p:cNvPr>
          <p:cNvCxnSpPr>
            <a:cxnSpLocks/>
          </p:cNvCxnSpPr>
          <p:nvPr/>
        </p:nvCxnSpPr>
        <p:spPr>
          <a:xfrm flipV="1">
            <a:off x="6554452" y="2661626"/>
            <a:ext cx="1070318" cy="632765"/>
          </a:xfrm>
          <a:prstGeom prst="straightConnector1">
            <a:avLst/>
          </a:prstGeom>
          <a:ln w="22225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A94459B5-B295-45CF-A835-C068CD0C2251}"/>
              </a:ext>
            </a:extLst>
          </p:cNvPr>
          <p:cNvSpPr txBox="1"/>
          <p:nvPr/>
        </p:nvSpPr>
        <p:spPr>
          <a:xfrm>
            <a:off x="6962951" y="3048196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5687FD5-8E36-470E-B742-E57F4055E9DC}"/>
              </a:ext>
            </a:extLst>
          </p:cNvPr>
          <p:cNvSpPr txBox="1"/>
          <p:nvPr/>
        </p:nvSpPr>
        <p:spPr>
          <a:xfrm>
            <a:off x="5024352" y="3329012"/>
            <a:ext cx="48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3"/>
                </a:solidFill>
              </a:rPr>
              <a:t>L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1FB17353-00D5-4DD7-8F2B-0713096A83F1}"/>
              </a:ext>
            </a:extLst>
          </p:cNvPr>
          <p:cNvSpPr/>
          <p:nvPr/>
        </p:nvSpPr>
        <p:spPr>
          <a:xfrm>
            <a:off x="9166281" y="5476650"/>
            <a:ext cx="27072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600"/>
              </a:spcBef>
              <a:buClr>
                <a:schemeClr val="accent4"/>
              </a:buClr>
            </a:pPr>
            <a:r>
              <a:rPr lang="de-DE" sz="2800" b="1" dirty="0">
                <a:solidFill>
                  <a:schemeClr val="bg1"/>
                </a:solidFill>
              </a:rPr>
              <a:t>Kompakteste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Planetengetriebemotoren</a:t>
            </a:r>
            <a:br>
              <a:rPr lang="de-DE" b="1" dirty="0">
                <a:solidFill>
                  <a:schemeClr val="bg1"/>
                </a:solidFill>
              </a:rPr>
            </a:br>
            <a:r>
              <a:rPr lang="de-DE" b="1" dirty="0">
                <a:solidFill>
                  <a:schemeClr val="bg1"/>
                </a:solidFill>
              </a:rPr>
              <a:t>auf dem Markt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2493CFD-DDA9-483E-99D5-50259D508F6A}"/>
              </a:ext>
            </a:extLst>
          </p:cNvPr>
          <p:cNvSpPr txBox="1"/>
          <p:nvPr/>
        </p:nvSpPr>
        <p:spPr>
          <a:xfrm>
            <a:off x="3807862" y="1558521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4B6C2D9-A06E-419C-89CD-41FB0DB3C49C}"/>
              </a:ext>
            </a:extLst>
          </p:cNvPr>
          <p:cNvSpPr txBox="1"/>
          <p:nvPr/>
        </p:nvSpPr>
        <p:spPr>
          <a:xfrm>
            <a:off x="5875864" y="1373855"/>
            <a:ext cx="1047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487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1945</Words>
  <Application>Microsoft Office PowerPoint</Application>
  <PresentationFormat>Breitbild</PresentationFormat>
  <Paragraphs>644</Paragraphs>
  <Slides>20</Slides>
  <Notes>19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Exo 2</vt:lpstr>
      <vt:lpstr>Wingdings</vt:lpstr>
      <vt:lpstr>Office</vt:lpstr>
      <vt:lpstr>Planetengetriebe  von STÖBER.</vt:lpstr>
      <vt:lpstr>Ein Upgrade bedeutet für Sie…</vt:lpstr>
      <vt:lpstr>Mehr PERFORMANCE: Beschleunigungsmoment</vt:lpstr>
      <vt:lpstr>Mehr PERFORMANCE: Nennmoment</vt:lpstr>
      <vt:lpstr>Mehr PERFORMANCE : Not-Aus-Moment</vt:lpstr>
      <vt:lpstr>Mehr PERFORMANCE: Eintriebsdrehzahl</vt:lpstr>
      <vt:lpstr>Mehr PERFORMANCE: Verdrehsteifigkeit</vt:lpstr>
      <vt:lpstr>Mehr PERFORMANCE für Ihre Maschine!</vt:lpstr>
      <vt:lpstr>Mehr PERFORMANCE für Ihre Maschine!</vt:lpstr>
      <vt:lpstr>PowerPoint-Präsentation</vt:lpstr>
      <vt:lpstr>PowerPoint-Präsentation</vt:lpstr>
      <vt:lpstr>Direktanbau P: Veränderung der Baulängen im Vergleich</vt:lpstr>
      <vt:lpstr>Direktanbau PH: Veränderung der Baulängen im Vergleich</vt:lpstr>
      <vt:lpstr>PowerPoint-Präsentation</vt:lpstr>
      <vt:lpstr>Mehr PRÄZISION mit Planetengetrieben von STÖBER</vt:lpstr>
      <vt:lpstr>PASSGENAU für Ihre individuellen Anforderungen</vt:lpstr>
      <vt:lpstr>Formschönes Design</vt:lpstr>
      <vt:lpstr>Planetengetriebe von STÖBER</vt:lpstr>
      <vt:lpstr>Make it yours! STÖBER Configurator</vt:lpstr>
      <vt:lpstr>Timeline für Ihr Upgrade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Vergleich G2 zu G3</dc:title>
  <dc:creator>Göransson, Ulla</dc:creator>
  <cp:lastModifiedBy>Grotzfeld, Claudia</cp:lastModifiedBy>
  <cp:revision>90</cp:revision>
  <cp:lastPrinted>2019-11-25T12:01:20Z</cp:lastPrinted>
  <dcterms:created xsi:type="dcterms:W3CDTF">2019-11-07T08:51:09Z</dcterms:created>
  <dcterms:modified xsi:type="dcterms:W3CDTF">2020-01-15T11:52:46Z</dcterms:modified>
</cp:coreProperties>
</file>