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307" r:id="rId3"/>
    <p:sldId id="337" r:id="rId4"/>
    <p:sldId id="260" r:id="rId5"/>
    <p:sldId id="302" r:id="rId6"/>
    <p:sldId id="334" r:id="rId7"/>
    <p:sldId id="333" r:id="rId8"/>
    <p:sldId id="335" r:id="rId9"/>
    <p:sldId id="338" r:id="rId10"/>
    <p:sldId id="261" r:id="rId11"/>
    <p:sldId id="304" r:id="rId12"/>
    <p:sldId id="336" r:id="rId13"/>
    <p:sldId id="263" r:id="rId14"/>
    <p:sldId id="303" r:id="rId15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888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62C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11B94-14F9-4291-9CC6-456983799C86}" v="1" dt="2021-04-08T11:32:51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1963" autoAdjust="0"/>
  </p:normalViewPr>
  <p:slideViewPr>
    <p:cSldViewPr snapToGrid="0" snapToObjects="1">
      <p:cViewPr varScale="1">
        <p:scale>
          <a:sx n="62" d="100"/>
          <a:sy n="62" d="100"/>
        </p:scale>
        <p:origin x="1014" y="60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294"/>
        <p:guide orient="horz" pos="2863"/>
        <p:guide orient="horz" pos="2387"/>
        <p:guide orient="horz" pos="1888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08A11B94-14F9-4291-9CC6-456983799C86}"/>
    <pc:docChg chg="addSld modSld">
      <pc:chgData name="Grotzfeld, Claudia" userId="e45a4c30-6f52-4960-b995-3eb4b79be813" providerId="ADAL" clId="{08A11B94-14F9-4291-9CC6-456983799C86}" dt="2021-04-08T11:32:51.099" v="0"/>
      <pc:docMkLst>
        <pc:docMk/>
      </pc:docMkLst>
      <pc:sldChg chg="add">
        <pc:chgData name="Grotzfeld, Claudia" userId="e45a4c30-6f52-4960-b995-3eb4b79be813" providerId="ADAL" clId="{08A11B94-14F9-4291-9CC6-456983799C86}" dt="2021-04-08T11:32:51.099" v="0"/>
        <pc:sldMkLst>
          <pc:docMk/>
          <pc:sldMk cId="3077656055" sldId="333"/>
        </pc:sldMkLst>
      </pc:sldChg>
      <pc:sldChg chg="add">
        <pc:chgData name="Grotzfeld, Claudia" userId="e45a4c30-6f52-4960-b995-3eb4b79be813" providerId="ADAL" clId="{08A11B94-14F9-4291-9CC6-456983799C86}" dt="2021-04-08T11:32:51.099" v="0"/>
        <pc:sldMkLst>
          <pc:docMk/>
          <pc:sldMk cId="2887510510" sldId="334"/>
        </pc:sldMkLst>
      </pc:sldChg>
      <pc:sldChg chg="add">
        <pc:chgData name="Grotzfeld, Claudia" userId="e45a4c30-6f52-4960-b995-3eb4b79be813" providerId="ADAL" clId="{08A11B94-14F9-4291-9CC6-456983799C86}" dt="2021-04-08T11:32:51.099" v="0"/>
        <pc:sldMkLst>
          <pc:docMk/>
          <pc:sldMk cId="2268780105" sldId="335"/>
        </pc:sldMkLst>
      </pc:sldChg>
      <pc:sldChg chg="add">
        <pc:chgData name="Grotzfeld, Claudia" userId="e45a4c30-6f52-4960-b995-3eb4b79be813" providerId="ADAL" clId="{08A11B94-14F9-4291-9CC6-456983799C86}" dt="2021-04-08T11:32:51.099" v="0"/>
        <pc:sldMkLst>
          <pc:docMk/>
          <pc:sldMk cId="3120499926" sldId="338"/>
        </pc:sldMkLst>
      </pc:sldChg>
    </pc:docChg>
  </pc:docChgLst>
  <pc:docChgLst>
    <pc:chgData name="Grotzfeld, Claudia" userId="e45a4c30-6f52-4960-b995-3eb4b79be813" providerId="ADAL" clId="{5B7B0CF4-A681-4CDB-B898-7AAD87CEF9DD}"/>
    <pc:docChg chg="mod">
      <pc:chgData name="Grotzfeld, Claudia" userId="e45a4c30-6f52-4960-b995-3eb4b79be813" providerId="ADAL" clId="{5B7B0CF4-A681-4CDB-B898-7AAD87CEF9DD}" dt="2020-01-15T11:52:55.237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Space-saving machine and installation concept thanks to an extremely compact design.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Maximum drive dynamics due to the very low mass moment of inertia in direct attachment. The elimination of a motor adapter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guarantees </a:t>
            </a:r>
            <a:r>
              <a:t>maximum drive dynamics.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4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dirty="0"/>
              <a:t>The increased idler pin diameter and wider </a:t>
            </a:r>
            <a:r>
              <a:rPr dirty="0" err="1"/>
              <a:t>toothing</a:t>
            </a:r>
            <a:r>
              <a:rPr dirty="0"/>
              <a:t> in the output stage improve emergency-off torque as well as load capacity.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/>
              <a:t>High-quality housing and toothing with innovative </a:t>
            </a:r>
            <a:r>
              <a:rPr sz="2000"/>
              <a:t>production technologies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Deliver maximum positioning accuracy with minimal backlash as low as ≤ 1 arcmin.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Result in high acceleration torques while ensuring maximum running accuracy and precision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>
                <a:solidFill>
                  <a:schemeClr val="accent1">
                    <a:lumMod val="75000"/>
                  </a:schemeClr>
                </a:solidFill>
              </a:rPr>
              <a:t>For example, </a:t>
            </a:r>
            <a:r>
              <a:t>STOBER rack and pinion drives, which have a radial runout of ≤ 10 μm.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Space-saving machine and installation concept thanks to an extremely compact design.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Maximum drive dynamics due to the very low mass moment of inertia in direct attachment. The elimination of a motor adapter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guarantees </a:t>
            </a:r>
            <a:r>
              <a:t>maximum drive dynamics.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4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26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Unique interface technology for connecting motors of various sizes.</a:t>
            </a:r>
            <a:br/>
            <a:r>
              <a:rPr sz="1600"/>
              <a:t>STOBER motor adapters…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...are available in many different specifications, including a ServoStop variant with integrated brake.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...can be combined with standard or backlash-reduced gear units.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...in the large version with an extra-large motor plate can be connected to the most compact STOBER gear units with motors in large designs—a unique selling point!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t>Planetary gear units </a:t>
            </a:r>
            <a:br/>
            <a:r>
              <a:t>from STOBER.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/>
          <a:lstStyle/>
          <a:p>
            <a:r>
              <a:t>High-performance. Precise. Perfect fit.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All options are at your disposal!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Versatile machine design.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Exceptional variety of combinations </a:t>
            </a:r>
            <a:br>
              <a:rPr lang="de-DE" dirty="0"/>
            </a:br>
            <a:r>
              <a:rPr dirty="0"/>
              <a:t>and options.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Largest possible combination of gear units </a:t>
            </a:r>
            <a:br>
              <a:rPr lang="de-DE" dirty="0"/>
            </a:br>
            <a:r>
              <a:rPr dirty="0"/>
              <a:t>and motors with direct attachment.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Variable adapter designs.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PERFECTLY ADAPTED to your individual requirements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96240" y="5466057"/>
            <a:ext cx="3342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3"/>
                </a:solidFill>
              </a:rPr>
              <a:t>The right configuration for </a:t>
            </a:r>
            <a:br>
              <a:rPr sz="2000" b="1" dirty="0">
                <a:solidFill>
                  <a:schemeClr val="accent3"/>
                </a:solidFill>
              </a:rPr>
            </a:br>
            <a:r>
              <a:rPr sz="2000" b="1" dirty="0">
                <a:solidFill>
                  <a:schemeClr val="accent3"/>
                </a:solidFill>
              </a:rPr>
              <a:t>any requirement!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19675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Planetary gear units from STOBER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 dirty="0">
                <a:solidFill>
                  <a:schemeClr val="accent3"/>
                </a:solidFill>
              </a:rPr>
              <a:t>High-performance. Precise. Perfect fit.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The most compact planetary geared motors on the market.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Superior precision and performance.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Exceptional variety of combinations and options.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Extreme ruggedness.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Ready-to-install drive solutions for machine tool </a:t>
            </a:r>
            <a:br>
              <a:rPr lang="de-DE" dirty="0"/>
            </a:br>
            <a:r>
              <a:rPr dirty="0"/>
              <a:t>and packaging machines as well as automation and </a:t>
            </a:r>
            <a:br>
              <a:rPr lang="de-DE" dirty="0"/>
            </a:br>
            <a:r>
              <a:rPr dirty="0"/>
              <a:t>robotics applications.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EA46C5-1E08-4DA0-BBB3-0FA7DAA61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2658" y="1275150"/>
            <a:ext cx="6795702" cy="49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STOBER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3"/>
                </a:solidFill>
              </a:rPr>
              <a:t>Your right drive and automation solution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Quick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just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clicks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Filter, compare, save and share.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Download 3D </a:t>
            </a:r>
            <a:r>
              <a:rPr lang="en-US" dirty="0"/>
              <a:t>models, dimensional drawings or technical data </a:t>
            </a:r>
            <a:r>
              <a:rPr lang="de-DE" dirty="0" err="1"/>
              <a:t>sheets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Request a quote directly!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31865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F225E8E-9121-4B06-B037-BD167DF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2801" y="836591"/>
            <a:ext cx="6325777" cy="6531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3493D8-63FD-4961-849C-5071320E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t>MORE THAN JUST A GEARBOX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40B6F2A-CE57-4C93-8678-CF6BF7F54812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We bring more to the table!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Collaborative partnership.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Professional consultation designed around your needs.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Comprehensive assistance – from design </a:t>
            </a:r>
            <a:br>
              <a:rPr lang="de-DE" dirty="0"/>
            </a:br>
            <a:r>
              <a:rPr dirty="0"/>
              <a:t>configuration to commissioning and more.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Optimal solution for each </a:t>
            </a:r>
            <a:br>
              <a:rPr dirty="0"/>
            </a:br>
            <a:r>
              <a:rPr dirty="0"/>
              <a:t>individual application scenario.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A6D240-3744-4298-A665-6BB42A7C6C96}"/>
              </a:ext>
            </a:extLst>
          </p:cNvPr>
          <p:cNvSpPr txBox="1"/>
          <p:nvPr/>
        </p:nvSpPr>
        <p:spPr>
          <a:xfrm>
            <a:off x="5205663" y="1781223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THAN JUST A GEARBOX</a:t>
            </a:r>
            <a:r>
              <a:rPr sz="28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7848B5-1C8A-4AEB-8819-7B9ABEB442DB}"/>
              </a:ext>
            </a:extLst>
          </p:cNvPr>
          <p:cNvSpPr txBox="1"/>
          <p:nvPr/>
        </p:nvSpPr>
        <p:spPr>
          <a:xfrm>
            <a:off x="5205663" y="1061306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MORE</a:t>
            </a:r>
            <a:r>
              <a:rPr sz="40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BFA0A8E-5C6C-46F1-BAF9-3AEDE869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00" y="4986000"/>
            <a:ext cx="5897693" cy="1303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FD953D-8318-4896-BDFD-83E4BA0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STOBER PRODUCT ID CARD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E5187D-BE33-495E-84C4-F7E5D62E8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58597" y="3586798"/>
            <a:ext cx="5166533" cy="1035744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E603157-52B7-40FB-A83D-7EF308041CB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5559600" cy="20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>
                <a:solidFill>
                  <a:schemeClr val="accent3"/>
                </a:solidFill>
              </a:rPr>
              <a:t>All important information at a glance. Available at all times!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Operating and assembly instructions.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Spare parts lists.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Notes on technical features.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6A58719-0218-4576-86EC-670B1A44ABB1}"/>
              </a:ext>
            </a:extLst>
          </p:cNvPr>
          <p:cNvSpPr/>
          <p:nvPr/>
        </p:nvSpPr>
        <p:spPr>
          <a:xfrm>
            <a:off x="540000" y="3784445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EA0ACF1-955F-4A94-ACF3-818A16D33B65}"/>
              </a:ext>
            </a:extLst>
          </p:cNvPr>
          <p:cNvSpPr/>
          <p:nvPr/>
        </p:nvSpPr>
        <p:spPr>
          <a:xfrm>
            <a:off x="540000" y="5046666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4254278-7F09-438A-AB78-73A9DA81A0E8}"/>
              </a:ext>
            </a:extLst>
          </p:cNvPr>
          <p:cNvSpPr/>
          <p:nvPr/>
        </p:nvSpPr>
        <p:spPr>
          <a:xfrm>
            <a:off x="5199729" y="3480727"/>
            <a:ext cx="1229311" cy="1231200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4EB1B23-D815-4806-ABE5-12F6FDE4713C}"/>
              </a:ext>
            </a:extLst>
          </p:cNvPr>
          <p:cNvSpPr/>
          <p:nvPr/>
        </p:nvSpPr>
        <p:spPr>
          <a:xfrm>
            <a:off x="1666666" y="5532696"/>
            <a:ext cx="1762333" cy="512643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06F9AA5-E9B3-4644-BE20-8F5F3EB6C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801" y="1069200"/>
            <a:ext cx="4254461" cy="5428800"/>
          </a:xfrm>
          <a:prstGeom prst="rect">
            <a:avLst/>
          </a:prstGeom>
        </p:spPr>
      </p:pic>
      <p:pic>
        <p:nvPicPr>
          <p:cNvPr id="13" name="Grafik 1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FE53A46-D456-44DC-A2C3-0BA5DB651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000" y="1134000"/>
            <a:ext cx="4751166" cy="27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Space-saving!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Smaller installation space.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Low weight.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High torque.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sz="2400" b="1">
                <a:solidFill>
                  <a:schemeClr val="accent4"/>
                </a:solidFill>
              </a:rPr>
            </a:br>
            <a:r>
              <a:rPr sz="2400" b="1">
                <a:solidFill>
                  <a:schemeClr val="accent4"/>
                </a:solidFill>
              </a:rPr>
              <a:t>Leverage the benefits of direct attachment!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No motor adapter.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Low weight.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Maximum drive dynamics.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Power density improved by 65%.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Ready-to-install drive solution.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More PERFORMANCE for your machine!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6103" y="3021235"/>
            <a:ext cx="5005685" cy="3330778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>
                <a:solidFill>
                  <a:schemeClr val="bg1"/>
                </a:solidFill>
              </a:rPr>
              <a:t>The most compact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planetary geared motors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on the market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48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37906" y="1396276"/>
            <a:ext cx="11161800" cy="55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Greater torque!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Greater torques with wider </a:t>
            </a:r>
            <a:r>
              <a:rPr dirty="0" err="1"/>
              <a:t>toothing</a:t>
            </a:r>
            <a:r>
              <a:rPr dirty="0"/>
              <a:t>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More PERFORMANCE for your machine!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C6306B-F773-4982-A1CE-CC6FF3379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13" y="4469766"/>
            <a:ext cx="3740990" cy="280741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AAA85E2-548A-4B44-95C7-8477FA2788D1}"/>
              </a:ext>
            </a:extLst>
          </p:cNvPr>
          <p:cNvGrpSpPr>
            <a:grpSpLocks noChangeAspect="1"/>
          </p:cNvGrpSpPr>
          <p:nvPr/>
        </p:nvGrpSpPr>
        <p:grpSpPr>
          <a:xfrm>
            <a:off x="803275" y="2329665"/>
            <a:ext cx="2178512" cy="1548452"/>
            <a:chOff x="916177" y="3223371"/>
            <a:chExt cx="3922951" cy="2788371"/>
          </a:xfrm>
        </p:grpSpPr>
        <p:pic>
          <p:nvPicPr>
            <p:cNvPr id="10" name="Grafik 9" descr="Ein Bild, das Maschine enthält.&#10;&#10;Automatisch generierte Beschreibung">
              <a:extLst>
                <a:ext uri="{FF2B5EF4-FFF2-40B4-BE49-F238E27FC236}">
                  <a16:creationId xmlns:a16="http://schemas.microsoft.com/office/drawing/2014/main" id="{9426AC2F-05B4-44DD-87EB-9D1231C4A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916177" y="3223371"/>
              <a:ext cx="1533963" cy="2002805"/>
            </a:xfrm>
            <a:prstGeom prst="rect">
              <a:avLst/>
            </a:prstGeom>
          </p:spPr>
        </p:pic>
        <p:pic>
          <p:nvPicPr>
            <p:cNvPr id="11" name="Grafik 10" descr="Ein Bild, das Gebäude enthält.&#10;&#10;Automatisch generierte Beschreibung">
              <a:extLst>
                <a:ext uri="{FF2B5EF4-FFF2-40B4-BE49-F238E27FC236}">
                  <a16:creationId xmlns:a16="http://schemas.microsoft.com/office/drawing/2014/main" id="{BE835ACB-6E7B-415E-8295-08476E110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5699" y="3310687"/>
              <a:ext cx="2083429" cy="2701055"/>
            </a:xfrm>
            <a:prstGeom prst="rect">
              <a:avLst/>
            </a:prstGeom>
          </p:spPr>
        </p:pic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116A96AC-D861-47BD-85F2-37C3280DDFC8}"/>
              </a:ext>
            </a:extLst>
          </p:cNvPr>
          <p:cNvSpPr/>
          <p:nvPr/>
        </p:nvSpPr>
        <p:spPr>
          <a:xfrm>
            <a:off x="537906" y="4161370"/>
            <a:ext cx="6340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Greater torques with nitride housing gearing</a:t>
            </a:r>
            <a:br>
              <a:rPr lang="en-US" sz="2000" dirty="0"/>
            </a:br>
            <a:r>
              <a:rPr lang="en-US" sz="2000" dirty="0"/>
              <a:t> (reduced backlash).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65EDA66-A171-4103-A543-9A5E112F37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12180" y="1048145"/>
            <a:ext cx="5729143" cy="542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5CD49A8-B68A-42D6-92DB-0DAEE64C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23754" y="1741288"/>
            <a:ext cx="962964" cy="4350853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6472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Higher quality, greater precision!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Maximum positioning accuracy: Backlash as low as ≤ 1 arcmin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High-quality housing and </a:t>
            </a:r>
            <a:r>
              <a:rPr dirty="0" err="1"/>
              <a:t>toothing</a:t>
            </a:r>
            <a:r>
              <a:rPr lang="de-DE" dirty="0"/>
              <a:t>.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High acceleration torques with maximum running accuracy </a:t>
            </a:r>
            <a:br>
              <a:rPr dirty="0"/>
            </a:br>
            <a:r>
              <a:rPr dirty="0"/>
              <a:t>and precision</a:t>
            </a:r>
            <a:r>
              <a:rPr lang="de-DE" dirty="0"/>
              <a:t>.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Greater PRECISION with planetary gear units from STOBER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6969223" y="5645720"/>
            <a:ext cx="301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accent3"/>
                </a:solidFill>
              </a:rPr>
              <a:t>Highly precise with low backlash!</a:t>
            </a:r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251620" y="4997713"/>
            <a:ext cx="33915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b="1">
                <a:solidFill>
                  <a:schemeClr val="bg1"/>
                </a:solidFill>
              </a:rPr>
              <a:t>STOBER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rack and pinion drives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with a radial runout of </a:t>
            </a:r>
            <a:br>
              <a:rPr b="1">
                <a:solidFill>
                  <a:schemeClr val="bg1"/>
                </a:solidFill>
              </a:rPr>
            </a:br>
            <a:r>
              <a:rPr sz="2800" b="1">
                <a:solidFill>
                  <a:schemeClr val="bg1"/>
                </a:solidFill>
              </a:rPr>
              <a:t>≤ 10 μm</a:t>
            </a:r>
            <a:r>
              <a:rPr sz="280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8C0FC29-1FA3-47C3-BD7F-B99F8427A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589"/>
          <a:stretch/>
        </p:blipFill>
        <p:spPr>
          <a:xfrm>
            <a:off x="7910525" y="360055"/>
            <a:ext cx="4281474" cy="579511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8A6917E-ECE7-46C6-BB2B-4D86C9373C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27063" y="2703444"/>
            <a:ext cx="4281474" cy="32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BE662B32-CFBF-4FC0-817C-473A0601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87527" y="3666418"/>
            <a:ext cx="3105838" cy="31915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C8F52B-27E7-4866-A8A3-0A36D6F8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57242" y="3665312"/>
            <a:ext cx="5723236" cy="32187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85860D-EF9C-4C10-AB07-E030B374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4933094"/>
            <a:ext cx="3578485" cy="19763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4840C-E7B2-49F6-BE9A-79A6279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Quality guaranteed!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A360BDC-A080-4EA4-A136-02F871544E05}"/>
              </a:ext>
            </a:extLst>
          </p:cNvPr>
          <p:cNvGrpSpPr/>
          <p:nvPr/>
        </p:nvGrpSpPr>
        <p:grpSpPr>
          <a:xfrm rot="5400000" flipH="1">
            <a:off x="2594788" y="2820565"/>
            <a:ext cx="1962342" cy="6171516"/>
            <a:chOff x="-1" y="2079114"/>
            <a:chExt cx="3017183" cy="3364751"/>
          </a:xfrm>
        </p:grpSpPr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9E47250B-DC4E-473A-8BD8-B78B298B3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winkliges Dreieck 6">
              <a:extLst>
                <a:ext uri="{FF2B5EF4-FFF2-40B4-BE49-F238E27FC236}">
                  <a16:creationId xmlns:a16="http://schemas.microsoft.com/office/drawing/2014/main" id="{37769793-F801-4AB9-B9AF-21F13E483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ACDEA5-DF6B-416C-B383-158288EB977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016287" y="2843220"/>
            <a:ext cx="1620663" cy="253876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CF83163-7FA5-498A-86E0-2CD8FE944E2A}"/>
              </a:ext>
            </a:extLst>
          </p:cNvPr>
          <p:cNvSpPr txBox="1">
            <a:spLocks/>
          </p:cNvSpPr>
          <p:nvPr/>
        </p:nvSpPr>
        <p:spPr>
          <a:xfrm>
            <a:off x="537906" y="1463738"/>
            <a:ext cx="9587871" cy="2201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We put our planetary gear units to the test!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Specially developed and manufactured test benches with STOBER components.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Inspection</a:t>
            </a:r>
            <a:r>
              <a:rPr lang="de-DE" dirty="0"/>
              <a:t> and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dirty="0"/>
              <a:t>of all </a:t>
            </a:r>
            <a:r>
              <a:rPr lang="de-DE" dirty="0" err="1"/>
              <a:t>figures</a:t>
            </a:r>
            <a:r>
              <a:rPr lang="de-DE" dirty="0"/>
              <a:t> and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,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runnig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bearing</a:t>
            </a:r>
            <a:r>
              <a:rPr lang="de-DE" dirty="0"/>
              <a:t> </a:t>
            </a:r>
            <a:r>
              <a:rPr lang="de-DE" dirty="0" err="1"/>
              <a:t>pretension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Separate test bench for checking the backlash to ensure the highest positioning accuracy.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8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Metallwaren, Kuchen, Tasse, drinnen enthält.&#10;&#10;Automatisch generierte Beschreibung">
            <a:extLst>
              <a:ext uri="{FF2B5EF4-FFF2-40B4-BE49-F238E27FC236}">
                <a16:creationId xmlns:a16="http://schemas.microsoft.com/office/drawing/2014/main" id="{A59C9FC4-04BE-4162-A3E9-D80C12442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8" b="2828"/>
          <a:stretch/>
        </p:blipFill>
        <p:spPr>
          <a:xfrm>
            <a:off x="0" y="849837"/>
            <a:ext cx="12192000" cy="6008164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High-quality helical gearing!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Unique in the economy segment.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The smoothest operation.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Low noise development.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 stands for economy: STOBER PE gear units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8669F"/>
              </a:buClr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most compact</a:t>
            </a:r>
            <a:b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planetary geared motors</a:t>
            </a:r>
            <a:b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market</a:t>
            </a:r>
          </a:p>
        </p:txBody>
      </p:sp>
      <p:pic>
        <p:nvPicPr>
          <p:cNvPr id="9" name="Grafik 8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DAAB1C75-D032-4FC2-800B-2C6E86BC0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48" y="3429000"/>
            <a:ext cx="1336160" cy="1732261"/>
          </a:xfrm>
          <a:prstGeom prst="rect">
            <a:avLst/>
          </a:prstGeom>
        </p:spPr>
      </p:pic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BEC0169F-C2E9-48F0-8156-0DC7F959E4F6}"/>
              </a:ext>
            </a:extLst>
          </p:cNvPr>
          <p:cNvSpPr>
            <a:spLocks noChangeAspect="1"/>
          </p:cNvSpPr>
          <p:nvPr/>
        </p:nvSpPr>
        <p:spPr>
          <a:xfrm flipH="1">
            <a:off x="3813243" y="1505441"/>
            <a:ext cx="8400814" cy="5352559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 descr="Ein Bild, das schwarz, Licht enthält.&#10;&#10;Automatisch generierte Beschreibung">
            <a:extLst>
              <a:ext uri="{FF2B5EF4-FFF2-40B4-BE49-F238E27FC236}">
                <a16:creationId xmlns:a16="http://schemas.microsoft.com/office/drawing/2014/main" id="{649EF3DD-0F68-40F6-96C8-42585589C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406" y="2873237"/>
            <a:ext cx="4240758" cy="28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winkliges Dreieck 16">
            <a:extLst>
              <a:ext uri="{FF2B5EF4-FFF2-40B4-BE49-F238E27FC236}">
                <a16:creationId xmlns:a16="http://schemas.microsoft.com/office/drawing/2014/main" id="{73053C9D-C977-4AC5-BCC6-132085442803}"/>
              </a:ext>
            </a:extLst>
          </p:cNvPr>
          <p:cNvSpPr>
            <a:spLocks noChangeAspect="1"/>
          </p:cNvSpPr>
          <p:nvPr/>
        </p:nvSpPr>
        <p:spPr>
          <a:xfrm flipH="1">
            <a:off x="2724196" y="3553972"/>
            <a:ext cx="5177636" cy="3304028"/>
          </a:xfrm>
          <a:prstGeom prst="rt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3C7070-92F3-45A2-B05E-F6BDA75A1D00}"/>
              </a:ext>
            </a:extLst>
          </p:cNvPr>
          <p:cNvSpPr>
            <a:spLocks noChangeAspect="1"/>
          </p:cNvSpPr>
          <p:nvPr/>
        </p:nvSpPr>
        <p:spPr>
          <a:xfrm flipH="1">
            <a:off x="7901832" y="802542"/>
            <a:ext cx="4290165" cy="2737702"/>
          </a:xfrm>
          <a:prstGeom prst="rt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4"/>
                </a:solidFill>
              </a:rPr>
              <a:t>Highly efficient in direct attachment!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No motor adapter.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Low weight.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Totally compact.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Unbeatably efficient with the Lean motor with </a:t>
            </a:r>
            <a:br/>
            <a:r>
              <a:t>IE5 energy efficiency class (up to 96% efficiency).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Also available as a rack and pinion drive </a:t>
            </a:r>
            <a:br/>
            <a:r>
              <a:t>with an EZ series synchronous </a:t>
            </a:r>
            <a:br/>
            <a:r>
              <a:t>servo motor.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Unbeatably efficient!</a:t>
            </a:r>
          </a:p>
        </p:txBody>
      </p:sp>
      <p:pic>
        <p:nvPicPr>
          <p:cNvPr id="7" name="Grafik 6" descr="Ein Bild, das Projektor, Licht enthält.&#10;&#10;Automatisch generierte Beschreibung">
            <a:extLst>
              <a:ext uri="{FF2B5EF4-FFF2-40B4-BE49-F238E27FC236}">
                <a16:creationId xmlns:a16="http://schemas.microsoft.com/office/drawing/2014/main" id="{59041C3A-C1BE-407C-A524-E2D2D9961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32" y="1479667"/>
            <a:ext cx="3409859" cy="22732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B6F6D1-C24B-4906-8E90-5C118F6B9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408" y="4313164"/>
            <a:ext cx="1947269" cy="1742294"/>
          </a:xfrm>
          <a:prstGeom prst="rect">
            <a:avLst/>
          </a:prstGeom>
        </p:spPr>
      </p:pic>
      <p:pic>
        <p:nvPicPr>
          <p:cNvPr id="11" name="Grafik 10" descr="Ein Bild, das Text, Elektronik, Kamera enthält.&#10;&#10;Automatisch generierte Beschreibung">
            <a:extLst>
              <a:ext uri="{FF2B5EF4-FFF2-40B4-BE49-F238E27FC236}">
                <a16:creationId xmlns:a16="http://schemas.microsoft.com/office/drawing/2014/main" id="{2C06BC52-3A00-42E5-B6A8-ADD230DB1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017" y="4068305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>
            <a:extLst>
              <a:ext uri="{FF2B5EF4-FFF2-40B4-BE49-F238E27FC236}">
                <a16:creationId xmlns:a16="http://schemas.microsoft.com/office/drawing/2014/main" id="{8E5BD5F8-D943-4F4C-909F-B92B89B81451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4"/>
                </a:solidFill>
              </a:rPr>
              <a:t>Improved performance!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Up to 45% greater acceleration torque.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Up to 50% higher nominal torque.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Two-stage PE gear units are even shorter, lighter and more compact.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Rely on performance</a:t>
            </a:r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4BF5BE34-F076-4767-8D50-A1E84CAB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1" y="3277829"/>
            <a:ext cx="4434502" cy="27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2">
            <a:extLst>
              <a:ext uri="{FF2B5EF4-FFF2-40B4-BE49-F238E27FC236}">
                <a16:creationId xmlns:a16="http://schemas.microsoft.com/office/drawing/2014/main" id="{C75B3BD4-DD1A-41EE-92D5-EAAAE436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32" y="3277829"/>
            <a:ext cx="4434502" cy="27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9AC9D39-8F5B-4A87-AA61-83CCF5647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0379" t="26620" r="25320" b="30297"/>
          <a:stretch/>
        </p:blipFill>
        <p:spPr>
          <a:xfrm>
            <a:off x="5638800" y="2930679"/>
            <a:ext cx="6553199" cy="3169386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4"/>
                </a:solidFill>
              </a:rPr>
              <a:t>Consistently compliant.</a:t>
            </a:r>
            <a:endParaRPr lang="de-DE" sz="2400" b="1" dirty="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Compatible interfaces to all planetary gear units of the</a:t>
            </a:r>
            <a:br/>
            <a:r>
              <a:t>third generation.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Can be attached quickly and easily to third-party motors </a:t>
            </a:r>
            <a:br/>
            <a:r>
              <a:t>using high-quality motor adapters.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Selection of smaller motors possible.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Consistency across all series.</a:t>
            </a:r>
          </a:p>
        </p:txBody>
      </p:sp>
      <p:pic>
        <p:nvPicPr>
          <p:cNvPr id="8" name="Grafik 7" descr="Ein Bild, das schwarz, Projektor enthält.&#10;&#10;Automatisch generierte Beschreibung">
            <a:extLst>
              <a:ext uri="{FF2B5EF4-FFF2-40B4-BE49-F238E27FC236}">
                <a16:creationId xmlns:a16="http://schemas.microsoft.com/office/drawing/2014/main" id="{B50EF208-367E-43D0-AE25-3A4098145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85471" y="4232576"/>
            <a:ext cx="3241929" cy="2161286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FD6F304-BB9D-4341-962D-4CCD65202E0E}"/>
              </a:ext>
            </a:extLst>
          </p:cNvPr>
          <p:cNvGrpSpPr/>
          <p:nvPr/>
        </p:nvGrpSpPr>
        <p:grpSpPr>
          <a:xfrm rot="10800000" flipH="1" flipV="1">
            <a:off x="0" y="4289129"/>
            <a:ext cx="1589067" cy="2035833"/>
            <a:chOff x="-1" y="2079114"/>
            <a:chExt cx="3017183" cy="3364751"/>
          </a:xfrm>
        </p:grpSpPr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01988C9D-7D31-47EE-B98E-EA6EFD3E3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7E26E54D-A007-4544-9DA2-86876190D0F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4">
                <a:alpha val="4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204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901</Words>
  <Application>Microsoft Office PowerPoint</Application>
  <PresentationFormat>Breitbild</PresentationFormat>
  <Paragraphs>189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Exo 2</vt:lpstr>
      <vt:lpstr>Wingdings</vt:lpstr>
      <vt:lpstr>Office</vt:lpstr>
      <vt:lpstr>Planetary gear units  from STOBER.</vt:lpstr>
      <vt:lpstr>More PERFORMANCE for your machine!</vt:lpstr>
      <vt:lpstr>More PERFORMANCE for your machine!</vt:lpstr>
      <vt:lpstr>Greater PRECISION with planetary gear units from STOBER</vt:lpstr>
      <vt:lpstr>Quality guaranteed! </vt:lpstr>
      <vt:lpstr>E stands for economy: STOBER PE gear units</vt:lpstr>
      <vt:lpstr>Unbeatably efficient!</vt:lpstr>
      <vt:lpstr>Rely on performance</vt:lpstr>
      <vt:lpstr>Consistency across all series.</vt:lpstr>
      <vt:lpstr>PERFECTLY ADAPTED to your individual requirements</vt:lpstr>
      <vt:lpstr>Planetary gear units from STOBER</vt:lpstr>
      <vt:lpstr>Make it yours! STOBER Configurator</vt:lpstr>
      <vt:lpstr>MORE THAN JUST A GEARBOX</vt:lpstr>
      <vt:lpstr>The STOBER PRODUCT ID 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Grotzfeld, Claudia</cp:lastModifiedBy>
  <cp:revision>91</cp:revision>
  <dcterms:created xsi:type="dcterms:W3CDTF">2019-11-05T09:41:04Z</dcterms:created>
  <dcterms:modified xsi:type="dcterms:W3CDTF">2021-04-08T11:33:10Z</dcterms:modified>
</cp:coreProperties>
</file>