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2"/>
  </p:notesMasterIdLst>
  <p:sldIdLst>
    <p:sldId id="286" r:id="rId2"/>
    <p:sldId id="295" r:id="rId3"/>
    <p:sldId id="298" r:id="rId4"/>
    <p:sldId id="311" r:id="rId5"/>
    <p:sldId id="264" r:id="rId6"/>
    <p:sldId id="316" r:id="rId7"/>
    <p:sldId id="313" r:id="rId8"/>
    <p:sldId id="303" r:id="rId9"/>
    <p:sldId id="304" r:id="rId10"/>
    <p:sldId id="317" r:id="rId11"/>
    <p:sldId id="314" r:id="rId12"/>
    <p:sldId id="281" r:id="rId13"/>
    <p:sldId id="309" r:id="rId14"/>
    <p:sldId id="265" r:id="rId15"/>
    <p:sldId id="262" r:id="rId16"/>
    <p:sldId id="288" r:id="rId17"/>
    <p:sldId id="310" r:id="rId18"/>
    <p:sldId id="320" r:id="rId19"/>
    <p:sldId id="315" r:id="rId20"/>
    <p:sldId id="261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öransson, Ulla" initials="GU" lastIdx="16" clrIdx="0">
    <p:extLst>
      <p:ext uri="{19B8F6BF-5375-455C-9EA6-DF929625EA0E}">
        <p15:presenceInfo xmlns:p15="http://schemas.microsoft.com/office/powerpoint/2012/main" userId="S-1-5-21-280568371-2130341092-1349916565-37249" providerId="AD"/>
      </p:ext>
    </p:extLst>
  </p:cmAuthor>
  <p:cmAuthor id="2" name="Frei, Markus" initials="FM" lastIdx="92" clrIdx="1">
    <p:extLst>
      <p:ext uri="{19B8F6BF-5375-455C-9EA6-DF929625EA0E}">
        <p15:presenceInfo xmlns:p15="http://schemas.microsoft.com/office/powerpoint/2012/main" userId="S-1-5-21-280568371-2130341092-1349916565-18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0038C"/>
    <a:srgbClr val="CC0510"/>
    <a:srgbClr val="CE010A"/>
    <a:srgbClr val="FFED00"/>
    <a:srgbClr val="2FB7BC"/>
    <a:srgbClr val="003E74"/>
    <a:srgbClr val="004B88"/>
    <a:srgbClr val="006EB6"/>
    <a:srgbClr val="007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9" autoAdjust="0"/>
    <p:restoredTop sz="75120" autoAdjust="0"/>
  </p:normalViewPr>
  <p:slideViewPr>
    <p:cSldViewPr snapToGrid="0" snapToObjects="1">
      <p:cViewPr varScale="1">
        <p:scale>
          <a:sx n="65" d="100"/>
          <a:sy n="65" d="100"/>
        </p:scale>
        <p:origin x="810" y="42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E043E6AD-8B55-496B-88C9-6536E9EF988E}">
      <dgm:prSet phldrT="[Text]"/>
      <dgm:spPr/>
      <dgm:t>
        <a:bodyPr/>
        <a:lstStyle/>
        <a:p>
          <a:r>
            <a:t>Flessibile</a:t>
          </a:r>
        </a:p>
      </dgm:t>
    </dgm:pt>
    <dgm:pt modelId="{CD94C752-A59D-43E9-B20A-47AF239658F7}" type="parTrans" cxnId="{0DBFC9B1-A120-400E-8EEC-CE54391A2DDF}">
      <dgm:prSet/>
      <dgm:spPr/>
      <dgm:t>
        <a:bodyPr/>
        <a:lstStyle/>
        <a:p>
          <a:endParaRPr lang="de-DE"/>
        </a:p>
      </dgm:t>
    </dgm:pt>
    <dgm:pt modelId="{335B67E6-FA6A-4E88-B477-A4BBCB2A98C2}" type="sibTrans" cxnId="{0DBFC9B1-A120-400E-8EEC-CE54391A2DDF}">
      <dgm:prSet/>
      <dgm:spPr/>
      <dgm:t>
        <a:bodyPr/>
        <a:lstStyle/>
        <a:p>
          <a:endParaRPr lang="de-DE"/>
        </a:p>
      </dgm:t>
    </dgm:pt>
    <dgm:pt modelId="{26764A83-A330-4E31-BE7A-8B6DF5492F32}">
      <dgm:prSet phldrT="[Text]" custT="1"/>
      <dgm:spPr/>
      <dgm:t>
        <a:bodyPr/>
        <a:lstStyle/>
        <a:p>
          <a:r>
            <a:rPr sz="1600"/>
            <a:t>Interfacce adatte a tutti i produttori</a:t>
          </a:r>
          <a:br>
            <a:rPr sz="1600"/>
          </a:br>
          <a:endParaRPr lang="de-DE" sz="1600" dirty="0"/>
        </a:p>
      </dgm:t>
    </dgm:pt>
    <dgm:pt modelId="{4E25C8A1-E132-4AEF-84CD-DCE8FE55E04C}" type="parTrans" cxnId="{8FC2C378-3F8E-4F77-B5E1-F1EC512AF70F}">
      <dgm:prSet/>
      <dgm:spPr/>
      <dgm:t>
        <a:bodyPr/>
        <a:lstStyle/>
        <a:p>
          <a:endParaRPr lang="de-DE"/>
        </a:p>
      </dgm:t>
    </dgm:pt>
    <dgm:pt modelId="{EF1CC04B-AAC5-40C1-AED3-B046708D2BEE}" type="sibTrans" cxnId="{8FC2C378-3F8E-4F77-B5E1-F1EC512AF70F}">
      <dgm:prSet/>
      <dgm:spPr/>
      <dgm:t>
        <a:bodyPr/>
        <a:lstStyle/>
        <a:p>
          <a:endParaRPr lang="de-DE"/>
        </a:p>
      </dgm:t>
    </dgm:pt>
    <dgm:pt modelId="{F07F1764-128F-45EC-B90C-1AAE68480193}">
      <dgm:prSet phldrT="[Text]" custT="1"/>
      <dgm:spPr/>
      <dgm:t>
        <a:bodyPr/>
        <a:lstStyle/>
        <a:p>
          <a:r>
            <a:rPr sz="1600"/>
            <a:t>Funzioni di sicurezza </a:t>
          </a:r>
          <a:r>
            <a:rPr sz="1600">
              <a:solidFill>
                <a:schemeClr val="tx1"/>
              </a:solidFill>
            </a:rPr>
            <a:t>combinabili a piacere</a:t>
          </a:r>
          <a:br>
            <a:rPr sz="1600"/>
          </a:br>
          <a:endParaRPr lang="de-DE" sz="1600" dirty="0"/>
        </a:p>
      </dgm:t>
    </dgm:pt>
    <dgm:pt modelId="{FDF41C49-90BC-4BAF-9E3F-4C7166D38547}" type="parTrans" cxnId="{E66A4CAC-BA6C-486E-8E14-297B4B5FFB0D}">
      <dgm:prSet/>
      <dgm:spPr/>
      <dgm:t>
        <a:bodyPr/>
        <a:lstStyle/>
        <a:p>
          <a:endParaRPr lang="de-DE"/>
        </a:p>
      </dgm:t>
    </dgm:pt>
    <dgm:pt modelId="{4AC6ABE3-81F5-491B-AC7E-104F64D63FA9}" type="sibTrans" cxnId="{E66A4CAC-BA6C-486E-8E14-297B4B5FFB0D}">
      <dgm:prSet/>
      <dgm:spPr/>
      <dgm:t>
        <a:bodyPr/>
        <a:lstStyle/>
        <a:p>
          <a:endParaRPr lang="de-DE"/>
        </a:p>
      </dgm:t>
    </dgm:pt>
    <dgm:pt modelId="{83DFCD4F-B6A2-4DC5-9F91-54C9197DF151}">
      <dgm:prSet phldrT="[Text]" custT="1"/>
      <dgm:spPr/>
      <dgm:t>
        <a:bodyPr/>
        <a:lstStyle/>
        <a:p>
          <a:r>
            <a:rPr sz="1600"/>
            <a:t>Semplice piano di assistenza</a:t>
          </a:r>
          <a:br>
            <a:rPr sz="1600"/>
          </a:br>
          <a:endParaRPr lang="de-DE" sz="1600" dirty="0"/>
        </a:p>
      </dgm:t>
    </dgm:pt>
    <dgm:pt modelId="{AEC2AA6C-5B39-404A-9F35-28BD84AC2752}" type="parTrans" cxnId="{1FBB74BF-A72D-4821-BE09-3946497F103F}">
      <dgm:prSet/>
      <dgm:spPr/>
      <dgm:t>
        <a:bodyPr/>
        <a:lstStyle/>
        <a:p>
          <a:endParaRPr lang="de-DE"/>
        </a:p>
      </dgm:t>
    </dgm:pt>
    <dgm:pt modelId="{3E3FAB1D-D16A-4343-9862-A54AF9E420AC}" type="sibTrans" cxnId="{1FBB74BF-A72D-4821-BE09-3946497F103F}">
      <dgm:prSet/>
      <dgm:spPr/>
      <dgm:t>
        <a:bodyPr/>
        <a:lstStyle/>
        <a:p>
          <a:endParaRPr lang="de-DE"/>
        </a:p>
      </dgm:t>
    </dgm:pt>
    <dgm:pt modelId="{50DA8D52-F9AF-4A57-BCCA-EC0CAFB84010}">
      <dgm:prSet phldrT="[Text]" custT="1"/>
      <dgm:spPr/>
      <dgm:t>
        <a:bodyPr/>
        <a:lstStyle/>
        <a:p>
          <a:r>
            <a:rPr sz="1600"/>
            <a:t>Monitoraggio sicuro</a:t>
          </a:r>
          <a:br>
            <a:rPr sz="1600"/>
          </a:br>
          <a:endParaRPr lang="de-DE" sz="1600" dirty="0"/>
        </a:p>
      </dgm:t>
    </dgm:pt>
    <dgm:pt modelId="{22459E52-34EB-4E0F-A8DA-A1EDA7254118}" type="parTrans" cxnId="{CF39BE5E-53B7-4BF2-9193-F1653134488E}">
      <dgm:prSet/>
      <dgm:spPr/>
      <dgm:t>
        <a:bodyPr/>
        <a:lstStyle/>
        <a:p>
          <a:endParaRPr lang="de-DE"/>
        </a:p>
      </dgm:t>
    </dgm:pt>
    <dgm:pt modelId="{9D2B9A19-B432-473F-A70F-BAC62EE1333B}" type="sibTrans" cxnId="{CF39BE5E-53B7-4BF2-9193-F1653134488E}">
      <dgm:prSet/>
      <dgm:spPr/>
      <dgm:t>
        <a:bodyPr/>
        <a:lstStyle/>
        <a:p>
          <a:endParaRPr lang="de-DE"/>
        </a:p>
      </dgm:t>
    </dgm:pt>
    <dgm:pt modelId="{CAEE5E28-638F-4A10-B9B2-24C79B1DDF13}">
      <dgm:prSet phldrT="[Text]" custT="1"/>
      <dgm:spPr/>
      <dgm:t>
        <a:bodyPr/>
        <a:lstStyle/>
        <a:p>
          <a:r>
            <a:rPr sz="1600"/>
            <a:t>Arresto controllato</a:t>
          </a:r>
        </a:p>
      </dgm:t>
    </dgm:pt>
    <dgm:pt modelId="{D55A7F7F-1D6B-430D-8B38-21D5B4D46298}" type="parTrans" cxnId="{90BBEAA0-0300-4D70-9342-06A5F37246F0}">
      <dgm:prSet/>
      <dgm:spPr/>
      <dgm:t>
        <a:bodyPr/>
        <a:lstStyle/>
        <a:p>
          <a:endParaRPr lang="de-DE"/>
        </a:p>
      </dgm:t>
    </dgm:pt>
    <dgm:pt modelId="{B15539E7-7B21-4402-A806-3B3A02B9FE7E}" type="sibTrans" cxnId="{90BBEAA0-0300-4D70-9342-06A5F37246F0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874EAE39-42B8-4E80-9B9F-3CF93711DE68}" type="pres">
      <dgm:prSet presAssocID="{E043E6AD-8B55-496B-88C9-6536E9EF988E}" presName="compositeNode" presStyleCnt="0">
        <dgm:presLayoutVars>
          <dgm:bulletEnabled val="1"/>
        </dgm:presLayoutVars>
      </dgm:prSet>
      <dgm:spPr/>
    </dgm:pt>
    <dgm:pt modelId="{55F83725-4D5D-4B3B-92E8-8573BA03A4F7}" type="pres">
      <dgm:prSet presAssocID="{E043E6AD-8B55-496B-88C9-6536E9EF988E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FAD57B53-97E7-4753-A96A-AEA3C95F9A00}" type="pres">
      <dgm:prSet presAssocID="{E043E6AD-8B55-496B-88C9-6536E9EF988E}" presName="childNode" presStyleLbl="node1" presStyleIdx="0" presStyleCnt="1" custLinFactNeighborY="-305">
        <dgm:presLayoutVars>
          <dgm:bulletEnabled val="1"/>
        </dgm:presLayoutVars>
      </dgm:prSet>
      <dgm:spPr/>
    </dgm:pt>
    <dgm:pt modelId="{36E07E48-6606-4278-A6AF-F88CA6A449A8}" type="pres">
      <dgm:prSet presAssocID="{E043E6AD-8B55-496B-88C9-6536E9EF988E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A1E3F315-8078-426E-BE5F-605CDDB6CCB1}" type="presOf" srcId="{50DA8D52-F9AF-4A57-BCCA-EC0CAFB84010}" destId="{FAD57B53-97E7-4753-A96A-AEA3C95F9A00}" srcOrd="0" destOrd="3" presId="urn:microsoft.com/office/officeart/2005/8/layout/hList2"/>
    <dgm:cxn modelId="{4A35F826-2A38-4EEC-B8F2-6EEBC08F7ADC}" type="presOf" srcId="{F07F1764-128F-45EC-B90C-1AAE68480193}" destId="{FAD57B53-97E7-4753-A96A-AEA3C95F9A00}" srcOrd="0" destOrd="1" presId="urn:microsoft.com/office/officeart/2005/8/layout/hList2"/>
    <dgm:cxn modelId="{CF39BE5E-53B7-4BF2-9193-F1653134488E}" srcId="{E043E6AD-8B55-496B-88C9-6536E9EF988E}" destId="{50DA8D52-F9AF-4A57-BCCA-EC0CAFB84010}" srcOrd="3" destOrd="0" parTransId="{22459E52-34EB-4E0F-A8DA-A1EDA7254118}" sibTransId="{9D2B9A19-B432-473F-A70F-BAC62EE1333B}"/>
    <dgm:cxn modelId="{4698BC76-FC82-4379-9D83-534281FCDA7A}" type="presOf" srcId="{83DFCD4F-B6A2-4DC5-9F91-54C9197DF151}" destId="{FAD57B53-97E7-4753-A96A-AEA3C95F9A00}" srcOrd="0" destOrd="2" presId="urn:microsoft.com/office/officeart/2005/8/layout/hList2"/>
    <dgm:cxn modelId="{8FC2C378-3F8E-4F77-B5E1-F1EC512AF70F}" srcId="{E043E6AD-8B55-496B-88C9-6536E9EF988E}" destId="{26764A83-A330-4E31-BE7A-8B6DF5492F32}" srcOrd="0" destOrd="0" parTransId="{4E25C8A1-E132-4AEF-84CD-DCE8FE55E04C}" sibTransId="{EF1CC04B-AAC5-40C1-AED3-B046708D2BEE}"/>
    <dgm:cxn modelId="{3BEEB87B-64B0-4ABA-8751-2993ADC0B016}" type="presOf" srcId="{26764A83-A330-4E31-BE7A-8B6DF5492F32}" destId="{FAD57B53-97E7-4753-A96A-AEA3C95F9A00}" srcOrd="0" destOrd="0" presId="urn:microsoft.com/office/officeart/2005/8/layout/hList2"/>
    <dgm:cxn modelId="{44574B9A-6B93-438C-AAEE-8AB25B3606AE}" type="presOf" srcId="{E043E6AD-8B55-496B-88C9-6536E9EF988E}" destId="{36E07E48-6606-4278-A6AF-F88CA6A449A8}" srcOrd="0" destOrd="0" presId="urn:microsoft.com/office/officeart/2005/8/layout/hList2"/>
    <dgm:cxn modelId="{90BBEAA0-0300-4D70-9342-06A5F37246F0}" srcId="{E043E6AD-8B55-496B-88C9-6536E9EF988E}" destId="{CAEE5E28-638F-4A10-B9B2-24C79B1DDF13}" srcOrd="4" destOrd="0" parTransId="{D55A7F7F-1D6B-430D-8B38-21D5B4D46298}" sibTransId="{B15539E7-7B21-4402-A806-3B3A02B9FE7E}"/>
    <dgm:cxn modelId="{E66A4CAC-BA6C-486E-8E14-297B4B5FFB0D}" srcId="{E043E6AD-8B55-496B-88C9-6536E9EF988E}" destId="{F07F1764-128F-45EC-B90C-1AAE68480193}" srcOrd="1" destOrd="0" parTransId="{FDF41C49-90BC-4BAF-9E3F-4C7166D38547}" sibTransId="{4AC6ABE3-81F5-491B-AC7E-104F64D63FA9}"/>
    <dgm:cxn modelId="{0DBFC9B1-A120-400E-8EEC-CE54391A2DDF}" srcId="{E1EF6307-6EA1-4170-AE95-A41984466C05}" destId="{E043E6AD-8B55-496B-88C9-6536E9EF988E}" srcOrd="0" destOrd="0" parTransId="{CD94C752-A59D-43E9-B20A-47AF239658F7}" sibTransId="{335B67E6-FA6A-4E88-B477-A4BBCB2A98C2}"/>
    <dgm:cxn modelId="{1FBB74BF-A72D-4821-BE09-3946497F103F}" srcId="{E043E6AD-8B55-496B-88C9-6536E9EF988E}" destId="{83DFCD4F-B6A2-4DC5-9F91-54C9197DF151}" srcOrd="2" destOrd="0" parTransId="{AEC2AA6C-5B39-404A-9F35-28BD84AC2752}" sibTransId="{3E3FAB1D-D16A-4343-9862-A54AF9E420AC}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CE7E16D1-36E4-4E47-A989-977EAD496D9B}" type="presOf" srcId="{CAEE5E28-638F-4A10-B9B2-24C79B1DDF13}" destId="{FAD57B53-97E7-4753-A96A-AEA3C95F9A00}" srcOrd="0" destOrd="4" presId="urn:microsoft.com/office/officeart/2005/8/layout/hList2"/>
    <dgm:cxn modelId="{DEA86BC8-30B2-4819-8222-0E1DE99C7C8E}" type="presParOf" srcId="{FCAF1125-FBA8-40DF-A017-4476F679A043}" destId="{874EAE39-42B8-4E80-9B9F-3CF93711DE68}" srcOrd="0" destOrd="0" presId="urn:microsoft.com/office/officeart/2005/8/layout/hList2"/>
    <dgm:cxn modelId="{8A7B4352-DF62-42D6-9037-F83B06053143}" type="presParOf" srcId="{874EAE39-42B8-4E80-9B9F-3CF93711DE68}" destId="{55F83725-4D5D-4B3B-92E8-8573BA03A4F7}" srcOrd="0" destOrd="0" presId="urn:microsoft.com/office/officeart/2005/8/layout/hList2"/>
    <dgm:cxn modelId="{4D10F340-7726-4CD5-8C52-63B46C5957C2}" type="presParOf" srcId="{874EAE39-42B8-4E80-9B9F-3CF93711DE68}" destId="{FAD57B53-97E7-4753-A96A-AEA3C95F9A00}" srcOrd="1" destOrd="0" presId="urn:microsoft.com/office/officeart/2005/8/layout/hList2"/>
    <dgm:cxn modelId="{C95D3599-31EE-4FDD-952A-792EE3E83041}" type="presParOf" srcId="{874EAE39-42B8-4E80-9B9F-3CF93711DE68}" destId="{36E07E48-6606-4278-A6AF-F88CA6A449A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8A4EB7DD-9D9A-472B-BBD0-E0A59A434614}">
      <dgm:prSet phldrT="[Text]"/>
      <dgm:spPr/>
      <dgm:t>
        <a:bodyPr/>
        <a:lstStyle/>
        <a:p>
          <a:r>
            <a:t>Efficiente</a:t>
          </a:r>
        </a:p>
      </dgm:t>
    </dgm:pt>
    <dgm:pt modelId="{1206183A-8396-48DA-8A1A-896D58214C1C}" type="parTrans" cxnId="{3A9DE1EB-5E94-4B53-AD7B-BC4CD285799A}">
      <dgm:prSet/>
      <dgm:spPr/>
      <dgm:t>
        <a:bodyPr/>
        <a:lstStyle/>
        <a:p>
          <a:endParaRPr lang="de-DE"/>
        </a:p>
      </dgm:t>
    </dgm:pt>
    <dgm:pt modelId="{F5873F38-9FF5-4C61-9430-0346EC8AB750}" type="sibTrans" cxnId="{3A9DE1EB-5E94-4B53-AD7B-BC4CD285799A}">
      <dgm:prSet/>
      <dgm:spPr/>
      <dgm:t>
        <a:bodyPr/>
        <a:lstStyle/>
        <a:p>
          <a:endParaRPr lang="de-DE"/>
        </a:p>
      </dgm:t>
    </dgm:pt>
    <dgm:pt modelId="{26B34E40-4666-4583-8736-4AA2DFF10571}">
      <dgm:prSet phldrT="[Text]"/>
      <dgm:spPr/>
      <dgm:t>
        <a:bodyPr/>
        <a:lstStyle/>
        <a:p>
          <a:r>
            <a:t>Uso dei componenti già presenti</a:t>
          </a:r>
          <a:br/>
          <a:endParaRPr lang="de-DE" dirty="0"/>
        </a:p>
      </dgm:t>
    </dgm:pt>
    <dgm:pt modelId="{522059A8-CDEE-4B4D-B433-CCCC9B11A751}" type="parTrans" cxnId="{174FBB36-A29F-474A-B66D-74D60FCF159F}">
      <dgm:prSet/>
      <dgm:spPr/>
      <dgm:t>
        <a:bodyPr/>
        <a:lstStyle/>
        <a:p>
          <a:endParaRPr lang="de-DE"/>
        </a:p>
      </dgm:t>
    </dgm:pt>
    <dgm:pt modelId="{ECA37521-2F9A-4E8D-87BB-C44248BB6CF3}" type="sibTrans" cxnId="{174FBB36-A29F-474A-B66D-74D60FCF159F}">
      <dgm:prSet/>
      <dgm:spPr/>
      <dgm:t>
        <a:bodyPr/>
        <a:lstStyle/>
        <a:p>
          <a:endParaRPr lang="de-DE"/>
        </a:p>
      </dgm:t>
    </dgm:pt>
    <dgm:pt modelId="{1D93CB9F-017E-4230-985E-73FB85153127}">
      <dgm:prSet phldrT="[Text]"/>
      <dgm:spPr/>
      <dgm:t>
        <a:bodyPr/>
        <a:lstStyle/>
        <a:p>
          <a:r>
            <a:t>Reazione veloce</a:t>
          </a:r>
          <a:br/>
          <a:endParaRPr lang="de-DE" dirty="0"/>
        </a:p>
      </dgm:t>
    </dgm:pt>
    <dgm:pt modelId="{C1C5F1D3-01FD-4181-B541-8E8DFDE9928A}" type="parTrans" cxnId="{7389FF6D-5941-49A8-A9F4-4033062E423B}">
      <dgm:prSet/>
      <dgm:spPr/>
      <dgm:t>
        <a:bodyPr/>
        <a:lstStyle/>
        <a:p>
          <a:endParaRPr lang="de-DE"/>
        </a:p>
      </dgm:t>
    </dgm:pt>
    <dgm:pt modelId="{27303578-BBCF-452D-96E0-F9ECD6279284}" type="sibTrans" cxnId="{7389FF6D-5941-49A8-A9F4-4033062E423B}">
      <dgm:prSet/>
      <dgm:spPr/>
      <dgm:t>
        <a:bodyPr/>
        <a:lstStyle/>
        <a:p>
          <a:endParaRPr lang="de-DE"/>
        </a:p>
      </dgm:t>
    </dgm:pt>
    <dgm:pt modelId="{BF6221B1-7FC0-4FDC-B3D2-82007D2050E5}">
      <dgm:prSet phldrT="[Text]"/>
      <dgm:spPr/>
      <dgm:t>
        <a:bodyPr/>
        <a:lstStyle/>
        <a:p>
          <a:r>
            <a:t>Prevenzione di attivazioni errate</a:t>
          </a:r>
          <a:br/>
          <a:endParaRPr lang="de-DE" dirty="0"/>
        </a:p>
      </dgm:t>
    </dgm:pt>
    <dgm:pt modelId="{DE5803DE-C643-4050-828A-BDE1AC4631C9}" type="parTrans" cxnId="{8373CEC9-C441-4D6D-BC1F-73AFF3520A06}">
      <dgm:prSet/>
      <dgm:spPr/>
      <dgm:t>
        <a:bodyPr/>
        <a:lstStyle/>
        <a:p>
          <a:endParaRPr lang="de-DE"/>
        </a:p>
      </dgm:t>
    </dgm:pt>
    <dgm:pt modelId="{C8027691-D4B3-4DB7-B738-662EDEBBCEE7}" type="sibTrans" cxnId="{8373CEC9-C441-4D6D-BC1F-73AFF3520A06}">
      <dgm:prSet/>
      <dgm:spPr/>
      <dgm:t>
        <a:bodyPr/>
        <a:lstStyle/>
        <a:p>
          <a:endParaRPr lang="de-DE"/>
        </a:p>
      </dgm:t>
    </dgm:pt>
    <dgm:pt modelId="{5E5A929F-7D42-41CE-A48F-88D666CDE275}">
      <dgm:prSet phldrT="[Text]"/>
      <dgm:spPr/>
      <dgm:t>
        <a:bodyPr/>
        <a:lstStyle/>
        <a:p>
          <a:r>
            <a:t>Monitoraggio permanente</a:t>
          </a:r>
          <a:br/>
          <a:endParaRPr lang="de-DE" dirty="0"/>
        </a:p>
      </dgm:t>
    </dgm:pt>
    <dgm:pt modelId="{19CF458C-B943-4BEC-B698-389ED00BB502}" type="parTrans" cxnId="{F8C7C657-BF5F-4019-B9CB-8C7FB24A30E5}">
      <dgm:prSet/>
      <dgm:spPr/>
      <dgm:t>
        <a:bodyPr/>
        <a:lstStyle/>
        <a:p>
          <a:endParaRPr lang="de-DE"/>
        </a:p>
      </dgm:t>
    </dgm:pt>
    <dgm:pt modelId="{D1B122BB-48AC-47EB-A288-F53AFBA83B44}" type="sibTrans" cxnId="{F8C7C657-BF5F-4019-B9CB-8C7FB24A30E5}">
      <dgm:prSet/>
      <dgm:spPr/>
      <dgm:t>
        <a:bodyPr/>
        <a:lstStyle/>
        <a:p>
          <a:endParaRPr lang="de-DE"/>
        </a:p>
      </dgm:t>
    </dgm:pt>
    <dgm:pt modelId="{BA73D5CF-A9B0-4315-A277-3A405B249DEE}">
      <dgm:prSet phldrT="[Text]"/>
      <dgm:spPr/>
      <dgm:t>
        <a:bodyPr/>
        <a:lstStyle/>
        <a:p>
          <a:r>
            <a:t>Messa in funzione facile e veloce </a:t>
          </a:r>
        </a:p>
      </dgm:t>
    </dgm:pt>
    <dgm:pt modelId="{AD72FCE4-F660-4F71-9B73-67EED2DDA384}" type="parTrans" cxnId="{05292C74-4D88-4E9C-B0A1-3E6E31C97A99}">
      <dgm:prSet/>
      <dgm:spPr/>
      <dgm:t>
        <a:bodyPr/>
        <a:lstStyle/>
        <a:p>
          <a:endParaRPr lang="de-DE"/>
        </a:p>
      </dgm:t>
    </dgm:pt>
    <dgm:pt modelId="{A6E9E1FE-4A74-40E3-9FAE-2B476BABBA7B}" type="sibTrans" cxnId="{05292C74-4D88-4E9C-B0A1-3E6E31C97A99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665400EE-583A-4379-B35C-99BB67A49135}" type="pres">
      <dgm:prSet presAssocID="{8A4EB7DD-9D9A-472B-BBD0-E0A59A434614}" presName="compositeNode" presStyleCnt="0">
        <dgm:presLayoutVars>
          <dgm:bulletEnabled val="1"/>
        </dgm:presLayoutVars>
      </dgm:prSet>
      <dgm:spPr/>
    </dgm:pt>
    <dgm:pt modelId="{1B5B6405-8EBE-4241-B264-8D51CA016375}" type="pres">
      <dgm:prSet presAssocID="{8A4EB7DD-9D9A-472B-BBD0-E0A59A434614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FFF4C7A-D4A9-43B1-A038-A84A790E65B1}" type="pres">
      <dgm:prSet presAssocID="{8A4EB7DD-9D9A-472B-BBD0-E0A59A434614}" presName="childNode" presStyleLbl="node1" presStyleIdx="0" presStyleCnt="1">
        <dgm:presLayoutVars>
          <dgm:bulletEnabled val="1"/>
        </dgm:presLayoutVars>
      </dgm:prSet>
      <dgm:spPr/>
    </dgm:pt>
    <dgm:pt modelId="{508DEB0D-C65E-477F-8913-A53608F2625E}" type="pres">
      <dgm:prSet presAssocID="{8A4EB7DD-9D9A-472B-BBD0-E0A59A434614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E3E20102-9349-4E1E-BF81-96D4273C33CC}" type="presOf" srcId="{1D93CB9F-017E-4230-985E-73FB85153127}" destId="{5FFF4C7A-D4A9-43B1-A038-A84A790E65B1}" srcOrd="0" destOrd="1" presId="urn:microsoft.com/office/officeart/2005/8/layout/hList2"/>
    <dgm:cxn modelId="{23402A2D-E578-401C-810D-5F9D61B14CCE}" type="presOf" srcId="{BF6221B1-7FC0-4FDC-B3D2-82007D2050E5}" destId="{5FFF4C7A-D4A9-43B1-A038-A84A790E65B1}" srcOrd="0" destOrd="2" presId="urn:microsoft.com/office/officeart/2005/8/layout/hList2"/>
    <dgm:cxn modelId="{174FBB36-A29F-474A-B66D-74D60FCF159F}" srcId="{8A4EB7DD-9D9A-472B-BBD0-E0A59A434614}" destId="{26B34E40-4666-4583-8736-4AA2DFF10571}" srcOrd="0" destOrd="0" parTransId="{522059A8-CDEE-4B4D-B433-CCCC9B11A751}" sibTransId="{ECA37521-2F9A-4E8D-87BB-C44248BB6CF3}"/>
    <dgm:cxn modelId="{C96E2946-33AA-4E82-8CB9-7F9F71D29D5E}" type="presOf" srcId="{BA73D5CF-A9B0-4315-A277-3A405B249DEE}" destId="{5FFF4C7A-D4A9-43B1-A038-A84A790E65B1}" srcOrd="0" destOrd="4" presId="urn:microsoft.com/office/officeart/2005/8/layout/hList2"/>
    <dgm:cxn modelId="{E207886D-42BC-4EB1-B418-02D8D3C7D29F}" type="presOf" srcId="{5E5A929F-7D42-41CE-A48F-88D666CDE275}" destId="{5FFF4C7A-D4A9-43B1-A038-A84A790E65B1}" srcOrd="0" destOrd="3" presId="urn:microsoft.com/office/officeart/2005/8/layout/hList2"/>
    <dgm:cxn modelId="{7389FF6D-5941-49A8-A9F4-4033062E423B}" srcId="{8A4EB7DD-9D9A-472B-BBD0-E0A59A434614}" destId="{1D93CB9F-017E-4230-985E-73FB85153127}" srcOrd="1" destOrd="0" parTransId="{C1C5F1D3-01FD-4181-B541-8E8DFDE9928A}" sibTransId="{27303578-BBCF-452D-96E0-F9ECD6279284}"/>
    <dgm:cxn modelId="{05292C74-4D88-4E9C-B0A1-3E6E31C97A99}" srcId="{8A4EB7DD-9D9A-472B-BBD0-E0A59A434614}" destId="{BA73D5CF-A9B0-4315-A277-3A405B249DEE}" srcOrd="4" destOrd="0" parTransId="{AD72FCE4-F660-4F71-9B73-67EED2DDA384}" sibTransId="{A6E9E1FE-4A74-40E3-9FAE-2B476BABBA7B}"/>
    <dgm:cxn modelId="{F8C7C657-BF5F-4019-B9CB-8C7FB24A30E5}" srcId="{8A4EB7DD-9D9A-472B-BBD0-E0A59A434614}" destId="{5E5A929F-7D42-41CE-A48F-88D666CDE275}" srcOrd="3" destOrd="0" parTransId="{19CF458C-B943-4BEC-B698-389ED00BB502}" sibTransId="{D1B122BB-48AC-47EB-A288-F53AFBA83B44}"/>
    <dgm:cxn modelId="{61BBADA7-F2CE-4427-9AA8-BDCE2C66F943}" type="presOf" srcId="{26B34E40-4666-4583-8736-4AA2DFF10571}" destId="{5FFF4C7A-D4A9-43B1-A038-A84A790E65B1}" srcOrd="0" destOrd="0" presId="urn:microsoft.com/office/officeart/2005/8/layout/hList2"/>
    <dgm:cxn modelId="{5FFA61C7-A4FF-46C1-A653-1810AA9D279D}" type="presOf" srcId="{8A4EB7DD-9D9A-472B-BBD0-E0A59A434614}" destId="{508DEB0D-C65E-477F-8913-A53608F2625E}" srcOrd="0" destOrd="0" presId="urn:microsoft.com/office/officeart/2005/8/layout/hList2"/>
    <dgm:cxn modelId="{8373CEC9-C441-4D6D-BC1F-73AFF3520A06}" srcId="{8A4EB7DD-9D9A-472B-BBD0-E0A59A434614}" destId="{BF6221B1-7FC0-4FDC-B3D2-82007D2050E5}" srcOrd="2" destOrd="0" parTransId="{DE5803DE-C643-4050-828A-BDE1AC4631C9}" sibTransId="{C8027691-D4B3-4DB7-B738-662EDEBBCEE7}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3A9DE1EB-5E94-4B53-AD7B-BC4CD285799A}" srcId="{E1EF6307-6EA1-4170-AE95-A41984466C05}" destId="{8A4EB7DD-9D9A-472B-BBD0-E0A59A434614}" srcOrd="0" destOrd="0" parTransId="{1206183A-8396-48DA-8A1A-896D58214C1C}" sibTransId="{F5873F38-9FF5-4C61-9430-0346EC8AB750}"/>
    <dgm:cxn modelId="{BD533BBE-A4A6-43DF-AF3F-D6AD3AB8A1F8}" type="presParOf" srcId="{FCAF1125-FBA8-40DF-A017-4476F679A043}" destId="{665400EE-583A-4379-B35C-99BB67A49135}" srcOrd="0" destOrd="0" presId="urn:microsoft.com/office/officeart/2005/8/layout/hList2"/>
    <dgm:cxn modelId="{6610D34D-066A-4F03-A82B-0FB22F0AF1B6}" type="presParOf" srcId="{665400EE-583A-4379-B35C-99BB67A49135}" destId="{1B5B6405-8EBE-4241-B264-8D51CA016375}" srcOrd="0" destOrd="0" presId="urn:microsoft.com/office/officeart/2005/8/layout/hList2"/>
    <dgm:cxn modelId="{E6837F81-8ABD-473C-B724-B399CE3E233B}" type="presParOf" srcId="{665400EE-583A-4379-B35C-99BB67A49135}" destId="{5FFF4C7A-D4A9-43B1-A038-A84A790E65B1}" srcOrd="1" destOrd="0" presId="urn:microsoft.com/office/officeart/2005/8/layout/hList2"/>
    <dgm:cxn modelId="{4BB63352-6A63-469E-A38C-119209FADA4E}" type="presParOf" srcId="{665400EE-583A-4379-B35C-99BB67A49135}" destId="{508DEB0D-C65E-477F-8913-A53608F2625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F6307-6EA1-4170-AE95-A41984466C05}" type="doc">
      <dgm:prSet loTypeId="urn:microsoft.com/office/officeart/2005/8/layout/h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AEDC9461-9BF6-4208-A71B-0A35B9B5068F}">
      <dgm:prSet phldrT="[Text]"/>
      <dgm:spPr/>
      <dgm:t>
        <a:bodyPr/>
        <a:lstStyle/>
        <a:p>
          <a:r>
            <a:t>Sicuro</a:t>
          </a:r>
          <a:endParaRPr dirty="0"/>
        </a:p>
      </dgm:t>
    </dgm:pt>
    <dgm:pt modelId="{60339811-3042-4009-8607-18A3C396A4FA}" type="parTrans" cxnId="{C32E3A62-FDE9-4BC7-84FC-FC8F288F93D6}">
      <dgm:prSet/>
      <dgm:spPr/>
      <dgm:t>
        <a:bodyPr/>
        <a:lstStyle/>
        <a:p>
          <a:endParaRPr lang="de-DE"/>
        </a:p>
      </dgm:t>
    </dgm:pt>
    <dgm:pt modelId="{18756BFC-C8AA-40ED-84B2-4394312FA175}" type="sibTrans" cxnId="{C32E3A62-FDE9-4BC7-84FC-FC8F288F93D6}">
      <dgm:prSet/>
      <dgm:spPr/>
      <dgm:t>
        <a:bodyPr/>
        <a:lstStyle/>
        <a:p>
          <a:endParaRPr lang="de-DE"/>
        </a:p>
      </dgm:t>
    </dgm:pt>
    <dgm:pt modelId="{523E6851-F912-45E0-A927-1716B1F9F20D}">
      <dgm:prSet phldrT="[Text]" custT="1"/>
      <dgm:spPr/>
      <dgm:t>
        <a:bodyPr/>
        <a:lstStyle/>
        <a:p>
          <a:r>
            <a:rPr sz="1600"/>
            <a:t>Vasta gamma di funzionalità di sicurezza</a:t>
          </a:r>
          <a:br>
            <a:rPr sz="1600"/>
          </a:br>
          <a:endParaRPr lang="de-DE" sz="1600" dirty="0"/>
        </a:p>
      </dgm:t>
    </dgm:pt>
    <dgm:pt modelId="{3CDECDAE-8160-4C0E-8A60-0FD31BFC19A8}" type="parTrans" cxnId="{98DBA507-6B1D-4185-87D8-113CD47B7AC1}">
      <dgm:prSet/>
      <dgm:spPr/>
      <dgm:t>
        <a:bodyPr/>
        <a:lstStyle/>
        <a:p>
          <a:endParaRPr lang="de-DE"/>
        </a:p>
      </dgm:t>
    </dgm:pt>
    <dgm:pt modelId="{94C954E0-AB3F-4D89-A5CE-A58553EE2BB9}" type="sibTrans" cxnId="{98DBA507-6B1D-4185-87D8-113CD47B7AC1}">
      <dgm:prSet/>
      <dgm:spPr/>
      <dgm:t>
        <a:bodyPr/>
        <a:lstStyle/>
        <a:p>
          <a:endParaRPr lang="de-DE"/>
        </a:p>
      </dgm:t>
    </dgm:pt>
    <dgm:pt modelId="{2BE24DBF-E1C1-4E70-BB2C-78F52E1A0AA0}">
      <dgm:prSet phldrT="[Text]" custT="1"/>
      <dgm:spPr/>
      <dgm:t>
        <a:bodyPr/>
        <a:lstStyle/>
        <a:p>
          <a:r>
            <a:rPr sz="1600"/>
            <a:t>Gestione sicura dei dispositivi di frenatura</a:t>
          </a:r>
        </a:p>
      </dgm:t>
    </dgm:pt>
    <dgm:pt modelId="{9EAC23E9-F09C-4022-AABA-34D3DDD77B20}" type="parTrans" cxnId="{207A96FC-8975-455B-84BF-1C72BAC0C941}">
      <dgm:prSet/>
      <dgm:spPr/>
      <dgm:t>
        <a:bodyPr/>
        <a:lstStyle/>
        <a:p>
          <a:endParaRPr lang="de-DE"/>
        </a:p>
      </dgm:t>
    </dgm:pt>
    <dgm:pt modelId="{E9C91DBC-C420-459D-B057-3EE4F83B05C8}" type="sibTrans" cxnId="{207A96FC-8975-455B-84BF-1C72BAC0C941}">
      <dgm:prSet/>
      <dgm:spPr/>
      <dgm:t>
        <a:bodyPr/>
        <a:lstStyle/>
        <a:p>
          <a:endParaRPr lang="de-DE"/>
        </a:p>
      </dgm:t>
    </dgm:pt>
    <dgm:pt modelId="{2BC7A267-B1A5-4C8B-AEED-668B55102247}">
      <dgm:prSet phldrT="[Text]" custT="1"/>
      <dgm:spPr/>
      <dgm:t>
        <a:bodyPr/>
        <a:lstStyle/>
        <a:p>
          <a:r>
            <a:rPr sz="1600">
              <a:solidFill>
                <a:schemeClr val="tx1"/>
              </a:solidFill>
            </a:rPr>
            <a:t>SIL3, PL e (categoria 4) per tutte le funzioni di sicurezza</a:t>
          </a:r>
          <a:endParaRPr lang="de-DE" sz="1600" dirty="0"/>
        </a:p>
      </dgm:t>
    </dgm:pt>
    <dgm:pt modelId="{9E1E89B5-BC6C-4FBC-81EE-D4E613B2187F}" type="parTrans" cxnId="{EBC8AA13-FCA0-4D25-A50A-9CBE3B67C6EA}">
      <dgm:prSet/>
      <dgm:spPr/>
      <dgm:t>
        <a:bodyPr/>
        <a:lstStyle/>
        <a:p>
          <a:endParaRPr lang="de-DE"/>
        </a:p>
      </dgm:t>
    </dgm:pt>
    <dgm:pt modelId="{9C7AA937-262A-4614-9377-1C1573436F70}" type="sibTrans" cxnId="{EBC8AA13-FCA0-4D25-A50A-9CBE3B67C6EA}">
      <dgm:prSet/>
      <dgm:spPr/>
      <dgm:t>
        <a:bodyPr/>
        <a:lstStyle/>
        <a:p>
          <a:endParaRPr lang="de-DE"/>
        </a:p>
      </dgm:t>
    </dgm:pt>
    <dgm:pt modelId="{A8D6E48B-16CB-452A-ABD8-916182B8F5DD}">
      <dgm:prSet phldrT="[Text]" custT="1"/>
      <dgm:spPr/>
      <dgm:t>
        <a:bodyPr/>
        <a:lstStyle/>
        <a:p>
          <a:endParaRPr lang="de-DE" sz="1600" dirty="0"/>
        </a:p>
      </dgm:t>
    </dgm:pt>
    <dgm:pt modelId="{FAB896A2-A5E6-43F2-A3EE-24F8C3D615A6}" type="parTrans" cxnId="{C35B6462-133C-44CA-BE9A-C782EA7F4501}">
      <dgm:prSet/>
      <dgm:spPr/>
      <dgm:t>
        <a:bodyPr/>
        <a:lstStyle/>
        <a:p>
          <a:endParaRPr lang="de-DE"/>
        </a:p>
      </dgm:t>
    </dgm:pt>
    <dgm:pt modelId="{B10A790C-44D1-4875-AC0A-5D2627D95200}" type="sibTrans" cxnId="{C35B6462-133C-44CA-BE9A-C782EA7F4501}">
      <dgm:prSet/>
      <dgm:spPr/>
      <dgm:t>
        <a:bodyPr/>
        <a:lstStyle/>
        <a:p>
          <a:endParaRPr lang="de-DE"/>
        </a:p>
      </dgm:t>
    </dgm:pt>
    <dgm:pt modelId="{FCAF1125-FBA8-40DF-A017-4476F679A043}" type="pres">
      <dgm:prSet presAssocID="{E1EF6307-6EA1-4170-AE95-A41984466C05}" presName="linearFlow" presStyleCnt="0">
        <dgm:presLayoutVars>
          <dgm:dir/>
          <dgm:animLvl val="lvl"/>
          <dgm:resizeHandles/>
        </dgm:presLayoutVars>
      </dgm:prSet>
      <dgm:spPr/>
    </dgm:pt>
    <dgm:pt modelId="{2E971AF6-991D-4D04-AD84-0D9489D1ECAB}" type="pres">
      <dgm:prSet presAssocID="{AEDC9461-9BF6-4208-A71B-0A35B9B5068F}" presName="compositeNode" presStyleCnt="0">
        <dgm:presLayoutVars>
          <dgm:bulletEnabled val="1"/>
        </dgm:presLayoutVars>
      </dgm:prSet>
      <dgm:spPr/>
    </dgm:pt>
    <dgm:pt modelId="{6D1A151E-4C14-451B-9322-21A8DFF1ECE7}" type="pres">
      <dgm:prSet presAssocID="{AEDC9461-9BF6-4208-A71B-0A35B9B5068F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02BC3F1C-F807-455D-A1AA-CD1D9DEC9F8C}" type="pres">
      <dgm:prSet presAssocID="{AEDC9461-9BF6-4208-A71B-0A35B9B5068F}" presName="childNode" presStyleLbl="node1" presStyleIdx="0" presStyleCnt="1">
        <dgm:presLayoutVars>
          <dgm:bulletEnabled val="1"/>
        </dgm:presLayoutVars>
      </dgm:prSet>
      <dgm:spPr/>
    </dgm:pt>
    <dgm:pt modelId="{B4B6D237-3DB0-4795-ACDF-07C494A1D4CC}" type="pres">
      <dgm:prSet presAssocID="{AEDC9461-9BF6-4208-A71B-0A35B9B5068F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94CF0202-2AD8-4B40-A729-218CFC36A262}" type="presOf" srcId="{A8D6E48B-16CB-452A-ABD8-916182B8F5DD}" destId="{02BC3F1C-F807-455D-A1AA-CD1D9DEC9F8C}" srcOrd="0" destOrd="2" presId="urn:microsoft.com/office/officeart/2005/8/layout/hList2"/>
    <dgm:cxn modelId="{98DBA507-6B1D-4185-87D8-113CD47B7AC1}" srcId="{AEDC9461-9BF6-4208-A71B-0A35B9B5068F}" destId="{523E6851-F912-45E0-A927-1716B1F9F20D}" srcOrd="0" destOrd="0" parTransId="{3CDECDAE-8160-4C0E-8A60-0FD31BFC19A8}" sibTransId="{94C954E0-AB3F-4D89-A5CE-A58553EE2BB9}"/>
    <dgm:cxn modelId="{EBC8AA13-FCA0-4D25-A50A-9CBE3B67C6EA}" srcId="{AEDC9461-9BF6-4208-A71B-0A35B9B5068F}" destId="{2BC7A267-B1A5-4C8B-AEED-668B55102247}" srcOrd="3" destOrd="0" parTransId="{9E1E89B5-BC6C-4FBC-81EE-D4E613B2187F}" sibTransId="{9C7AA937-262A-4614-9377-1C1573436F70}"/>
    <dgm:cxn modelId="{C32E3A62-FDE9-4BC7-84FC-FC8F288F93D6}" srcId="{E1EF6307-6EA1-4170-AE95-A41984466C05}" destId="{AEDC9461-9BF6-4208-A71B-0A35B9B5068F}" srcOrd="0" destOrd="0" parTransId="{60339811-3042-4009-8607-18A3C396A4FA}" sibTransId="{18756BFC-C8AA-40ED-84B2-4394312FA175}"/>
    <dgm:cxn modelId="{C35B6462-133C-44CA-BE9A-C782EA7F4501}" srcId="{AEDC9461-9BF6-4208-A71B-0A35B9B5068F}" destId="{A8D6E48B-16CB-452A-ABD8-916182B8F5DD}" srcOrd="2" destOrd="0" parTransId="{FAB896A2-A5E6-43F2-A3EE-24F8C3D615A6}" sibTransId="{B10A790C-44D1-4875-AC0A-5D2627D95200}"/>
    <dgm:cxn modelId="{7434206D-067F-4F10-8D4B-95B6747AA6E1}" type="presOf" srcId="{2BE24DBF-E1C1-4E70-BB2C-78F52E1A0AA0}" destId="{02BC3F1C-F807-455D-A1AA-CD1D9DEC9F8C}" srcOrd="0" destOrd="1" presId="urn:microsoft.com/office/officeart/2005/8/layout/hList2"/>
    <dgm:cxn modelId="{7BA1594E-A50E-4210-9A61-5B6C78E76979}" type="presOf" srcId="{2BC7A267-B1A5-4C8B-AEED-668B55102247}" destId="{02BC3F1C-F807-455D-A1AA-CD1D9DEC9F8C}" srcOrd="0" destOrd="3" presId="urn:microsoft.com/office/officeart/2005/8/layout/hList2"/>
    <dgm:cxn modelId="{6B2B4950-2A59-4F10-A885-EE7518954DE1}" type="presOf" srcId="{AEDC9461-9BF6-4208-A71B-0A35B9B5068F}" destId="{B4B6D237-3DB0-4795-ACDF-07C494A1D4CC}" srcOrd="0" destOrd="0" presId="urn:microsoft.com/office/officeart/2005/8/layout/hList2"/>
    <dgm:cxn modelId="{B11FF6AD-E945-4979-B501-6693B682E12F}" type="presOf" srcId="{523E6851-F912-45E0-A927-1716B1F9F20D}" destId="{02BC3F1C-F807-455D-A1AA-CD1D9DEC9F8C}" srcOrd="0" destOrd="0" presId="urn:microsoft.com/office/officeart/2005/8/layout/hList2"/>
    <dgm:cxn modelId="{6CBA0BCF-5310-4012-98C5-3E92BDF2C10D}" type="presOf" srcId="{E1EF6307-6EA1-4170-AE95-A41984466C05}" destId="{FCAF1125-FBA8-40DF-A017-4476F679A043}" srcOrd="0" destOrd="0" presId="urn:microsoft.com/office/officeart/2005/8/layout/hList2"/>
    <dgm:cxn modelId="{207A96FC-8975-455B-84BF-1C72BAC0C941}" srcId="{AEDC9461-9BF6-4208-A71B-0A35B9B5068F}" destId="{2BE24DBF-E1C1-4E70-BB2C-78F52E1A0AA0}" srcOrd="1" destOrd="0" parTransId="{9EAC23E9-F09C-4022-AABA-34D3DDD77B20}" sibTransId="{E9C91DBC-C420-459D-B057-3EE4F83B05C8}"/>
    <dgm:cxn modelId="{7A7E4DD7-17D6-4558-8F96-C22636C57956}" type="presParOf" srcId="{FCAF1125-FBA8-40DF-A017-4476F679A043}" destId="{2E971AF6-991D-4D04-AD84-0D9489D1ECAB}" srcOrd="0" destOrd="0" presId="urn:microsoft.com/office/officeart/2005/8/layout/hList2"/>
    <dgm:cxn modelId="{3D4895D0-7FAF-451E-B1CB-733B66352C8E}" type="presParOf" srcId="{2E971AF6-991D-4D04-AD84-0D9489D1ECAB}" destId="{6D1A151E-4C14-451B-9322-21A8DFF1ECE7}" srcOrd="0" destOrd="0" presId="urn:microsoft.com/office/officeart/2005/8/layout/hList2"/>
    <dgm:cxn modelId="{0323B95D-C3D4-45F5-98D7-AA446754BFBC}" type="presParOf" srcId="{2E971AF6-991D-4D04-AD84-0D9489D1ECAB}" destId="{02BC3F1C-F807-455D-A1AA-CD1D9DEC9F8C}" srcOrd="1" destOrd="0" presId="urn:microsoft.com/office/officeart/2005/8/layout/hList2"/>
    <dgm:cxn modelId="{C417AD3D-FC57-4AE2-AF64-030A6F167E10}" type="presParOf" srcId="{2E971AF6-991D-4D04-AD84-0D9489D1ECAB}" destId="{B4B6D237-3DB0-4795-ACDF-07C494A1D4C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07E48-6606-4278-A6AF-F88CA6A449A8}">
      <dsp:nvSpPr>
        <dsp:cNvPr id="0" name=""/>
        <dsp:cNvSpPr/>
      </dsp:nvSpPr>
      <dsp:spPr>
        <a:xfrm rot="16200000">
          <a:off x="-1569498" y="2458945"/>
          <a:ext cx="3705073" cy="52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246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700" kern="1200"/>
            <a:t>Flessibile</a:t>
          </a:r>
        </a:p>
      </dsp:txBody>
      <dsp:txXfrm>
        <a:off x="-1569498" y="2458945"/>
        <a:ext cx="3705073" cy="524364"/>
      </dsp:txXfrm>
    </dsp:sp>
    <dsp:sp modelId="{FAD57B53-97E7-4753-A96A-AEA3C95F9A00}">
      <dsp:nvSpPr>
        <dsp:cNvPr id="0" name=""/>
        <dsp:cNvSpPr/>
      </dsp:nvSpPr>
      <dsp:spPr>
        <a:xfrm>
          <a:off x="545220" y="857290"/>
          <a:ext cx="2611893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6246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Interfacce adatte a tutti i produttori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Funzioni di sicurezza </a:t>
          </a:r>
          <a:r>
            <a:rPr sz="1600" kern="1200">
              <a:solidFill>
                <a:schemeClr val="tx1"/>
              </a:solidFill>
            </a:rPr>
            <a:t>combinabili a piacere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Semplice piano di assistenza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Monitoraggio sicuro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Arresto controllato</a:t>
          </a:r>
        </a:p>
      </dsp:txBody>
      <dsp:txXfrm>
        <a:off x="545220" y="857290"/>
        <a:ext cx="2611893" cy="3705073"/>
      </dsp:txXfrm>
    </dsp:sp>
    <dsp:sp modelId="{55F83725-4D5D-4B3B-92E8-8573BA03A4F7}">
      <dsp:nvSpPr>
        <dsp:cNvPr id="0" name=""/>
        <dsp:cNvSpPr/>
      </dsp:nvSpPr>
      <dsp:spPr>
        <a:xfrm>
          <a:off x="20855" y="176429"/>
          <a:ext cx="1048729" cy="10487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DEB0D-C65E-477F-8913-A53608F2625E}">
      <dsp:nvSpPr>
        <dsp:cNvPr id="0" name=""/>
        <dsp:cNvSpPr/>
      </dsp:nvSpPr>
      <dsp:spPr>
        <a:xfrm rot="16200000">
          <a:off x="-1571984" y="2458208"/>
          <a:ext cx="3705073" cy="51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8399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700" kern="1200"/>
            <a:t>Efficiente</a:t>
          </a:r>
        </a:p>
      </dsp:txBody>
      <dsp:txXfrm>
        <a:off x="-1571984" y="2458208"/>
        <a:ext cx="3705073" cy="519759"/>
      </dsp:txXfrm>
    </dsp:sp>
    <dsp:sp modelId="{5FFF4C7A-D4A9-43B1-A038-A84A790E65B1}">
      <dsp:nvSpPr>
        <dsp:cNvPr id="0" name=""/>
        <dsp:cNvSpPr/>
      </dsp:nvSpPr>
      <dsp:spPr>
        <a:xfrm>
          <a:off x="540431" y="865551"/>
          <a:ext cx="2588954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458399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Uso dei componenti già presenti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Reazione veloce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Prevenzione di attivazioni errate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Monitoraggio permanente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Messa in funzione facile e veloce </a:t>
          </a:r>
        </a:p>
      </dsp:txBody>
      <dsp:txXfrm>
        <a:off x="540431" y="865551"/>
        <a:ext cx="2588954" cy="3705073"/>
      </dsp:txXfrm>
    </dsp:sp>
    <dsp:sp modelId="{1B5B6405-8EBE-4241-B264-8D51CA016375}">
      <dsp:nvSpPr>
        <dsp:cNvPr id="0" name=""/>
        <dsp:cNvSpPr/>
      </dsp:nvSpPr>
      <dsp:spPr>
        <a:xfrm>
          <a:off x="20672" y="179468"/>
          <a:ext cx="1039519" cy="1039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6D237-3DB0-4795-ACDF-07C494A1D4CC}">
      <dsp:nvSpPr>
        <dsp:cNvPr id="0" name=""/>
        <dsp:cNvSpPr/>
      </dsp:nvSpPr>
      <dsp:spPr>
        <a:xfrm rot="16200000">
          <a:off x="-1554799" y="2463302"/>
          <a:ext cx="3705073" cy="551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6479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900" kern="1200"/>
            <a:t>Sicuro</a:t>
          </a:r>
          <a:endParaRPr sz="3900" kern="1200" dirty="0"/>
        </a:p>
      </dsp:txBody>
      <dsp:txXfrm>
        <a:off x="-1554799" y="2463302"/>
        <a:ext cx="3705073" cy="551598"/>
      </dsp:txXfrm>
    </dsp:sp>
    <dsp:sp modelId="{02BC3F1C-F807-455D-A1AA-CD1D9DEC9F8C}">
      <dsp:nvSpPr>
        <dsp:cNvPr id="0" name=""/>
        <dsp:cNvSpPr/>
      </dsp:nvSpPr>
      <dsp:spPr>
        <a:xfrm>
          <a:off x="573536" y="886565"/>
          <a:ext cx="2747543" cy="3705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8647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Vasta gamma di funzionalità di sicurezza</a:t>
          </a:r>
          <a:br>
            <a:rPr sz="1600" kern="1200"/>
          </a:b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/>
            <a:t>Gestione sicura dei dispositivi di frenatura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kern="1200">
              <a:solidFill>
                <a:schemeClr val="tx1"/>
              </a:solidFill>
            </a:rPr>
            <a:t>SIL3, PL e (categoria 4) per tutte le funzioni di sicurezza</a:t>
          </a:r>
          <a:endParaRPr lang="de-DE" sz="1600" kern="1200" dirty="0"/>
        </a:p>
      </dsp:txBody>
      <dsp:txXfrm>
        <a:off x="573536" y="886565"/>
        <a:ext cx="2747543" cy="3705073"/>
      </dsp:txXfrm>
    </dsp:sp>
    <dsp:sp modelId="{6D1A151E-4C14-451B-9322-21A8DFF1ECE7}">
      <dsp:nvSpPr>
        <dsp:cNvPr id="0" name=""/>
        <dsp:cNvSpPr/>
      </dsp:nvSpPr>
      <dsp:spPr>
        <a:xfrm>
          <a:off x="21938" y="158455"/>
          <a:ext cx="1103196" cy="11031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2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8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4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05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4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3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65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2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58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34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00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2636E-D880-4023-8549-F9D90F76B74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05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93122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jpe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12" Type="http://schemas.microsoft.com/office/2007/relationships/hdphoto" Target="../media/hdphoto4.wdp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7.wdp"/><Relationship Id="rId18" Type="http://schemas.openxmlformats.org/officeDocument/2006/relationships/image" Target="../media/image65.png"/><Relationship Id="rId3" Type="http://schemas.openxmlformats.org/officeDocument/2006/relationships/image" Target="../media/image56.png"/><Relationship Id="rId21" Type="http://schemas.microsoft.com/office/2007/relationships/hdphoto" Target="../media/hdphoto10.wdp"/><Relationship Id="rId7" Type="http://schemas.microsoft.com/office/2007/relationships/hdphoto" Target="../media/hdphoto2.wdp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6" Type="http://schemas.microsoft.com/office/2007/relationships/hdphoto" Target="../media/hdphoto8.wdp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23" Type="http://schemas.microsoft.com/office/2007/relationships/hdphoto" Target="../media/hdphoto11.wdp"/><Relationship Id="rId10" Type="http://schemas.openxmlformats.org/officeDocument/2006/relationships/image" Target="../media/image60.png"/><Relationship Id="rId19" Type="http://schemas.microsoft.com/office/2007/relationships/hdphoto" Target="../media/hdphoto9.wdp"/><Relationship Id="rId4" Type="http://schemas.openxmlformats.org/officeDocument/2006/relationships/image" Target="../media/image57.png"/><Relationship Id="rId9" Type="http://schemas.microsoft.com/office/2007/relationships/hdphoto" Target="../media/hdphoto5.wdp"/><Relationship Id="rId14" Type="http://schemas.openxmlformats.org/officeDocument/2006/relationships/image" Target="../media/image62.png"/><Relationship Id="rId22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1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3052800"/>
            <a:ext cx="6534000" cy="1476000"/>
          </a:xfrm>
        </p:spPr>
        <p:txBody>
          <a:bodyPr>
            <a:normAutofit/>
          </a:bodyPr>
          <a:lstStyle/>
          <a:p>
            <a:r>
              <a:t>Con l'azionamento SD6 STOBER andate sul sicuro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4655223"/>
            <a:ext cx="7014178" cy="955803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</a:pPr>
            <a:r>
              <a:rPr sz="1800" dirty="0" err="1"/>
              <a:t>Regolazione</a:t>
            </a:r>
            <a:r>
              <a:rPr sz="1800" dirty="0"/>
              <a:t> di </a:t>
            </a:r>
            <a:r>
              <a:rPr sz="1800" dirty="0" err="1"/>
              <a:t>motori</a:t>
            </a:r>
            <a:r>
              <a:rPr sz="1800" dirty="0"/>
              <a:t> </a:t>
            </a:r>
            <a:r>
              <a:rPr sz="1800" dirty="0" err="1"/>
              <a:t>sincroni</a:t>
            </a:r>
            <a:r>
              <a:rPr sz="1800" dirty="0"/>
              <a:t> e </a:t>
            </a:r>
            <a:r>
              <a:rPr sz="1800" dirty="0" err="1"/>
              <a:t>asincroni</a:t>
            </a:r>
            <a:r>
              <a:rPr sz="1800" dirty="0"/>
              <a:t> ad </a:t>
            </a:r>
            <a:r>
              <a:rPr sz="1800" dirty="0" err="1"/>
              <a:t>alte</a:t>
            </a:r>
            <a:r>
              <a:rPr sz="1800" dirty="0"/>
              <a:t> </a:t>
            </a:r>
            <a:r>
              <a:rPr sz="1800" dirty="0" err="1"/>
              <a:t>prestazioni</a:t>
            </a:r>
            <a:r>
              <a:rPr sz="1800" dirty="0"/>
              <a:t>. </a:t>
            </a:r>
            <a:br>
              <a:rPr lang="de-DE" sz="1800" dirty="0"/>
            </a:br>
            <a:r>
              <a:rPr sz="1800" dirty="0" err="1"/>
              <a:t>Flessibilità</a:t>
            </a:r>
            <a:r>
              <a:rPr sz="1800" dirty="0"/>
              <a:t> </a:t>
            </a:r>
            <a:r>
              <a:rPr sz="1800" dirty="0" err="1"/>
              <a:t>d'uso</a:t>
            </a:r>
            <a:r>
              <a:rPr sz="1800" dirty="0"/>
              <a:t> e </a:t>
            </a:r>
            <a:r>
              <a:rPr sz="1800" dirty="0" err="1"/>
              <a:t>sicurezza</a:t>
            </a:r>
            <a:r>
              <a:rPr sz="1800" dirty="0"/>
              <a:t> a 360 </a:t>
            </a:r>
            <a:r>
              <a:rPr sz="1800" dirty="0" err="1"/>
              <a:t>gradi</a:t>
            </a:r>
            <a:r>
              <a:rPr sz="1800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9C4896-5BC4-4D87-A2B8-4DD787E22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91" b="24855"/>
          <a:stretch/>
        </p:blipFill>
        <p:spPr>
          <a:xfrm>
            <a:off x="9360101" y="2204002"/>
            <a:ext cx="2831899" cy="465399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522CDC1-4D6C-430E-94B5-E9619E6F1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2000"/>
                    </a14:imgEffect>
                  </a14:imgLayer>
                </a14:imgProps>
              </a:ext>
            </a:extLst>
          </a:blip>
          <a:srcRect l="27883" t="31678" r="1"/>
          <a:stretch/>
        </p:blipFill>
        <p:spPr>
          <a:xfrm>
            <a:off x="0" y="842681"/>
            <a:ext cx="5147560" cy="36087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975D44-9C50-4E52-9168-BCBB290639B2}"/>
              </a:ext>
            </a:extLst>
          </p:cNvPr>
          <p:cNvSpPr txBox="1"/>
          <p:nvPr/>
        </p:nvSpPr>
        <p:spPr>
          <a:xfrm>
            <a:off x="2660399" y="5577160"/>
            <a:ext cx="350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>
                <a:solidFill>
                  <a:schemeClr val="tx2"/>
                </a:solidFill>
              </a:rPr>
              <a:t>Tecnica di sicurezza in collaborazione con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385D71-A7CA-4F5C-BFC5-DFC087C4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176" y="5969848"/>
            <a:ext cx="1340099" cy="6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9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D755E5CD-DB63-4BA6-A456-07A511B5F914}"/>
              </a:ext>
            </a:extLst>
          </p:cNvPr>
          <p:cNvSpPr/>
          <p:nvPr/>
        </p:nvSpPr>
        <p:spPr>
          <a:xfrm rot="16200000">
            <a:off x="3694609" y="3105979"/>
            <a:ext cx="1341992" cy="158756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E3C85C35-301F-48BC-BA5F-40561611A008}"/>
              </a:ext>
            </a:extLst>
          </p:cNvPr>
          <p:cNvSpPr/>
          <p:nvPr/>
        </p:nvSpPr>
        <p:spPr>
          <a:xfrm rot="16200000">
            <a:off x="3694608" y="1572093"/>
            <a:ext cx="1341991" cy="1587567"/>
          </a:xfrm>
          <a:prstGeom prst="triangle">
            <a:avLst>
              <a:gd name="adj" fmla="val 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" descr="image001">
            <a:extLst>
              <a:ext uri="{FF2B5EF4-FFF2-40B4-BE49-F238E27FC236}">
                <a16:creationId xmlns:a16="http://schemas.microsoft.com/office/drawing/2014/main" id="{C1078EC4-7D09-475B-817D-132CB611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41647"/>
            <a:ext cx="3780000" cy="393036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D77BA07-9857-4AFF-B451-C3F0D3F5C87E}"/>
              </a:ext>
            </a:extLst>
          </p:cNvPr>
          <p:cNvSpPr/>
          <p:nvPr/>
        </p:nvSpPr>
        <p:spPr>
          <a:xfrm rot="10800000">
            <a:off x="4726840" y="1254928"/>
            <a:ext cx="6902261" cy="3737201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0CCF1AF-2AB3-4A87-B0B9-96D44A611EA5}"/>
              </a:ext>
            </a:extLst>
          </p:cNvPr>
          <p:cNvSpPr/>
          <p:nvPr/>
        </p:nvSpPr>
        <p:spPr bwMode="auto">
          <a:xfrm>
            <a:off x="4870875" y="1381619"/>
            <a:ext cx="4907306" cy="166199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6"/>
                </a:solidFill>
              </a:rPr>
              <a:t>SBT – </a:t>
            </a:r>
            <a:r>
              <a:rPr lang="it-IT" sz="2000" b="1" dirty="0" err="1">
                <a:solidFill>
                  <a:schemeClr val="accent6"/>
                </a:solidFill>
              </a:rPr>
              <a:t>Safe</a:t>
            </a:r>
            <a:r>
              <a:rPr lang="it-IT" sz="2000" b="1" dirty="0">
                <a:solidFill>
                  <a:schemeClr val="accent6"/>
                </a:solidFill>
              </a:rPr>
              <a:t> break test </a:t>
            </a:r>
          </a:p>
          <a:p>
            <a:r>
              <a:rPr lang="it-IT" sz="1600" dirty="0"/>
              <a:t>Test sicuro di verifica dei freni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it-IT" sz="1600" dirty="0"/>
              <a:t>Procedura del test parametrizzabile in modo individuale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it-IT" sz="1600" dirty="0"/>
              <a:t>Senza obbligo di documentazione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it-IT" sz="1600" dirty="0"/>
              <a:t>Ideale per assi esposti alla forza di gravità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BF8B45F-6F17-437B-8C34-0482403277DD}"/>
              </a:ext>
            </a:extLst>
          </p:cNvPr>
          <p:cNvSpPr/>
          <p:nvPr/>
        </p:nvSpPr>
        <p:spPr bwMode="auto">
          <a:xfrm>
            <a:off x="4866231" y="3197102"/>
            <a:ext cx="4907306" cy="166199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6"/>
                </a:solidFill>
              </a:rPr>
              <a:t>SBC – </a:t>
            </a:r>
            <a:r>
              <a:rPr lang="it-IT" sz="2000" b="1" dirty="0" err="1">
                <a:solidFill>
                  <a:schemeClr val="accent6"/>
                </a:solidFill>
              </a:rPr>
              <a:t>Safe</a:t>
            </a:r>
            <a:r>
              <a:rPr lang="it-IT" sz="2000" b="1" dirty="0">
                <a:solidFill>
                  <a:schemeClr val="accent6"/>
                </a:solidFill>
              </a:rPr>
              <a:t> break control </a:t>
            </a:r>
          </a:p>
          <a:p>
            <a:r>
              <a:rPr lang="it-IT" sz="1600" dirty="0"/>
              <a:t>Comando sicuro dei dispositivi di frenatura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it-IT" sz="1600" dirty="0"/>
              <a:t>A scelta per uno o due freni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it-IT" sz="1600" dirty="0"/>
              <a:t>Indipendente dal tipo di freni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it-IT" sz="1600" dirty="0"/>
              <a:t>Monitoraggio dei cortocircuiti e della rottura dei cavi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it-IT" sz="1600" dirty="0"/>
              <a:t>Ideale per assi esposti alla forza di gravità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sicura dei dispositivi di frenatura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55DDAD2-C007-43D7-86AE-6904B5ABB892}"/>
              </a:ext>
            </a:extLst>
          </p:cNvPr>
          <p:cNvSpPr/>
          <p:nvPr/>
        </p:nvSpPr>
        <p:spPr>
          <a:xfrm>
            <a:off x="10499226" y="1974614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15" name="Gerade Verbindung 38">
            <a:extLst>
              <a:ext uri="{FF2B5EF4-FFF2-40B4-BE49-F238E27FC236}">
                <a16:creationId xmlns:a16="http://schemas.microsoft.com/office/drawing/2014/main" id="{5DA4D21A-1C8E-413A-A85B-50EFAC4EFE8F}"/>
              </a:ext>
            </a:extLst>
          </p:cNvPr>
          <p:cNvCxnSpPr>
            <a:cxnSpLocks/>
          </p:cNvCxnSpPr>
          <p:nvPr/>
        </p:nvCxnSpPr>
        <p:spPr bwMode="auto">
          <a:xfrm>
            <a:off x="9991098" y="2224985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19309B87-C246-46A5-8E27-42343EAB7951}"/>
              </a:ext>
            </a:extLst>
          </p:cNvPr>
          <p:cNvSpPr/>
          <p:nvPr/>
        </p:nvSpPr>
        <p:spPr>
          <a:xfrm>
            <a:off x="10499941" y="386821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19" name="Gerade Verbindung 38">
            <a:extLst>
              <a:ext uri="{FF2B5EF4-FFF2-40B4-BE49-F238E27FC236}">
                <a16:creationId xmlns:a16="http://schemas.microsoft.com/office/drawing/2014/main" id="{16ADB0CE-A1FA-4E9E-A4D8-D1D01DBF6CC8}"/>
              </a:ext>
            </a:extLst>
          </p:cNvPr>
          <p:cNvCxnSpPr>
            <a:cxnSpLocks/>
          </p:cNvCxnSpPr>
          <p:nvPr/>
        </p:nvCxnSpPr>
        <p:spPr bwMode="auto">
          <a:xfrm>
            <a:off x="9991813" y="4118584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E05B5C6F-A24D-4E0A-8455-839561C61B6C}"/>
              </a:ext>
            </a:extLst>
          </p:cNvPr>
          <p:cNvSpPr/>
          <p:nvPr/>
        </p:nvSpPr>
        <p:spPr bwMode="auto">
          <a:xfrm>
            <a:off x="4870875" y="5098331"/>
            <a:ext cx="49073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6"/>
                </a:solidFill>
              </a:rPr>
              <a:t>Smerigliatura del freno</a:t>
            </a:r>
          </a:p>
          <a:p>
            <a:r>
              <a:rPr lang="it-IT" sz="1600" dirty="0"/>
              <a:t>È meglio rinnovare che sostituire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it-IT" sz="1600" dirty="0"/>
              <a:t>Smerigliatura automatica dei freni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it-IT" sz="1600" dirty="0"/>
              <a:t>Ideale per l'aumento della disponibilità della macchina</a:t>
            </a:r>
          </a:p>
        </p:txBody>
      </p:sp>
      <p:sp>
        <p:nvSpPr>
          <p:cNvPr id="26" name="Pfeil: gebogen 25">
            <a:extLst>
              <a:ext uri="{FF2B5EF4-FFF2-40B4-BE49-F238E27FC236}">
                <a16:creationId xmlns:a16="http://schemas.microsoft.com/office/drawing/2014/main" id="{DB462D79-EEAB-433F-B3CA-395E0068A456}"/>
              </a:ext>
            </a:extLst>
          </p:cNvPr>
          <p:cNvSpPr/>
          <p:nvPr/>
        </p:nvSpPr>
        <p:spPr>
          <a:xfrm rot="10800000">
            <a:off x="9905436" y="4343315"/>
            <a:ext cx="1124859" cy="1591938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F60C2BE-8DF4-4731-B7EE-24F1D0F80AEB}"/>
              </a:ext>
            </a:extLst>
          </p:cNvPr>
          <p:cNvGrpSpPr/>
          <p:nvPr/>
        </p:nvGrpSpPr>
        <p:grpSpPr>
          <a:xfrm>
            <a:off x="2992942" y="1275063"/>
            <a:ext cx="1602000" cy="3515584"/>
            <a:chOff x="2992942" y="1312576"/>
            <a:chExt cx="1602000" cy="3515584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67E104B-4F02-49D0-B96D-B7BA260D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2942" y="1312576"/>
              <a:ext cx="1602000" cy="1691523"/>
            </a:xfrm>
            <a:prstGeom prst="rect">
              <a:avLst/>
            </a:prstGeom>
          </p:spPr>
        </p:pic>
        <p:pic>
          <p:nvPicPr>
            <p:cNvPr id="25" name="Grafik 1" descr="image001">
              <a:extLst>
                <a:ext uri="{FF2B5EF4-FFF2-40B4-BE49-F238E27FC236}">
                  <a16:creationId xmlns:a16="http://schemas.microsoft.com/office/drawing/2014/main" id="{8BDC548D-A620-4822-8759-DB1BDC3E4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228" y="3179665"/>
              <a:ext cx="1585428" cy="1648495"/>
            </a:xfrm>
            <a:prstGeom prst="rect">
              <a:avLst/>
            </a:prstGeom>
            <a:ln w="19050">
              <a:solidFill>
                <a:srgbClr val="F5F5F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C5BBC37E-EDFE-403B-B80B-7F7356790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441647"/>
            <a:ext cx="3780000" cy="399123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0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1" grpId="1" animBg="1"/>
      <p:bldP spid="12" grpId="0" animBg="1"/>
      <p:bldP spid="16" grpId="0" animBg="1"/>
      <p:bldP spid="13" grpId="0"/>
      <p:bldP spid="18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AF113302-7A08-40BE-A95E-43390B82FB4D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24AF4-3D22-4535-9221-81F76534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357756"/>
            <a:ext cx="5710396" cy="5150832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it-IT" sz="2000" b="1" dirty="0">
                <a:solidFill>
                  <a:schemeClr val="accent6"/>
                </a:solidFill>
              </a:rPr>
              <a:t>SS1 – basato sull'unità di comando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it-IT" sz="1800" dirty="0"/>
              <a:t>Ideale per l'arresto monitorato di assi accoppiati da parte dell'unità di comando funzionale</a:t>
            </a:r>
            <a:br>
              <a:rPr lang="it-IT" sz="1600" dirty="0"/>
            </a:br>
            <a:endParaRPr lang="it-IT" sz="1600" dirty="0"/>
          </a:p>
          <a:p>
            <a:pPr marL="268288" lvl="2" indent="0">
              <a:lnSpc>
                <a:spcPct val="100000"/>
              </a:lnSpc>
              <a:buClr>
                <a:schemeClr val="accent6"/>
              </a:buClr>
              <a:buNone/>
            </a:pPr>
            <a:endParaRPr lang="it-IT" sz="1600" dirty="0"/>
          </a:p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it-IT" sz="2000" b="1" dirty="0">
                <a:solidFill>
                  <a:schemeClr val="accent6"/>
                </a:solidFill>
              </a:rPr>
              <a:t>SS1 – basato sulla trasmissione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it-IT" sz="1800" dirty="0"/>
              <a:t>Ideale per l'arresto diretto di assi singoli comandato </a:t>
            </a:r>
            <a:br>
              <a:rPr lang="it-IT" sz="1800" dirty="0"/>
            </a:br>
            <a:r>
              <a:rPr lang="it-IT" sz="1800" dirty="0"/>
              <a:t>dal modulo di sicurezza SE6</a:t>
            </a:r>
            <a:br>
              <a:rPr lang="it-IT" sz="1600" dirty="0"/>
            </a:br>
            <a:endParaRPr lang="it-IT" sz="1600" dirty="0"/>
          </a:p>
          <a:p>
            <a:pPr marL="268288" lvl="2" indent="0">
              <a:lnSpc>
                <a:spcPct val="100000"/>
              </a:lnSpc>
              <a:buClr>
                <a:schemeClr val="accent6"/>
              </a:buClr>
              <a:buNone/>
            </a:pPr>
            <a:endParaRPr lang="it-IT" sz="1600" dirty="0"/>
          </a:p>
          <a:p>
            <a:pPr marL="0" lvl="1" indent="0">
              <a:lnSpc>
                <a:spcPct val="100000"/>
              </a:lnSpc>
              <a:buClr>
                <a:schemeClr val="accent6"/>
              </a:buClr>
              <a:buNone/>
            </a:pPr>
            <a:r>
              <a:rPr lang="it-IT" sz="2000" b="1" dirty="0">
                <a:solidFill>
                  <a:schemeClr val="accent6"/>
                </a:solidFill>
              </a:rPr>
              <a:t>Monitoraggio – segnalazioni sicure 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it-IT" sz="1800" dirty="0"/>
              <a:t>Ideale per reazioni di sicurezza variabili in impianti complessi</a:t>
            </a:r>
          </a:p>
          <a:p>
            <a:pPr marL="554038" lvl="2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it-IT" sz="1800" dirty="0"/>
              <a:t>Ideale per una protezione permanente dell'impianto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62653496-5969-490A-8A92-C4CC54EC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Reazioni possibili in caso di violazione dei valori limite</a:t>
            </a:r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AD467D1-B572-41BA-832E-8025F55B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709" y="1020888"/>
            <a:ext cx="936990" cy="18444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A66DFB7-6773-4DC9-B9E9-4D6632D11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236" b="2676"/>
          <a:stretch/>
        </p:blipFill>
        <p:spPr>
          <a:xfrm>
            <a:off x="7638994" y="3117961"/>
            <a:ext cx="947145" cy="11806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6651542-EFD4-4763-9AFF-2FBD5EB64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" b="95331" l="9707" r="89955">
                        <a14:foregroundMark x1="21445" y1="19127" x2="25056" y2="27108"/>
                        <a14:foregroundMark x1="51919" y1="14307" x2="51919" y2="14307"/>
                        <a14:foregroundMark x1="51919" y1="14307" x2="51919" y2="14307"/>
                        <a14:foregroundMark x1="23251" y1="35090" x2="35214" y2="9488"/>
                        <a14:foregroundMark x1="35214" y1="9488" x2="57111" y2="4819"/>
                        <a14:foregroundMark x1="65882" y1="6024" x2="80135" y2="7982"/>
                        <a14:foregroundMark x1="62592" y1="5572" x2="65882" y2="6024"/>
                        <a14:foregroundMark x1="60401" y1="5271" x2="62592" y2="5572"/>
                        <a14:foregroundMark x1="57111" y1="4819" x2="60401" y2="5271"/>
                        <a14:foregroundMark x1="80135" y1="7982" x2="78555" y2="39307"/>
                        <a14:foregroundMark x1="78555" y1="39307" x2="19074" y2="38253"/>
                        <a14:foregroundMark x1="13544" y1="11295" x2="19300" y2="7530"/>
                        <a14:foregroundMark x1="46953" y1="3614" x2="59481" y2="3614"/>
                        <a14:foregroundMark x1="71106" y1="90060" x2="26749" y2="81777"/>
                        <a14:foregroundMark x1="26749" y1="81777" x2="71670" y2="88554"/>
                        <a14:foregroundMark x1="40181" y1="91114" x2="40181" y2="91114"/>
                        <a14:foregroundMark x1="40293" y1="90512" x2="41761" y2="89458"/>
                        <a14:foregroundMark x1="40181" y1="95181" x2="40181" y2="95181"/>
                        <a14:foregroundMark x1="65237" y1="93373" x2="65237" y2="93373"/>
                        <a14:foregroundMark x1="58465" y1="94428" x2="58465" y2="94428"/>
                        <a14:foregroundMark x1="15914" y1="95030" x2="15914" y2="95030"/>
                        <a14:foregroundMark x1="19752" y1="95331" x2="19752" y2="95331"/>
                        <a14:foregroundMark x1="73928" y1="4669" x2="73928" y2="4669"/>
                        <a14:backgroundMark x1="62077" y1="6627" x2="62077" y2="6627"/>
                        <a14:backgroundMark x1="62754" y1="6627" x2="62754" y2="6627"/>
                        <a14:backgroundMark x1="61400" y1="5271" x2="61400" y2="5271"/>
                        <a14:backgroundMark x1="63770" y1="6024" x2="63770" y2="6024"/>
                        <a14:backgroundMark x1="61512" y1="5572" x2="61512" y2="5572"/>
                        <a14:backgroundMark x1="83183" y1="18976" x2="83183" y2="18976"/>
                        <a14:backgroundMark x1="83409" y1="65361" x2="83409" y2="65361"/>
                        <a14:backgroundMark x1="83634" y1="77711" x2="83634" y2="77711"/>
                        <a14:backgroundMark x1="83634" y1="73193" x2="83634" y2="73193"/>
                        <a14:backgroundMark x1="83747" y1="73193" x2="83747" y2="73193"/>
                        <a14:backgroundMark x1="83409" y1="69428" x2="83409" y2="694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6359" y="2798402"/>
            <a:ext cx="2218764" cy="166282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663E100-A3B3-4D14-9A92-640910DB41B4}"/>
              </a:ext>
            </a:extLst>
          </p:cNvPr>
          <p:cNvSpPr txBox="1"/>
          <p:nvPr/>
        </p:nvSpPr>
        <p:spPr>
          <a:xfrm>
            <a:off x="8592311" y="3173745"/>
            <a:ext cx="99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accent6"/>
                </a:solidFill>
              </a:rPr>
              <a:t>+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4124F2C-D3AF-4FFB-958D-8944E405797E}"/>
              </a:ext>
            </a:extLst>
          </p:cNvPr>
          <p:cNvSpPr/>
          <p:nvPr/>
        </p:nvSpPr>
        <p:spPr bwMode="auto">
          <a:xfrm>
            <a:off x="6638250" y="4896212"/>
            <a:ext cx="510912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 dirty="0" err="1">
                <a:solidFill>
                  <a:schemeClr val="accent6"/>
                </a:solidFill>
              </a:rPr>
              <a:t>Limitazione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sz="2000" b="1" dirty="0" err="1">
                <a:solidFill>
                  <a:schemeClr val="accent6"/>
                </a:solidFill>
              </a:rPr>
              <a:t>sicura</a:t>
            </a:r>
            <a:r>
              <a:rPr sz="2000" b="1" dirty="0">
                <a:solidFill>
                  <a:schemeClr val="accent6"/>
                </a:solidFill>
              </a:rPr>
              <a:t>: </a:t>
            </a:r>
            <a:r>
              <a:rPr sz="2000" dirty="0">
                <a:solidFill>
                  <a:schemeClr val="accent6"/>
                </a:solidFill>
              </a:rPr>
              <a:t>SLS-M, SSR-M, SDI-M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D35ED8B-053D-4CA3-827C-C440A775D814}"/>
              </a:ext>
            </a:extLst>
          </p:cNvPr>
          <p:cNvSpPr/>
          <p:nvPr/>
        </p:nvSpPr>
        <p:spPr bwMode="auto">
          <a:xfrm>
            <a:off x="6638251" y="5389917"/>
            <a:ext cx="510912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>
                <a:solidFill>
                  <a:schemeClr val="accent6"/>
                </a:solidFill>
              </a:rPr>
              <a:t>Posizionamento sicuro: </a:t>
            </a:r>
            <a:r>
              <a:rPr sz="2000">
                <a:solidFill>
                  <a:schemeClr val="accent6"/>
                </a:solidFill>
              </a:rPr>
              <a:t>SLI-M, SLP-M, SOS-M</a:t>
            </a:r>
          </a:p>
        </p:txBody>
      </p:sp>
    </p:spTree>
    <p:extLst>
      <p:ext uri="{BB962C8B-B14F-4D97-AF65-F5344CB8AC3E}">
        <p14:creationId xmlns:p14="http://schemas.microsoft.com/office/powerpoint/2010/main" val="13762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821B0B-8848-4AC0-AD6C-B63B3EB2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63" y="4095330"/>
            <a:ext cx="2402591" cy="2536853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E2E4C94-0E67-4AD2-9AAE-52BE2B882A3E}"/>
              </a:ext>
            </a:extLst>
          </p:cNvPr>
          <p:cNvGrpSpPr/>
          <p:nvPr/>
        </p:nvGrpSpPr>
        <p:grpSpPr>
          <a:xfrm>
            <a:off x="6496694" y="2442857"/>
            <a:ext cx="562015" cy="4037711"/>
            <a:chOff x="4585718" y="1833875"/>
            <a:chExt cx="562015" cy="4037711"/>
          </a:xfrm>
          <a:solidFill>
            <a:srgbClr val="FFED00"/>
          </a:solidFill>
        </p:grpSpPr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6564DFE5-111F-417D-91F8-C2DC55391E7B}"/>
                </a:ext>
              </a:extLst>
            </p:cNvPr>
            <p:cNvSpPr/>
            <p:nvPr/>
          </p:nvSpPr>
          <p:spPr>
            <a:xfrm>
              <a:off x="4588933" y="1833875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DEDDB809-6B15-4ED7-8873-3DBEE304DE8B}"/>
                </a:ext>
              </a:extLst>
            </p:cNvPr>
            <p:cNvSpPr/>
            <p:nvPr/>
          </p:nvSpPr>
          <p:spPr>
            <a:xfrm rot="10800000">
              <a:off x="4585718" y="5258594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6C32D40E-5580-4FE2-BDBC-EF0058A99BC0}"/>
                </a:ext>
              </a:extLst>
            </p:cNvPr>
            <p:cNvCxnSpPr/>
            <p:nvPr/>
          </p:nvCxnSpPr>
          <p:spPr>
            <a:xfrm>
              <a:off x="4725730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3A574E0E-89D9-4507-B264-C78080CC247D}"/>
                </a:ext>
              </a:extLst>
            </p:cNvPr>
            <p:cNvCxnSpPr/>
            <p:nvPr/>
          </p:nvCxnSpPr>
          <p:spPr>
            <a:xfrm>
              <a:off x="4868764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3C9A2C3F-12A2-4375-BA91-688E0CCD386C}"/>
                </a:ext>
              </a:extLst>
            </p:cNvPr>
            <p:cNvCxnSpPr/>
            <p:nvPr/>
          </p:nvCxnSpPr>
          <p:spPr>
            <a:xfrm>
              <a:off x="5029631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445999F9-279E-4443-AA20-894E7DE8EE10}"/>
              </a:ext>
            </a:extLst>
          </p:cNvPr>
          <p:cNvSpPr/>
          <p:nvPr/>
        </p:nvSpPr>
        <p:spPr>
          <a:xfrm>
            <a:off x="7890637" y="5859721"/>
            <a:ext cx="3629320" cy="424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1E525FB3-19DC-4194-A0CB-BF653AC25D4D}"/>
              </a:ext>
            </a:extLst>
          </p:cNvPr>
          <p:cNvSpPr/>
          <p:nvPr/>
        </p:nvSpPr>
        <p:spPr>
          <a:xfrm>
            <a:off x="8022615" y="4266582"/>
            <a:ext cx="320512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27C668DF-6EFB-48E4-B660-BCE1F09B9B49}"/>
              </a:ext>
            </a:extLst>
          </p:cNvPr>
          <p:cNvSpPr/>
          <p:nvPr/>
        </p:nvSpPr>
        <p:spPr>
          <a:xfrm>
            <a:off x="11078621" y="4266581"/>
            <a:ext cx="320512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EE940190-5690-4159-928F-26A6E4030ED9}"/>
              </a:ext>
            </a:extLst>
          </p:cNvPr>
          <p:cNvSpPr/>
          <p:nvPr/>
        </p:nvSpPr>
        <p:spPr>
          <a:xfrm>
            <a:off x="8697457" y="4266580"/>
            <a:ext cx="152400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53E21989-2837-46FA-A4F8-0569CAE59660}"/>
              </a:ext>
            </a:extLst>
          </p:cNvPr>
          <p:cNvSpPr/>
          <p:nvPr/>
        </p:nvSpPr>
        <p:spPr>
          <a:xfrm>
            <a:off x="10571891" y="4266582"/>
            <a:ext cx="152400" cy="15931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E260CF16-88B5-48DF-BE46-92C0EEDDA262}"/>
              </a:ext>
            </a:extLst>
          </p:cNvPr>
          <p:cNvSpPr/>
          <p:nvPr/>
        </p:nvSpPr>
        <p:spPr>
          <a:xfrm>
            <a:off x="8440870" y="5587913"/>
            <a:ext cx="2528854" cy="2718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E9604BDC-F1D1-4B44-8CC9-B0D10F611242}"/>
              </a:ext>
            </a:extLst>
          </p:cNvPr>
          <p:cNvGrpSpPr/>
          <p:nvPr/>
        </p:nvGrpSpPr>
        <p:grpSpPr>
          <a:xfrm>
            <a:off x="8440870" y="3298762"/>
            <a:ext cx="2528854" cy="1864945"/>
            <a:chOff x="2982348" y="2689780"/>
            <a:chExt cx="2528854" cy="1864945"/>
          </a:xfrm>
        </p:grpSpPr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A9BFA5C3-74D1-4EAD-A3C9-85C4ABFD3F6F}"/>
                </a:ext>
              </a:extLst>
            </p:cNvPr>
            <p:cNvSpPr/>
            <p:nvPr/>
          </p:nvSpPr>
          <p:spPr>
            <a:xfrm>
              <a:off x="2982348" y="4282919"/>
              <a:ext cx="2528854" cy="2718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E9396AE9-DB8A-4EC5-86FF-70B073974B8A}"/>
                </a:ext>
              </a:extLst>
            </p:cNvPr>
            <p:cNvSpPr/>
            <p:nvPr/>
          </p:nvSpPr>
          <p:spPr>
            <a:xfrm>
              <a:off x="4092096" y="2689780"/>
              <a:ext cx="320512" cy="159313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4" name="Rechteck 83">
            <a:extLst>
              <a:ext uri="{FF2B5EF4-FFF2-40B4-BE49-F238E27FC236}">
                <a16:creationId xmlns:a16="http://schemas.microsoft.com/office/drawing/2014/main" id="{02DF4E97-A4C7-4C9D-B05A-B40772921205}"/>
              </a:ext>
            </a:extLst>
          </p:cNvPr>
          <p:cNvSpPr/>
          <p:nvPr/>
        </p:nvSpPr>
        <p:spPr>
          <a:xfrm>
            <a:off x="7890637" y="3842376"/>
            <a:ext cx="3629320" cy="4242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AF783652-9672-4198-AD2B-98C97337A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721" y="2426982"/>
            <a:ext cx="1368000" cy="136800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315FA164-E42B-4449-A828-BDE1EE596C5C}"/>
              </a:ext>
            </a:extLst>
          </p:cNvPr>
          <p:cNvSpPr txBox="1"/>
          <p:nvPr/>
        </p:nvSpPr>
        <p:spPr>
          <a:xfrm>
            <a:off x="5774783" y="1454247"/>
            <a:ext cx="21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dirty="0">
                <a:solidFill>
                  <a:schemeClr val="accent6"/>
                </a:solidFill>
              </a:rPr>
              <a:t>SS1/SS2 </a:t>
            </a:r>
            <a:br>
              <a:rPr b="1" dirty="0">
                <a:solidFill>
                  <a:schemeClr val="accent6"/>
                </a:solidFill>
              </a:rPr>
            </a:br>
            <a:r>
              <a:rPr b="1" dirty="0">
                <a:solidFill>
                  <a:schemeClr val="accent6"/>
                </a:solidFill>
              </a:rPr>
              <a:t>con </a:t>
            </a:r>
            <a:r>
              <a:rPr b="1" dirty="0" err="1">
                <a:solidFill>
                  <a:schemeClr val="accent6"/>
                </a:solidFill>
              </a:rPr>
              <a:t>monitoraggio</a:t>
            </a:r>
            <a:r>
              <a:rPr b="1" dirty="0">
                <a:solidFill>
                  <a:schemeClr val="accent6"/>
                </a:solidFill>
              </a:rPr>
              <a:t> </a:t>
            </a:r>
            <a:r>
              <a:rPr b="1" dirty="0" err="1">
                <a:solidFill>
                  <a:schemeClr val="accent6"/>
                </a:solidFill>
              </a:rPr>
              <a:t>della</a:t>
            </a:r>
            <a:r>
              <a:rPr b="1" dirty="0">
                <a:solidFill>
                  <a:schemeClr val="accent6"/>
                </a:solidFill>
              </a:rPr>
              <a:t> </a:t>
            </a:r>
            <a:r>
              <a:rPr b="1" dirty="0" err="1">
                <a:solidFill>
                  <a:schemeClr val="accent6"/>
                </a:solidFill>
              </a:rPr>
              <a:t>posizione</a:t>
            </a:r>
            <a:endParaRPr b="1" dirty="0">
              <a:solidFill>
                <a:schemeClr val="accent6"/>
              </a:solidFill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3A283962-2463-47C6-BB41-7C2EB65A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62026" y="1235173"/>
            <a:ext cx="2402604" cy="25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B7A7129F-B13A-4410-A8BC-467A663679F3}"/>
              </a:ext>
            </a:extLst>
          </p:cNvPr>
          <p:cNvSpPr txBox="1"/>
          <p:nvPr/>
        </p:nvSpPr>
        <p:spPr>
          <a:xfrm>
            <a:off x="3993272" y="1454247"/>
            <a:ext cx="2027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dirty="0">
                <a:solidFill>
                  <a:schemeClr val="accent6"/>
                </a:solidFill>
              </a:rPr>
              <a:t>SS1/SS2 </a:t>
            </a:r>
            <a:br>
              <a:rPr b="1" dirty="0">
                <a:solidFill>
                  <a:schemeClr val="accent6"/>
                </a:solidFill>
              </a:rPr>
            </a:br>
            <a:r>
              <a:rPr b="1" dirty="0">
                <a:solidFill>
                  <a:schemeClr val="accent6"/>
                </a:solidFill>
              </a:rPr>
              <a:t>con </a:t>
            </a:r>
            <a:r>
              <a:rPr b="1" dirty="0" err="1">
                <a:solidFill>
                  <a:schemeClr val="accent6"/>
                </a:solidFill>
              </a:rPr>
              <a:t>monitoraggio</a:t>
            </a:r>
            <a:r>
              <a:rPr b="1" dirty="0">
                <a:solidFill>
                  <a:schemeClr val="accent6"/>
                </a:solidFill>
              </a:rPr>
              <a:t> del tempo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4A57340-B17E-448A-9B52-4778B6845841}"/>
              </a:ext>
            </a:extLst>
          </p:cNvPr>
          <p:cNvGrpSpPr/>
          <p:nvPr/>
        </p:nvGrpSpPr>
        <p:grpSpPr>
          <a:xfrm>
            <a:off x="4935070" y="2442858"/>
            <a:ext cx="562015" cy="4037711"/>
            <a:chOff x="4585718" y="1833875"/>
            <a:chExt cx="562015" cy="4037711"/>
          </a:xfrm>
          <a:solidFill>
            <a:srgbClr val="FFED00"/>
          </a:solidFill>
        </p:grpSpPr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21314FA1-2475-4574-950B-73DEB0AEF1AF}"/>
                </a:ext>
              </a:extLst>
            </p:cNvPr>
            <p:cNvSpPr/>
            <p:nvPr/>
          </p:nvSpPr>
          <p:spPr>
            <a:xfrm>
              <a:off x="4588933" y="1833875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D8FF910F-30B2-495C-86DA-46CF20042FDD}"/>
                </a:ext>
              </a:extLst>
            </p:cNvPr>
            <p:cNvSpPr/>
            <p:nvPr/>
          </p:nvSpPr>
          <p:spPr>
            <a:xfrm rot="10800000">
              <a:off x="4585718" y="5258594"/>
              <a:ext cx="558800" cy="612992"/>
            </a:xfrm>
            <a:prstGeom prst="trapezoid">
              <a:avLst/>
            </a:prstGeom>
            <a:grpFill/>
            <a:ln>
              <a:solidFill>
                <a:srgbClr val="FFE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A9260F76-2A99-412A-998D-7CF831BB177C}"/>
                </a:ext>
              </a:extLst>
            </p:cNvPr>
            <p:cNvCxnSpPr/>
            <p:nvPr/>
          </p:nvCxnSpPr>
          <p:spPr>
            <a:xfrm>
              <a:off x="4713698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0017CD2A-03BB-4CC9-8859-FACFB4FCED9B}"/>
                </a:ext>
              </a:extLst>
            </p:cNvPr>
            <p:cNvCxnSpPr/>
            <p:nvPr/>
          </p:nvCxnSpPr>
          <p:spPr>
            <a:xfrm>
              <a:off x="4856732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82157F69-0E58-485E-B196-3D5AEB750D29}"/>
                </a:ext>
              </a:extLst>
            </p:cNvPr>
            <p:cNvCxnSpPr/>
            <p:nvPr/>
          </p:nvCxnSpPr>
          <p:spPr>
            <a:xfrm>
              <a:off x="5017599" y="2504814"/>
              <a:ext cx="0" cy="2676786"/>
            </a:xfrm>
            <a:prstGeom prst="straightConnector1">
              <a:avLst/>
            </a:prstGeom>
            <a:grpFill/>
            <a:ln w="22225">
              <a:solidFill>
                <a:srgbClr val="FFE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5345ACC-FC9C-4852-B8A9-439EFC9304EC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5063050" y="5027804"/>
            <a:ext cx="3377820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1601EEA0-75BD-44E9-A1B2-294310F18430}"/>
              </a:ext>
            </a:extLst>
          </p:cNvPr>
          <p:cNvCxnSpPr>
            <a:cxnSpLocks/>
          </p:cNvCxnSpPr>
          <p:nvPr/>
        </p:nvCxnSpPr>
        <p:spPr>
          <a:xfrm>
            <a:off x="6636706" y="4780154"/>
            <a:ext cx="180416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7F9DBCB6-6A76-4464-9640-1F095D4FA029}"/>
              </a:ext>
            </a:extLst>
          </p:cNvPr>
          <p:cNvSpPr/>
          <p:nvPr/>
        </p:nvSpPr>
        <p:spPr>
          <a:xfrm>
            <a:off x="1582873" y="1035118"/>
            <a:ext cx="115133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sz="2000" b="1">
                <a:solidFill>
                  <a:schemeClr val="accent6"/>
                </a:solidFill>
              </a:rPr>
              <a:t>Standard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8F558E6-D55C-4D62-8507-ED62DA63192C}"/>
              </a:ext>
            </a:extLst>
          </p:cNvPr>
          <p:cNvSpPr/>
          <p:nvPr/>
        </p:nvSpPr>
        <p:spPr>
          <a:xfrm>
            <a:off x="1651941" y="3895276"/>
            <a:ext cx="101319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sz="2000" b="1">
                <a:solidFill>
                  <a:schemeClr val="accent6"/>
                </a:solidFill>
              </a:rPr>
              <a:t>STOBER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42" name="Titel 3">
            <a:extLst>
              <a:ext uri="{FF2B5EF4-FFF2-40B4-BE49-F238E27FC236}">
                <a16:creationId xmlns:a16="http://schemas.microsoft.com/office/drawing/2014/main" id="{F4BCDC20-FFE2-432B-9B15-2865D1FA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0000"/>
            <a:ext cx="7987800" cy="460800"/>
          </a:xfrm>
        </p:spPr>
        <p:txBody>
          <a:bodyPr>
            <a:normAutofit/>
          </a:bodyPr>
          <a:lstStyle/>
          <a:p>
            <a:r>
              <a:t>Tempo di reazione come criterio di qualità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B3BD913-C828-43D2-8160-6C7C7DA29942}"/>
              </a:ext>
            </a:extLst>
          </p:cNvPr>
          <p:cNvSpPr/>
          <p:nvPr/>
        </p:nvSpPr>
        <p:spPr>
          <a:xfrm>
            <a:off x="8228455" y="1450919"/>
            <a:ext cx="3039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Garantiamo tempi di reazione di 10 </a:t>
            </a:r>
            <a:r>
              <a:rPr lang="it-IT" b="1" dirty="0" err="1">
                <a:solidFill>
                  <a:schemeClr val="accent6"/>
                </a:solidFill>
              </a:rPr>
              <a:t>ms</a:t>
            </a:r>
            <a:r>
              <a:rPr lang="it-IT" b="1" dirty="0">
                <a:solidFill>
                  <a:schemeClr val="accent6"/>
                </a:solidFill>
              </a:rPr>
              <a:t> con un livello di sicurezza altissimo!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32183E7-0FAA-41EA-AA47-20E7C67C9376}"/>
              </a:ext>
            </a:extLst>
          </p:cNvPr>
          <p:cNvGrpSpPr/>
          <p:nvPr/>
        </p:nvGrpSpPr>
        <p:grpSpPr>
          <a:xfrm flipH="1" flipV="1">
            <a:off x="10857351" y="1332068"/>
            <a:ext cx="1383812" cy="1772871"/>
            <a:chOff x="-1" y="2079114"/>
            <a:chExt cx="3017183" cy="3364751"/>
          </a:xfrm>
        </p:grpSpPr>
        <p:sp>
          <p:nvSpPr>
            <p:cNvPr id="38" name="Rechtwinkliges Dreieck 37">
              <a:extLst>
                <a:ext uri="{FF2B5EF4-FFF2-40B4-BE49-F238E27FC236}">
                  <a16:creationId xmlns:a16="http://schemas.microsoft.com/office/drawing/2014/main" id="{2C82D9CB-FF76-49E9-8EDC-1B9212135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winkliges Dreieck 40">
              <a:extLst>
                <a:ext uri="{FF2B5EF4-FFF2-40B4-BE49-F238E27FC236}">
                  <a16:creationId xmlns:a16="http://schemas.microsoft.com/office/drawing/2014/main" id="{B24B576C-181A-46A1-AE52-6B5393A9703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1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7639 L 0.00013 0.062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9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0" grpId="0"/>
      <p:bldP spid="40" grpId="0" animBg="1"/>
      <p:bldP spid="5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ECD08D8-C80E-4A26-B4CF-7057068A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4750"/>
            <a:ext cx="7987800" cy="460800"/>
          </a:xfrm>
        </p:spPr>
        <p:txBody>
          <a:bodyPr/>
          <a:lstStyle/>
          <a:p>
            <a:r>
              <a:t>Messa in funzione semplice e veloce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F2A71AD-9F29-4406-AF20-7EF1167AF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41" y="1258645"/>
            <a:ext cx="7408175" cy="3647615"/>
          </a:xfrm>
          <a:ln w="12700">
            <a:noFill/>
          </a:ln>
        </p:spPr>
        <p:txBody>
          <a:bodyPr>
            <a:normAutofit/>
          </a:bodyPr>
          <a:lstStyle/>
          <a:p>
            <a:pPr marL="215900" indent="0">
              <a:lnSpc>
                <a:spcPct val="100000"/>
              </a:lnSpc>
              <a:buNone/>
            </a:pPr>
            <a:r>
              <a:rPr sz="2000" b="1" dirty="0">
                <a:solidFill>
                  <a:schemeClr val="accent6"/>
                </a:solidFill>
              </a:rPr>
              <a:t>Software di </a:t>
            </a:r>
            <a:r>
              <a:rPr sz="2000" b="1" dirty="0" err="1">
                <a:solidFill>
                  <a:schemeClr val="accent6"/>
                </a:solidFill>
              </a:rPr>
              <a:t>progettazione</a:t>
            </a:r>
            <a:r>
              <a:rPr sz="2000" b="1" dirty="0">
                <a:solidFill>
                  <a:schemeClr val="accent6"/>
                </a:solidFill>
              </a:rPr>
              <a:t> e </a:t>
            </a:r>
            <a:r>
              <a:rPr sz="2000" b="1" dirty="0" err="1">
                <a:solidFill>
                  <a:schemeClr val="accent6"/>
                </a:solidFill>
              </a:rPr>
              <a:t>messa</a:t>
            </a:r>
            <a:r>
              <a:rPr sz="2000" b="1" dirty="0">
                <a:solidFill>
                  <a:schemeClr val="accent6"/>
                </a:solidFill>
              </a:rPr>
              <a:t> in </a:t>
            </a:r>
            <a:r>
              <a:rPr sz="2000" b="1" dirty="0" err="1">
                <a:solidFill>
                  <a:schemeClr val="accent6"/>
                </a:solidFill>
              </a:rPr>
              <a:t>funzione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sz="2000" b="1" dirty="0" err="1">
                <a:solidFill>
                  <a:schemeClr val="accent6"/>
                </a:solidFill>
              </a:rPr>
              <a:t>DriveControlSuite</a:t>
            </a:r>
            <a:endParaRPr lang="de-DE" sz="20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 err="1"/>
              <a:t>Efficiente</a:t>
            </a:r>
            <a:r>
              <a:rPr sz="1800" dirty="0"/>
              <a:t> </a:t>
            </a:r>
            <a:r>
              <a:rPr sz="1800" dirty="0" err="1"/>
              <a:t>sia</a:t>
            </a:r>
            <a:r>
              <a:rPr sz="1800" dirty="0"/>
              <a:t> in </a:t>
            </a:r>
            <a:r>
              <a:rPr sz="1800" dirty="0" err="1"/>
              <a:t>applicazioni</a:t>
            </a:r>
            <a:r>
              <a:rPr sz="1800" dirty="0"/>
              <a:t> ad </a:t>
            </a:r>
            <a:r>
              <a:rPr sz="1800" dirty="0" err="1"/>
              <a:t>asse</a:t>
            </a:r>
            <a:r>
              <a:rPr sz="1800" dirty="0"/>
              <a:t> </a:t>
            </a:r>
            <a:r>
              <a:rPr sz="1800" dirty="0" err="1"/>
              <a:t>singolo</a:t>
            </a:r>
            <a:r>
              <a:rPr sz="1800" dirty="0"/>
              <a:t> </a:t>
            </a:r>
            <a:r>
              <a:rPr sz="1800" dirty="0" err="1"/>
              <a:t>che</a:t>
            </a:r>
            <a:r>
              <a:rPr sz="1800" dirty="0"/>
              <a:t> </a:t>
            </a:r>
            <a:r>
              <a:rPr sz="1800" dirty="0" err="1"/>
              <a:t>multiasse</a:t>
            </a:r>
            <a:endParaRPr sz="18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 err="1"/>
              <a:t>Assistenti</a:t>
            </a:r>
            <a:r>
              <a:rPr sz="1800" dirty="0"/>
              <a:t> per una </a:t>
            </a:r>
            <a:r>
              <a:rPr sz="1800" dirty="0" err="1"/>
              <a:t>progettazione</a:t>
            </a:r>
            <a:r>
              <a:rPr sz="1800" dirty="0"/>
              <a:t>, una </a:t>
            </a:r>
            <a:r>
              <a:rPr sz="1800" dirty="0" err="1"/>
              <a:t>parametrizzazione</a:t>
            </a:r>
            <a:r>
              <a:rPr sz="1800" dirty="0"/>
              <a:t> e una </a:t>
            </a:r>
            <a:r>
              <a:rPr sz="1800" dirty="0" err="1"/>
              <a:t>configurazione</a:t>
            </a:r>
            <a:r>
              <a:rPr sz="1800" dirty="0"/>
              <a:t> </a:t>
            </a:r>
            <a:r>
              <a:rPr sz="1800" dirty="0" err="1"/>
              <a:t>comode</a:t>
            </a:r>
            <a:endParaRPr sz="18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 err="1"/>
              <a:t>Configurazione</a:t>
            </a:r>
            <a:r>
              <a:rPr sz="1800" dirty="0"/>
              <a:t> di </a:t>
            </a:r>
            <a:r>
              <a:rPr sz="1800" dirty="0" err="1"/>
              <a:t>sicurezza</a:t>
            </a:r>
            <a:r>
              <a:rPr sz="1800" dirty="0"/>
              <a:t> secondo </a:t>
            </a:r>
            <a:r>
              <a:rPr sz="1800" dirty="0" err="1"/>
              <a:t>il</a:t>
            </a:r>
            <a:r>
              <a:rPr sz="1800" dirty="0"/>
              <a:t> semplice principio drag and drop</a:t>
            </a:r>
            <a:endParaRPr lang="de-DE" sz="18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it-IT" sz="1800" dirty="0"/>
              <a:t>Oscilloscopio a 12 canali integrata</a:t>
            </a:r>
            <a:endParaRPr sz="18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/>
              <a:t>Memoria </a:t>
            </a:r>
            <a:r>
              <a:rPr sz="1800" dirty="0" err="1"/>
              <a:t>dati</a:t>
            </a:r>
            <a:r>
              <a:rPr sz="1800" dirty="0"/>
              <a:t> </a:t>
            </a:r>
            <a:r>
              <a:rPr sz="1800" dirty="0" err="1"/>
              <a:t>rimovibile</a:t>
            </a:r>
            <a:r>
              <a:rPr sz="1800" dirty="0"/>
              <a:t> per una </a:t>
            </a:r>
            <a:r>
              <a:rPr sz="1800" dirty="0" err="1"/>
              <a:t>grande</a:t>
            </a:r>
            <a:r>
              <a:rPr sz="1800" dirty="0"/>
              <a:t> </a:t>
            </a:r>
            <a:r>
              <a:rPr sz="1800" dirty="0" err="1"/>
              <a:t>semplicità</a:t>
            </a:r>
            <a:r>
              <a:rPr sz="1800" dirty="0"/>
              <a:t> di </a:t>
            </a:r>
            <a:r>
              <a:rPr sz="1800" dirty="0" err="1"/>
              <a:t>messa</a:t>
            </a:r>
            <a:r>
              <a:rPr sz="1800" dirty="0"/>
              <a:t> in </a:t>
            </a:r>
            <a:r>
              <a:rPr sz="1800" dirty="0" err="1"/>
              <a:t>funzione</a:t>
            </a:r>
            <a:r>
              <a:rPr sz="1800" dirty="0"/>
              <a:t> in </a:t>
            </a:r>
            <a:r>
              <a:rPr sz="1800" dirty="0" err="1"/>
              <a:t>serie</a:t>
            </a:r>
            <a:r>
              <a:rPr sz="1800" dirty="0"/>
              <a:t> e </a:t>
            </a:r>
            <a:r>
              <a:rPr sz="1800" dirty="0" err="1"/>
              <a:t>assistenza</a:t>
            </a:r>
            <a:endParaRPr sz="1800" dirty="0"/>
          </a:p>
          <a:p>
            <a:pPr marL="5016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sz="1800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73EF8CA-F074-47E9-9145-72193E1F04B5}"/>
              </a:ext>
            </a:extLst>
          </p:cNvPr>
          <p:cNvGrpSpPr/>
          <p:nvPr/>
        </p:nvGrpSpPr>
        <p:grpSpPr>
          <a:xfrm rot="5400000" flipH="1">
            <a:off x="6837870" y="2797232"/>
            <a:ext cx="1962342" cy="6171516"/>
            <a:chOff x="-1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FFE1A448-796F-432B-96EB-83E8C19F2B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9D90F3A5-A293-4F3D-882A-1BAF1C920B9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FFA38149-E8D8-4AE9-8704-28927C7C4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20" b="479"/>
          <a:stretch/>
        </p:blipFill>
        <p:spPr>
          <a:xfrm>
            <a:off x="7800326" y="832453"/>
            <a:ext cx="4391674" cy="4069365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13DD496-72FD-4E0B-982D-04432F458ED7}"/>
              </a:ext>
            </a:extLst>
          </p:cNvPr>
          <p:cNvGrpSpPr/>
          <p:nvPr/>
        </p:nvGrpSpPr>
        <p:grpSpPr>
          <a:xfrm>
            <a:off x="165820" y="5238273"/>
            <a:ext cx="6408970" cy="1625890"/>
            <a:chOff x="165820" y="5238273"/>
            <a:chExt cx="6408970" cy="1625890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69C828B-17F3-4A56-9237-6133C4C81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5380"/>
            <a:stretch/>
          </p:blipFill>
          <p:spPr>
            <a:xfrm>
              <a:off x="165820" y="5238273"/>
              <a:ext cx="2385758" cy="162589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F4D87FA-E667-4CA1-8B5A-C9C34881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6196"/>
            <a:stretch/>
          </p:blipFill>
          <p:spPr>
            <a:xfrm>
              <a:off x="1510306" y="5270473"/>
              <a:ext cx="2385758" cy="1587528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7A7C98D-9F1C-491E-9CF8-7D7851F44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7385"/>
            <a:stretch/>
          </p:blipFill>
          <p:spPr>
            <a:xfrm>
              <a:off x="2854791" y="5326271"/>
              <a:ext cx="2385758" cy="153173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3FDB9F7-1B34-43B5-9E40-BDE0C9619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573"/>
            <a:stretch/>
          </p:blipFill>
          <p:spPr>
            <a:xfrm>
              <a:off x="4189032" y="5382069"/>
              <a:ext cx="2385758" cy="1475932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353380B-E11F-4C8A-A7CE-3F386989C681}"/>
              </a:ext>
            </a:extLst>
          </p:cNvPr>
          <p:cNvGrpSpPr/>
          <p:nvPr/>
        </p:nvGrpSpPr>
        <p:grpSpPr>
          <a:xfrm>
            <a:off x="1280190" y="5270473"/>
            <a:ext cx="953974" cy="834380"/>
            <a:chOff x="6445275" y="1657360"/>
            <a:chExt cx="953974" cy="834380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53175855-A962-4597-A8E1-DD6260BC9A6C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953974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40233E55-C5EB-46CA-A3DE-E82C8FD34C7D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0" cy="83438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AC71A25E-D26F-42D0-88A8-7E0AD7C9A4BE}"/>
                </a:ext>
              </a:extLst>
            </p:cNvPr>
            <p:cNvCxnSpPr>
              <a:cxnSpLocks/>
            </p:cNvCxnSpPr>
            <p:nvPr/>
          </p:nvCxnSpPr>
          <p:spPr>
            <a:xfrm>
              <a:off x="7399249" y="1657360"/>
              <a:ext cx="0" cy="803503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5CFEC68-D7B2-438D-8BC8-1F17EF9C889A}"/>
              </a:ext>
            </a:extLst>
          </p:cNvPr>
          <p:cNvGrpSpPr/>
          <p:nvPr/>
        </p:nvGrpSpPr>
        <p:grpSpPr>
          <a:xfrm>
            <a:off x="3960731" y="5342173"/>
            <a:ext cx="4265137" cy="879181"/>
            <a:chOff x="6445275" y="1673262"/>
            <a:chExt cx="4265137" cy="879181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9CC5E4E5-4B86-4452-ADAE-10434CF4AA41}"/>
                </a:ext>
              </a:extLst>
            </p:cNvPr>
            <p:cNvGrpSpPr/>
            <p:nvPr/>
          </p:nvGrpSpPr>
          <p:grpSpPr>
            <a:xfrm>
              <a:off x="6445275" y="1673262"/>
              <a:ext cx="1368046" cy="879181"/>
              <a:chOff x="6445275" y="1673262"/>
              <a:chExt cx="1368046" cy="879181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CB358500-9C42-40F4-B754-0CB9168558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5275" y="1673262"/>
                <a:ext cx="953974" cy="0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8378B01F-6EEC-4B71-9ED3-4327A0C785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5275" y="1673262"/>
                <a:ext cx="0" cy="818478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98CCB7D6-022B-42F7-9636-D0DFE0BD1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9249" y="1673262"/>
                <a:ext cx="0" cy="879181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2636B0CE-0EF5-4089-B171-ADD0E97D0C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3321" y="1713158"/>
                <a:ext cx="0" cy="839285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673D8805-C1B3-4A66-8A87-B9990E6671EA}"/>
                </a:ext>
              </a:extLst>
            </p:cNvPr>
            <p:cNvCxnSpPr>
              <a:cxnSpLocks/>
            </p:cNvCxnSpPr>
            <p:nvPr/>
          </p:nvCxnSpPr>
          <p:spPr>
            <a:xfrm>
              <a:off x="7809589" y="1709185"/>
              <a:ext cx="2900823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089653B-E008-46DB-B056-8DF272F57E48}"/>
              </a:ext>
            </a:extLst>
          </p:cNvPr>
          <p:cNvGrpSpPr/>
          <p:nvPr/>
        </p:nvGrpSpPr>
        <p:grpSpPr>
          <a:xfrm>
            <a:off x="2643921" y="5303073"/>
            <a:ext cx="953974" cy="857578"/>
            <a:chOff x="6445275" y="1657360"/>
            <a:chExt cx="953974" cy="85757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17177683-9DEF-498B-8E97-CDD7A411F62B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953974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5C19C7AC-A367-477F-B1AF-45777ACB75CB}"/>
                </a:ext>
              </a:extLst>
            </p:cNvPr>
            <p:cNvCxnSpPr>
              <a:cxnSpLocks/>
            </p:cNvCxnSpPr>
            <p:nvPr/>
          </p:nvCxnSpPr>
          <p:spPr>
            <a:xfrm>
              <a:off x="6445275" y="1657360"/>
              <a:ext cx="0" cy="83438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FBCA1E34-D807-4E40-8B73-83F89683C3D8}"/>
                </a:ext>
              </a:extLst>
            </p:cNvPr>
            <p:cNvCxnSpPr>
              <a:cxnSpLocks/>
            </p:cNvCxnSpPr>
            <p:nvPr/>
          </p:nvCxnSpPr>
          <p:spPr>
            <a:xfrm>
              <a:off x="7399249" y="1657360"/>
              <a:ext cx="0" cy="857578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89ABD2D6-DFFE-46AE-AF0D-EAFC3488A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130" y="3713213"/>
            <a:ext cx="4055870" cy="26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164CA24-E3DB-48A2-8D18-8B3F437F3CE0}"/>
              </a:ext>
            </a:extLst>
          </p:cNvPr>
          <p:cNvSpPr/>
          <p:nvPr/>
        </p:nvSpPr>
        <p:spPr>
          <a:xfrm>
            <a:off x="1371600" y="849999"/>
            <a:ext cx="2785730" cy="1524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02C741-FB02-490B-B84C-AEB734D2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999"/>
            <a:ext cx="6021649" cy="6021649"/>
          </a:xfrm>
          <a:prstGeom prst="rect">
            <a:avLst/>
          </a:prstGeom>
        </p:spPr>
      </p:pic>
      <p:sp>
        <p:nvSpPr>
          <p:cNvPr id="16" name="Rechtwinkliges Dreieck 15">
            <a:extLst>
              <a:ext uri="{FF2B5EF4-FFF2-40B4-BE49-F238E27FC236}">
                <a16:creationId xmlns:a16="http://schemas.microsoft.com/office/drawing/2014/main" id="{45083A21-CB83-43D7-BA3D-640C204D89D5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96B9345-B93B-41BA-BB71-615326563F52}"/>
              </a:ext>
            </a:extLst>
          </p:cNvPr>
          <p:cNvSpPr/>
          <p:nvPr/>
        </p:nvSpPr>
        <p:spPr>
          <a:xfrm>
            <a:off x="6021649" y="2640327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 err="1">
                <a:solidFill>
                  <a:schemeClr val="accent6"/>
                </a:solidFill>
              </a:rPr>
              <a:t>Sostituire</a:t>
            </a:r>
            <a:r>
              <a:rPr sz="2400" b="1" dirty="0">
                <a:solidFill>
                  <a:schemeClr val="accent6"/>
                </a:solidFill>
              </a:rPr>
              <a:t> la </a:t>
            </a:r>
            <a:r>
              <a:rPr sz="2400" b="1" dirty="0" err="1">
                <a:solidFill>
                  <a:schemeClr val="accent6"/>
                </a:solidFill>
              </a:rPr>
              <a:t>scheda</a:t>
            </a:r>
            <a:r>
              <a:rPr sz="2400" b="1" dirty="0">
                <a:solidFill>
                  <a:schemeClr val="accent6"/>
                </a:solidFill>
              </a:rPr>
              <a:t> SD</a:t>
            </a: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 err="1">
                <a:solidFill>
                  <a:schemeClr val="accent6"/>
                </a:solidFill>
              </a:rPr>
              <a:t>Confermare</a:t>
            </a:r>
            <a:endParaRPr sz="2400" b="1" dirty="0">
              <a:solidFill>
                <a:schemeClr val="accent6"/>
              </a:solidFill>
            </a:endParaRP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 err="1">
                <a:solidFill>
                  <a:schemeClr val="accent6"/>
                </a:solidFill>
              </a:rPr>
              <a:t>Controllare</a:t>
            </a:r>
            <a:endParaRPr lang="de-DE" sz="2400" b="1" dirty="0">
              <a:solidFill>
                <a:srgbClr val="FF0000"/>
              </a:solidFill>
            </a:endParaRPr>
          </a:p>
          <a:p>
            <a:pPr marL="723900" indent="-542925"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chemeClr val="accent6"/>
                </a:solidFill>
              </a:rPr>
              <a:t>… </a:t>
            </a:r>
            <a:r>
              <a:rPr sz="2400" b="1" dirty="0" err="1">
                <a:solidFill>
                  <a:schemeClr val="accent6"/>
                </a:solidFill>
              </a:rPr>
              <a:t>finito</a:t>
            </a:r>
            <a:r>
              <a:rPr sz="2400" b="1" dirty="0">
                <a:solidFill>
                  <a:schemeClr val="accent6"/>
                </a:solidFill>
              </a:rPr>
              <a:t>!</a:t>
            </a:r>
          </a:p>
          <a:p>
            <a:pPr marL="180975"/>
            <a:endParaRPr lang="de-DE" sz="2400" b="1" dirty="0">
              <a:solidFill>
                <a:schemeClr val="accent6"/>
              </a:solidFill>
            </a:endParaRPr>
          </a:p>
          <a:p>
            <a:pPr marL="180975"/>
            <a:r>
              <a:rPr dirty="0"/>
              <a:t>Non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necessarie</a:t>
            </a:r>
            <a:r>
              <a:rPr dirty="0"/>
              <a:t> </a:t>
            </a:r>
            <a:br>
              <a:rPr lang="de-DE" dirty="0"/>
            </a:br>
            <a:r>
              <a:rPr dirty="0" err="1"/>
              <a:t>conoscenze</a:t>
            </a:r>
            <a:r>
              <a:rPr dirty="0"/>
              <a:t> </a:t>
            </a:r>
            <a:r>
              <a:rPr dirty="0" err="1"/>
              <a:t>particolari</a:t>
            </a:r>
            <a:r>
              <a:rPr dirty="0"/>
              <a:t>!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97B5CBB-3D04-4C26-B4DF-4B7E7ECB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Il nostro piano di assistenza è semplice</a:t>
            </a:r>
          </a:p>
        </p:txBody>
      </p:sp>
    </p:spTree>
    <p:extLst>
      <p:ext uri="{BB962C8B-B14F-4D97-AF65-F5344CB8AC3E}">
        <p14:creationId xmlns:p14="http://schemas.microsoft.com/office/powerpoint/2010/main" val="22135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363" y="1140671"/>
            <a:ext cx="2720761" cy="5355828"/>
          </a:xfrm>
          <a:prstGeom prst="rect">
            <a:avLst/>
          </a:prstGeom>
        </p:spPr>
      </p:pic>
      <p:sp>
        <p:nvSpPr>
          <p:cNvPr id="20" name="Legende: mit gebogener Linie 19">
            <a:extLst>
              <a:ext uri="{FF2B5EF4-FFF2-40B4-BE49-F238E27FC236}">
                <a16:creationId xmlns:a16="http://schemas.microsoft.com/office/drawing/2014/main" id="{18A42D47-6B0A-43B9-A27B-79725FCF99DB}"/>
              </a:ext>
            </a:extLst>
          </p:cNvPr>
          <p:cNvSpPr/>
          <p:nvPr/>
        </p:nvSpPr>
        <p:spPr>
          <a:xfrm flipH="1">
            <a:off x="602791" y="1391624"/>
            <a:ext cx="3144119" cy="411749"/>
          </a:xfrm>
          <a:prstGeom prst="borderCallout2">
            <a:avLst>
              <a:gd name="adj1" fmla="val 54087"/>
              <a:gd name="adj2" fmla="val -389"/>
              <a:gd name="adj3" fmla="val 64792"/>
              <a:gd name="adj4" fmla="val -18251"/>
              <a:gd name="adj5" fmla="val 127251"/>
              <a:gd name="adj6" fmla="val -36859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Bus di sistema isocrono (IGB) </a:t>
            </a:r>
          </a:p>
        </p:txBody>
      </p:sp>
      <p:sp>
        <p:nvSpPr>
          <p:cNvPr id="21" name="Legende: mit gebogener Linie 20">
            <a:extLst>
              <a:ext uri="{FF2B5EF4-FFF2-40B4-BE49-F238E27FC236}">
                <a16:creationId xmlns:a16="http://schemas.microsoft.com/office/drawing/2014/main" id="{34B75672-C9CD-4CFE-80E0-2C1BC558BD6F}"/>
              </a:ext>
            </a:extLst>
          </p:cNvPr>
          <p:cNvSpPr/>
          <p:nvPr/>
        </p:nvSpPr>
        <p:spPr>
          <a:xfrm flipH="1">
            <a:off x="602794" y="5353148"/>
            <a:ext cx="3144119" cy="863862"/>
          </a:xfrm>
          <a:prstGeom prst="borderCallout2">
            <a:avLst>
              <a:gd name="adj1" fmla="val 51125"/>
              <a:gd name="adj2" fmla="val 479"/>
              <a:gd name="adj3" fmla="val 67868"/>
              <a:gd name="adj4" fmla="val -12757"/>
              <a:gd name="adj5" fmla="val 71423"/>
              <a:gd name="adj6" fmla="val -25529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Accoppiamento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flessibile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del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circuito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intermedio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tramite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Quick DC-Link </a:t>
            </a:r>
          </a:p>
        </p:txBody>
      </p:sp>
      <p:sp>
        <p:nvSpPr>
          <p:cNvPr id="22" name="Legende: mit gebogener Linie 21">
            <a:extLst>
              <a:ext uri="{FF2B5EF4-FFF2-40B4-BE49-F238E27FC236}">
                <a16:creationId xmlns:a16="http://schemas.microsoft.com/office/drawing/2014/main" id="{26B57CC8-B6DB-4722-AA75-F9A8BB93F551}"/>
              </a:ext>
            </a:extLst>
          </p:cNvPr>
          <p:cNvSpPr/>
          <p:nvPr/>
        </p:nvSpPr>
        <p:spPr>
          <a:xfrm flipH="1">
            <a:off x="7796771" y="2880820"/>
            <a:ext cx="3484230" cy="710675"/>
          </a:xfrm>
          <a:prstGeom prst="borderCallout2">
            <a:avLst>
              <a:gd name="adj1" fmla="val 40394"/>
              <a:gd name="adj2" fmla="val 100316"/>
              <a:gd name="adj3" fmla="val 26499"/>
              <a:gd name="adj4" fmla="val 126653"/>
              <a:gd name="adj5" fmla="val 46495"/>
              <a:gd name="adj6" fmla="val 165472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Comoda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unità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operativa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composta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da display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grafico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e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tasti</a:t>
            </a:r>
            <a:endParaRPr dirty="0">
              <a:solidFill>
                <a:schemeClr val="tx2"/>
              </a:solidFill>
              <a:latin typeface="Calibri"/>
              <a:ea typeface="Calibri"/>
            </a:endParaRPr>
          </a:p>
        </p:txBody>
      </p:sp>
      <p:sp>
        <p:nvSpPr>
          <p:cNvPr id="23" name="Legende: mit gebogener Linie 22">
            <a:extLst>
              <a:ext uri="{FF2B5EF4-FFF2-40B4-BE49-F238E27FC236}">
                <a16:creationId xmlns:a16="http://schemas.microsoft.com/office/drawing/2014/main" id="{7A5C1BC6-7F23-4F66-AB8B-3BE9A8138C47}"/>
              </a:ext>
            </a:extLst>
          </p:cNvPr>
          <p:cNvSpPr/>
          <p:nvPr/>
        </p:nvSpPr>
        <p:spPr>
          <a:xfrm flipH="1">
            <a:off x="7487801" y="3869097"/>
            <a:ext cx="3505098" cy="906343"/>
          </a:xfrm>
          <a:prstGeom prst="borderCallout2">
            <a:avLst>
              <a:gd name="adj1" fmla="val 55318"/>
              <a:gd name="adj2" fmla="val 100641"/>
              <a:gd name="adj3" fmla="val 32829"/>
              <a:gd name="adj4" fmla="val 121212"/>
              <a:gd name="adj5" fmla="val 10175"/>
              <a:gd name="adj6" fmla="val 152722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Memoria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dati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rimovibile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Paramodul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per una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rapida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messa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in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funzione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e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un'assistenza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efficiente</a:t>
            </a:r>
            <a:endParaRPr dirty="0">
              <a:solidFill>
                <a:schemeClr val="tx2"/>
              </a:solidFill>
              <a:latin typeface="Calibri"/>
              <a:ea typeface="Calibri"/>
            </a:endParaRPr>
          </a:p>
        </p:txBody>
      </p:sp>
      <p:sp>
        <p:nvSpPr>
          <p:cNvPr id="24" name="Legende: mit gebogener Linie 23">
            <a:extLst>
              <a:ext uri="{FF2B5EF4-FFF2-40B4-BE49-F238E27FC236}">
                <a16:creationId xmlns:a16="http://schemas.microsoft.com/office/drawing/2014/main" id="{275E3018-8955-48A1-86D4-01B6001F0804}"/>
              </a:ext>
            </a:extLst>
          </p:cNvPr>
          <p:cNvSpPr/>
          <p:nvPr/>
        </p:nvSpPr>
        <p:spPr>
          <a:xfrm flipH="1">
            <a:off x="7487801" y="1673933"/>
            <a:ext cx="3762061" cy="933800"/>
          </a:xfrm>
          <a:prstGeom prst="borderCallout2">
            <a:avLst>
              <a:gd name="adj1" fmla="val 29332"/>
              <a:gd name="adj2" fmla="val 99704"/>
              <a:gd name="adj3" fmla="val 3719"/>
              <a:gd name="adj4" fmla="val 110084"/>
              <a:gd name="adj5" fmla="val 17422"/>
              <a:gd name="adj6" fmla="val 133710"/>
            </a:avLst>
          </a:prstGeom>
          <a:solidFill>
            <a:srgbClr val="FFED00">
              <a:alpha val="50000"/>
            </a:srgbClr>
          </a:solidFill>
          <a:ln w="38100">
            <a:solidFill>
              <a:srgbClr val="FFED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1"/>
                </a:solidFill>
                <a:latin typeface="Calibri"/>
                <a:ea typeface="Calibri"/>
              </a:rPr>
              <a:t>Tecnica di sicurezza orientata alla pratica</a:t>
            </a:r>
          </a:p>
        </p:txBody>
      </p:sp>
      <p:sp>
        <p:nvSpPr>
          <p:cNvPr id="32" name="Legende: mit gebogener Linie 31">
            <a:extLst>
              <a:ext uri="{FF2B5EF4-FFF2-40B4-BE49-F238E27FC236}">
                <a16:creationId xmlns:a16="http://schemas.microsoft.com/office/drawing/2014/main" id="{E23060FB-D73B-4205-8786-BCC3E57B22DC}"/>
              </a:ext>
            </a:extLst>
          </p:cNvPr>
          <p:cNvSpPr/>
          <p:nvPr/>
        </p:nvSpPr>
        <p:spPr>
          <a:xfrm flipH="1">
            <a:off x="802795" y="3878253"/>
            <a:ext cx="2744121" cy="1194538"/>
          </a:xfrm>
          <a:prstGeom prst="borderCallout2">
            <a:avLst>
              <a:gd name="adj1" fmla="val 54087"/>
              <a:gd name="adj2" fmla="val -389"/>
              <a:gd name="adj3" fmla="val 42633"/>
              <a:gd name="adj4" fmla="val -17892"/>
              <a:gd name="adj5" fmla="val 35408"/>
              <a:gd name="adj6" fmla="val -35585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Regolazione di servomotori sincroni lineari e rotativi e di motori asincroni</a:t>
            </a:r>
          </a:p>
        </p:txBody>
      </p:sp>
      <p:sp>
        <p:nvSpPr>
          <p:cNvPr id="12" name="Legende: mit gebogener Linie 11">
            <a:extLst>
              <a:ext uri="{FF2B5EF4-FFF2-40B4-BE49-F238E27FC236}">
                <a16:creationId xmlns:a16="http://schemas.microsoft.com/office/drawing/2014/main" id="{AAE5E2B0-FD23-49B8-A82E-A3C5E5D1D932}"/>
              </a:ext>
            </a:extLst>
          </p:cNvPr>
          <p:cNvSpPr/>
          <p:nvPr/>
        </p:nvSpPr>
        <p:spPr>
          <a:xfrm flipH="1">
            <a:off x="7298338" y="5048527"/>
            <a:ext cx="4170827" cy="938598"/>
          </a:xfrm>
          <a:prstGeom prst="borderCallout2">
            <a:avLst>
              <a:gd name="adj1" fmla="val 40394"/>
              <a:gd name="adj2" fmla="val 100316"/>
              <a:gd name="adj3" fmla="val 32490"/>
              <a:gd name="adj4" fmla="val 108308"/>
              <a:gd name="adj5" fmla="val 24025"/>
              <a:gd name="adj6" fmla="val 114154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Vasta gamma di funzioni standard per applicazioni basate sull'unità di comando e sulla trasmissione</a:t>
            </a:r>
          </a:p>
        </p:txBody>
      </p:sp>
      <p:sp>
        <p:nvSpPr>
          <p:cNvPr id="13" name="Legende: mit gebogener Linie 12">
            <a:extLst>
              <a:ext uri="{FF2B5EF4-FFF2-40B4-BE49-F238E27FC236}">
                <a16:creationId xmlns:a16="http://schemas.microsoft.com/office/drawing/2014/main" id="{4E9E4203-9D80-46DE-9BE3-525994401FFC}"/>
              </a:ext>
            </a:extLst>
          </p:cNvPr>
          <p:cNvSpPr/>
          <p:nvPr/>
        </p:nvSpPr>
        <p:spPr>
          <a:xfrm flipH="1">
            <a:off x="910998" y="3014391"/>
            <a:ext cx="2527716" cy="583505"/>
          </a:xfrm>
          <a:prstGeom prst="borderCallout2">
            <a:avLst>
              <a:gd name="adj1" fmla="val 54087"/>
              <a:gd name="adj2" fmla="val -389"/>
              <a:gd name="adj3" fmla="val 89467"/>
              <a:gd name="adj4" fmla="val -15738"/>
              <a:gd name="adj5" fmla="val 129352"/>
              <a:gd name="adj6" fmla="val -38943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chemeClr val="tx2"/>
                </a:solidFill>
                <a:latin typeface="Calibri"/>
                <a:ea typeface="Calibri"/>
              </a:rPr>
              <a:t>Opzioni universali</a:t>
            </a:r>
          </a:p>
        </p:txBody>
      </p:sp>
      <p:sp>
        <p:nvSpPr>
          <p:cNvPr id="14" name="Legende: mit gebogener Linie 13">
            <a:extLst>
              <a:ext uri="{FF2B5EF4-FFF2-40B4-BE49-F238E27FC236}">
                <a16:creationId xmlns:a16="http://schemas.microsoft.com/office/drawing/2014/main" id="{EC9438B7-266C-4554-96C9-E4136401CA54}"/>
              </a:ext>
            </a:extLst>
          </p:cNvPr>
          <p:cNvSpPr/>
          <p:nvPr/>
        </p:nvSpPr>
        <p:spPr>
          <a:xfrm flipH="1">
            <a:off x="432484" y="2083730"/>
            <a:ext cx="3824878" cy="650304"/>
          </a:xfrm>
          <a:prstGeom prst="borderCallout2">
            <a:avLst>
              <a:gd name="adj1" fmla="val 54087"/>
              <a:gd name="adj2" fmla="val -389"/>
              <a:gd name="adj3" fmla="val 41827"/>
              <a:gd name="adj4" fmla="val -3031"/>
              <a:gd name="adj5" fmla="val 32540"/>
              <a:gd name="adj6" fmla="val -8143"/>
            </a:avLst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Regolatore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ad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asse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singolo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con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corrente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nominale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in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uscita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</a:t>
            </a:r>
            <a:r>
              <a:rPr dirty="0" err="1">
                <a:solidFill>
                  <a:schemeClr val="tx2"/>
                </a:solidFill>
                <a:latin typeface="Calibri"/>
                <a:ea typeface="Calibri"/>
              </a:rPr>
              <a:t>fino</a:t>
            </a:r>
            <a:r>
              <a:rPr dirty="0">
                <a:solidFill>
                  <a:schemeClr val="tx2"/>
                </a:solidFill>
                <a:latin typeface="Calibri"/>
                <a:ea typeface="Calibri"/>
              </a:rPr>
              <a:t> a 85 A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872FA2-5B89-42AB-88BE-1662B4B0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Alte prestazioni e grande flessibilità con l'SD6</a:t>
            </a:r>
          </a:p>
        </p:txBody>
      </p:sp>
    </p:spTree>
    <p:extLst>
      <p:ext uri="{BB962C8B-B14F-4D97-AF65-F5344CB8AC3E}">
        <p14:creationId xmlns:p14="http://schemas.microsoft.com/office/powerpoint/2010/main" val="38096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winkliges Dreieck 36">
            <a:extLst>
              <a:ext uri="{FF2B5EF4-FFF2-40B4-BE49-F238E27FC236}">
                <a16:creationId xmlns:a16="http://schemas.microsoft.com/office/drawing/2014/main" id="{D5C767F2-F673-485C-8E84-BF7CF09A6E84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4" name="Picture 11" descr="stober_HKS44_1200 Pix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05" y="2268227"/>
            <a:ext cx="1796329" cy="35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S7-300-c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77" y="5041118"/>
            <a:ext cx="1132130" cy="8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Stoeber\Wissensforum\Material\WiFo MCE 2015-02\Beckhoff TwinCat Motion Contr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10" y="1415623"/>
            <a:ext cx="573142" cy="13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atbdc02\Fotos-Bilder\neue Struktur\Elektronik\G6\MC6\2968-08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9" t="25388" r="14022" b="13850"/>
          <a:stretch/>
        </p:blipFill>
        <p:spPr bwMode="auto">
          <a:xfrm>
            <a:off x="1991048" y="3151844"/>
            <a:ext cx="1013482" cy="11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eyering\Pictures\EtherCAT_logo_(250_x_89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66" y="3451999"/>
            <a:ext cx="1747331" cy="6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eyering\Pictures\PROFINET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90" y="5089567"/>
            <a:ext cx="1342034" cy="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8" name="Gerade Verbindung mit Pfeil 5127"/>
          <p:cNvCxnSpPr>
            <a:cxnSpLocks/>
          </p:cNvCxnSpPr>
          <p:nvPr/>
        </p:nvCxnSpPr>
        <p:spPr bwMode="auto">
          <a:xfrm>
            <a:off x="3128722" y="2859011"/>
            <a:ext cx="666379" cy="6487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E010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0" name="Gerade Verbindung mit Pfeil 5129"/>
          <p:cNvCxnSpPr>
            <a:cxnSpLocks/>
          </p:cNvCxnSpPr>
          <p:nvPr/>
        </p:nvCxnSpPr>
        <p:spPr bwMode="auto">
          <a:xfrm>
            <a:off x="3090365" y="5483605"/>
            <a:ext cx="7047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6AA8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/>
          <p:cNvCxnSpPr>
            <a:cxnSpLocks/>
          </p:cNvCxnSpPr>
          <p:nvPr/>
        </p:nvCxnSpPr>
        <p:spPr bwMode="auto">
          <a:xfrm flipV="1">
            <a:off x="3100163" y="3710149"/>
            <a:ext cx="694938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2B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mit Pfeil 54"/>
          <p:cNvCxnSpPr>
            <a:cxnSpLocks/>
          </p:cNvCxnSpPr>
          <p:nvPr/>
        </p:nvCxnSpPr>
        <p:spPr bwMode="auto">
          <a:xfrm flipV="1">
            <a:off x="5810491" y="4945393"/>
            <a:ext cx="814258" cy="4975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6AA8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N:\Präsentation SI6\Material\Kommand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90" y="4377132"/>
            <a:ext cx="2282865" cy="14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Präsentation SI6\Material\Zyklisc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61" y="2699198"/>
            <a:ext cx="2294294" cy="13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Gerade Verbindung mit Pfeil 26"/>
          <p:cNvCxnSpPr>
            <a:cxnSpLocks/>
          </p:cNvCxnSpPr>
          <p:nvPr/>
        </p:nvCxnSpPr>
        <p:spPr bwMode="auto">
          <a:xfrm>
            <a:off x="5786572" y="3762879"/>
            <a:ext cx="83817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>
            <a:cxnSpLocks/>
          </p:cNvCxnSpPr>
          <p:nvPr/>
        </p:nvCxnSpPr>
        <p:spPr bwMode="auto">
          <a:xfrm>
            <a:off x="5810491" y="3945076"/>
            <a:ext cx="795084" cy="7793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>
            <a:cxnSpLocks/>
          </p:cNvCxnSpPr>
          <p:nvPr/>
        </p:nvCxnSpPr>
        <p:spPr bwMode="auto">
          <a:xfrm>
            <a:off x="5786572" y="3592813"/>
            <a:ext cx="81900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51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2" name="Picture 4" descr="N:\Präsentation SI6\Material\CN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785" l="8000" r="90000">
                        <a14:foregroundMark x1="19000" y1="45161" x2="19000" y2="45161"/>
                        <a14:foregroundMark x1="64667" y1="37097" x2="64667" y2="37097"/>
                        <a14:foregroundMark x1="8000" y1="32796" x2="8000" y2="3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1" y="2056539"/>
            <a:ext cx="1518885" cy="9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:\Präsentation SI6\Material\Kurv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1" y="1383343"/>
            <a:ext cx="1291289" cy="6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N:\Präsentation SI6\Material\Traf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" y="2862949"/>
            <a:ext cx="1290905" cy="6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:\Präsentation SI6\Material\SP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6" y="4377132"/>
            <a:ext cx="1445518" cy="9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:\Präsentation SI6\Material\TechRegle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" y="5209682"/>
            <a:ext cx="1291289" cy="6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7633362" y="3433464"/>
            <a:ext cx="1501593" cy="53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51" dirty="0" err="1"/>
              <a:t>Basato</a:t>
            </a:r>
            <a:r>
              <a:rPr sz="1451" dirty="0"/>
              <a:t> </a:t>
            </a:r>
            <a:r>
              <a:rPr sz="1451" dirty="0" err="1"/>
              <a:t>sull'unità</a:t>
            </a:r>
            <a:r>
              <a:rPr sz="1451" dirty="0"/>
              <a:t> di </a:t>
            </a:r>
            <a:r>
              <a:rPr sz="1451" dirty="0" err="1"/>
              <a:t>comando</a:t>
            </a:r>
            <a:endParaRPr lang="de-DE" sz="1451" dirty="0"/>
          </a:p>
        </p:txBody>
      </p:sp>
      <p:sp>
        <p:nvSpPr>
          <p:cNvPr id="46" name="Textfeld 45"/>
          <p:cNvSpPr txBox="1"/>
          <p:nvPr/>
        </p:nvSpPr>
        <p:spPr>
          <a:xfrm>
            <a:off x="7056699" y="5480009"/>
            <a:ext cx="107574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451" dirty="0" err="1"/>
              <a:t>Basato</a:t>
            </a:r>
            <a:r>
              <a:rPr sz="1451" dirty="0"/>
              <a:t> </a:t>
            </a:r>
            <a:r>
              <a:rPr sz="1451" dirty="0" err="1"/>
              <a:t>sulla</a:t>
            </a:r>
            <a:r>
              <a:rPr sz="1451" dirty="0"/>
              <a:t> </a:t>
            </a:r>
            <a:r>
              <a:rPr sz="1451" dirty="0" err="1"/>
              <a:t>trasmissione</a:t>
            </a:r>
            <a:endParaRPr lang="de-DE" sz="145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04A174-05BC-4EB3-B071-C3886C17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soluzione che fa per voi</a:t>
            </a:r>
          </a:p>
        </p:txBody>
      </p:sp>
      <p:sp>
        <p:nvSpPr>
          <p:cNvPr id="2061" name="Textfeld 2060">
            <a:extLst>
              <a:ext uri="{FF2B5EF4-FFF2-40B4-BE49-F238E27FC236}">
                <a16:creationId xmlns:a16="http://schemas.microsoft.com/office/drawing/2014/main" id="{CE80D731-98B3-40C6-BBEB-2E93110CC286}"/>
              </a:ext>
            </a:extLst>
          </p:cNvPr>
          <p:cNvSpPr txBox="1"/>
          <p:nvPr/>
        </p:nvSpPr>
        <p:spPr>
          <a:xfrm>
            <a:off x="8012170" y="6019731"/>
            <a:ext cx="417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err="1">
                <a:solidFill>
                  <a:schemeClr val="accent2"/>
                </a:solidFill>
              </a:rPr>
              <a:t>conforme</a:t>
            </a:r>
            <a:r>
              <a:rPr dirty="0">
                <a:solidFill>
                  <a:schemeClr val="accent2"/>
                </a:solidFill>
              </a:rPr>
              <a:t> a </a:t>
            </a:r>
            <a:r>
              <a:rPr dirty="0" err="1">
                <a:solidFill>
                  <a:schemeClr val="accent2"/>
                </a:solidFill>
              </a:rPr>
              <a:t>CiA</a:t>
            </a:r>
            <a:r>
              <a:rPr dirty="0">
                <a:solidFill>
                  <a:schemeClr val="accent2"/>
                </a:solidFill>
              </a:rPr>
              <a:t> 402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F6547A-D426-4F8E-8A31-ADB82A31EE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9818" y="2699198"/>
            <a:ext cx="2395936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9482103-916D-435C-8E34-7D3DF8D6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3122"/>
            <a:ext cx="8863492" cy="460800"/>
          </a:xfrm>
        </p:spPr>
        <p:txBody>
          <a:bodyPr>
            <a:normAutofit/>
          </a:bodyPr>
          <a:lstStyle/>
          <a:p>
            <a:r>
              <a:t>Accoppiamento del circuito intermedio e parametrizzazione flessibili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87" y="1644560"/>
            <a:ext cx="2385758" cy="46963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DCD04BD-3FA8-49E3-B1E6-5A9C5470A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65" y="1696881"/>
            <a:ext cx="2385758" cy="4696373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691B656-9A92-4170-BEDA-0DB7BF26114D}"/>
              </a:ext>
            </a:extLst>
          </p:cNvPr>
          <p:cNvGrpSpPr/>
          <p:nvPr/>
        </p:nvGrpSpPr>
        <p:grpSpPr>
          <a:xfrm>
            <a:off x="3628489" y="1165341"/>
            <a:ext cx="4951566" cy="1225559"/>
            <a:chOff x="3628489" y="1165341"/>
            <a:chExt cx="4951566" cy="1225559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31072C7-5D31-4F5B-9488-2420FD091151}"/>
                </a:ext>
              </a:extLst>
            </p:cNvPr>
            <p:cNvSpPr txBox="1"/>
            <p:nvPr/>
          </p:nvSpPr>
          <p:spPr>
            <a:xfrm>
              <a:off x="3628489" y="1165341"/>
              <a:ext cx="910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dirty="0"/>
                <a:t>Bus di campo</a:t>
              </a: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81476583-1463-4E27-882E-6EC66810E716}"/>
                </a:ext>
              </a:extLst>
            </p:cNvPr>
            <p:cNvCxnSpPr>
              <a:cxnSpLocks/>
            </p:cNvCxnSpPr>
            <p:nvPr/>
          </p:nvCxnSpPr>
          <p:spPr>
            <a:xfrm>
              <a:off x="6636425" y="1336001"/>
              <a:ext cx="76290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BBF4A345-011B-4BA5-B3F5-0595638A1659}"/>
                </a:ext>
              </a:extLst>
            </p:cNvPr>
            <p:cNvCxnSpPr>
              <a:cxnSpLocks/>
            </p:cNvCxnSpPr>
            <p:nvPr/>
          </p:nvCxnSpPr>
          <p:spPr>
            <a:xfrm>
              <a:off x="6636425" y="1336001"/>
              <a:ext cx="0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128874EA-4C5D-4C52-A18F-5969E63518F0}"/>
                </a:ext>
              </a:extLst>
            </p:cNvPr>
            <p:cNvCxnSpPr>
              <a:cxnSpLocks/>
            </p:cNvCxnSpPr>
            <p:nvPr/>
          </p:nvCxnSpPr>
          <p:spPr>
            <a:xfrm>
              <a:off x="6211837" y="1336001"/>
              <a:ext cx="0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5C96C89B-73AB-40D6-86BD-CA13F40FDF57}"/>
                </a:ext>
              </a:extLst>
            </p:cNvPr>
            <p:cNvCxnSpPr>
              <a:cxnSpLocks/>
            </p:cNvCxnSpPr>
            <p:nvPr/>
          </p:nvCxnSpPr>
          <p:spPr>
            <a:xfrm>
              <a:off x="7399329" y="1336001"/>
              <a:ext cx="1" cy="1025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C67758AB-7B6B-4466-8AB2-9615E1613152}"/>
                </a:ext>
              </a:extLst>
            </p:cNvPr>
            <p:cNvCxnSpPr>
              <a:cxnSpLocks/>
            </p:cNvCxnSpPr>
            <p:nvPr/>
          </p:nvCxnSpPr>
          <p:spPr>
            <a:xfrm>
              <a:off x="7817150" y="1336001"/>
              <a:ext cx="0" cy="105489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B16D6951-6362-4008-ABAA-682B97426628}"/>
                </a:ext>
              </a:extLst>
            </p:cNvPr>
            <p:cNvCxnSpPr>
              <a:cxnSpLocks/>
            </p:cNvCxnSpPr>
            <p:nvPr/>
          </p:nvCxnSpPr>
          <p:spPr>
            <a:xfrm>
              <a:off x="5206733" y="1342386"/>
              <a:ext cx="100510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03C171C7-AF91-4991-B108-ED018127296C}"/>
                </a:ext>
              </a:extLst>
            </p:cNvPr>
            <p:cNvCxnSpPr>
              <a:cxnSpLocks/>
            </p:cNvCxnSpPr>
            <p:nvPr/>
          </p:nvCxnSpPr>
          <p:spPr>
            <a:xfrm>
              <a:off x="7817150" y="1336001"/>
              <a:ext cx="76290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14231F97-F132-4DD7-BB62-B6BB50315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850" y="1840288"/>
            <a:ext cx="1069783" cy="407536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F43B4CB-6710-4938-9989-DA6CDE8D5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486" y="1840288"/>
            <a:ext cx="1181092" cy="288777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024DD26-4BC0-4636-A1A1-6A7BEC7F905A}"/>
              </a:ext>
            </a:extLst>
          </p:cNvPr>
          <p:cNvSpPr txBox="1"/>
          <p:nvPr/>
        </p:nvSpPr>
        <p:spPr>
          <a:xfrm>
            <a:off x="406512" y="3422664"/>
            <a:ext cx="4714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sz="2400" b="1">
                <a:solidFill>
                  <a:schemeClr val="accent6"/>
                </a:solidFill>
              </a:rPr>
              <a:t>Bus di campo per controller esterni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EtherCAT</a:t>
            </a:r>
          </a:p>
          <a:p>
            <a:pPr marL="742950" lvl="1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PROFINET</a:t>
            </a:r>
          </a:p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sz="2400" b="1">
                <a:solidFill>
                  <a:schemeClr val="accent6"/>
                </a:solidFill>
              </a:rPr>
              <a:t>Bus del dispositivo integrato (IGB)</a:t>
            </a:r>
          </a:p>
          <a:p>
            <a:pPr marL="180975">
              <a:spcAft>
                <a:spcPts val="600"/>
              </a:spcAft>
              <a:buClr>
                <a:schemeClr val="accent6"/>
              </a:buClr>
            </a:pPr>
            <a:r>
              <a:rPr sz="2400" b="1">
                <a:solidFill>
                  <a:schemeClr val="accent6"/>
                </a:solidFill>
              </a:rPr>
              <a:t>Quick DC-Link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355BE55-67BC-452D-B5A4-8B48878A80A6}"/>
              </a:ext>
            </a:extLst>
          </p:cNvPr>
          <p:cNvSpPr txBox="1"/>
          <p:nvPr/>
        </p:nvSpPr>
        <p:spPr>
          <a:xfrm>
            <a:off x="10302390" y="4850025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t>Quick DC-Link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A8E7451-1C84-41CE-A7F5-F6B60D30B8DF}"/>
              </a:ext>
            </a:extLst>
          </p:cNvPr>
          <p:cNvGrpSpPr/>
          <p:nvPr/>
        </p:nvGrpSpPr>
        <p:grpSpPr>
          <a:xfrm>
            <a:off x="2536387" y="1534673"/>
            <a:ext cx="5852519" cy="1017772"/>
            <a:chOff x="2536387" y="1534673"/>
            <a:chExt cx="5852519" cy="1017772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15309A07-6BCD-4126-A977-9EBD7E28F6ED}"/>
                </a:ext>
              </a:extLst>
            </p:cNvPr>
            <p:cNvGrpSpPr/>
            <p:nvPr/>
          </p:nvGrpSpPr>
          <p:grpSpPr>
            <a:xfrm>
              <a:off x="2536387" y="1534673"/>
              <a:ext cx="5852519" cy="1017772"/>
              <a:chOff x="2536387" y="1534673"/>
              <a:chExt cx="5852519" cy="1017772"/>
            </a:xfrm>
          </p:grpSpPr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FD0DF1BA-00B8-4441-B880-1EA9C93D2037}"/>
                  </a:ext>
                </a:extLst>
              </p:cNvPr>
              <p:cNvGrpSpPr/>
              <p:nvPr/>
            </p:nvGrpSpPr>
            <p:grpSpPr>
              <a:xfrm>
                <a:off x="2536387" y="1534673"/>
                <a:ext cx="5089614" cy="1017772"/>
                <a:chOff x="2536387" y="1534673"/>
                <a:chExt cx="5089614" cy="1017772"/>
              </a:xfrm>
            </p:grpSpPr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0FC9785B-DED1-48D3-9715-9C00715B3582}"/>
                    </a:ext>
                  </a:extLst>
                </p:cNvPr>
                <p:cNvSpPr txBox="1"/>
                <p:nvPr/>
              </p:nvSpPr>
              <p:spPr>
                <a:xfrm>
                  <a:off x="2536387" y="1534673"/>
                  <a:ext cx="27742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t>Interfaccia di assistenza e bus di sistema isocrono (IGB) </a:t>
                  </a:r>
                </a:p>
              </p:txBody>
            </p:sp>
            <p:cxnSp>
              <p:nvCxnSpPr>
                <p:cNvPr id="31" name="Gerader Verbinder 30">
                  <a:extLst>
                    <a:ext uri="{FF2B5EF4-FFF2-40B4-BE49-F238E27FC236}">
                      <a16:creationId xmlns:a16="http://schemas.microsoft.com/office/drawing/2014/main" id="{74E680CF-F387-46FC-8761-7836FDF9B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5275" y="1719339"/>
                  <a:ext cx="762905" cy="0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r Verbinder 32">
                  <a:extLst>
                    <a:ext uri="{FF2B5EF4-FFF2-40B4-BE49-F238E27FC236}">
                      <a16:creationId xmlns:a16="http://schemas.microsoft.com/office/drawing/2014/main" id="{23249447-7100-462B-A57D-459F9A174E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5275" y="1719339"/>
                  <a:ext cx="0" cy="772401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r Verbinder 33">
                  <a:extLst>
                    <a:ext uri="{FF2B5EF4-FFF2-40B4-BE49-F238E27FC236}">
                      <a16:creationId xmlns:a16="http://schemas.microsoft.com/office/drawing/2014/main" id="{3BE4A78F-E8E9-40ED-9B2B-E67C91C0F8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0688" y="1719339"/>
                  <a:ext cx="0" cy="729947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r Verbinder 34">
                  <a:extLst>
                    <a:ext uri="{FF2B5EF4-FFF2-40B4-BE49-F238E27FC236}">
                      <a16:creationId xmlns:a16="http://schemas.microsoft.com/office/drawing/2014/main" id="{A1340F3F-0886-4F88-A856-D2EEB537D9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8181" y="1719339"/>
                  <a:ext cx="0" cy="803503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r Verbinder 35">
                  <a:extLst>
                    <a:ext uri="{FF2B5EF4-FFF2-40B4-BE49-F238E27FC236}">
                      <a16:creationId xmlns:a16="http://schemas.microsoft.com/office/drawing/2014/main" id="{B831E73E-3CAF-4137-BAA1-64555366F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26001" y="1748942"/>
                  <a:ext cx="0" cy="803503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>
                  <a:extLst>
                    <a:ext uri="{FF2B5EF4-FFF2-40B4-BE49-F238E27FC236}">
                      <a16:creationId xmlns:a16="http://schemas.microsoft.com/office/drawing/2014/main" id="{D38AB92B-FE01-475D-93B4-1EC033217D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66810" y="1721033"/>
                  <a:ext cx="653878" cy="0"/>
                </a:xfrm>
                <a:prstGeom prst="line">
                  <a:avLst/>
                </a:prstGeom>
                <a:ln w="25400">
                  <a:solidFill>
                    <a:srgbClr val="F003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7A259D56-27FC-4406-BF83-996F147D9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6001" y="1748942"/>
                <a:ext cx="762905" cy="0"/>
              </a:xfrm>
              <a:prstGeom prst="line">
                <a:avLst/>
              </a:prstGeom>
              <a:ln w="25400">
                <a:solidFill>
                  <a:srgbClr val="F003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7F216F86-6165-4A43-A9AC-498698156E02}"/>
                </a:ext>
              </a:extLst>
            </p:cNvPr>
            <p:cNvCxnSpPr>
              <a:cxnSpLocks/>
            </p:cNvCxnSpPr>
            <p:nvPr/>
          </p:nvCxnSpPr>
          <p:spPr>
            <a:xfrm>
              <a:off x="5353890" y="2021714"/>
              <a:ext cx="653878" cy="0"/>
            </a:xfrm>
            <a:prstGeom prst="line">
              <a:avLst/>
            </a:prstGeom>
            <a:ln w="25400">
              <a:solidFill>
                <a:srgbClr val="F003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2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0C33D548-BE05-4E64-9BA8-6CF689B8DB2E}"/>
              </a:ext>
            </a:extLst>
          </p:cNvPr>
          <p:cNvSpPr/>
          <p:nvPr/>
        </p:nvSpPr>
        <p:spPr>
          <a:xfrm flipH="1">
            <a:off x="2106782" y="816526"/>
            <a:ext cx="10085218" cy="3136948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0"/>
                </a:schemeClr>
              </a:gs>
              <a:gs pos="100000">
                <a:schemeClr val="accent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6110F65-40E7-4143-B784-8782A0F1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226" y="1066975"/>
            <a:ext cx="2204754" cy="22994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963B17A-71BD-4531-853B-22F3A42AE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61" y="1066975"/>
            <a:ext cx="2351483" cy="268471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31709DE-BF27-47D7-9C0D-12DEAD96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 misura grazie al concetto modulare delle interfacce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FD0D0C7-425F-4A43-9678-1921E528E685}"/>
              </a:ext>
            </a:extLst>
          </p:cNvPr>
          <p:cNvSpPr/>
          <p:nvPr/>
        </p:nvSpPr>
        <p:spPr>
          <a:xfrm flipH="1">
            <a:off x="2106782" y="3934507"/>
            <a:ext cx="10085218" cy="1519532"/>
          </a:xfrm>
          <a:prstGeom prst="rect">
            <a:avLst/>
          </a:prstGeom>
          <a:gradFill flip="none" rotWithShape="1">
            <a:gsLst>
              <a:gs pos="51000">
                <a:schemeClr val="bg1"/>
              </a:gs>
              <a:gs pos="100000">
                <a:schemeClr val="accent5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C46C464-D0DB-400A-83FA-6CD0160AD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3417" y="4185476"/>
            <a:ext cx="1326186" cy="1001271"/>
          </a:xfrm>
          <a:prstGeom prst="rect">
            <a:avLst/>
          </a:prstGeom>
        </p:spPr>
      </p:pic>
      <p:pic>
        <p:nvPicPr>
          <p:cNvPr id="19" name="Picture 7" descr="2348-09B+Linien">
            <a:extLst>
              <a:ext uri="{FF2B5EF4-FFF2-40B4-BE49-F238E27FC236}">
                <a16:creationId xmlns:a16="http://schemas.microsoft.com/office/drawing/2014/main" id="{6A18C9C2-A07D-4514-9352-AE730367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47" b="89817" l="3159" r="87363">
                        <a14:foregroundMark x1="79808" y1="43788" x2="79808" y2="43788"/>
                        <a14:foregroundMark x1="87363" y1="38289" x2="87363" y2="38289"/>
                        <a14:foregroundMark x1="50412" y1="8147" x2="50412" y2="8147"/>
                        <a14:foregroundMark x1="4258" y1="45418" x2="4258" y2="45418"/>
                        <a14:foregroundMark x1="3159" y1="63136" x2="3159" y2="63136"/>
                        <a14:foregroundMark x1="37637" y1="89613" x2="37637" y2="89613"/>
                        <a14:foregroundMark x1="71291" y1="57230" x2="71291" y2="57230"/>
                        <a14:foregroundMark x1="71016" y1="55601" x2="71016" y2="55601"/>
                        <a14:foregroundMark x1="73077" y1="58248" x2="68544" y2="52953"/>
                        <a14:foregroundMark x1="73077" y1="58248" x2="69231" y2="52342"/>
                        <a14:foregroundMark x1="69918" y1="56212" x2="68544" y2="52342"/>
                        <a14:foregroundMark x1="71703" y1="61507" x2="69505" y2="52953"/>
                        <a14:backgroundMark x1="45742" y1="86965" x2="64973" y2="85336"/>
                        <a14:backgroundMark x1="24863" y1="74949" x2="34478" y2="9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06"/>
          <a:stretch>
            <a:fillRect/>
          </a:stretch>
        </p:blipFill>
        <p:spPr bwMode="auto">
          <a:xfrm>
            <a:off x="2301327" y="4002917"/>
            <a:ext cx="1738991" cy="136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Bild1">
            <a:extLst>
              <a:ext uri="{FF2B5EF4-FFF2-40B4-BE49-F238E27FC236}">
                <a16:creationId xmlns:a16="http://schemas.microsoft.com/office/drawing/2014/main" id="{EA5D8E54-F8B1-44F9-A7FE-452C193D0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27" b="83124" l="15898" r="80231">
                        <a14:foregroundMark x1="62521" y1="51083" x2="62521" y2="51083"/>
                        <a14:foregroundMark x1="76771" y1="29304" x2="76771" y2="29304"/>
                        <a14:foregroundMark x1="71170" y1="14937" x2="71170" y2="14937"/>
                        <a14:foregroundMark x1="59885" y1="70810" x2="59885" y2="70810"/>
                        <a14:foregroundMark x1="72652" y1="60547" x2="78254" y2="34892"/>
                        <a14:foregroundMark x1="78254" y1="34892" x2="78254" y2="34664"/>
                        <a14:foregroundMark x1="59226" y1="40023" x2="78992" y2="31629"/>
                        <a14:foregroundMark x1="79683" y1="30103" x2="79514" y2="29224"/>
                        <a14:foregroundMark x1="80313" y1="38312" x2="80313" y2="38312"/>
                        <a14:foregroundMark x1="62850" y1="13227" x2="62850" y2="13227"/>
                        <a14:foregroundMark x1="15898" y1="65108" x2="15898" y2="65108"/>
                        <a14:backgroundMark x1="79407" y1="30559" x2="79407" y2="30559"/>
                        <a14:backgroundMark x1="79160" y1="30103" x2="79160" y2="30103"/>
                        <a14:backgroundMark x1="79407" y1="30559" x2="79160" y2="27252"/>
                        <a14:backgroundMark x1="80313" y1="31813" x2="79407" y2="24743"/>
                        <a14:backgroundMark x1="80066" y1="31357" x2="78830" y2="24401"/>
                        <a14:backgroundMark x1="78830" y1="32155" x2="80313" y2="30103"/>
                        <a14:backgroundMark x1="78830" y1="25656" x2="80066" y2="28848"/>
                        <a14:backgroundMark x1="79736" y1="31357" x2="79736" y2="28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7700" r="16658" b="7700"/>
          <a:stretch/>
        </p:blipFill>
        <p:spPr bwMode="auto">
          <a:xfrm>
            <a:off x="4122272" y="3989002"/>
            <a:ext cx="1729550" cy="15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M:\BILDER\Prospekte\Spindelantrieb\EZM neu_600 Pixel.jpg">
            <a:extLst>
              <a:ext uri="{FF2B5EF4-FFF2-40B4-BE49-F238E27FC236}">
                <a16:creationId xmlns:a16="http://schemas.microsoft.com/office/drawing/2014/main" id="{B972B50C-D75D-4BC4-8E62-8A0881C4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41" b="89329" l="3667" r="96667">
                        <a14:foregroundMark x1="56167" y1="9451" x2="56167" y2="9451"/>
                        <a14:foregroundMark x1="87500" y1="21646" x2="87500" y2="21646"/>
                        <a14:foregroundMark x1="96667" y1="15854" x2="96667" y2="15854"/>
                        <a14:foregroundMark x1="59833" y1="25305" x2="59833" y2="25305"/>
                        <a14:foregroundMark x1="3667" y1="71646" x2="3667" y2="71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44" y="4020140"/>
            <a:ext cx="2561826" cy="139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E70F806-4924-4B99-A08D-3C65FB02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27" b="93789" l="432" r="95032">
                        <a14:foregroundMark x1="84881" y1="19876" x2="84881" y2="19876"/>
                        <a14:foregroundMark x1="68968" y1="16924" x2="84233" y2="5590"/>
                        <a14:foregroundMark x1="85624" y1="11060" x2="85961" y2="36957"/>
                        <a14:foregroundMark x1="87017" y1="10568" x2="89201" y2="28882"/>
                        <a14:foregroundMark x1="80346" y1="23602" x2="80346" y2="23602"/>
                        <a14:foregroundMark x1="68035" y1="29814" x2="81641" y2="12733"/>
                        <a14:foregroundMark x1="62457" y1="26019" x2="87905" y2="12733"/>
                        <a14:foregroundMark x1="66739" y1="32609" x2="84233" y2="13665"/>
                        <a14:foregroundMark x1="69114" y1="29814" x2="76674" y2="22671"/>
                        <a14:foregroundMark x1="65443" y1="23602" x2="80018" y2="13042"/>
                        <a14:foregroundMark x1="88553" y1="15217" x2="94168" y2="19876"/>
                        <a14:foregroundMark x1="95464" y1="23602" x2="94816" y2="26087"/>
                        <a14:foregroundMark x1="94168" y1="27019" x2="94168" y2="27019"/>
                        <a14:foregroundMark x1="93521" y1="29814" x2="93521" y2="29814"/>
                        <a14:foregroundMark x1="92873" y1="13665" x2="91145" y2="13665"/>
                        <a14:foregroundMark x1="91577" y1="10870" x2="91577" y2="10870"/>
                        <a14:foregroundMark x1="64147" y1="27019" x2="64147" y2="27019"/>
                        <a14:foregroundMark x1="432" y1="74845" x2="432" y2="74845"/>
                        <a14:foregroundMark x1="8639" y1="76708" x2="8639" y2="76708"/>
                        <a14:foregroundMark x1="10583" y1="75776" x2="10583" y2="75776"/>
                        <a14:foregroundMark x1="18575" y1="87267" x2="18575" y2="87267"/>
                        <a14:foregroundMark x1="16847" y1="93789" x2="16847" y2="93789"/>
                        <a14:foregroundMark x1="14255" y1="93789" x2="14255" y2="93789"/>
                        <a14:foregroundMark x1="61771" y1="33230" x2="61771" y2="33230"/>
                        <a14:foregroundMark x1="84017" y1="6832" x2="91361" y2="13975"/>
                        <a14:foregroundMark x1="82073" y1="8385" x2="79482" y2="9006"/>
                        <a14:foregroundMark x1="83585" y1="7453" x2="81857" y2="8385"/>
                        <a14:foregroundMark x1="56156" y1="26398" x2="64363" y2="20497"/>
                        <a14:backgroundMark x1="76674" y1="3416" x2="76674" y2="3416"/>
                        <a14:backgroundMark x1="86177" y1="1863" x2="86177" y2="1863"/>
                        <a14:backgroundMark x1="79155" y1="8345" x2="66739" y2="12733"/>
                        <a14:backgroundMark x1="84212" y1="6558" x2="83264" y2="6893"/>
                        <a14:backgroundMark x1="92225" y1="3727" x2="88573" y2="5018"/>
                        <a14:backgroundMark x1="55424" y1="28538" x2="51620" y2="33851"/>
                        <a14:backgroundMark x1="66739" y1="12733" x2="63080" y2="17844"/>
                        <a14:backgroundMark x1="92873" y1="3727" x2="93305" y2="4658"/>
                        <a14:backgroundMark x1="1080" y1="72360" x2="0" y2="72671"/>
                        <a14:backgroundMark x1="1512" y1="73913" x2="1080" y2="68012"/>
                        <a14:backgroundMark x1="648" y1="75466" x2="648" y2="75466"/>
                        <a14:backgroundMark x1="648" y1="75466" x2="648" y2="75466"/>
                        <a14:backgroundMark x1="648" y1="75466" x2="648" y2="75466"/>
                        <a14:backgroundMark x1="432" y1="73602" x2="432" y2="73602"/>
                        <a14:backgroundMark x1="432" y1="73292" x2="432" y2="73292"/>
                        <a14:backgroundMark x1="648" y1="72981" x2="648" y2="72981"/>
                        <a14:backgroundMark x1="864" y1="74845" x2="864" y2="74845"/>
                        <a14:backgroundMark x1="1080" y1="75776" x2="1080" y2="75776"/>
                        <a14:backgroundMark x1="1080" y1="75776" x2="1080" y2="75776"/>
                        <a14:backgroundMark x1="648" y1="75776" x2="648" y2="75776"/>
                        <a14:backgroundMark x1="648" y1="75776" x2="648" y2="75776"/>
                        <a14:backgroundMark x1="216" y1="74845" x2="216" y2="74845"/>
                        <a14:backgroundMark x1="0" y1="74224" x2="0" y2="74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970">
            <a:off x="151497" y="4048338"/>
            <a:ext cx="1927160" cy="133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45B74BD-2479-406F-A8EA-984E5FA576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8846791" y="3983716"/>
            <a:ext cx="1113224" cy="1322447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83D91CC0-7564-4EF2-B429-B260FD38C284}"/>
              </a:ext>
            </a:extLst>
          </p:cNvPr>
          <p:cNvSpPr/>
          <p:nvPr/>
        </p:nvSpPr>
        <p:spPr>
          <a:xfrm flipH="1">
            <a:off x="0" y="5397278"/>
            <a:ext cx="12192000" cy="15195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5" descr="Direktanbau">
            <a:extLst>
              <a:ext uri="{FF2B5EF4-FFF2-40B4-BE49-F238E27FC236}">
                <a16:creationId xmlns:a16="http://schemas.microsoft.com/office/drawing/2014/main" id="{B5A66F92-6639-46BE-A417-ADD2F009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478" b="89879" l="4000" r="91143">
                        <a14:foregroundMark x1="7714" y1="69231" x2="8000" y2="21457"/>
                        <a14:foregroundMark x1="8000" y1="21457" x2="36286" y2="8097"/>
                        <a14:foregroundMark x1="36286" y1="8097" x2="38571" y2="8502"/>
                        <a14:foregroundMark x1="22571" y1="80972" x2="11714" y2="39271"/>
                        <a14:foregroundMark x1="11714" y1="39271" x2="20286" y2="74899"/>
                        <a14:foregroundMark x1="22000" y1="60324" x2="21143" y2="38866"/>
                        <a14:foregroundMark x1="15143" y1="76923" x2="4000" y2="34818"/>
                        <a14:foregroundMark x1="4000" y1="34818" x2="5429" y2="13360"/>
                        <a14:foregroundMark x1="42000" y1="27530" x2="36000" y2="25506"/>
                        <a14:foregroundMark x1="71429" y1="51012" x2="68571" y2="34008"/>
                        <a14:foregroundMark x1="49143" y1="41700" x2="51143" y2="29555"/>
                        <a14:foregroundMark x1="55143" y1="41700" x2="66286" y2="43725"/>
                        <a14:foregroundMark x1="45143" y1="34008" x2="59714" y2="44130"/>
                        <a14:foregroundMark x1="85714" y1="65182" x2="80571" y2="38057"/>
                        <a14:foregroundMark x1="88571" y1="64372" x2="88571" y2="39676"/>
                        <a14:foregroundMark x1="91143" y1="67206" x2="88857" y2="33603"/>
                        <a14:foregroundMark x1="79143" y1="41700" x2="83429" y2="71660"/>
                        <a14:foregroundMark x1="79714" y1="49393" x2="85714" y2="70850"/>
                        <a14:foregroundMark x1="90857" y1="50202" x2="86000" y2="66397"/>
                        <a14:foregroundMark x1="18286" y1="6478" x2="35429" y2="6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42" y="5688108"/>
            <a:ext cx="1599338" cy="109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CC1528A-A52C-4657-87A6-01FE92BE09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3662" y="5593481"/>
            <a:ext cx="1511775" cy="13253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8E12FF-0A7B-4E54-AEC0-E2D1BEAE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35169" y1="77966" x2="35169" y2="77966"/>
                      </a14:backgroundRemoval>
                    </a14:imgEffect>
                  </a14:imgLayer>
                </a14:imgProps>
              </a:ext>
            </a:extLst>
          </a:blip>
          <a:srcRect l="26780" t="25312" r="24702" b="19850"/>
          <a:stretch/>
        </p:blipFill>
        <p:spPr>
          <a:xfrm>
            <a:off x="5196413" y="5636912"/>
            <a:ext cx="1396040" cy="11833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3CEA1C-8E18-4DA6-AAC6-2878D5731A4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273" b="89568" l="1000" r="93667">
                        <a14:foregroundMark x1="17667" y1="75180" x2="17667" y2="75180"/>
                        <a14:foregroundMark x1="12168" y1="75831" x2="13167" y2="60072"/>
                        <a14:foregroundMark x1="40833" y1="69784" x2="44000" y2="69065"/>
                        <a14:foregroundMark x1="5167" y1="70504" x2="1000" y2="67986"/>
                        <a14:foregroundMark x1="24167" y1="45863" x2="29333" y2="52518"/>
                        <a14:foregroundMark x1="56333" y1="38309" x2="84833" y2="53237"/>
                        <a14:foregroundMark x1="84833" y1="53237" x2="84833" y2="54856"/>
                        <a14:foregroundMark x1="78500" y1="12590" x2="64000" y2="16367"/>
                        <a14:foregroundMark x1="34833" y1="34712" x2="30000" y2="33633"/>
                        <a14:foregroundMark x1="60167" y1="8453" x2="79833" y2="13309"/>
                        <a14:foregroundMark x1="24833" y1="33273" x2="24167" y2="37590"/>
                        <a14:foregroundMark x1="93667" y1="55935" x2="92333" y2="56655"/>
                        <a14:foregroundMark x1="59833" y1="41007" x2="88333" y2="27878"/>
                        <a14:foregroundMark x1="88333" y1="27878" x2="59500" y2="41547"/>
                        <a14:foregroundMark x1="59500" y1="41547" x2="37667" y2="66727"/>
                        <a14:foregroundMark x1="37667" y1="66727" x2="34500" y2="76439"/>
                        <a14:foregroundMark x1="27333" y1="77518" x2="36000" y2="77698"/>
                        <a14:foregroundMark x1="34167" y1="77698" x2="33500" y2="79137"/>
                        <a14:foregroundMark x1="26667" y1="77518" x2="39000" y2="76799"/>
                        <a14:foregroundMark x1="27544" y1="79180" x2="41167" y2="69424"/>
                        <a14:foregroundMark x1="48333" y1="76079" x2="43167" y2="71223"/>
                        <a14:foregroundMark x1="49500" y1="42086" x2="49500" y2="42086"/>
                        <a14:foregroundMark x1="49500" y1="42086" x2="49500" y2="42086"/>
                        <a14:foregroundMark x1="47000" y1="64568" x2="47000" y2="64568"/>
                        <a14:foregroundMark x1="52833" y1="79137" x2="52833" y2="79137"/>
                        <a14:foregroundMark x1="54000" y1="12590" x2="66000" y2="19065"/>
                        <a14:foregroundMark x1="52833" y1="40647" x2="52833" y2="41007"/>
                        <a14:foregroundMark x1="30500" y1="80576" x2="30500" y2="80576"/>
                        <a14:backgroundMark x1="20000" y1="83993" x2="25500" y2="84353"/>
                        <a14:backgroundMark x1="11333" y1="76079" x2="13500" y2="84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9370" y="5528643"/>
            <a:ext cx="1545465" cy="14321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ACDF2D0-761F-479B-A14D-5897FE4723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065" b="89973" l="5429" r="95143">
                        <a14:foregroundMark x1="35429" y1="42818" x2="40571" y2="42818"/>
                        <a14:foregroundMark x1="76000" y1="29268" x2="82000" y2="27913"/>
                        <a14:foregroundMark x1="82000" y1="27913" x2="90000" y2="58266"/>
                        <a14:foregroundMark x1="90571" y1="23306" x2="74286" y2="28726"/>
                        <a14:foregroundMark x1="31714" y1="46070" x2="36857" y2="39295"/>
                        <a14:foregroundMark x1="18286" y1="23306" x2="18286" y2="23306"/>
                        <a14:foregroundMark x1="10857" y1="19783" x2="10857" y2="19783"/>
                        <a14:foregroundMark x1="5714" y1="26016" x2="5714" y2="26016"/>
                        <a14:foregroundMark x1="35429" y1="20867" x2="35429" y2="20867"/>
                        <a14:foregroundMark x1="19714" y1="9214" x2="19714" y2="9214"/>
                        <a14:foregroundMark x1="24286" y1="4336" x2="24286" y2="4336"/>
                        <a14:foregroundMark x1="27714" y1="6233" x2="27714" y2="6233"/>
                        <a14:foregroundMark x1="21143" y1="10569" x2="21143" y2="10569"/>
                        <a14:foregroundMark x1="95143" y1="30081" x2="95143" y2="30081"/>
                        <a14:foregroundMark x1="27143" y1="7859" x2="27143" y2="78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8869" y="5567839"/>
            <a:ext cx="1269950" cy="133889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3A5B55A7-9950-4CE5-A055-3EFCE41CF0A4}"/>
              </a:ext>
            </a:extLst>
          </p:cNvPr>
          <p:cNvSpPr txBox="1"/>
          <p:nvPr/>
        </p:nvSpPr>
        <p:spPr>
          <a:xfrm>
            <a:off x="502195" y="3076904"/>
            <a:ext cx="2559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2000"/>
              <a:t>Motori e riduttori STOBER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53F7531-9134-46A2-8562-EDF49FD98CCA}"/>
              </a:ext>
            </a:extLst>
          </p:cNvPr>
          <p:cNvSpPr txBox="1"/>
          <p:nvPr/>
        </p:nvSpPr>
        <p:spPr>
          <a:xfrm>
            <a:off x="502195" y="2581574"/>
            <a:ext cx="3014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2000" dirty="0" err="1"/>
              <a:t>Opzioni</a:t>
            </a:r>
            <a:r>
              <a:rPr sz="2000" dirty="0"/>
              <a:t> </a:t>
            </a:r>
            <a:r>
              <a:rPr sz="2000" dirty="0" err="1"/>
              <a:t>universali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39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A5A937A7-D22F-4EEE-B54F-5C4D3B99AA56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9D981C-CD5B-4757-A318-A229EC72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4300"/>
            <a:ext cx="7987800" cy="460800"/>
          </a:xfrm>
        </p:spPr>
        <p:txBody>
          <a:bodyPr/>
          <a:lstStyle/>
          <a:p>
            <a:r>
              <a:t>BETTER SAFE THAN SORRY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0D3CC22-C5ED-416F-96D6-F602FB31E53A}"/>
              </a:ext>
            </a:extLst>
          </p:cNvPr>
          <p:cNvSpPr/>
          <p:nvPr/>
        </p:nvSpPr>
        <p:spPr>
          <a:xfrm rot="5400000">
            <a:off x="-97706" y="2963709"/>
            <a:ext cx="1951055" cy="5184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6015EC8-103B-47D7-AA05-C2BFDE40203A}"/>
              </a:ext>
            </a:extLst>
          </p:cNvPr>
          <p:cNvGrpSpPr/>
          <p:nvPr/>
        </p:nvGrpSpPr>
        <p:grpSpPr>
          <a:xfrm>
            <a:off x="4396582" y="1029540"/>
            <a:ext cx="3177969" cy="4750094"/>
            <a:chOff x="4396582" y="1029540"/>
            <a:chExt cx="3177969" cy="4750094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36F1D91-85DA-40D7-94C3-F010A7526330}"/>
                </a:ext>
              </a:extLst>
            </p:cNvPr>
            <p:cNvSpPr/>
            <p:nvPr/>
          </p:nvSpPr>
          <p:spPr>
            <a:xfrm rot="5400000">
              <a:off x="3707891" y="2963711"/>
              <a:ext cx="1951056" cy="5184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aphicFrame>
          <p:nvGraphicFramePr>
            <p:cNvPr id="24" name="Diagramm 23">
              <a:extLst>
                <a:ext uri="{FF2B5EF4-FFF2-40B4-BE49-F238E27FC236}">
                  <a16:creationId xmlns:a16="http://schemas.microsoft.com/office/drawing/2014/main" id="{40585BFC-5E7C-4844-8B57-C3DD187122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93256158"/>
                </p:ext>
              </p:extLst>
            </p:nvPr>
          </p:nvGraphicFramePr>
          <p:xfrm>
            <a:off x="4396582" y="1029540"/>
            <a:ext cx="3177969" cy="4750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B54A3FC-E446-458D-BC98-DEFCD6FB3CE1}"/>
              </a:ext>
            </a:extLst>
          </p:cNvPr>
          <p:cNvGrpSpPr/>
          <p:nvPr/>
        </p:nvGrpSpPr>
        <p:grpSpPr>
          <a:xfrm>
            <a:off x="8237407" y="1029540"/>
            <a:ext cx="3150059" cy="4750094"/>
            <a:chOff x="8237407" y="1029540"/>
            <a:chExt cx="3150059" cy="4750094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11A2AFDE-29D5-43DA-8250-AD83389180E1}"/>
                </a:ext>
              </a:extLst>
            </p:cNvPr>
            <p:cNvSpPr/>
            <p:nvPr/>
          </p:nvSpPr>
          <p:spPr>
            <a:xfrm rot="5400000">
              <a:off x="7535149" y="2963710"/>
              <a:ext cx="1951053" cy="518400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aphicFrame>
          <p:nvGraphicFramePr>
            <p:cNvPr id="33" name="Diagramm 32">
              <a:extLst>
                <a:ext uri="{FF2B5EF4-FFF2-40B4-BE49-F238E27FC236}">
                  <a16:creationId xmlns:a16="http://schemas.microsoft.com/office/drawing/2014/main" id="{DDDE288E-489D-48CF-8A19-D96057F700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43593079"/>
                </p:ext>
              </p:extLst>
            </p:nvPr>
          </p:nvGraphicFramePr>
          <p:xfrm>
            <a:off x="8237407" y="1029540"/>
            <a:ext cx="3150059" cy="47500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aphicFrame>
        <p:nvGraphicFramePr>
          <p:cNvPr id="35" name="Diagramm 34">
            <a:extLst>
              <a:ext uri="{FF2B5EF4-FFF2-40B4-BE49-F238E27FC236}">
                <a16:creationId xmlns:a16="http://schemas.microsoft.com/office/drawing/2014/main" id="{DD558816-C01F-4E27-A8F9-1091B35EB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874456"/>
              </p:ext>
            </p:extLst>
          </p:nvPr>
        </p:nvGraphicFramePr>
        <p:xfrm>
          <a:off x="580789" y="1026644"/>
          <a:ext cx="3343019" cy="475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094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3176595-6B0B-49EB-86C7-E1823E0A5ADB}"/>
              </a:ext>
            </a:extLst>
          </p:cNvPr>
          <p:cNvSpPr/>
          <p:nvPr/>
        </p:nvSpPr>
        <p:spPr>
          <a:xfrm>
            <a:off x="3234518" y="4964157"/>
            <a:ext cx="7466431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047D018-4460-4A01-B76B-66CD4A0A7BAE}"/>
              </a:ext>
            </a:extLst>
          </p:cNvPr>
          <p:cNvSpPr/>
          <p:nvPr/>
        </p:nvSpPr>
        <p:spPr>
          <a:xfrm>
            <a:off x="3835021" y="50419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000" b="1">
                <a:solidFill>
                  <a:schemeClr val="bg1"/>
                </a:solidFill>
              </a:rPr>
              <a:t>Avete già pensato a cosa fare in caso di assistenza?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65DE42-16C4-408D-9E76-118C613AA58F}"/>
              </a:ext>
            </a:extLst>
          </p:cNvPr>
          <p:cNvSpPr/>
          <p:nvPr/>
        </p:nvSpPr>
        <p:spPr>
          <a:xfrm>
            <a:off x="3234519" y="2502404"/>
            <a:ext cx="7466430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3E2B4BA-7089-49B3-AD3C-605FDC14374F}"/>
              </a:ext>
            </a:extLst>
          </p:cNvPr>
          <p:cNvSpPr/>
          <p:nvPr/>
        </p:nvSpPr>
        <p:spPr>
          <a:xfrm>
            <a:off x="3234520" y="3188294"/>
            <a:ext cx="7466430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E533691-60C5-4283-AC59-ECAE14356F65}"/>
              </a:ext>
            </a:extLst>
          </p:cNvPr>
          <p:cNvSpPr/>
          <p:nvPr/>
        </p:nvSpPr>
        <p:spPr>
          <a:xfrm>
            <a:off x="3234519" y="3881986"/>
            <a:ext cx="7466429" cy="957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601991-17A5-41A4-AAC1-AAF7A67E1EF8}"/>
              </a:ext>
            </a:extLst>
          </p:cNvPr>
          <p:cNvSpPr/>
          <p:nvPr/>
        </p:nvSpPr>
        <p:spPr>
          <a:xfrm>
            <a:off x="3234520" y="1810901"/>
            <a:ext cx="7466430" cy="561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E05BA4-10B9-4EB2-8927-BFA2951B767C}"/>
              </a:ext>
            </a:extLst>
          </p:cNvPr>
          <p:cNvSpPr txBox="1"/>
          <p:nvPr/>
        </p:nvSpPr>
        <p:spPr>
          <a:xfrm>
            <a:off x="3835022" y="1891814"/>
            <a:ext cx="352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>
                <a:solidFill>
                  <a:schemeClr val="bg1"/>
                </a:solidFill>
              </a:rPr>
              <a:t>I vostri movimenti sono sicuri?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AB05218-2FD8-44AD-BCA8-5433E965BD32}"/>
              </a:ext>
            </a:extLst>
          </p:cNvPr>
          <p:cNvSpPr/>
          <p:nvPr/>
        </p:nvSpPr>
        <p:spPr>
          <a:xfrm>
            <a:off x="3835022" y="25987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000" b="1">
                <a:solidFill>
                  <a:schemeClr val="bg1"/>
                </a:solidFill>
              </a:rPr>
              <a:t>I vostri assi verticali e i loro freni sono sicuri?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937D0C5-B8F7-45D4-8875-3B082452311C}"/>
              </a:ext>
            </a:extLst>
          </p:cNvPr>
          <p:cNvSpPr/>
          <p:nvPr/>
        </p:nvSpPr>
        <p:spPr>
          <a:xfrm>
            <a:off x="3835021" y="3301322"/>
            <a:ext cx="6865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bg1"/>
                </a:solidFill>
              </a:rPr>
              <a:t>Le </a:t>
            </a:r>
            <a:r>
              <a:rPr sz="2000" b="1" dirty="0" err="1">
                <a:solidFill>
                  <a:schemeClr val="bg1"/>
                </a:solidFill>
              </a:rPr>
              <a:t>vostre</a:t>
            </a:r>
            <a:r>
              <a:rPr sz="2000" b="1" dirty="0">
                <a:solidFill>
                  <a:schemeClr val="bg1"/>
                </a:solidFill>
              </a:rPr>
              <a:t> </a:t>
            </a:r>
            <a:r>
              <a:rPr sz="2000" b="1" dirty="0" err="1">
                <a:solidFill>
                  <a:schemeClr val="bg1"/>
                </a:solidFill>
              </a:rPr>
              <a:t>funzioni</a:t>
            </a:r>
            <a:r>
              <a:rPr sz="2000" b="1" dirty="0">
                <a:solidFill>
                  <a:schemeClr val="bg1"/>
                </a:solidFill>
              </a:rPr>
              <a:t> di </a:t>
            </a:r>
            <a:r>
              <a:rPr sz="2000" b="1" dirty="0" err="1">
                <a:solidFill>
                  <a:schemeClr val="bg1"/>
                </a:solidFill>
              </a:rPr>
              <a:t>sicurezza</a:t>
            </a:r>
            <a:r>
              <a:rPr sz="2000" b="1" dirty="0">
                <a:solidFill>
                  <a:schemeClr val="bg1"/>
                </a:solidFill>
              </a:rPr>
              <a:t> </a:t>
            </a:r>
            <a:r>
              <a:rPr sz="2000" b="1" dirty="0" err="1">
                <a:solidFill>
                  <a:schemeClr val="bg1"/>
                </a:solidFill>
              </a:rPr>
              <a:t>sono</a:t>
            </a:r>
            <a:r>
              <a:rPr sz="2000" b="1" dirty="0">
                <a:solidFill>
                  <a:schemeClr val="bg1"/>
                </a:solidFill>
              </a:rPr>
              <a:t> </a:t>
            </a:r>
            <a:r>
              <a:rPr sz="2000" b="1" dirty="0" err="1">
                <a:solidFill>
                  <a:schemeClr val="bg1"/>
                </a:solidFill>
              </a:rPr>
              <a:t>sufficientemente</a:t>
            </a:r>
            <a:r>
              <a:rPr sz="2000" b="1" dirty="0">
                <a:solidFill>
                  <a:schemeClr val="bg1"/>
                </a:solidFill>
              </a:rPr>
              <a:t> </a:t>
            </a:r>
            <a:r>
              <a:rPr sz="2000" b="1" dirty="0" err="1">
                <a:solidFill>
                  <a:schemeClr val="bg1"/>
                </a:solidFill>
              </a:rPr>
              <a:t>flessibili</a:t>
            </a:r>
            <a:r>
              <a:rPr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AA64E5E-F7C7-480B-8B1D-AA9AE9E2AD86}"/>
              </a:ext>
            </a:extLst>
          </p:cNvPr>
          <p:cNvSpPr/>
          <p:nvPr/>
        </p:nvSpPr>
        <p:spPr>
          <a:xfrm>
            <a:off x="3835022" y="4025740"/>
            <a:ext cx="5914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>
                <a:solidFill>
                  <a:schemeClr val="bg1"/>
                </a:solidFill>
              </a:rPr>
              <a:t>Avete riscontrato un calo delle prestazioni o della disponibilità dovuto alla tecnica di sicurezza?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2472"/>
            <a:ext cx="7987800" cy="460800"/>
          </a:xfrm>
        </p:spPr>
        <p:txBody>
          <a:bodyPr/>
          <a:lstStyle/>
          <a:p>
            <a:r>
              <a:t>BETTER SAFE THAN SORRY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49E5EF-E3ED-4B9B-BF0F-181FAD2A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94" y="1283883"/>
            <a:ext cx="2720761" cy="53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 animBg="1"/>
      <p:bldP spid="11" grpId="0" animBg="1"/>
      <p:bldP spid="12" grpId="0" animBg="1"/>
      <p:bldP spid="9" grpId="0" animBg="1"/>
      <p:bldP spid="6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A5A937A7-D22F-4EEE-B54F-5C4D3B99AA56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B2A062B-76EF-419B-AB2E-4874F7C98095}"/>
              </a:ext>
            </a:extLst>
          </p:cNvPr>
          <p:cNvGrpSpPr/>
          <p:nvPr/>
        </p:nvGrpSpPr>
        <p:grpSpPr>
          <a:xfrm>
            <a:off x="2987127" y="1207872"/>
            <a:ext cx="8999010" cy="5422341"/>
            <a:chOff x="2987127" y="1207872"/>
            <a:chExt cx="8999010" cy="5422341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55C54B2-E9EF-4287-B7DA-6E0E743EB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127" y="1207872"/>
              <a:ext cx="2720761" cy="5355828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77DCEC9-FFBE-4177-9D05-279DCB52725D}"/>
                </a:ext>
              </a:extLst>
            </p:cNvPr>
            <p:cNvSpPr txBox="1"/>
            <p:nvPr/>
          </p:nvSpPr>
          <p:spPr>
            <a:xfrm>
              <a:off x="9920383" y="4853567"/>
              <a:ext cx="2065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3600" spc="300">
                  <a:highlight>
                    <a:srgbClr val="FFED00"/>
                  </a:highlight>
                  <a:latin typeface="Exo 2"/>
                </a:rPr>
                <a:t>SICURO</a:t>
              </a:r>
              <a:endParaRPr lang="de-DE" spc="300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C5EA7BB-018C-4A41-95CD-A531594D2C26}"/>
                </a:ext>
              </a:extLst>
            </p:cNvPr>
            <p:cNvSpPr txBox="1"/>
            <p:nvPr/>
          </p:nvSpPr>
          <p:spPr>
            <a:xfrm>
              <a:off x="8771762" y="5506862"/>
              <a:ext cx="2868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800" spc="300" dirty="0">
                  <a:highlight>
                    <a:srgbClr val="FFED00"/>
                  </a:highlight>
                  <a:latin typeface="Exo 2"/>
                </a:rPr>
                <a:t>FLESSIBILE</a:t>
              </a:r>
              <a:endParaRPr lang="de-DE" sz="1600" spc="300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1F73E42-9D3B-4799-9C56-42FB515590C4}"/>
                </a:ext>
              </a:extLst>
            </p:cNvPr>
            <p:cNvSpPr txBox="1"/>
            <p:nvPr/>
          </p:nvSpPr>
          <p:spPr>
            <a:xfrm>
              <a:off x="9117834" y="6045438"/>
              <a:ext cx="2868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3200" spc="300" dirty="0">
                  <a:highlight>
                    <a:srgbClr val="FFED00"/>
                  </a:highlight>
                  <a:latin typeface="Exo 2"/>
                </a:rPr>
                <a:t>EFFICIENTE</a:t>
              </a:r>
              <a:r>
                <a:rPr sz="3200" dirty="0">
                  <a:highlight>
                    <a:srgbClr val="FFED00"/>
                  </a:highlight>
                  <a:latin typeface="Exo 2"/>
                </a:rPr>
                <a:t> </a:t>
              </a:r>
              <a:endParaRPr lang="de-DE" dirty="0">
                <a:highlight>
                  <a:srgbClr val="FFED00"/>
                </a:highlight>
                <a:latin typeface="Exo 2" panose="00000500000000000000" pitchFamily="2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C9D981C-CD5B-4757-A318-A229EC72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4300"/>
            <a:ext cx="7987800" cy="460800"/>
          </a:xfrm>
        </p:spPr>
        <p:txBody>
          <a:bodyPr/>
          <a:lstStyle/>
          <a:p>
            <a:r>
              <a:t>BETTER SAFE THAN SORRY</a:t>
            </a:r>
          </a:p>
        </p:txBody>
      </p:sp>
      <p:sp>
        <p:nvSpPr>
          <p:cNvPr id="20" name="Inhaltsplatzhalter 7">
            <a:extLst>
              <a:ext uri="{FF2B5EF4-FFF2-40B4-BE49-F238E27FC236}">
                <a16:creationId xmlns:a16="http://schemas.microsoft.com/office/drawing/2014/main" id="{96188155-95CC-46E0-87AA-0A80D15ACEA7}"/>
              </a:ext>
            </a:extLst>
          </p:cNvPr>
          <p:cNvSpPr txBox="1">
            <a:spLocks/>
          </p:cNvSpPr>
          <p:nvPr/>
        </p:nvSpPr>
        <p:spPr>
          <a:xfrm>
            <a:off x="5414606" y="2309917"/>
            <a:ext cx="4311487" cy="3005857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0">
              <a:lnSpc>
                <a:spcPct val="100000"/>
              </a:lnSpc>
              <a:buNone/>
            </a:pPr>
            <a:r>
              <a:rPr sz="2400" b="1">
                <a:solidFill>
                  <a:schemeClr val="accent6"/>
                </a:solidFill>
              </a:rPr>
              <a:t>Con l'azionamento SD6 andate sul sicuro!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692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D8A09-AE5F-487C-801E-619C199F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filosofia di sicurezza di STOBER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12449D-C854-4981-9C12-7F12D66CAB68}"/>
              </a:ext>
            </a:extLst>
          </p:cNvPr>
          <p:cNvSpPr txBox="1"/>
          <p:nvPr/>
        </p:nvSpPr>
        <p:spPr>
          <a:xfrm>
            <a:off x="7381382" y="2404957"/>
            <a:ext cx="427061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Il vostro </a:t>
            </a:r>
            <a:r>
              <a:rPr sz="2000" b="1" dirty="0" err="1">
                <a:solidFill>
                  <a:schemeClr val="accent6"/>
                </a:solidFill>
              </a:rPr>
              <a:t>vantaggio</a:t>
            </a:r>
            <a:br>
              <a:rPr sz="2000" b="1" dirty="0">
                <a:solidFill>
                  <a:schemeClr val="accent6"/>
                </a:solidFill>
              </a:rPr>
            </a:br>
            <a:endParaRPr lang="de-DE" sz="2000" b="1" dirty="0">
              <a:solidFill>
                <a:schemeClr val="accent6"/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Sicurezza</a:t>
            </a:r>
            <a:r>
              <a:rPr dirty="0"/>
              <a:t> al cento per cento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Protezione</a:t>
            </a:r>
            <a:r>
              <a:rPr dirty="0"/>
              <a:t> da un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errato</a:t>
            </a:r>
            <a:endParaRPr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Protezione</a:t>
            </a:r>
            <a:r>
              <a:rPr dirty="0"/>
              <a:t> in </a:t>
            </a:r>
            <a:r>
              <a:rPr dirty="0" err="1"/>
              <a:t>caso</a:t>
            </a:r>
            <a:r>
              <a:rPr dirty="0"/>
              <a:t> di </a:t>
            </a:r>
            <a:r>
              <a:rPr dirty="0" err="1"/>
              <a:t>malfunzionamenti</a:t>
            </a:r>
            <a:endParaRPr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Soluzione</a:t>
            </a:r>
            <a:r>
              <a:rPr dirty="0"/>
              <a:t> di base </a:t>
            </a:r>
            <a:r>
              <a:rPr dirty="0" err="1"/>
              <a:t>flessibile</a:t>
            </a:r>
            <a:endParaRPr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Nessun</a:t>
            </a:r>
            <a:r>
              <a:rPr dirty="0"/>
              <a:t> </a:t>
            </a:r>
            <a:r>
              <a:rPr dirty="0" err="1"/>
              <a:t>costo</a:t>
            </a:r>
            <a:r>
              <a:rPr dirty="0"/>
              <a:t> </a:t>
            </a:r>
            <a:r>
              <a:rPr dirty="0" err="1"/>
              <a:t>aggiuntivo</a:t>
            </a:r>
            <a:r>
              <a:rPr dirty="0"/>
              <a:t> in </a:t>
            </a:r>
            <a:r>
              <a:rPr dirty="0" err="1"/>
              <a:t>caso</a:t>
            </a:r>
            <a:r>
              <a:rPr dirty="0"/>
              <a:t> di </a:t>
            </a:r>
            <a:r>
              <a:rPr dirty="0" err="1"/>
              <a:t>assistenza</a:t>
            </a:r>
            <a:endParaRPr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Elevata</a:t>
            </a:r>
            <a:r>
              <a:rPr dirty="0"/>
              <a:t> </a:t>
            </a:r>
            <a:r>
              <a:rPr dirty="0" err="1"/>
              <a:t>protezione</a:t>
            </a:r>
            <a:r>
              <a:rPr dirty="0"/>
              <a:t> </a:t>
            </a:r>
            <a:r>
              <a:rPr dirty="0" err="1"/>
              <a:t>dell'impianto</a:t>
            </a:r>
            <a:r>
              <a:rPr dirty="0"/>
              <a:t> e </a:t>
            </a:r>
            <a:r>
              <a:rPr dirty="0" err="1"/>
              <a:t>dell'investimento</a:t>
            </a:r>
            <a:endParaRPr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859AB0-4BB8-4F0C-AFA6-A6C10A6EE225}"/>
              </a:ext>
            </a:extLst>
          </p:cNvPr>
          <p:cNvSpPr txBox="1"/>
          <p:nvPr/>
        </p:nvSpPr>
        <p:spPr>
          <a:xfrm>
            <a:off x="540000" y="2404957"/>
            <a:ext cx="3418984" cy="345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Una </a:t>
            </a:r>
            <a:r>
              <a:rPr sz="2000" b="1" dirty="0" err="1">
                <a:solidFill>
                  <a:schemeClr val="accent6"/>
                </a:solidFill>
              </a:rPr>
              <a:t>buona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sz="2000" b="1" dirty="0" err="1">
                <a:solidFill>
                  <a:schemeClr val="accent6"/>
                </a:solidFill>
              </a:rPr>
              <a:t>tecnica</a:t>
            </a:r>
            <a:r>
              <a:rPr sz="2000" b="1" dirty="0">
                <a:solidFill>
                  <a:schemeClr val="accent6"/>
                </a:solidFill>
              </a:rPr>
              <a:t> di </a:t>
            </a:r>
            <a:r>
              <a:rPr sz="2000" b="1" dirty="0" err="1">
                <a:solidFill>
                  <a:schemeClr val="accent6"/>
                </a:solidFill>
              </a:rPr>
              <a:t>sicurezza</a:t>
            </a:r>
            <a:r>
              <a:rPr sz="2000" b="1" dirty="0">
                <a:solidFill>
                  <a:schemeClr val="accent6"/>
                </a:solidFill>
              </a:rPr>
              <a:t> secondo </a:t>
            </a:r>
            <a:r>
              <a:rPr sz="2000" b="1" dirty="0" err="1">
                <a:solidFill>
                  <a:schemeClr val="accent6"/>
                </a:solidFill>
              </a:rPr>
              <a:t>noi</a:t>
            </a:r>
            <a:endParaRPr sz="2000" b="1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Vicini</a:t>
            </a:r>
            <a:r>
              <a:rPr dirty="0"/>
              <a:t> al </a:t>
            </a:r>
            <a:r>
              <a:rPr dirty="0" err="1"/>
              <a:t>cliente</a:t>
            </a:r>
            <a:endParaRPr dirty="0"/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Protezione</a:t>
            </a:r>
            <a:r>
              <a:rPr dirty="0"/>
              <a:t> </a:t>
            </a:r>
            <a:r>
              <a:rPr dirty="0" err="1"/>
              <a:t>mirata</a:t>
            </a:r>
            <a:r>
              <a:rPr dirty="0"/>
              <a:t> a </a:t>
            </a:r>
            <a:r>
              <a:rPr dirty="0" err="1"/>
              <a:t>norma</a:t>
            </a:r>
            <a:endParaRPr dirty="0"/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Brevi</a:t>
            </a:r>
            <a:r>
              <a:rPr dirty="0"/>
              <a:t> tempi di </a:t>
            </a:r>
            <a:r>
              <a:rPr dirty="0" err="1"/>
              <a:t>reazione</a:t>
            </a:r>
            <a:endParaRPr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Elevata</a:t>
            </a:r>
            <a:r>
              <a:rPr dirty="0"/>
              <a:t> </a:t>
            </a:r>
            <a:r>
              <a:rPr dirty="0" err="1"/>
              <a:t>disponibilità</a:t>
            </a:r>
            <a:endParaRPr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Messa</a:t>
            </a:r>
            <a:r>
              <a:rPr dirty="0"/>
              <a:t> in </a:t>
            </a:r>
            <a:r>
              <a:rPr dirty="0" err="1"/>
              <a:t>funzione</a:t>
            </a:r>
            <a:r>
              <a:rPr dirty="0"/>
              <a:t> facile e </a:t>
            </a:r>
            <a:r>
              <a:rPr dirty="0" err="1"/>
              <a:t>veloce</a:t>
            </a:r>
            <a:endParaRPr dirty="0"/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Semplicità</a:t>
            </a:r>
            <a:r>
              <a:rPr dirty="0"/>
              <a:t> di </a:t>
            </a:r>
            <a:r>
              <a:rPr dirty="0" err="1"/>
              <a:t>comando</a:t>
            </a:r>
            <a:r>
              <a:rPr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694D9E-8188-4E99-9DC5-959F95091B1F}"/>
              </a:ext>
            </a:extLst>
          </p:cNvPr>
          <p:cNvSpPr txBox="1"/>
          <p:nvPr/>
        </p:nvSpPr>
        <p:spPr>
          <a:xfrm>
            <a:off x="4155351" y="2404957"/>
            <a:ext cx="2998245" cy="275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spcAft>
                <a:spcPts val="600"/>
              </a:spcAft>
            </a:pPr>
            <a:r>
              <a:rPr sz="2000" b="1">
                <a:solidFill>
                  <a:schemeClr val="accent6"/>
                </a:solidFill>
              </a:rPr>
              <a:t>Il nostro concetto </a:t>
            </a:r>
            <a:br>
              <a:rPr sz="2000" b="1">
                <a:solidFill>
                  <a:schemeClr val="accent6"/>
                </a:solidFill>
              </a:rPr>
            </a:br>
            <a:endParaRPr lang="de-DE" sz="2000" b="1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Massima sicurezza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Forte orientamento alla pratica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Grande redditività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Vasta gamma di funzioni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t>Maggiore flessibilità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96302E-917D-469D-B9B1-ECE2016BF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072" y="1356729"/>
            <a:ext cx="882811" cy="8943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6919D3D-06FF-41CD-926C-91CC18EA3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929" y="1355842"/>
            <a:ext cx="1269841" cy="8952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F464BD-D121-4BA4-80C2-D715EE9A9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77" y="1392279"/>
            <a:ext cx="895238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E12800-A3C9-4221-BA54-78E93463209B}"/>
              </a:ext>
            </a:extLst>
          </p:cNvPr>
          <p:cNvSpPr txBox="1">
            <a:spLocks/>
          </p:cNvSpPr>
          <p:nvPr/>
        </p:nvSpPr>
        <p:spPr>
          <a:xfrm>
            <a:off x="540000" y="282472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t>Andate sul sicuro</a:t>
            </a:r>
          </a:p>
        </p:txBody>
      </p:sp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CD6369BC-0EB8-4952-AE65-0D30AED8A919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34DE418-ADAC-4236-9E91-3461EE636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9" y="1010899"/>
            <a:ext cx="2844823" cy="371977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57B5FD-486B-42F5-9DF7-6E6DABF33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464" y="3068842"/>
            <a:ext cx="4332383" cy="347488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A64E925-A0C4-4AEF-ABF8-214940036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916" y="5816327"/>
            <a:ext cx="1492347" cy="74710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3306B9-F8BB-48AF-8B94-81A59C07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387" y="1195716"/>
            <a:ext cx="5002399" cy="2677656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sz="2000" b="1" dirty="0" err="1">
                <a:solidFill>
                  <a:schemeClr val="accent6"/>
                </a:solidFill>
              </a:rPr>
              <a:t>Sicurezza</a:t>
            </a:r>
            <a:r>
              <a:rPr sz="2000" b="1" dirty="0">
                <a:solidFill>
                  <a:schemeClr val="accent6"/>
                </a:solidFill>
              </a:rPr>
              <a:t>, </a:t>
            </a:r>
            <a:r>
              <a:rPr sz="2000" b="1" dirty="0" err="1">
                <a:solidFill>
                  <a:schemeClr val="accent6"/>
                </a:solidFill>
              </a:rPr>
              <a:t>efficienza</a:t>
            </a:r>
            <a:r>
              <a:rPr sz="2000" b="1" dirty="0">
                <a:solidFill>
                  <a:schemeClr val="accent6"/>
                </a:solidFill>
              </a:rPr>
              <a:t> e </a:t>
            </a:r>
            <a:r>
              <a:rPr sz="2000" b="1" dirty="0" err="1">
                <a:solidFill>
                  <a:schemeClr val="accent6"/>
                </a:solidFill>
              </a:rPr>
              <a:t>flessibilità</a:t>
            </a:r>
            <a:r>
              <a:rPr sz="2000" b="1" dirty="0">
                <a:solidFill>
                  <a:schemeClr val="accent6"/>
                </a:solidFill>
              </a:rPr>
              <a:t> con l'SD6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 err="1"/>
              <a:t>Soluzione</a:t>
            </a:r>
            <a:r>
              <a:rPr sz="1800" dirty="0"/>
              <a:t> </a:t>
            </a:r>
            <a:r>
              <a:rPr sz="1800" dirty="0" err="1"/>
              <a:t>orientata</a:t>
            </a:r>
            <a:r>
              <a:rPr sz="1800" dirty="0"/>
              <a:t> </a:t>
            </a:r>
            <a:r>
              <a:rPr sz="1800" dirty="0" err="1"/>
              <a:t>alla</a:t>
            </a:r>
            <a:r>
              <a:rPr sz="1800" dirty="0"/>
              <a:t> </a:t>
            </a:r>
            <a:r>
              <a:rPr sz="1800" dirty="0" err="1"/>
              <a:t>pratica</a:t>
            </a:r>
            <a:r>
              <a:rPr sz="1800" dirty="0"/>
              <a:t> per </a:t>
            </a:r>
            <a:r>
              <a:rPr sz="1800" dirty="0" err="1"/>
              <a:t>assi</a:t>
            </a:r>
            <a:r>
              <a:rPr sz="1800" dirty="0"/>
              <a:t> </a:t>
            </a:r>
            <a:r>
              <a:rPr sz="1800" dirty="0" err="1"/>
              <a:t>verticali</a:t>
            </a:r>
            <a:r>
              <a:rPr sz="1800" dirty="0"/>
              <a:t> </a:t>
            </a:r>
            <a:r>
              <a:rPr sz="1800" dirty="0" err="1"/>
              <a:t>sicuri</a:t>
            </a:r>
            <a:r>
              <a:rPr sz="1800" dirty="0"/>
              <a:t>!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/>
              <a:t>Con SIL 3, PL e (</a:t>
            </a:r>
            <a:r>
              <a:rPr sz="1800" dirty="0" err="1"/>
              <a:t>categoria</a:t>
            </a:r>
            <a:r>
              <a:rPr sz="1800" dirty="0"/>
              <a:t> 4) vi </a:t>
            </a:r>
            <a:r>
              <a:rPr sz="1800" dirty="0" err="1"/>
              <a:t>sentirete</a:t>
            </a:r>
            <a:r>
              <a:rPr sz="1800" dirty="0"/>
              <a:t> </a:t>
            </a:r>
            <a:r>
              <a:rPr sz="1800" dirty="0" err="1"/>
              <a:t>sempre</a:t>
            </a:r>
            <a:r>
              <a:rPr sz="1800" dirty="0"/>
              <a:t> </a:t>
            </a:r>
            <a:r>
              <a:rPr sz="1800" dirty="0" err="1"/>
              <a:t>protetti</a:t>
            </a:r>
            <a:r>
              <a:rPr sz="1800" dirty="0"/>
              <a:t>!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800" dirty="0" err="1"/>
              <a:t>Massima</a:t>
            </a:r>
            <a:r>
              <a:rPr sz="1800" dirty="0"/>
              <a:t> </a:t>
            </a:r>
            <a:r>
              <a:rPr sz="1800" dirty="0" err="1"/>
              <a:t>libertà</a:t>
            </a:r>
            <a:r>
              <a:rPr sz="1800" dirty="0"/>
              <a:t> di </a:t>
            </a:r>
            <a:r>
              <a:rPr sz="1800" dirty="0" err="1"/>
              <a:t>scelta</a:t>
            </a:r>
            <a:r>
              <a:rPr sz="1800" dirty="0"/>
              <a:t> di </a:t>
            </a:r>
            <a:r>
              <a:rPr sz="1800" dirty="0" err="1"/>
              <a:t>motori</a:t>
            </a:r>
            <a:r>
              <a:rPr sz="1800" dirty="0"/>
              <a:t>, encoder e </a:t>
            </a:r>
            <a:r>
              <a:rPr sz="1800" dirty="0" err="1"/>
              <a:t>cavi</a:t>
            </a:r>
            <a:r>
              <a:rPr sz="1800" dirty="0"/>
              <a:t>! </a:t>
            </a:r>
            <a:r>
              <a:rPr sz="1800" dirty="0" err="1"/>
              <a:t>Ottimale</a:t>
            </a:r>
            <a:r>
              <a:rPr sz="1800" dirty="0"/>
              <a:t> per </a:t>
            </a:r>
            <a:r>
              <a:rPr sz="1800" dirty="0" err="1"/>
              <a:t>il</a:t>
            </a:r>
            <a:r>
              <a:rPr sz="1800" dirty="0"/>
              <a:t> retrofit.</a:t>
            </a:r>
          </a:p>
        </p:txBody>
      </p:sp>
      <p:pic>
        <p:nvPicPr>
          <p:cNvPr id="34" name="Picture 7" descr="2348-09B+Linien">
            <a:extLst>
              <a:ext uri="{FF2B5EF4-FFF2-40B4-BE49-F238E27FC236}">
                <a16:creationId xmlns:a16="http://schemas.microsoft.com/office/drawing/2014/main" id="{729D31FC-2F54-430F-B2F6-35D1B67D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47" b="89817" l="3159" r="87363">
                        <a14:foregroundMark x1="79808" y1="43788" x2="79808" y2="43788"/>
                        <a14:foregroundMark x1="87363" y1="38289" x2="87363" y2="38289"/>
                        <a14:foregroundMark x1="50412" y1="8147" x2="50412" y2="8147"/>
                        <a14:foregroundMark x1="4258" y1="45418" x2="4258" y2="45418"/>
                        <a14:foregroundMark x1="3159" y1="63136" x2="3159" y2="63136"/>
                        <a14:foregroundMark x1="37637" y1="89613" x2="37637" y2="89613"/>
                        <a14:foregroundMark x1="71291" y1="57230" x2="71291" y2="57230"/>
                        <a14:foregroundMark x1="71016" y1="55601" x2="71016" y2="55601"/>
                        <a14:foregroundMark x1="73077" y1="58248" x2="68544" y2="52953"/>
                        <a14:foregroundMark x1="73077" y1="58248" x2="69231" y2="52342"/>
                        <a14:foregroundMark x1="69918" y1="56212" x2="68544" y2="52342"/>
                        <a14:foregroundMark x1="71703" y1="61507" x2="69505" y2="52953"/>
                        <a14:backgroundMark x1="45742" y1="86965" x2="64973" y2="85336"/>
                        <a14:backgroundMark x1="24863" y1="74949" x2="34478" y2="9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06"/>
          <a:stretch>
            <a:fillRect/>
          </a:stretch>
        </p:blipFill>
        <p:spPr bwMode="auto">
          <a:xfrm>
            <a:off x="7080805" y="4355555"/>
            <a:ext cx="2995589" cy="235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A17C5CE-A071-46E6-8CBC-1320606F3CB8}"/>
              </a:ext>
            </a:extLst>
          </p:cNvPr>
          <p:cNvGrpSpPr/>
          <p:nvPr/>
        </p:nvGrpSpPr>
        <p:grpSpPr>
          <a:xfrm flipH="1" flipV="1">
            <a:off x="9745328" y="3723446"/>
            <a:ext cx="2446672" cy="3134554"/>
            <a:chOff x="-1" y="2079114"/>
            <a:chExt cx="3017183" cy="3364751"/>
          </a:xfrm>
        </p:grpSpPr>
        <p:sp>
          <p:nvSpPr>
            <p:cNvPr id="17" name="Rechtwinkliges Dreieck 16">
              <a:extLst>
                <a:ext uri="{FF2B5EF4-FFF2-40B4-BE49-F238E27FC236}">
                  <a16:creationId xmlns:a16="http://schemas.microsoft.com/office/drawing/2014/main" id="{5F08A0D0-74B7-4C5A-AA6E-27E1CD23F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>
              <a:extLst>
                <a:ext uri="{FF2B5EF4-FFF2-40B4-BE49-F238E27FC236}">
                  <a16:creationId xmlns:a16="http://schemas.microsoft.com/office/drawing/2014/main" id="{49F48DC6-D856-4E8C-82C6-D8D79B51887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11DB1F28-EBD9-4880-BC4E-922867092B7A}"/>
              </a:ext>
            </a:extLst>
          </p:cNvPr>
          <p:cNvSpPr/>
          <p:nvPr/>
        </p:nvSpPr>
        <p:spPr>
          <a:xfrm>
            <a:off x="6143285" y="4987243"/>
            <a:ext cx="4385682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 dirty="0" err="1">
                <a:solidFill>
                  <a:schemeClr val="accent6"/>
                </a:solidFill>
              </a:rPr>
              <a:t>Risparmiate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sz="2000" b="1" dirty="0" err="1">
                <a:solidFill>
                  <a:schemeClr val="accent6"/>
                </a:solidFill>
              </a:rPr>
              <a:t>spazio</a:t>
            </a:r>
            <a:r>
              <a:rPr sz="2000" b="1" dirty="0">
                <a:solidFill>
                  <a:schemeClr val="accent6"/>
                </a:solidFill>
              </a:rPr>
              <a:t>, </a:t>
            </a:r>
            <a:br>
              <a:rPr lang="de-DE" sz="2000" b="1" dirty="0">
                <a:solidFill>
                  <a:schemeClr val="accent6"/>
                </a:solidFill>
              </a:rPr>
            </a:br>
            <a:r>
              <a:rPr sz="2000" b="1" dirty="0">
                <a:solidFill>
                  <a:schemeClr val="accent6"/>
                </a:solidFill>
              </a:rPr>
              <a:t>tempo e </a:t>
            </a:r>
            <a:r>
              <a:rPr sz="2000" b="1" dirty="0" err="1">
                <a:solidFill>
                  <a:schemeClr val="accent6"/>
                </a:solidFill>
              </a:rPr>
              <a:t>denaro</a:t>
            </a:r>
            <a:r>
              <a:rPr sz="2000" b="1" dirty="0">
                <a:solidFill>
                  <a:schemeClr val="accent6"/>
                </a:solidFill>
              </a:rPr>
              <a:t>! </a:t>
            </a:r>
          </a:p>
          <a:p>
            <a:endParaRPr lang="de-DE" sz="1050" b="1" dirty="0">
              <a:solidFill>
                <a:schemeClr val="accent6"/>
              </a:solidFill>
            </a:endParaRPr>
          </a:p>
          <a:p>
            <a:r>
              <a:rPr sz="2000" b="1" dirty="0" err="1">
                <a:solidFill>
                  <a:schemeClr val="accent6"/>
                </a:solidFill>
              </a:rPr>
              <a:t>Garantiamo</a:t>
            </a:r>
            <a:r>
              <a:rPr sz="2000" b="1" dirty="0">
                <a:solidFill>
                  <a:schemeClr val="accent6"/>
                </a:solidFill>
              </a:rPr>
              <a:t> tempi di </a:t>
            </a:r>
            <a:r>
              <a:rPr sz="2000" b="1" dirty="0" err="1">
                <a:solidFill>
                  <a:schemeClr val="accent6"/>
                </a:solidFill>
              </a:rPr>
              <a:t>reazione</a:t>
            </a:r>
            <a:r>
              <a:rPr sz="2000" b="1" dirty="0">
                <a:solidFill>
                  <a:schemeClr val="accent6"/>
                </a:solidFill>
              </a:rPr>
              <a:t> di 10 </a:t>
            </a:r>
            <a:r>
              <a:rPr sz="2000" b="1" dirty="0" err="1">
                <a:solidFill>
                  <a:schemeClr val="accent6"/>
                </a:solidFill>
              </a:rPr>
              <a:t>ms</a:t>
            </a:r>
            <a:r>
              <a:rPr sz="2000" b="1" dirty="0">
                <a:solidFill>
                  <a:schemeClr val="accent6"/>
                </a:solidFill>
              </a:rPr>
              <a:t> con un </a:t>
            </a:r>
            <a:r>
              <a:rPr sz="2000" b="1" dirty="0" err="1">
                <a:solidFill>
                  <a:schemeClr val="accent6"/>
                </a:solidFill>
              </a:rPr>
              <a:t>livello</a:t>
            </a:r>
            <a:r>
              <a:rPr sz="2000" b="1" dirty="0">
                <a:solidFill>
                  <a:schemeClr val="accent6"/>
                </a:solidFill>
              </a:rPr>
              <a:t> di </a:t>
            </a:r>
            <a:r>
              <a:rPr sz="2000" b="1" dirty="0" err="1">
                <a:solidFill>
                  <a:schemeClr val="accent6"/>
                </a:solidFill>
              </a:rPr>
              <a:t>sicurezza</a:t>
            </a:r>
            <a:r>
              <a:rPr sz="2000" b="1" dirty="0">
                <a:solidFill>
                  <a:schemeClr val="accent6"/>
                </a:solidFill>
              </a:rPr>
              <a:t> altissimo!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442355E-5600-4662-B964-8995EC4C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293122"/>
            <a:ext cx="8888205" cy="460800"/>
          </a:xfrm>
        </p:spPr>
        <p:txBody>
          <a:bodyPr>
            <a:normAutofit/>
          </a:bodyPr>
          <a:lstStyle/>
          <a:p>
            <a:r>
              <a:rPr sz="2000" dirty="0"/>
              <a:t>La </a:t>
            </a:r>
            <a:r>
              <a:rPr sz="2000" dirty="0" err="1"/>
              <a:t>nuova</a:t>
            </a:r>
            <a:r>
              <a:rPr sz="2000" dirty="0"/>
              <a:t> </a:t>
            </a:r>
            <a:r>
              <a:rPr sz="2000" dirty="0" err="1"/>
              <a:t>generazione</a:t>
            </a:r>
            <a:r>
              <a:rPr sz="2000" dirty="0"/>
              <a:t> </a:t>
            </a:r>
            <a:r>
              <a:rPr sz="2000" dirty="0" err="1"/>
              <a:t>all'insegna</a:t>
            </a:r>
            <a:r>
              <a:rPr sz="2000" dirty="0"/>
              <a:t> </a:t>
            </a:r>
            <a:r>
              <a:rPr sz="2000" dirty="0" err="1"/>
              <a:t>della</a:t>
            </a:r>
            <a:r>
              <a:rPr sz="2000" dirty="0"/>
              <a:t> </a:t>
            </a:r>
            <a:r>
              <a:rPr sz="2000" dirty="0" err="1"/>
              <a:t>sicurezza</a:t>
            </a:r>
            <a:r>
              <a:rPr sz="2000" dirty="0"/>
              <a:t>: SD6 con modulo di </a:t>
            </a:r>
            <a:r>
              <a:rPr sz="2000" dirty="0" err="1"/>
              <a:t>sicurezza</a:t>
            </a:r>
            <a:r>
              <a:rPr sz="2000" dirty="0"/>
              <a:t> SE6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0C71E95-A4D7-461C-AC15-E8A1430ABF53}"/>
              </a:ext>
            </a:extLst>
          </p:cNvPr>
          <p:cNvSpPr txBox="1"/>
          <p:nvPr/>
        </p:nvSpPr>
        <p:spPr>
          <a:xfrm>
            <a:off x="6143285" y="1813173"/>
            <a:ext cx="57635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Massima</a:t>
            </a:r>
            <a:r>
              <a:rPr dirty="0"/>
              <a:t> </a:t>
            </a:r>
            <a:r>
              <a:rPr dirty="0" err="1"/>
              <a:t>libertà</a:t>
            </a:r>
            <a:r>
              <a:rPr dirty="0"/>
              <a:t> di </a:t>
            </a:r>
            <a:r>
              <a:rPr dirty="0" err="1"/>
              <a:t>scelta</a:t>
            </a:r>
            <a:r>
              <a:rPr dirty="0"/>
              <a:t> di </a:t>
            </a:r>
            <a:r>
              <a:rPr dirty="0" err="1"/>
              <a:t>motori</a:t>
            </a:r>
            <a:r>
              <a:rPr dirty="0"/>
              <a:t> ed encoder</a:t>
            </a:r>
            <a:endParaRPr lang="de-DE"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Nessuna</a:t>
            </a:r>
            <a:r>
              <a:rPr dirty="0"/>
              <a:t> </a:t>
            </a:r>
            <a:r>
              <a:rPr dirty="0" err="1"/>
              <a:t>esclusione</a:t>
            </a:r>
            <a:r>
              <a:rPr dirty="0"/>
              <a:t> 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necessaria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montaggio</a:t>
            </a:r>
            <a:r>
              <a:rPr dirty="0"/>
              <a:t> </a:t>
            </a:r>
            <a:r>
              <a:rPr dirty="0" err="1"/>
              <a:t>dell'encoder</a:t>
            </a:r>
            <a:endParaRPr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Cavi</a:t>
            </a:r>
            <a:r>
              <a:rPr dirty="0"/>
              <a:t> </a:t>
            </a:r>
            <a:r>
              <a:rPr dirty="0" err="1"/>
              <a:t>dell'encoder</a:t>
            </a:r>
            <a:r>
              <a:rPr dirty="0"/>
              <a:t> </a:t>
            </a:r>
            <a:r>
              <a:rPr dirty="0" err="1"/>
              <a:t>digitali</a:t>
            </a:r>
            <a:r>
              <a:rPr dirty="0"/>
              <a:t> </a:t>
            </a:r>
            <a:r>
              <a:rPr dirty="0" err="1"/>
              <a:t>semplici</a:t>
            </a:r>
            <a:r>
              <a:rPr dirty="0"/>
              <a:t>, senza </a:t>
            </a:r>
            <a:r>
              <a:rPr dirty="0" err="1"/>
              <a:t>adattatore</a:t>
            </a:r>
            <a:r>
              <a:rPr dirty="0"/>
              <a:t> sin/cos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Senza </a:t>
            </a:r>
            <a:r>
              <a:rPr dirty="0" err="1"/>
              <a:t>sensori</a:t>
            </a:r>
            <a:r>
              <a:rPr dirty="0"/>
              <a:t> di </a:t>
            </a:r>
            <a:r>
              <a:rPr dirty="0" err="1"/>
              <a:t>arresto</a:t>
            </a:r>
            <a:r>
              <a:rPr dirty="0"/>
              <a:t>/del </a:t>
            </a:r>
            <a:r>
              <a:rPr dirty="0" err="1"/>
              <a:t>numero</a:t>
            </a:r>
            <a:r>
              <a:rPr dirty="0"/>
              <a:t> di </a:t>
            </a:r>
            <a:r>
              <a:rPr dirty="0" err="1"/>
              <a:t>giri</a:t>
            </a:r>
            <a:endParaRPr dirty="0"/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 err="1"/>
              <a:t>Progettazione</a:t>
            </a:r>
            <a:r>
              <a:rPr dirty="0"/>
              <a:t> e </a:t>
            </a:r>
            <a:r>
              <a:rPr dirty="0" err="1"/>
              <a:t>messa</a:t>
            </a:r>
            <a:r>
              <a:rPr dirty="0"/>
              <a:t> in </a:t>
            </a:r>
            <a:r>
              <a:rPr dirty="0" err="1"/>
              <a:t>funzione</a:t>
            </a:r>
            <a:r>
              <a:rPr dirty="0"/>
              <a:t> </a:t>
            </a:r>
            <a:r>
              <a:rPr dirty="0" err="1"/>
              <a:t>semplici</a:t>
            </a:r>
            <a:r>
              <a:rPr dirty="0"/>
              <a:t> 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Piano di </a:t>
            </a:r>
            <a:r>
              <a:rPr dirty="0" err="1"/>
              <a:t>assistenza</a:t>
            </a:r>
            <a:r>
              <a:rPr dirty="0"/>
              <a:t> facile e </a:t>
            </a:r>
            <a:r>
              <a:rPr dirty="0" err="1"/>
              <a:t>veloce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39A001-B481-4427-B2E2-E46DDD155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532178"/>
            <a:ext cx="540410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4FF05C93-C8BD-4F71-96A9-FEA9A286FE5E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24AF4-3D22-4535-9221-81F76534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683" y="5523007"/>
            <a:ext cx="5950145" cy="829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chemeClr val="accent6"/>
                </a:solidFill>
              </a:rPr>
              <a:t>SS1 e 10 altre funzioni di sicurezza combinabili a piacere ad altissimo livello di sicurezza!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8D53E39-EFAA-402E-887F-A32FC4D5FECA}"/>
              </a:ext>
            </a:extLst>
          </p:cNvPr>
          <p:cNvGrpSpPr/>
          <p:nvPr/>
        </p:nvGrpSpPr>
        <p:grpSpPr>
          <a:xfrm flipV="1">
            <a:off x="-14527" y="4822167"/>
            <a:ext cx="1589067" cy="2035833"/>
            <a:chOff x="-1" y="2079114"/>
            <a:chExt cx="3017183" cy="3364751"/>
          </a:xfrm>
        </p:grpSpPr>
        <p:sp>
          <p:nvSpPr>
            <p:cNvPr id="29" name="Rechtwinkliges Dreieck 28">
              <a:extLst>
                <a:ext uri="{FF2B5EF4-FFF2-40B4-BE49-F238E27FC236}">
                  <a16:creationId xmlns:a16="http://schemas.microsoft.com/office/drawing/2014/main" id="{B173CE65-7DE6-43D2-8330-B86942B6A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winkliges Dreieck 29">
              <a:extLst>
                <a:ext uri="{FF2B5EF4-FFF2-40B4-BE49-F238E27FC236}">
                  <a16:creationId xmlns:a16="http://schemas.microsoft.com/office/drawing/2014/main" id="{54DDA3CB-B660-4C2F-8BEF-A5359D6C563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7FEE1940-A8F0-478F-B0F1-206045CF7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189" y="5196630"/>
            <a:ext cx="2186256" cy="1094489"/>
          </a:xfrm>
          <a:prstGeom prst="rect">
            <a:avLst/>
          </a:prstGeom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E08F531E-8269-4CC8-854A-43BAA3715CA2}"/>
              </a:ext>
            </a:extLst>
          </p:cNvPr>
          <p:cNvSpPr txBox="1">
            <a:spLocks/>
          </p:cNvSpPr>
          <p:nvPr/>
        </p:nvSpPr>
        <p:spPr>
          <a:xfrm>
            <a:off x="539999" y="282472"/>
            <a:ext cx="8770813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SE6: sicurezza a 360 gradi</a:t>
            </a:r>
          </a:p>
        </p:txBody>
      </p:sp>
      <p:graphicFrame>
        <p:nvGraphicFramePr>
          <p:cNvPr id="35" name="Tabelle 34">
            <a:extLst>
              <a:ext uri="{FF2B5EF4-FFF2-40B4-BE49-F238E27FC236}">
                <a16:creationId xmlns:a16="http://schemas.microsoft.com/office/drawing/2014/main" id="{AEA8F7F8-628B-4F1D-8D9D-9D3CD9CCB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12044"/>
              </p:ext>
            </p:extLst>
          </p:nvPr>
        </p:nvGraphicFramePr>
        <p:xfrm>
          <a:off x="540000" y="1131536"/>
          <a:ext cx="11098844" cy="382422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491958">
                  <a:extLst>
                    <a:ext uri="{9D8B030D-6E8A-4147-A177-3AD203B41FA5}">
                      <a16:colId xmlns:a16="http://schemas.microsoft.com/office/drawing/2014/main" val="4028101399"/>
                    </a:ext>
                  </a:extLst>
                </a:gridCol>
                <a:gridCol w="3284621">
                  <a:extLst>
                    <a:ext uri="{9D8B030D-6E8A-4147-A177-3AD203B41FA5}">
                      <a16:colId xmlns:a16="http://schemas.microsoft.com/office/drawing/2014/main" val="55089860"/>
                    </a:ext>
                  </a:extLst>
                </a:gridCol>
                <a:gridCol w="2507449">
                  <a:extLst>
                    <a:ext uri="{9D8B030D-6E8A-4147-A177-3AD203B41FA5}">
                      <a16:colId xmlns:a16="http://schemas.microsoft.com/office/drawing/2014/main" val="3931904439"/>
                    </a:ext>
                  </a:extLst>
                </a:gridCol>
                <a:gridCol w="2814816">
                  <a:extLst>
                    <a:ext uri="{9D8B030D-6E8A-4147-A177-3AD203B41FA5}">
                      <a16:colId xmlns:a16="http://schemas.microsoft.com/office/drawing/2014/main" val="3048104714"/>
                    </a:ext>
                  </a:extLst>
                </a:gridCol>
              </a:tblGrid>
              <a:tr h="54254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700" dirty="0"/>
                      </a:br>
                      <a:endParaRPr lang="de-DE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62133"/>
                  </a:ext>
                </a:extLst>
              </a:tr>
              <a:tr h="558659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Arresto</a:t>
                      </a:r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sicuro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Limitazione</a:t>
                      </a:r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sicura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Posizione</a:t>
                      </a:r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chemeClr val="accent6"/>
                          </a:solidFill>
                        </a:rPr>
                        <a:t>sicura</a:t>
                      </a:r>
                      <a:endParaRPr lang="de-DE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6"/>
                          </a:solidFill>
                        </a:rPr>
                        <a:t>Gestione dei dispositivi </a:t>
                      </a:r>
                    </a:p>
                    <a:p>
                      <a:pPr algn="ctr"/>
                      <a:r>
                        <a:rPr lang="it-IT" b="1" dirty="0">
                          <a:solidFill>
                            <a:schemeClr val="accent6"/>
                          </a:solidFill>
                        </a:rPr>
                        <a:t>di frenatura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480366"/>
                  </a:ext>
                </a:extLst>
              </a:tr>
              <a:tr h="2641603">
                <a:tc>
                  <a:txBody>
                    <a:bodyPr/>
                    <a:lstStyle/>
                    <a:p>
                      <a:pPr marL="360363" lvl="1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613" lvl="1" indent="0">
                        <a:buFont typeface="Arial" panose="020B0604020202020204" pitchFamily="34" charset="0"/>
                        <a:buNone/>
                      </a:pP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81717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9161541-21FD-41A3-8CA1-4CA1DAAD1999}"/>
              </a:ext>
            </a:extLst>
          </p:cNvPr>
          <p:cNvGrpSpPr/>
          <p:nvPr/>
        </p:nvGrpSpPr>
        <p:grpSpPr>
          <a:xfrm>
            <a:off x="6473205" y="2396124"/>
            <a:ext cx="2331361" cy="2459259"/>
            <a:chOff x="6473205" y="2334339"/>
            <a:chExt cx="2331361" cy="245925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4EF7456-86E6-4F2A-AABF-6CED12A900F2}"/>
                </a:ext>
              </a:extLst>
            </p:cNvPr>
            <p:cNvGrpSpPr/>
            <p:nvPr/>
          </p:nvGrpSpPr>
          <p:grpSpPr>
            <a:xfrm>
              <a:off x="6473205" y="2338682"/>
              <a:ext cx="2331361" cy="2454916"/>
              <a:chOff x="3520766" y="2267306"/>
              <a:chExt cx="2331361" cy="2454916"/>
            </a:xfrm>
          </p:grpSpPr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0ADECA89-D0C0-4A53-85AF-5A355C8655D6}"/>
                  </a:ext>
                </a:extLst>
              </p:cNvPr>
              <p:cNvSpPr txBox="1"/>
              <p:nvPr/>
            </p:nvSpPr>
            <p:spPr>
              <a:xfrm>
                <a:off x="4725886" y="2267306"/>
                <a:ext cx="1126241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algn="ctr">
                  <a:defRPr sz="1400" b="1">
                    <a:solidFill>
                      <a:srgbClr val="FFCC00"/>
                    </a:solidFill>
                  </a:defRPr>
                </a:lvl1pPr>
              </a:lstStyle>
              <a:p>
                <a:endParaRPr lang="de-DE" dirty="0">
                  <a:solidFill>
                    <a:schemeClr val="accent6"/>
                  </a:solidFill>
                </a:endParaRP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SOS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SLI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SLP</a:t>
                </a:r>
              </a:p>
              <a:p>
                <a:endParaRPr lang="de-DE" dirty="0">
                  <a:solidFill>
                    <a:srgbClr val="FFED00"/>
                  </a:solidFill>
                </a:endParaRPr>
              </a:p>
            </p:txBody>
          </p:sp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DCAB0C1D-B0DF-43D4-8337-584DCD2C4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0766" y="3531704"/>
                <a:ext cx="1127510" cy="1190518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CBC1B5A1-AC99-4CE0-8116-92A7BBAE7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5885" y="3533044"/>
                <a:ext cx="1126241" cy="1189178"/>
              </a:xfrm>
              <a:prstGeom prst="rect">
                <a:avLst/>
              </a:prstGeom>
            </p:spPr>
          </p:pic>
        </p:grp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55DB1632-51C9-494D-9CF1-00F5A94A6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3205" y="2334339"/>
              <a:ext cx="1131623" cy="1194861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859CDA7-F100-457C-B9F6-13AE870B4B2D}"/>
              </a:ext>
            </a:extLst>
          </p:cNvPr>
          <p:cNvGrpSpPr/>
          <p:nvPr/>
        </p:nvGrpSpPr>
        <p:grpSpPr>
          <a:xfrm>
            <a:off x="3459371" y="2400467"/>
            <a:ext cx="2335250" cy="2447297"/>
            <a:chOff x="574290" y="2265966"/>
            <a:chExt cx="2335250" cy="2447297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37338EA6-BBC0-4269-B4FC-4AC92A83022F}"/>
                </a:ext>
              </a:extLst>
            </p:cNvPr>
            <p:cNvSpPr txBox="1"/>
            <p:nvPr/>
          </p:nvSpPr>
          <p:spPr>
            <a:xfrm>
              <a:off x="1787187" y="2265966"/>
              <a:ext cx="1118464" cy="1169551"/>
            </a:xfrm>
            <a:prstGeom prst="rect">
              <a:avLst/>
            </a:prstGeom>
            <a:noFill/>
            <a:ln w="12700">
              <a:solidFill>
                <a:srgbClr val="FFED00"/>
              </a:solidFill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1400" b="1">
                  <a:solidFill>
                    <a:srgbClr val="FFCC00"/>
                  </a:solidFill>
                </a:defRPr>
              </a:lvl1pPr>
            </a:lstStyle>
            <a:p>
              <a:endParaRPr lang="de-DE" dirty="0">
                <a:solidFill>
                  <a:schemeClr val="accent6"/>
                </a:solidFill>
              </a:endParaRPr>
            </a:p>
            <a:p>
              <a:r>
                <a:rPr lang="de-DE" dirty="0">
                  <a:solidFill>
                    <a:schemeClr val="accent6"/>
                  </a:solidFill>
                </a:rPr>
                <a:t>SDI</a:t>
              </a:r>
              <a:br>
                <a:rPr lang="de-DE" dirty="0">
                  <a:solidFill>
                    <a:schemeClr val="accent6"/>
                  </a:solidFill>
                </a:rPr>
              </a:br>
              <a:r>
                <a:rPr lang="de-DE" dirty="0">
                  <a:solidFill>
                    <a:schemeClr val="accent6"/>
                  </a:solidFill>
                </a:rPr>
                <a:t>SLS</a:t>
              </a:r>
            </a:p>
            <a:p>
              <a:r>
                <a:rPr lang="de-DE" dirty="0">
                  <a:solidFill>
                    <a:schemeClr val="accent6"/>
                  </a:solidFill>
                </a:rPr>
                <a:t>SSR</a:t>
              </a:r>
            </a:p>
            <a:p>
              <a:endParaRPr lang="de-DE" dirty="0">
                <a:solidFill>
                  <a:schemeClr val="accent6"/>
                </a:solidFill>
              </a:endParaRP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7CDF607C-9A61-4814-ACB6-FC9A6E591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290" y="2267306"/>
              <a:ext cx="1126241" cy="1189178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A46D466A-95D8-43E7-A022-AF8AF4D4C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3299" y="3524868"/>
              <a:ext cx="1126241" cy="1187612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87106726-42B9-4EE4-A4F3-9B6E874F6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4290" y="3524085"/>
              <a:ext cx="1126241" cy="1189178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38013F83-0999-4D19-AD68-367FDB162738}"/>
              </a:ext>
            </a:extLst>
          </p:cNvPr>
          <p:cNvSpPr txBox="1"/>
          <p:nvPr/>
        </p:nvSpPr>
        <p:spPr>
          <a:xfrm>
            <a:off x="574290" y="1215944"/>
            <a:ext cx="110645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Livello di </a:t>
            </a:r>
            <a:r>
              <a:rPr lang="it-IT" dirty="0" err="1">
                <a:solidFill>
                  <a:srgbClr val="000000"/>
                </a:solidFill>
              </a:rPr>
              <a:t>fallback</a:t>
            </a:r>
            <a:r>
              <a:rPr lang="it-IT" dirty="0">
                <a:solidFill>
                  <a:srgbClr val="000000"/>
                </a:solidFill>
              </a:rPr>
              <a:t> SS1! Un arresto controllato è più intelligente di uno spegnimento – e più veloce!</a:t>
            </a:r>
            <a:endParaRPr lang="it-IT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60D3260-9B78-4852-81D2-F85E75D36D58}"/>
              </a:ext>
            </a:extLst>
          </p:cNvPr>
          <p:cNvGrpSpPr/>
          <p:nvPr/>
        </p:nvGrpSpPr>
        <p:grpSpPr>
          <a:xfrm>
            <a:off x="762336" y="2383109"/>
            <a:ext cx="2325742" cy="2464655"/>
            <a:chOff x="762336" y="2321324"/>
            <a:chExt cx="2325742" cy="246465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8081C98D-6F6B-4E7F-9E0F-57280520B5F7}"/>
                </a:ext>
              </a:extLst>
            </p:cNvPr>
            <p:cNvGrpSpPr/>
            <p:nvPr/>
          </p:nvGrpSpPr>
          <p:grpSpPr>
            <a:xfrm>
              <a:off x="773665" y="2338682"/>
              <a:ext cx="2314413" cy="2447297"/>
              <a:chOff x="773665" y="2338682"/>
              <a:chExt cx="2314413" cy="2447297"/>
            </a:xfrm>
          </p:grpSpPr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2F3E2C47-A0B8-4B89-A3FB-CAD032C18971}"/>
                  </a:ext>
                </a:extLst>
              </p:cNvPr>
              <p:cNvSpPr txBox="1"/>
              <p:nvPr/>
            </p:nvSpPr>
            <p:spPr>
              <a:xfrm>
                <a:off x="1968709" y="2338682"/>
                <a:ext cx="1118464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algn="ctr">
                  <a:defRPr sz="1400" b="1">
                    <a:solidFill>
                      <a:srgbClr val="FFCC00"/>
                    </a:solidFill>
                  </a:defRPr>
                </a:lvl1pPr>
              </a:lstStyle>
              <a:p>
                <a:endParaRPr lang="de-DE" dirty="0">
                  <a:solidFill>
                    <a:schemeClr val="accent6"/>
                  </a:solidFill>
                </a:endParaRP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STO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SS1</a:t>
                </a:r>
              </a:p>
              <a:p>
                <a:r>
                  <a:rPr lang="de-DE" dirty="0">
                    <a:solidFill>
                      <a:schemeClr val="accent6"/>
                    </a:solidFill>
                  </a:rPr>
                  <a:t>SS2</a:t>
                </a:r>
              </a:p>
              <a:p>
                <a:endParaRPr lang="de-DE" dirty="0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E5A6F42D-B7C7-448F-98C3-A3FF43161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3665" y="3603080"/>
                <a:ext cx="1120294" cy="1182899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F30AFDF1-B6B3-4F8A-BECE-3F11ECFEC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8709" y="3604057"/>
                <a:ext cx="1119369" cy="1181922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2DB1AF1-EACD-4C7E-9F28-BA4378C00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2336" y="2321324"/>
              <a:ext cx="1131623" cy="1194860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CCEB06C-CC22-4A07-85ED-CCC0844F84A6}"/>
              </a:ext>
            </a:extLst>
          </p:cNvPr>
          <p:cNvGrpSpPr/>
          <p:nvPr/>
        </p:nvGrpSpPr>
        <p:grpSpPr>
          <a:xfrm>
            <a:off x="9216935" y="2401807"/>
            <a:ext cx="2326691" cy="2445957"/>
            <a:chOff x="9216935" y="2340022"/>
            <a:chExt cx="2326691" cy="2445957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B68334B4-8090-43FD-8761-0AED2CEF1838}"/>
                </a:ext>
              </a:extLst>
            </p:cNvPr>
            <p:cNvGrpSpPr/>
            <p:nvPr/>
          </p:nvGrpSpPr>
          <p:grpSpPr>
            <a:xfrm>
              <a:off x="9216935" y="2340022"/>
              <a:ext cx="2326691" cy="2445957"/>
              <a:chOff x="9341594" y="2261733"/>
              <a:chExt cx="2326691" cy="2445957"/>
            </a:xfrm>
          </p:grpSpPr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11468FC4-4CDB-487B-90CE-F73AC7D1CABB}"/>
                  </a:ext>
                </a:extLst>
              </p:cNvPr>
              <p:cNvSpPr txBox="1"/>
              <p:nvPr/>
            </p:nvSpPr>
            <p:spPr>
              <a:xfrm>
                <a:off x="10561242" y="2261733"/>
                <a:ext cx="1107043" cy="1169551"/>
              </a:xfrm>
              <a:prstGeom prst="rect">
                <a:avLst/>
              </a:prstGeom>
              <a:noFill/>
              <a:ln w="12700">
                <a:solidFill>
                  <a:srgbClr val="FFED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de-DE" sz="1400" b="1" dirty="0">
                    <a:solidFill>
                      <a:schemeClr val="accent6"/>
                    </a:solidFill>
                  </a:rPr>
                  <a:t>SBC</a:t>
                </a:r>
              </a:p>
              <a:p>
                <a:pPr algn="ctr"/>
                <a:r>
                  <a:rPr lang="de-DE" sz="1400" b="1" dirty="0">
                    <a:solidFill>
                      <a:schemeClr val="accent6"/>
                    </a:solidFill>
                  </a:rPr>
                  <a:t>SBT</a:t>
                </a:r>
              </a:p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  <a:p>
                <a:pPr algn="ctr"/>
                <a:endParaRPr lang="de-DE" sz="1400" b="1" dirty="0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28CE941E-6180-4517-8EB9-3A52EA4FA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41594" y="3517172"/>
                <a:ext cx="1127510" cy="1190518"/>
              </a:xfrm>
              <a:prstGeom prst="rect">
                <a:avLst/>
              </a:prstGeom>
            </p:spPr>
          </p:pic>
        </p:grpSp>
        <p:pic>
          <p:nvPicPr>
            <p:cNvPr id="32" name="Grafik 1" descr="image001">
              <a:extLst>
                <a:ext uri="{FF2B5EF4-FFF2-40B4-BE49-F238E27FC236}">
                  <a16:creationId xmlns:a16="http://schemas.microsoft.com/office/drawing/2014/main" id="{8A574235-2D85-437A-AF6F-3E8A47356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911" y="2353389"/>
              <a:ext cx="1118454" cy="1162946"/>
            </a:xfrm>
            <a:prstGeom prst="rect">
              <a:avLst/>
            </a:prstGeom>
            <a:ln w="19050">
              <a:solidFill>
                <a:srgbClr val="F5F5F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id="{10362745-B9C8-416C-9FEF-903AFE2159BD}"/>
              </a:ext>
            </a:extLst>
          </p:cNvPr>
          <p:cNvSpPr txBox="1"/>
          <p:nvPr/>
        </p:nvSpPr>
        <p:spPr>
          <a:xfrm>
            <a:off x="9444189" y="6291555"/>
            <a:ext cx="218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spc="-150" dirty="0">
                <a:solidFill>
                  <a:schemeClr val="bg1"/>
                </a:solidFill>
              </a:rPr>
              <a:t>SIL 3, PL e (</a:t>
            </a:r>
            <a:r>
              <a:rPr sz="2000" b="1" spc="-150" dirty="0" err="1">
                <a:solidFill>
                  <a:schemeClr val="bg1"/>
                </a:solidFill>
              </a:rPr>
              <a:t>categoria</a:t>
            </a:r>
            <a:r>
              <a:rPr sz="2000" b="1" spc="-150" dirty="0">
                <a:solidFill>
                  <a:schemeClr val="bg1"/>
                </a:solidFill>
              </a:rPr>
              <a:t> 4)</a:t>
            </a:r>
            <a:endParaRPr lang="de-DE" sz="2000" b="1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62C5557-E71C-4510-97DB-7DADF207C98F}"/>
              </a:ext>
            </a:extLst>
          </p:cNvPr>
          <p:cNvSpPr/>
          <p:nvPr/>
        </p:nvSpPr>
        <p:spPr>
          <a:xfrm rot="10800000">
            <a:off x="4781549" y="1208124"/>
            <a:ext cx="7064765" cy="5306142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64ADE68F-4194-4319-B560-C706A3B4935A}"/>
              </a:ext>
            </a:extLst>
          </p:cNvPr>
          <p:cNvSpPr/>
          <p:nvPr/>
        </p:nvSpPr>
        <p:spPr>
          <a:xfrm rot="16200000">
            <a:off x="3913053" y="3397799"/>
            <a:ext cx="1408129" cy="892223"/>
          </a:xfrm>
          <a:prstGeom prst="triangle">
            <a:avLst>
              <a:gd name="adj" fmla="val 4738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B5AA05EC-DA43-423F-B87F-2B509105CE5F}"/>
              </a:ext>
            </a:extLst>
          </p:cNvPr>
          <p:cNvSpPr/>
          <p:nvPr/>
        </p:nvSpPr>
        <p:spPr>
          <a:xfrm rot="14516568">
            <a:off x="4129140" y="1524681"/>
            <a:ext cx="1230918" cy="142335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A46E2A6-B418-4F11-B6AF-B9E17E2CA08A}"/>
              </a:ext>
            </a:extLst>
          </p:cNvPr>
          <p:cNvSpPr/>
          <p:nvPr/>
        </p:nvSpPr>
        <p:spPr>
          <a:xfrm>
            <a:off x="5042755" y="1385095"/>
            <a:ext cx="556367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SS2 – Safe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top 2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 err="1"/>
              <a:t>Frenata</a:t>
            </a:r>
            <a:r>
              <a:rPr dirty="0"/>
              <a:t> </a:t>
            </a:r>
            <a:r>
              <a:rPr dirty="0" err="1"/>
              <a:t>monitorata</a:t>
            </a:r>
            <a:r>
              <a:rPr dirty="0"/>
              <a:t> con passaggio a SOS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Riconosce</a:t>
            </a:r>
            <a:r>
              <a:rPr sz="1600" dirty="0"/>
              <a:t> </a:t>
            </a:r>
            <a:r>
              <a:rPr sz="1600" dirty="0" err="1"/>
              <a:t>gli</a:t>
            </a:r>
            <a:r>
              <a:rPr sz="1600" dirty="0"/>
              <a:t> </a:t>
            </a:r>
            <a:r>
              <a:rPr sz="1600" dirty="0" err="1"/>
              <a:t>errori</a:t>
            </a:r>
            <a:r>
              <a:rPr sz="1600" dirty="0"/>
              <a:t> </a:t>
            </a:r>
            <a:r>
              <a:rPr sz="1600" dirty="0" err="1"/>
              <a:t>già</a:t>
            </a:r>
            <a:r>
              <a:rPr sz="1600" dirty="0"/>
              <a:t> </a:t>
            </a:r>
            <a:r>
              <a:rPr sz="1600" dirty="0" err="1"/>
              <a:t>durante</a:t>
            </a:r>
            <a:r>
              <a:rPr sz="1600" dirty="0"/>
              <a:t> la </a:t>
            </a:r>
            <a:r>
              <a:rPr sz="1600" dirty="0" err="1"/>
              <a:t>frenata</a:t>
            </a:r>
            <a:endParaRPr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Ideale</a:t>
            </a:r>
            <a:r>
              <a:rPr sz="1600" dirty="0"/>
              <a:t> per </a:t>
            </a:r>
            <a:r>
              <a:rPr sz="1600" dirty="0" err="1"/>
              <a:t>assi</a:t>
            </a:r>
            <a:r>
              <a:rPr sz="1600" dirty="0"/>
              <a:t> </a:t>
            </a:r>
            <a:r>
              <a:rPr sz="1600" dirty="0" err="1"/>
              <a:t>accoppiati</a:t>
            </a:r>
            <a:r>
              <a:rPr sz="1600" dirty="0"/>
              <a:t> e </a:t>
            </a:r>
            <a:r>
              <a:rPr sz="1600" dirty="0" err="1"/>
              <a:t>riavvio</a:t>
            </a:r>
            <a:r>
              <a:rPr sz="1600" dirty="0"/>
              <a:t> </a:t>
            </a:r>
            <a:r>
              <a:rPr sz="1600" dirty="0" err="1"/>
              <a:t>veloce</a:t>
            </a:r>
            <a:endParaRPr sz="16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19A0C2F-F8B6-44C4-8C7B-2E3B7920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Arresto sicuro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9E792EA-2C14-4504-A569-FE70AB0A3D7B}"/>
              </a:ext>
            </a:extLst>
          </p:cNvPr>
          <p:cNvSpPr/>
          <p:nvPr/>
        </p:nvSpPr>
        <p:spPr>
          <a:xfrm>
            <a:off x="11140918" y="1766430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22" name="Gerade Verbindung 38">
            <a:extLst>
              <a:ext uri="{FF2B5EF4-FFF2-40B4-BE49-F238E27FC236}">
                <a16:creationId xmlns:a16="http://schemas.microsoft.com/office/drawing/2014/main" id="{254B513A-7306-4738-8F7B-FE424DBD3896}"/>
              </a:ext>
            </a:extLst>
          </p:cNvPr>
          <p:cNvCxnSpPr>
            <a:cxnSpLocks/>
          </p:cNvCxnSpPr>
          <p:nvPr/>
        </p:nvCxnSpPr>
        <p:spPr bwMode="auto">
          <a:xfrm>
            <a:off x="10657504" y="2016801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A47D905A-3A98-4295-9487-B12D603D382A}"/>
              </a:ext>
            </a:extLst>
          </p:cNvPr>
          <p:cNvSpPr/>
          <p:nvPr/>
        </p:nvSpPr>
        <p:spPr>
          <a:xfrm>
            <a:off x="11172866" y="3198167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Sxx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0" name="Gerade Verbindung 38">
            <a:extLst>
              <a:ext uri="{FF2B5EF4-FFF2-40B4-BE49-F238E27FC236}">
                <a16:creationId xmlns:a16="http://schemas.microsoft.com/office/drawing/2014/main" id="{7D07A933-3F37-4E61-8C37-D5C3D68B7383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98049" y="3482046"/>
            <a:ext cx="436223" cy="544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ED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8AF791E7-8C5A-4BC6-832C-6A5E80EA7FD0}"/>
              </a:ext>
            </a:extLst>
          </p:cNvPr>
          <p:cNvSpPr/>
          <p:nvPr/>
        </p:nvSpPr>
        <p:spPr>
          <a:xfrm rot="7083432" flipV="1">
            <a:off x="4161200" y="4794439"/>
            <a:ext cx="1204415" cy="129636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C1E342-FD20-423E-BBD6-D42309575BDE}"/>
              </a:ext>
            </a:extLst>
          </p:cNvPr>
          <p:cNvSpPr/>
          <p:nvPr/>
        </p:nvSpPr>
        <p:spPr>
          <a:xfrm>
            <a:off x="5028845" y="5115355"/>
            <a:ext cx="5577588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STO – Safe </a:t>
            </a:r>
            <a:r>
              <a:rPr lang="de-DE" sz="2000" b="1" dirty="0">
                <a:solidFill>
                  <a:schemeClr val="accent6"/>
                </a:solidFill>
              </a:rPr>
              <a:t>t</a:t>
            </a:r>
            <a:r>
              <a:rPr sz="2000" b="1" dirty="0" err="1">
                <a:solidFill>
                  <a:schemeClr val="accent6"/>
                </a:solidFill>
              </a:rPr>
              <a:t>orque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o</a:t>
            </a:r>
            <a:r>
              <a:rPr sz="2000" b="1" dirty="0">
                <a:solidFill>
                  <a:schemeClr val="accent6"/>
                </a:solidFill>
              </a:rPr>
              <a:t>ff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 err="1"/>
              <a:t>Spegnimento</a:t>
            </a:r>
            <a:r>
              <a:rPr dirty="0"/>
              <a:t> </a:t>
            </a:r>
            <a:r>
              <a:rPr dirty="0" err="1"/>
              <a:t>sicuro</a:t>
            </a:r>
            <a:r>
              <a:rPr dirty="0"/>
              <a:t> </a:t>
            </a:r>
            <a:r>
              <a:rPr dirty="0" err="1"/>
              <a:t>dell'azionamento</a:t>
            </a:r>
            <a:r>
              <a:rPr dirty="0"/>
              <a:t> 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Spegne</a:t>
            </a:r>
            <a:r>
              <a:rPr sz="1600" dirty="0"/>
              <a:t> </a:t>
            </a:r>
            <a:r>
              <a:rPr sz="1600" dirty="0" err="1"/>
              <a:t>l'alimentazione</a:t>
            </a:r>
            <a:r>
              <a:rPr sz="1600" dirty="0"/>
              <a:t> di </a:t>
            </a:r>
            <a:r>
              <a:rPr sz="1600" dirty="0" err="1"/>
              <a:t>energia</a:t>
            </a:r>
            <a:r>
              <a:rPr sz="1600" dirty="0"/>
              <a:t> del </a:t>
            </a:r>
            <a:r>
              <a:rPr sz="1600" dirty="0" err="1"/>
              <a:t>motore</a:t>
            </a:r>
            <a:r>
              <a:rPr sz="1600" dirty="0"/>
              <a:t> in modo </a:t>
            </a:r>
            <a:r>
              <a:rPr sz="1600" dirty="0" err="1"/>
              <a:t>sicuro</a:t>
            </a:r>
            <a:r>
              <a:rPr sz="1600" dirty="0"/>
              <a:t>.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Ideale</a:t>
            </a:r>
            <a:r>
              <a:rPr sz="1600" dirty="0"/>
              <a:t> per </a:t>
            </a:r>
            <a:r>
              <a:rPr sz="1600" dirty="0" err="1"/>
              <a:t>impedire</a:t>
            </a:r>
            <a:r>
              <a:rPr sz="1600" dirty="0"/>
              <a:t> </a:t>
            </a:r>
            <a:r>
              <a:rPr sz="1600" dirty="0" err="1"/>
              <a:t>il</a:t>
            </a:r>
            <a:r>
              <a:rPr sz="1600" dirty="0"/>
              <a:t> </a:t>
            </a:r>
            <a:r>
              <a:rPr sz="1600" dirty="0" err="1"/>
              <a:t>riavvio</a:t>
            </a:r>
            <a:r>
              <a:rPr sz="1600" dirty="0"/>
              <a:t> in modo </a:t>
            </a:r>
            <a:r>
              <a:rPr sz="1600" dirty="0" err="1"/>
              <a:t>sicuro</a:t>
            </a:r>
            <a:endParaRPr sz="16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61F5372-C616-4EE4-92A0-A0C50FDF2E31}"/>
              </a:ext>
            </a:extLst>
          </p:cNvPr>
          <p:cNvGrpSpPr/>
          <p:nvPr/>
        </p:nvGrpSpPr>
        <p:grpSpPr>
          <a:xfrm>
            <a:off x="2912985" y="1208124"/>
            <a:ext cx="1605310" cy="5306142"/>
            <a:chOff x="2809579" y="1208124"/>
            <a:chExt cx="1605310" cy="530614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D459368-C09E-4CA0-80E8-A3CC3BCD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183" y="1208124"/>
              <a:ext cx="1600705" cy="169015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B94C536-371B-45E4-A18C-B739FADF0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2205" y="3015656"/>
              <a:ext cx="1602684" cy="1692246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CBD22E2-9F4D-44D6-BEBC-97011D17B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9579" y="4824248"/>
              <a:ext cx="1602684" cy="1690018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A1B2A7A9-A9E0-4BDC-B484-823AE056E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0000"/>
            <a:ext cx="3780000" cy="398598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8002B815-7EFF-4A5B-89C8-DC5618CD6167}"/>
              </a:ext>
            </a:extLst>
          </p:cNvPr>
          <p:cNvSpPr/>
          <p:nvPr/>
        </p:nvSpPr>
        <p:spPr>
          <a:xfrm>
            <a:off x="11136798" y="2142567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400" b="1" dirty="0">
                <a:solidFill>
                  <a:schemeClr val="bg1"/>
                </a:solidFill>
              </a:rPr>
              <a:t>SOS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4" name="Gerade Verbindung 38">
            <a:extLst>
              <a:ext uri="{FF2B5EF4-FFF2-40B4-BE49-F238E27FC236}">
                <a16:creationId xmlns:a16="http://schemas.microsoft.com/office/drawing/2014/main" id="{5F38CE51-D5FE-4EE8-B7F6-449CE26F4919}"/>
              </a:ext>
            </a:extLst>
          </p:cNvPr>
          <p:cNvCxnSpPr>
            <a:cxnSpLocks/>
          </p:cNvCxnSpPr>
          <p:nvPr/>
        </p:nvCxnSpPr>
        <p:spPr bwMode="auto">
          <a:xfrm>
            <a:off x="10644533" y="239293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Verbinder: gewinkelt 11">
            <a:extLst>
              <a:ext uri="{FF2B5EF4-FFF2-40B4-BE49-F238E27FC236}">
                <a16:creationId xmlns:a16="http://schemas.microsoft.com/office/drawing/2014/main" id="{A573DE64-6051-4FB0-B6AC-B0F7C6A705E9}"/>
              </a:ext>
            </a:extLst>
          </p:cNvPr>
          <p:cNvCxnSpPr>
            <a:cxnSpLocks/>
          </p:cNvCxnSpPr>
          <p:nvPr/>
        </p:nvCxnSpPr>
        <p:spPr>
          <a:xfrm>
            <a:off x="10600083" y="3861195"/>
            <a:ext cx="12700" cy="1862053"/>
          </a:xfrm>
          <a:prstGeom prst="bentConnector3">
            <a:avLst>
              <a:gd name="adj1" fmla="val 3907417"/>
            </a:avLst>
          </a:prstGeom>
          <a:ln w="76200">
            <a:solidFill>
              <a:srgbClr val="FFED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BCA0FBF5-372F-4403-A268-E668186A9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E493D6C-0FF2-4129-A8F5-25ED0776C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27F1E9F-4F59-40D6-B956-9978D60BB6F6}"/>
              </a:ext>
            </a:extLst>
          </p:cNvPr>
          <p:cNvSpPr/>
          <p:nvPr/>
        </p:nvSpPr>
        <p:spPr>
          <a:xfrm>
            <a:off x="5028843" y="3130192"/>
            <a:ext cx="5577587" cy="14157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SS1 – Safe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top 1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 err="1"/>
              <a:t>Frenata</a:t>
            </a:r>
            <a:r>
              <a:rPr dirty="0"/>
              <a:t> </a:t>
            </a:r>
            <a:r>
              <a:rPr dirty="0" err="1"/>
              <a:t>monitorata</a:t>
            </a:r>
            <a:r>
              <a:rPr dirty="0"/>
              <a:t> con passaggio a STO</a:t>
            </a:r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Livello</a:t>
            </a:r>
            <a:r>
              <a:rPr sz="1600" dirty="0"/>
              <a:t> di fallback per </a:t>
            </a:r>
            <a:r>
              <a:rPr sz="1600" dirty="0" err="1"/>
              <a:t>tutte</a:t>
            </a:r>
            <a:r>
              <a:rPr sz="1600" dirty="0"/>
              <a:t> le </a:t>
            </a:r>
            <a:r>
              <a:rPr sz="1600" dirty="0" err="1"/>
              <a:t>funzioni</a:t>
            </a:r>
            <a:r>
              <a:rPr sz="1600" dirty="0"/>
              <a:t> di </a:t>
            </a:r>
            <a:r>
              <a:rPr sz="1600" dirty="0" err="1"/>
              <a:t>sicurezza</a:t>
            </a:r>
            <a:endParaRPr sz="1600" dirty="0"/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Riconosce</a:t>
            </a:r>
            <a:r>
              <a:rPr sz="1600" dirty="0"/>
              <a:t> </a:t>
            </a:r>
            <a:r>
              <a:rPr sz="1600" dirty="0" err="1"/>
              <a:t>gli</a:t>
            </a:r>
            <a:r>
              <a:rPr sz="1600" dirty="0"/>
              <a:t> </a:t>
            </a:r>
            <a:r>
              <a:rPr sz="1600" dirty="0" err="1"/>
              <a:t>errori</a:t>
            </a:r>
            <a:r>
              <a:rPr sz="1600" dirty="0"/>
              <a:t> </a:t>
            </a:r>
            <a:r>
              <a:rPr sz="1600" dirty="0" err="1"/>
              <a:t>già</a:t>
            </a:r>
            <a:r>
              <a:rPr sz="1600" dirty="0"/>
              <a:t> </a:t>
            </a:r>
            <a:r>
              <a:rPr sz="1600" dirty="0" err="1"/>
              <a:t>durante</a:t>
            </a:r>
            <a:r>
              <a:rPr sz="1600" dirty="0"/>
              <a:t> la </a:t>
            </a:r>
            <a:r>
              <a:rPr sz="1600" dirty="0" err="1"/>
              <a:t>frenata</a:t>
            </a:r>
            <a:endParaRPr sz="1600" dirty="0"/>
          </a:p>
          <a:p>
            <a:pPr marL="345586" indent="-345586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Ideale</a:t>
            </a:r>
            <a:r>
              <a:rPr sz="1600" dirty="0"/>
              <a:t> per </a:t>
            </a:r>
            <a:r>
              <a:rPr sz="1600" dirty="0" err="1"/>
              <a:t>distanze</a:t>
            </a:r>
            <a:r>
              <a:rPr sz="1600" dirty="0"/>
              <a:t> di </a:t>
            </a:r>
            <a:r>
              <a:rPr sz="1600" dirty="0" err="1"/>
              <a:t>sicurezza</a:t>
            </a:r>
            <a:r>
              <a:rPr sz="1600" dirty="0"/>
              <a:t> </a:t>
            </a:r>
            <a:r>
              <a:rPr sz="1600" dirty="0" err="1"/>
              <a:t>minime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0400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9" grpId="1" animBg="1"/>
      <p:bldP spid="15" grpId="0" animBg="1"/>
      <p:bldP spid="15" grpId="1" animBg="1"/>
      <p:bldP spid="3" grpId="0" animBg="1"/>
      <p:bldP spid="21" grpId="0"/>
      <p:bldP spid="29" grpId="0"/>
      <p:bldP spid="26" grpId="1" animBg="1"/>
      <p:bldP spid="2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ADC6985-E55A-4335-9D58-1321227712F5}"/>
              </a:ext>
            </a:extLst>
          </p:cNvPr>
          <p:cNvSpPr/>
          <p:nvPr/>
        </p:nvSpPr>
        <p:spPr>
          <a:xfrm rot="10800000">
            <a:off x="5130799" y="1239982"/>
            <a:ext cx="6495472" cy="5180634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3C20E0C7-1CC3-4D6A-A3FE-AD66BD95380C}"/>
              </a:ext>
            </a:extLst>
          </p:cNvPr>
          <p:cNvSpPr/>
          <p:nvPr/>
        </p:nvSpPr>
        <p:spPr>
          <a:xfrm rot="17255344">
            <a:off x="4185923" y="4633928"/>
            <a:ext cx="1237303" cy="1548132"/>
          </a:xfrm>
          <a:prstGeom prst="triangle">
            <a:avLst>
              <a:gd name="adj" fmla="val 77351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BEA7CDDE-F61B-448C-BC07-1C88A92674C2}"/>
              </a:ext>
            </a:extLst>
          </p:cNvPr>
          <p:cNvSpPr/>
          <p:nvPr/>
        </p:nvSpPr>
        <p:spPr>
          <a:xfrm rot="16200000">
            <a:off x="3851649" y="3322289"/>
            <a:ext cx="1534739" cy="1547081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548EAA83-C8B9-42EA-8F57-141188120AAC}"/>
              </a:ext>
            </a:extLst>
          </p:cNvPr>
          <p:cNvSpPr/>
          <p:nvPr/>
        </p:nvSpPr>
        <p:spPr>
          <a:xfrm rot="14624263">
            <a:off x="4092774" y="1856255"/>
            <a:ext cx="1312634" cy="1925463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276C121-B759-4673-AD75-88E6D9090063}"/>
              </a:ext>
            </a:extLst>
          </p:cNvPr>
          <p:cNvSpPr/>
          <p:nvPr/>
        </p:nvSpPr>
        <p:spPr bwMode="auto">
          <a:xfrm>
            <a:off x="5292497" y="4988968"/>
            <a:ext cx="4680226" cy="12464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SDI – Safe </a:t>
            </a:r>
            <a:r>
              <a:rPr lang="de-DE" sz="2000" b="1" dirty="0">
                <a:solidFill>
                  <a:schemeClr val="accent6"/>
                </a:solidFill>
              </a:rPr>
              <a:t>d</a:t>
            </a:r>
            <a:r>
              <a:rPr sz="2000" b="1" dirty="0" err="1">
                <a:solidFill>
                  <a:schemeClr val="accent6"/>
                </a:solidFill>
              </a:rPr>
              <a:t>irection</a:t>
            </a:r>
            <a:endParaRPr lang="de-DE" dirty="0">
              <a:solidFill>
                <a:schemeClr val="accent6"/>
              </a:solidFill>
            </a:endParaRPr>
          </a:p>
          <a:p>
            <a:r>
              <a:rPr dirty="0" err="1"/>
              <a:t>Blocco</a:t>
            </a:r>
            <a:r>
              <a:rPr dirty="0"/>
              <a:t> di una </a:t>
            </a:r>
            <a:r>
              <a:rPr dirty="0" err="1"/>
              <a:t>direzione</a:t>
            </a:r>
            <a:r>
              <a:rPr dirty="0"/>
              <a:t> di </a:t>
            </a:r>
            <a:r>
              <a:rPr dirty="0" err="1"/>
              <a:t>movimento</a:t>
            </a:r>
            <a:endParaRPr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Campo di </a:t>
            </a:r>
            <a:r>
              <a:rPr sz="1600" dirty="0" err="1"/>
              <a:t>tolleranza</a:t>
            </a:r>
            <a:r>
              <a:rPr sz="1600" dirty="0"/>
              <a:t> </a:t>
            </a:r>
            <a:r>
              <a:rPr sz="1600" dirty="0" err="1"/>
              <a:t>parametrizzabile</a:t>
            </a:r>
            <a:endParaRPr sz="16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Ideale</a:t>
            </a:r>
            <a:r>
              <a:rPr sz="1600" dirty="0"/>
              <a:t> per </a:t>
            </a:r>
            <a:r>
              <a:rPr sz="1600" dirty="0" err="1"/>
              <a:t>il</a:t>
            </a:r>
            <a:r>
              <a:rPr sz="1600" dirty="0"/>
              <a:t> </a:t>
            </a:r>
            <a:r>
              <a:rPr sz="1600" dirty="0" err="1"/>
              <a:t>monitoraggio</a:t>
            </a:r>
            <a:r>
              <a:rPr sz="1600" dirty="0"/>
              <a:t> </a:t>
            </a:r>
            <a:r>
              <a:rPr sz="1600" dirty="0" err="1"/>
              <a:t>dei</a:t>
            </a:r>
            <a:r>
              <a:rPr sz="1600" dirty="0"/>
              <a:t> </a:t>
            </a:r>
            <a:r>
              <a:rPr sz="1600" dirty="0" err="1"/>
              <a:t>finecorsa</a:t>
            </a:r>
            <a:endParaRPr sz="16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3432168-8127-4CEB-AD5E-E87151200662}"/>
              </a:ext>
            </a:extLst>
          </p:cNvPr>
          <p:cNvSpPr/>
          <p:nvPr/>
        </p:nvSpPr>
        <p:spPr bwMode="auto">
          <a:xfrm>
            <a:off x="5292497" y="3318895"/>
            <a:ext cx="4693448" cy="152349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SLS – Safely-</a:t>
            </a:r>
            <a:r>
              <a:rPr lang="de-DE" sz="2000" b="1" dirty="0">
                <a:solidFill>
                  <a:schemeClr val="accent6"/>
                </a:solidFill>
              </a:rPr>
              <a:t>l</a:t>
            </a:r>
            <a:r>
              <a:rPr sz="2000" b="1" dirty="0" err="1">
                <a:solidFill>
                  <a:schemeClr val="accent6"/>
                </a:solidFill>
              </a:rPr>
              <a:t>imited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peed</a:t>
            </a:r>
            <a:endParaRPr lang="de-DE" dirty="0">
              <a:solidFill>
                <a:schemeClr val="accent6"/>
              </a:solidFill>
            </a:endParaRPr>
          </a:p>
          <a:p>
            <a:r>
              <a:rPr dirty="0" err="1"/>
              <a:t>Monitoraggio</a:t>
            </a:r>
            <a:r>
              <a:rPr dirty="0"/>
              <a:t> </a:t>
            </a:r>
            <a:r>
              <a:rPr dirty="0" err="1"/>
              <a:t>simmetrico</a:t>
            </a:r>
            <a:r>
              <a:rPr dirty="0"/>
              <a:t> in base a un </a:t>
            </a:r>
            <a:r>
              <a:rPr dirty="0" err="1"/>
              <a:t>numero</a:t>
            </a:r>
            <a:r>
              <a:rPr dirty="0"/>
              <a:t> di </a:t>
            </a:r>
            <a:r>
              <a:rPr dirty="0" err="1"/>
              <a:t>giri</a:t>
            </a:r>
            <a:r>
              <a:rPr dirty="0"/>
              <a:t> max. </a:t>
            </a:r>
            <a:r>
              <a:rPr dirty="0" err="1"/>
              <a:t>consentito</a:t>
            </a:r>
            <a:endParaRPr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Opzionale</a:t>
            </a:r>
            <a:r>
              <a:rPr sz="1600" dirty="0"/>
              <a:t> con </a:t>
            </a:r>
            <a:r>
              <a:rPr sz="1600" dirty="0" err="1"/>
              <a:t>tolleranza</a:t>
            </a:r>
            <a:r>
              <a:rPr sz="1600" dirty="0"/>
              <a:t> </a:t>
            </a:r>
            <a:r>
              <a:rPr sz="1600" dirty="0" err="1"/>
              <a:t>dinamica</a:t>
            </a:r>
            <a:endParaRPr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Ideale</a:t>
            </a:r>
            <a:r>
              <a:rPr sz="1600" dirty="0"/>
              <a:t> per </a:t>
            </a:r>
            <a:r>
              <a:rPr sz="1600" dirty="0" err="1"/>
              <a:t>il</a:t>
            </a:r>
            <a:r>
              <a:rPr sz="1600" dirty="0"/>
              <a:t> </a:t>
            </a:r>
            <a:r>
              <a:rPr sz="1600" dirty="0" err="1"/>
              <a:t>monitoraggio</a:t>
            </a:r>
            <a:r>
              <a:rPr sz="1600" dirty="0"/>
              <a:t> e la </a:t>
            </a:r>
            <a:r>
              <a:rPr sz="1600" dirty="0" err="1"/>
              <a:t>messa</a:t>
            </a:r>
            <a:r>
              <a:rPr sz="1600" dirty="0"/>
              <a:t> in </a:t>
            </a:r>
            <a:r>
              <a:rPr sz="1600" dirty="0" err="1"/>
              <a:t>funzione</a:t>
            </a:r>
            <a:endParaRPr sz="16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0CF07A0-49D1-4286-8A46-7878248DE68F}"/>
              </a:ext>
            </a:extLst>
          </p:cNvPr>
          <p:cNvSpPr/>
          <p:nvPr/>
        </p:nvSpPr>
        <p:spPr bwMode="auto">
          <a:xfrm>
            <a:off x="5281637" y="1371783"/>
            <a:ext cx="4693448" cy="17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2000" b="1" dirty="0">
                <a:solidFill>
                  <a:schemeClr val="accent6"/>
                </a:solidFill>
              </a:rPr>
              <a:t>SSR – Safe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peed </a:t>
            </a:r>
            <a:r>
              <a:rPr lang="de-DE" sz="2000" b="1" dirty="0">
                <a:solidFill>
                  <a:schemeClr val="accent6"/>
                </a:solidFill>
              </a:rPr>
              <a:t>r</a:t>
            </a:r>
            <a:r>
              <a:rPr sz="2000" b="1" dirty="0" err="1">
                <a:solidFill>
                  <a:schemeClr val="accent6"/>
                </a:solidFill>
              </a:rPr>
              <a:t>ange</a:t>
            </a:r>
            <a:endParaRPr lang="de-DE" b="1" dirty="0">
              <a:solidFill>
                <a:schemeClr val="accent6"/>
              </a:solidFill>
            </a:endParaRPr>
          </a:p>
          <a:p>
            <a:r>
              <a:rPr dirty="0" err="1"/>
              <a:t>Limite</a:t>
            </a:r>
            <a:r>
              <a:rPr dirty="0"/>
              <a:t> del </a:t>
            </a:r>
            <a:r>
              <a:rPr dirty="0" err="1"/>
              <a:t>numero</a:t>
            </a:r>
            <a:r>
              <a:rPr dirty="0"/>
              <a:t> di </a:t>
            </a:r>
            <a:r>
              <a:rPr dirty="0" err="1"/>
              <a:t>giri</a:t>
            </a:r>
            <a:r>
              <a:rPr dirty="0"/>
              <a:t> </a:t>
            </a:r>
            <a:r>
              <a:rPr dirty="0" err="1"/>
              <a:t>superiore</a:t>
            </a:r>
            <a:r>
              <a:rPr dirty="0"/>
              <a:t> e </a:t>
            </a:r>
            <a:r>
              <a:rPr dirty="0" err="1"/>
              <a:t>inferiore</a:t>
            </a:r>
            <a:r>
              <a:rPr dirty="0"/>
              <a:t> </a:t>
            </a:r>
            <a:r>
              <a:rPr dirty="0" err="1"/>
              <a:t>selezionabile</a:t>
            </a:r>
            <a:r>
              <a:rPr dirty="0"/>
              <a:t> </a:t>
            </a:r>
            <a:r>
              <a:rPr dirty="0" err="1"/>
              <a:t>liberamente</a:t>
            </a:r>
            <a:endParaRPr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Opzionale</a:t>
            </a:r>
            <a:r>
              <a:rPr sz="1600" dirty="0"/>
              <a:t> con </a:t>
            </a:r>
            <a:r>
              <a:rPr sz="1600" dirty="0" err="1"/>
              <a:t>tolleranza</a:t>
            </a:r>
            <a:r>
              <a:rPr sz="1600" dirty="0"/>
              <a:t> </a:t>
            </a:r>
            <a:r>
              <a:rPr sz="1600" dirty="0" err="1"/>
              <a:t>dinamica</a:t>
            </a:r>
            <a:endParaRPr sz="16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Ideale</a:t>
            </a:r>
            <a:r>
              <a:rPr sz="1600" dirty="0"/>
              <a:t> per </a:t>
            </a:r>
            <a:r>
              <a:rPr sz="1600" dirty="0" err="1"/>
              <a:t>il</a:t>
            </a:r>
            <a:r>
              <a:rPr sz="1600" dirty="0"/>
              <a:t> </a:t>
            </a:r>
            <a:r>
              <a:rPr sz="1600" dirty="0" err="1"/>
              <a:t>monitoraggio</a:t>
            </a:r>
            <a:r>
              <a:rPr sz="1600" dirty="0"/>
              <a:t> </a:t>
            </a:r>
            <a:r>
              <a:rPr sz="1600" dirty="0" err="1"/>
              <a:t>dell'intervallo</a:t>
            </a:r>
            <a:r>
              <a:rPr sz="1600" dirty="0"/>
              <a:t> del </a:t>
            </a:r>
            <a:r>
              <a:rPr sz="1600" dirty="0" err="1"/>
              <a:t>numero</a:t>
            </a:r>
            <a:r>
              <a:rPr sz="1600" dirty="0"/>
              <a:t> di </a:t>
            </a:r>
            <a:r>
              <a:rPr sz="1600" dirty="0" err="1"/>
              <a:t>giri</a:t>
            </a:r>
            <a:endParaRPr sz="16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5A5C443-A92C-47D6-99C3-6D06658A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Limitazione sicura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37356E5-5DC1-444E-8842-EF68EF41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00000"/>
            <a:ext cx="3780000" cy="399123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C7132EA-716E-4292-9903-8325B53DF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3780000" cy="399123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04DDD2B-40ED-48B4-944B-F3F0862DB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2626"/>
            <a:ext cx="3780000" cy="398598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CBD67A5-72E0-4747-8223-B5C0863F8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69" y="1239982"/>
            <a:ext cx="3144405" cy="332012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BB94965-BB9E-434B-99E9-99559CFCE102}"/>
              </a:ext>
            </a:extLst>
          </p:cNvPr>
          <p:cNvGrpSpPr/>
          <p:nvPr/>
        </p:nvGrpSpPr>
        <p:grpSpPr>
          <a:xfrm>
            <a:off x="3628189" y="1239982"/>
            <a:ext cx="1392215" cy="5188485"/>
            <a:chOff x="4039669" y="1143184"/>
            <a:chExt cx="1392215" cy="518848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4135F16-51AC-4A69-AF26-DB3B96F23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1892" y="1143184"/>
              <a:ext cx="1369992" cy="144655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FBC6138-D7B4-49C6-8E37-2C5CBFB2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7719" y="3020198"/>
              <a:ext cx="1369988" cy="1446546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8ADF042-C293-4A9E-B532-DB5E067D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9669" y="4887023"/>
              <a:ext cx="1369992" cy="1444646"/>
            </a:xfrm>
            <a:prstGeom prst="rect">
              <a:avLst/>
            </a:prstGeom>
          </p:spPr>
        </p:pic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3118E018-733B-416E-95AA-E4915A70EDDA}"/>
              </a:ext>
            </a:extLst>
          </p:cNvPr>
          <p:cNvSpPr/>
          <p:nvPr/>
        </p:nvSpPr>
        <p:spPr>
          <a:xfrm>
            <a:off x="10763768" y="1995030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23" name="Gerade Verbindung 38">
            <a:extLst>
              <a:ext uri="{FF2B5EF4-FFF2-40B4-BE49-F238E27FC236}">
                <a16:creationId xmlns:a16="http://schemas.microsoft.com/office/drawing/2014/main" id="{09A7575E-0405-469A-96AF-1BA48C01147C}"/>
              </a:ext>
            </a:extLst>
          </p:cNvPr>
          <p:cNvCxnSpPr>
            <a:cxnSpLocks/>
          </p:cNvCxnSpPr>
          <p:nvPr/>
        </p:nvCxnSpPr>
        <p:spPr bwMode="auto">
          <a:xfrm>
            <a:off x="10255640" y="2245401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C429604A-E111-470C-BBDD-10D990F1A110}"/>
              </a:ext>
            </a:extLst>
          </p:cNvPr>
          <p:cNvSpPr/>
          <p:nvPr/>
        </p:nvSpPr>
        <p:spPr>
          <a:xfrm>
            <a:off x="10763768" y="3741805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2" name="Gerade Verbindung 38">
            <a:extLst>
              <a:ext uri="{FF2B5EF4-FFF2-40B4-BE49-F238E27FC236}">
                <a16:creationId xmlns:a16="http://schemas.microsoft.com/office/drawing/2014/main" id="{C2E5188A-D334-46DE-B586-1002A745B72E}"/>
              </a:ext>
            </a:extLst>
          </p:cNvPr>
          <p:cNvCxnSpPr>
            <a:cxnSpLocks/>
          </p:cNvCxnSpPr>
          <p:nvPr/>
        </p:nvCxnSpPr>
        <p:spPr bwMode="auto">
          <a:xfrm>
            <a:off x="10255640" y="3992176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8556494B-E3A3-4DEC-B435-95C020041411}"/>
              </a:ext>
            </a:extLst>
          </p:cNvPr>
          <p:cNvSpPr/>
          <p:nvPr/>
        </p:nvSpPr>
        <p:spPr>
          <a:xfrm>
            <a:off x="10795128" y="538513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37" name="Gerade Verbindung 38">
            <a:extLst>
              <a:ext uri="{FF2B5EF4-FFF2-40B4-BE49-F238E27FC236}">
                <a16:creationId xmlns:a16="http://schemas.microsoft.com/office/drawing/2014/main" id="{29241484-F616-4A31-9B5C-4F36DADA6C97}"/>
              </a:ext>
            </a:extLst>
          </p:cNvPr>
          <p:cNvCxnSpPr>
            <a:cxnSpLocks/>
          </p:cNvCxnSpPr>
          <p:nvPr/>
        </p:nvCxnSpPr>
        <p:spPr bwMode="auto">
          <a:xfrm>
            <a:off x="10287000" y="5635504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FAD7C96-F490-4842-B75A-16F7ACCBC143}"/>
              </a:ext>
            </a:extLst>
          </p:cNvPr>
          <p:cNvSpPr txBox="1"/>
          <p:nvPr/>
        </p:nvSpPr>
        <p:spPr>
          <a:xfrm>
            <a:off x="286698" y="4574389"/>
            <a:ext cx="322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Campo di </a:t>
            </a:r>
            <a:r>
              <a:rPr dirty="0" err="1"/>
              <a:t>tolleranza</a:t>
            </a:r>
            <a:r>
              <a:rPr dirty="0"/>
              <a:t> </a:t>
            </a:r>
            <a:r>
              <a:rPr dirty="0" err="1"/>
              <a:t>dinamico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7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1" animBg="1"/>
      <p:bldP spid="25" grpId="0" animBg="1"/>
      <p:bldP spid="25" grpId="1" animBg="1"/>
      <p:bldP spid="6" grpId="0" animBg="1"/>
      <p:bldP spid="6" grpId="1" animBg="1"/>
      <p:bldP spid="34" grpId="0" animBg="1"/>
      <p:bldP spid="24" grpId="0" animBg="1"/>
      <p:bldP spid="22" grpId="0"/>
      <p:bldP spid="30" grpId="0"/>
      <p:bldP spid="3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04D22610-BB7E-454E-A93A-0B369C4398F6}"/>
              </a:ext>
            </a:extLst>
          </p:cNvPr>
          <p:cNvSpPr/>
          <p:nvPr/>
        </p:nvSpPr>
        <p:spPr>
          <a:xfrm rot="10800000">
            <a:off x="4882391" y="1178433"/>
            <a:ext cx="6365961" cy="5386444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51" name="Gleichschenkliges Dreieck 50">
            <a:extLst>
              <a:ext uri="{FF2B5EF4-FFF2-40B4-BE49-F238E27FC236}">
                <a16:creationId xmlns:a16="http://schemas.microsoft.com/office/drawing/2014/main" id="{D34CC5D0-98B5-4DAB-BC31-339240CC2C2E}"/>
              </a:ext>
            </a:extLst>
          </p:cNvPr>
          <p:cNvSpPr/>
          <p:nvPr/>
        </p:nvSpPr>
        <p:spPr>
          <a:xfrm rot="16200000">
            <a:off x="4079167" y="3425543"/>
            <a:ext cx="1169551" cy="892223"/>
          </a:xfrm>
          <a:prstGeom prst="triangle">
            <a:avLst>
              <a:gd name="adj" fmla="val 47380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Gleichschenkliges Dreieck 52">
            <a:extLst>
              <a:ext uri="{FF2B5EF4-FFF2-40B4-BE49-F238E27FC236}">
                <a16:creationId xmlns:a16="http://schemas.microsoft.com/office/drawing/2014/main" id="{4722938B-4F34-43F6-99A3-424C4CD96035}"/>
              </a:ext>
            </a:extLst>
          </p:cNvPr>
          <p:cNvSpPr/>
          <p:nvPr/>
        </p:nvSpPr>
        <p:spPr>
          <a:xfrm rot="7083432" flipV="1">
            <a:off x="4190391" y="4591028"/>
            <a:ext cx="1204415" cy="129636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Gleichschenkliges Dreieck 51">
            <a:extLst>
              <a:ext uri="{FF2B5EF4-FFF2-40B4-BE49-F238E27FC236}">
                <a16:creationId xmlns:a16="http://schemas.microsoft.com/office/drawing/2014/main" id="{E469D20D-A3C1-4624-AFA9-0A74870DC64D}"/>
              </a:ext>
            </a:extLst>
          </p:cNvPr>
          <p:cNvSpPr/>
          <p:nvPr/>
        </p:nvSpPr>
        <p:spPr>
          <a:xfrm rot="14516568">
            <a:off x="4186070" y="1448854"/>
            <a:ext cx="1230918" cy="1423356"/>
          </a:xfrm>
          <a:prstGeom prst="triangle">
            <a:avLst>
              <a:gd name="adj" fmla="val 37836"/>
            </a:avLst>
          </a:prstGeom>
          <a:gradFill flip="none" rotWithShape="1">
            <a:gsLst>
              <a:gs pos="11000">
                <a:schemeClr val="accent6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Monitoraggio sicuro della posizione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4552BD4-3DCB-45B9-A9EC-51AC720AA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A4FC0E0-CA6E-4C2A-B354-E262AF933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BD13CB4-EDE9-481F-ABDE-AF71ACD3B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1800000"/>
            <a:ext cx="3780000" cy="3990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60A5A82-ACA2-489F-8BFE-F291E67F8043}"/>
              </a:ext>
            </a:extLst>
          </p:cNvPr>
          <p:cNvGrpSpPr/>
          <p:nvPr/>
        </p:nvGrpSpPr>
        <p:grpSpPr>
          <a:xfrm>
            <a:off x="3119078" y="1178437"/>
            <a:ext cx="1521604" cy="5182605"/>
            <a:chOff x="3412693" y="1178437"/>
            <a:chExt cx="1521604" cy="518260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2F59906-6D84-4FE1-B952-DBED312C1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8489" y="1178437"/>
              <a:ext cx="1515808" cy="1600516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81C1619-3212-4842-A42A-FB5840E02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8487" y="2969594"/>
              <a:ext cx="1515810" cy="1600517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B03B044-D474-4607-BC60-C15FE0070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2693" y="4754407"/>
              <a:ext cx="1521604" cy="1606635"/>
            </a:xfrm>
            <a:prstGeom prst="rect">
              <a:avLst/>
            </a:prstGeom>
          </p:spPr>
        </p:pic>
      </p:grpSp>
      <p:sp>
        <p:nvSpPr>
          <p:cNvPr id="42" name="Rechteck 41">
            <a:extLst>
              <a:ext uri="{FF2B5EF4-FFF2-40B4-BE49-F238E27FC236}">
                <a16:creationId xmlns:a16="http://schemas.microsoft.com/office/drawing/2014/main" id="{8998D512-CEC6-4F5F-9A31-FB29DFF12AFC}"/>
              </a:ext>
            </a:extLst>
          </p:cNvPr>
          <p:cNvSpPr/>
          <p:nvPr/>
        </p:nvSpPr>
        <p:spPr bwMode="auto">
          <a:xfrm>
            <a:off x="5098693" y="3119853"/>
            <a:ext cx="4564701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SLI – Safely-</a:t>
            </a:r>
            <a:r>
              <a:rPr lang="de-DE" sz="2000" b="1" dirty="0">
                <a:solidFill>
                  <a:schemeClr val="accent6"/>
                </a:solidFill>
              </a:rPr>
              <a:t>l</a:t>
            </a:r>
            <a:r>
              <a:rPr sz="2000" b="1" dirty="0" err="1">
                <a:solidFill>
                  <a:schemeClr val="accent6"/>
                </a:solidFill>
              </a:rPr>
              <a:t>imited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i</a:t>
            </a:r>
            <a:r>
              <a:rPr sz="2000" b="1" dirty="0" err="1">
                <a:solidFill>
                  <a:schemeClr val="accent6"/>
                </a:solidFill>
              </a:rPr>
              <a:t>ncrement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 err="1"/>
              <a:t>Monitoraggio</a:t>
            </a:r>
            <a:r>
              <a:rPr dirty="0"/>
              <a:t> </a:t>
            </a:r>
            <a:r>
              <a:rPr dirty="0" err="1"/>
              <a:t>sicuro</a:t>
            </a:r>
            <a:r>
              <a:rPr dirty="0"/>
              <a:t> del </a:t>
            </a:r>
            <a:r>
              <a:rPr dirty="0" err="1"/>
              <a:t>passo</a:t>
            </a:r>
            <a:endParaRPr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Limiti</a:t>
            </a:r>
            <a:r>
              <a:rPr sz="1600" dirty="0"/>
              <a:t> di </a:t>
            </a:r>
            <a:r>
              <a:rPr sz="1600" dirty="0" err="1"/>
              <a:t>movimento</a:t>
            </a:r>
            <a:r>
              <a:rPr sz="1600" dirty="0"/>
              <a:t> </a:t>
            </a:r>
            <a:r>
              <a:rPr sz="1600" dirty="0" err="1"/>
              <a:t>asimmetrici</a:t>
            </a:r>
            <a:endParaRPr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Ideale</a:t>
            </a:r>
            <a:r>
              <a:rPr sz="1600" dirty="0"/>
              <a:t> per </a:t>
            </a:r>
            <a:r>
              <a:rPr sz="1600" dirty="0" err="1"/>
              <a:t>il</a:t>
            </a:r>
            <a:r>
              <a:rPr sz="1600" dirty="0"/>
              <a:t> </a:t>
            </a:r>
            <a:r>
              <a:rPr sz="1600" dirty="0" err="1"/>
              <a:t>monitoraggio</a:t>
            </a:r>
            <a:r>
              <a:rPr sz="1600" dirty="0"/>
              <a:t> </a:t>
            </a:r>
            <a:r>
              <a:rPr sz="1600" dirty="0" err="1"/>
              <a:t>variabile</a:t>
            </a:r>
            <a:r>
              <a:rPr sz="1600" dirty="0"/>
              <a:t> </a:t>
            </a:r>
            <a:r>
              <a:rPr sz="1600" dirty="0" err="1"/>
              <a:t>della</a:t>
            </a:r>
            <a:r>
              <a:rPr sz="1600" dirty="0"/>
              <a:t> </a:t>
            </a:r>
            <a:r>
              <a:rPr sz="1600" dirty="0" err="1"/>
              <a:t>posizione</a:t>
            </a:r>
            <a:endParaRPr sz="1600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0F30B9B-3142-47CC-B854-1AA7DDF9FE51}"/>
              </a:ext>
            </a:extLst>
          </p:cNvPr>
          <p:cNvSpPr/>
          <p:nvPr/>
        </p:nvSpPr>
        <p:spPr bwMode="auto">
          <a:xfrm>
            <a:off x="5098694" y="1339748"/>
            <a:ext cx="4564701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SLP – Safely-</a:t>
            </a:r>
            <a:r>
              <a:rPr lang="de-DE" sz="2000" b="1" dirty="0">
                <a:solidFill>
                  <a:schemeClr val="accent6"/>
                </a:solidFill>
              </a:rPr>
              <a:t>l</a:t>
            </a:r>
            <a:r>
              <a:rPr sz="2000" b="1" dirty="0" err="1">
                <a:solidFill>
                  <a:schemeClr val="accent6"/>
                </a:solidFill>
              </a:rPr>
              <a:t>imited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p</a:t>
            </a:r>
            <a:r>
              <a:rPr sz="2000" b="1" dirty="0" err="1">
                <a:solidFill>
                  <a:schemeClr val="accent6"/>
                </a:solidFill>
              </a:rPr>
              <a:t>osition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/>
              <a:t>Intervallo di </a:t>
            </a:r>
            <a:r>
              <a:rPr dirty="0" err="1"/>
              <a:t>posizione</a:t>
            </a:r>
            <a:r>
              <a:rPr dirty="0"/>
              <a:t> </a:t>
            </a:r>
            <a:r>
              <a:rPr dirty="0" err="1"/>
              <a:t>sicuro</a:t>
            </a:r>
            <a:endParaRPr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Rende</a:t>
            </a:r>
            <a:r>
              <a:rPr sz="1600" dirty="0"/>
              <a:t> </a:t>
            </a:r>
            <a:r>
              <a:rPr sz="1600" dirty="0" err="1"/>
              <a:t>plausibile</a:t>
            </a:r>
            <a:r>
              <a:rPr sz="1600" dirty="0"/>
              <a:t> la </a:t>
            </a:r>
            <a:r>
              <a:rPr sz="1600" dirty="0" err="1"/>
              <a:t>posizione</a:t>
            </a:r>
            <a:r>
              <a:rPr sz="1600" dirty="0"/>
              <a:t> assoluta</a:t>
            </a:r>
            <a:endParaRPr lang="de-DE"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Ideale</a:t>
            </a:r>
            <a:r>
              <a:rPr sz="1600" dirty="0"/>
              <a:t> per un </a:t>
            </a:r>
            <a:r>
              <a:rPr sz="1600" dirty="0" err="1"/>
              <a:t>monitoraggio</a:t>
            </a:r>
            <a:r>
              <a:rPr sz="1600" dirty="0"/>
              <a:t> </a:t>
            </a:r>
            <a:r>
              <a:rPr sz="1600" dirty="0" err="1"/>
              <a:t>permanente</a:t>
            </a:r>
            <a:r>
              <a:rPr sz="1600" dirty="0"/>
              <a:t> </a:t>
            </a:r>
            <a:r>
              <a:rPr sz="1600" dirty="0" err="1"/>
              <a:t>della</a:t>
            </a:r>
            <a:r>
              <a:rPr sz="1600" dirty="0"/>
              <a:t> </a:t>
            </a:r>
            <a:r>
              <a:rPr sz="1600" dirty="0" err="1"/>
              <a:t>posizione</a:t>
            </a:r>
            <a:endParaRPr sz="16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8F81CEB-858D-4F83-9F89-0A69811E6AF4}"/>
              </a:ext>
            </a:extLst>
          </p:cNvPr>
          <p:cNvSpPr/>
          <p:nvPr/>
        </p:nvSpPr>
        <p:spPr>
          <a:xfrm>
            <a:off x="10345519" y="1694197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5" name="Gerade Verbindung 38">
            <a:extLst>
              <a:ext uri="{FF2B5EF4-FFF2-40B4-BE49-F238E27FC236}">
                <a16:creationId xmlns:a16="http://schemas.microsoft.com/office/drawing/2014/main" id="{010AA2B5-62F6-4B97-B2AD-87D44A5E9C02}"/>
              </a:ext>
            </a:extLst>
          </p:cNvPr>
          <p:cNvCxnSpPr>
            <a:cxnSpLocks/>
          </p:cNvCxnSpPr>
          <p:nvPr/>
        </p:nvCxnSpPr>
        <p:spPr bwMode="auto">
          <a:xfrm>
            <a:off x="9837391" y="194456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id="{0E0ADBB8-89A6-4F6E-A1A2-101D417F6DB8}"/>
              </a:ext>
            </a:extLst>
          </p:cNvPr>
          <p:cNvSpPr/>
          <p:nvPr/>
        </p:nvSpPr>
        <p:spPr>
          <a:xfrm>
            <a:off x="10345519" y="3575195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47" name="Gerade Verbindung 38">
            <a:extLst>
              <a:ext uri="{FF2B5EF4-FFF2-40B4-BE49-F238E27FC236}">
                <a16:creationId xmlns:a16="http://schemas.microsoft.com/office/drawing/2014/main" id="{047C5365-04D6-47E7-A12D-C852CB631752}"/>
              </a:ext>
            </a:extLst>
          </p:cNvPr>
          <p:cNvCxnSpPr>
            <a:cxnSpLocks/>
          </p:cNvCxnSpPr>
          <p:nvPr/>
        </p:nvCxnSpPr>
        <p:spPr bwMode="auto">
          <a:xfrm>
            <a:off x="9837391" y="3825566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B65AE2BF-B17B-4F7A-842D-4B02119F2BAB}"/>
              </a:ext>
            </a:extLst>
          </p:cNvPr>
          <p:cNvSpPr/>
          <p:nvPr/>
        </p:nvSpPr>
        <p:spPr>
          <a:xfrm>
            <a:off x="5075301" y="4899958"/>
            <a:ext cx="4588094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2000" b="1" dirty="0">
                <a:solidFill>
                  <a:schemeClr val="accent6"/>
                </a:solidFill>
              </a:rPr>
              <a:t>SOS – Safe </a:t>
            </a:r>
            <a:r>
              <a:rPr lang="de-DE" sz="2000" b="1" dirty="0">
                <a:solidFill>
                  <a:schemeClr val="accent6"/>
                </a:solidFill>
              </a:rPr>
              <a:t>o</a:t>
            </a:r>
            <a:r>
              <a:rPr sz="2000" b="1" dirty="0" err="1">
                <a:solidFill>
                  <a:schemeClr val="accent6"/>
                </a:solidFill>
              </a:rPr>
              <a:t>perating</a:t>
            </a:r>
            <a:r>
              <a:rPr sz="2000" b="1" dirty="0">
                <a:solidFill>
                  <a:schemeClr val="accent6"/>
                </a:solidFill>
              </a:rPr>
              <a:t> </a:t>
            </a:r>
            <a:r>
              <a:rPr lang="de-DE" sz="2000" b="1" dirty="0">
                <a:solidFill>
                  <a:schemeClr val="accent6"/>
                </a:solidFill>
              </a:rPr>
              <a:t>s</a:t>
            </a:r>
            <a:r>
              <a:rPr sz="2000" b="1" dirty="0">
                <a:solidFill>
                  <a:schemeClr val="accent6"/>
                </a:solidFill>
              </a:rPr>
              <a:t>top</a:t>
            </a:r>
            <a:endParaRPr lang="de-DE" sz="2000" dirty="0">
              <a:solidFill>
                <a:schemeClr val="accent6"/>
              </a:solidFill>
            </a:endParaRPr>
          </a:p>
          <a:p>
            <a:r>
              <a:rPr dirty="0" err="1"/>
              <a:t>Arresto</a:t>
            </a:r>
            <a:r>
              <a:rPr dirty="0"/>
              <a:t> </a:t>
            </a:r>
            <a:r>
              <a:rPr dirty="0" err="1"/>
              <a:t>monitorato</a:t>
            </a:r>
            <a:endParaRPr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/>
              <a:t>La </a:t>
            </a:r>
            <a:r>
              <a:rPr sz="1600" dirty="0" err="1"/>
              <a:t>trasmissione</a:t>
            </a:r>
            <a:r>
              <a:rPr sz="1600" dirty="0"/>
              <a:t> </a:t>
            </a:r>
            <a:r>
              <a:rPr sz="1600" dirty="0" err="1"/>
              <a:t>rimane</a:t>
            </a:r>
            <a:r>
              <a:rPr sz="1600" dirty="0"/>
              <a:t> </a:t>
            </a:r>
            <a:r>
              <a:rPr sz="1600" dirty="0" err="1"/>
              <a:t>nei</a:t>
            </a:r>
            <a:r>
              <a:rPr sz="1600" dirty="0"/>
              <a:t> </a:t>
            </a:r>
            <a:r>
              <a:rPr sz="1600" dirty="0" err="1"/>
              <a:t>valori</a:t>
            </a:r>
            <a:r>
              <a:rPr sz="1600" dirty="0"/>
              <a:t> </a:t>
            </a:r>
            <a:r>
              <a:rPr sz="1600" dirty="0" err="1"/>
              <a:t>impostati</a:t>
            </a:r>
            <a:endParaRPr sz="16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sz="1600" dirty="0" err="1"/>
              <a:t>Ideale</a:t>
            </a:r>
            <a:r>
              <a:rPr sz="1600" dirty="0"/>
              <a:t> per un </a:t>
            </a:r>
            <a:r>
              <a:rPr sz="1600" dirty="0" err="1"/>
              <a:t>riavvio</a:t>
            </a:r>
            <a:r>
              <a:rPr sz="1600" dirty="0"/>
              <a:t> </a:t>
            </a:r>
            <a:r>
              <a:rPr sz="1600" dirty="0" err="1"/>
              <a:t>veloce</a:t>
            </a:r>
            <a:r>
              <a:rPr sz="1600" dirty="0"/>
              <a:t> in </a:t>
            </a:r>
            <a:r>
              <a:rPr sz="1600" dirty="0" err="1"/>
              <a:t>caso</a:t>
            </a:r>
            <a:r>
              <a:rPr sz="1600" dirty="0"/>
              <a:t> di </a:t>
            </a:r>
            <a:r>
              <a:rPr sz="1600" dirty="0" err="1"/>
              <a:t>carico</a:t>
            </a:r>
            <a:r>
              <a:rPr sz="1600" dirty="0"/>
              <a:t> e </a:t>
            </a:r>
            <a:r>
              <a:rPr sz="1600" dirty="0" err="1"/>
              <a:t>scarico</a:t>
            </a:r>
            <a:endParaRPr sz="1600" dirty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33CB66A-63F2-4090-A9DC-B8013CE58856}"/>
              </a:ext>
            </a:extLst>
          </p:cNvPr>
          <p:cNvSpPr/>
          <p:nvPr/>
        </p:nvSpPr>
        <p:spPr>
          <a:xfrm>
            <a:off x="10289210" y="5382467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400" b="1">
                <a:solidFill>
                  <a:schemeClr val="bg1"/>
                </a:solidFill>
              </a:rPr>
              <a:t>SS1</a:t>
            </a:r>
            <a:endParaRPr lang="de-DE" sz="2800" b="1" dirty="0">
              <a:solidFill>
                <a:schemeClr val="bg1"/>
              </a:solidFill>
            </a:endParaRPr>
          </a:p>
        </p:txBody>
      </p:sp>
      <p:cxnSp>
        <p:nvCxnSpPr>
          <p:cNvPr id="50" name="Gerade Verbindung 38">
            <a:extLst>
              <a:ext uri="{FF2B5EF4-FFF2-40B4-BE49-F238E27FC236}">
                <a16:creationId xmlns:a16="http://schemas.microsoft.com/office/drawing/2014/main" id="{A6A8EEDC-2DB0-4893-9345-256C35A54B85}"/>
              </a:ext>
            </a:extLst>
          </p:cNvPr>
          <p:cNvCxnSpPr>
            <a:cxnSpLocks/>
          </p:cNvCxnSpPr>
          <p:nvPr/>
        </p:nvCxnSpPr>
        <p:spPr bwMode="auto">
          <a:xfrm>
            <a:off x="9781082" y="5632838"/>
            <a:ext cx="4767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81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1" grpId="0" animBg="1"/>
      <p:bldP spid="51" grpId="1" animBg="1"/>
      <p:bldP spid="53" grpId="1" animBg="1"/>
      <p:bldP spid="52" grpId="0" animBg="1"/>
      <p:bldP spid="52" grpId="1" animBg="1"/>
      <p:bldP spid="42" grpId="0" animBg="1"/>
      <p:bldP spid="43" grpId="0" animBg="1"/>
      <p:bldP spid="44" grpId="0"/>
      <p:bldP spid="46" grpId="0"/>
      <p:bldP spid="49" grpId="0"/>
    </p:bld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204_STOBER PowerPoint MASTER-NEU.potx" id="{9A9BF9AB-6D36-458D-B346-E07579ECA746}" vid="{B9034752-CF20-4F4D-988C-90D3D095A2D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8" ma:contentTypeDescription="Ein neues Dokument erstellen." ma:contentTypeScope="" ma:versionID="75111de827aeaa4ae9e82ffcc604589f">
  <xsd:schema xmlns:xsd="http://www.w3.org/2001/XMLSchema" xmlns:xs="http://www.w3.org/2001/XMLSchema" xmlns:p="http://schemas.microsoft.com/office/2006/metadata/properties" xmlns:ns1="http://schemas.microsoft.com/sharepoint/v3" xmlns:ns2="4a8697f0-c76d-499e-be29-89ced1eddd9c" xmlns:ns3="352fe6d6-49b9-4a74-86bd-6ac6be2ee85c" targetNamespace="http://schemas.microsoft.com/office/2006/metadata/properties" ma:root="true" ma:fieldsID="53bf53a0af8eb4e5b3a3c3d7d3cdbdc5" ns1:_="" ns2:_="" ns3:_="">
    <xsd:import namespace="http://schemas.microsoft.com/sharepoint/v3"/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72530824-ba00-4a84-b969-a3175e7b7f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7919772-f54d-4b69-bbc9-641054ef1311}" ma:internalName="TaxCatchAll" ma:showField="CatchAllData" ma:web="352fe6d6-49b9-4a74-86bd-6ac6be2ee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a8697f0-c76d-499e-be29-89ced1eddd9c">
      <Terms xmlns="http://schemas.microsoft.com/office/infopath/2007/PartnerControls"/>
    </lcf76f155ced4ddcb4097134ff3c332f>
    <_ip_UnifiedCompliancePolicyProperties xmlns="http://schemas.microsoft.com/sharepoint/v3" xsi:nil="true"/>
    <TaxCatchAll xmlns="352fe6d6-49b9-4a74-86bd-6ac6be2ee85c" xsi:nil="true"/>
  </documentManagement>
</p:properties>
</file>

<file path=customXml/itemProps1.xml><?xml version="1.0" encoding="utf-8"?>
<ds:datastoreItem xmlns:ds="http://schemas.openxmlformats.org/officeDocument/2006/customXml" ds:itemID="{6F018CDD-3CA4-4792-818B-43420DCD64E5}"/>
</file>

<file path=customXml/itemProps2.xml><?xml version="1.0" encoding="utf-8"?>
<ds:datastoreItem xmlns:ds="http://schemas.openxmlformats.org/officeDocument/2006/customXml" ds:itemID="{6F9D6228-8A9A-46D0-B134-D233783309D8}"/>
</file>

<file path=customXml/itemProps3.xml><?xml version="1.0" encoding="utf-8"?>
<ds:datastoreItem xmlns:ds="http://schemas.openxmlformats.org/officeDocument/2006/customXml" ds:itemID="{72F7A71D-1A35-41F0-BEF6-5EEF1FAA71B9}"/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MASTER-12-12-17</Template>
  <TotalTime>0</TotalTime>
  <Words>1076</Words>
  <Application>Microsoft Office PowerPoint</Application>
  <PresentationFormat>Breitbild</PresentationFormat>
  <Paragraphs>237</Paragraphs>
  <Slides>20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Exo 2</vt:lpstr>
      <vt:lpstr>Wingdings</vt:lpstr>
      <vt:lpstr>Office</vt:lpstr>
      <vt:lpstr>Con l'azionamento SD6 STOBER andate sul sicuro </vt:lpstr>
      <vt:lpstr>BETTER SAFE THAN SORRY</vt:lpstr>
      <vt:lpstr>La filosofia di sicurezza di STOBER</vt:lpstr>
      <vt:lpstr>PowerPoint-Präsentation</vt:lpstr>
      <vt:lpstr>La nuova generazione all'insegna della sicurezza: SD6 con modulo di sicurezza SE6</vt:lpstr>
      <vt:lpstr>PowerPoint-Präsentation</vt:lpstr>
      <vt:lpstr>Arresto sicuro</vt:lpstr>
      <vt:lpstr>Limitazione sicura</vt:lpstr>
      <vt:lpstr>Monitoraggio sicuro della posizione</vt:lpstr>
      <vt:lpstr>Gestione sicura dei dispositivi di frenatura</vt:lpstr>
      <vt:lpstr>Reazioni possibili in caso di violazione dei valori limite</vt:lpstr>
      <vt:lpstr>Tempo di reazione come criterio di qualità</vt:lpstr>
      <vt:lpstr>Messa in funzione semplice e veloce</vt:lpstr>
      <vt:lpstr>Il nostro piano di assistenza è semplice</vt:lpstr>
      <vt:lpstr>Alte prestazioni e grande flessibilità con l'SD6</vt:lpstr>
      <vt:lpstr>La soluzione che fa per voi</vt:lpstr>
      <vt:lpstr>Accoppiamento del circuito intermedio e parametrizzazione flessibili </vt:lpstr>
      <vt:lpstr>Su misura grazie al concetto modulare delle interfacce</vt:lpstr>
      <vt:lpstr>BETTER SAFE THAN SORRY</vt:lpstr>
      <vt:lpstr>BETTER SAFE THAN SORRY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Göransson, Ulla</dc:creator>
  <cp:lastModifiedBy>Göransson, Ulla</cp:lastModifiedBy>
  <cp:revision>409</cp:revision>
  <dcterms:created xsi:type="dcterms:W3CDTF">2018-05-17T06:20:33Z</dcterms:created>
  <dcterms:modified xsi:type="dcterms:W3CDTF">2019-05-07T08:43:33Z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</Properties>
</file>