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18"/>
  </p:notesMasterIdLst>
  <p:sldIdLst>
    <p:sldId id="256" r:id="rId2"/>
    <p:sldId id="260" r:id="rId3"/>
    <p:sldId id="258" r:id="rId4"/>
    <p:sldId id="271" r:id="rId5"/>
    <p:sldId id="274" r:id="rId6"/>
    <p:sldId id="277" r:id="rId7"/>
    <p:sldId id="275" r:id="rId8"/>
    <p:sldId id="273" r:id="rId9"/>
    <p:sldId id="276" r:id="rId10"/>
    <p:sldId id="267" r:id="rId11"/>
    <p:sldId id="270" r:id="rId12"/>
    <p:sldId id="262" r:id="rId13"/>
    <p:sldId id="279" r:id="rId14"/>
    <p:sldId id="261" r:id="rId15"/>
    <p:sldId id="263" r:id="rId16"/>
    <p:sldId id="278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BC"/>
    <a:srgbClr val="003E74"/>
    <a:srgbClr val="004B88"/>
    <a:srgbClr val="006EB6"/>
    <a:srgbClr val="007FC4"/>
    <a:srgbClr val="6A9DD3"/>
    <a:srgbClr val="00386B"/>
    <a:srgbClr val="E94994"/>
    <a:srgbClr val="E6A025"/>
    <a:srgbClr val="FBF2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99E0C6-B1C6-4C4E-9F6B-7C17D8234F71}" v="1" dt="2021-11-11T10:59:06.4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80"/>
  </p:normalViewPr>
  <p:slideViewPr>
    <p:cSldViewPr snapToGrid="0" snapToObjects="1">
      <p:cViewPr varScale="1">
        <p:scale>
          <a:sx n="119" d="100"/>
          <a:sy n="119" d="100"/>
        </p:scale>
        <p:origin x="96" y="348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yering, Matthias" userId="26a28b04-4679-4e18-93f3-bfea86a13d9a" providerId="ADAL" clId="{6B99E0C6-B1C6-4C4E-9F6B-7C17D8234F71}"/>
    <pc:docChg chg="undo custSel addSld modSld">
      <pc:chgData name="Meyering, Matthias" userId="26a28b04-4679-4e18-93f3-bfea86a13d9a" providerId="ADAL" clId="{6B99E0C6-B1C6-4C4E-9F6B-7C17D8234F71}" dt="2021-11-11T11:47:27.169" v="590" actId="20577"/>
      <pc:docMkLst>
        <pc:docMk/>
      </pc:docMkLst>
      <pc:sldChg chg="modSp mod">
        <pc:chgData name="Meyering, Matthias" userId="26a28b04-4679-4e18-93f3-bfea86a13d9a" providerId="ADAL" clId="{6B99E0C6-B1C6-4C4E-9F6B-7C17D8234F71}" dt="2021-11-11T11:38:25.198" v="310" actId="15"/>
        <pc:sldMkLst>
          <pc:docMk/>
          <pc:sldMk cId="178367054" sldId="261"/>
        </pc:sldMkLst>
        <pc:spChg chg="mod">
          <ac:chgData name="Meyering, Matthias" userId="26a28b04-4679-4e18-93f3-bfea86a13d9a" providerId="ADAL" clId="{6B99E0C6-B1C6-4C4E-9F6B-7C17D8234F71}" dt="2021-11-11T11:38:25.198" v="310" actId="15"/>
          <ac:spMkLst>
            <pc:docMk/>
            <pc:sldMk cId="178367054" sldId="261"/>
            <ac:spMk id="3" creationId="{4447EAB2-CA81-4C07-9C71-EFB039D53B6D}"/>
          </ac:spMkLst>
        </pc:spChg>
      </pc:sldChg>
      <pc:sldChg chg="modSp mod">
        <pc:chgData name="Meyering, Matthias" userId="26a28b04-4679-4e18-93f3-bfea86a13d9a" providerId="ADAL" clId="{6B99E0C6-B1C6-4C4E-9F6B-7C17D8234F71}" dt="2021-11-11T11:37:20.082" v="307" actId="1076"/>
        <pc:sldMkLst>
          <pc:docMk/>
          <pc:sldMk cId="3262657201" sldId="262"/>
        </pc:sldMkLst>
        <pc:spChg chg="mod">
          <ac:chgData name="Meyering, Matthias" userId="26a28b04-4679-4e18-93f3-bfea86a13d9a" providerId="ADAL" clId="{6B99E0C6-B1C6-4C4E-9F6B-7C17D8234F71}" dt="2021-11-11T10:58:49.860" v="35" actId="20577"/>
          <ac:spMkLst>
            <pc:docMk/>
            <pc:sldMk cId="3262657201" sldId="262"/>
            <ac:spMk id="3" creationId="{47CD529F-D337-4DE5-93D9-F42B2043D78D}"/>
          </ac:spMkLst>
        </pc:spChg>
        <pc:spChg chg="mod">
          <ac:chgData name="Meyering, Matthias" userId="26a28b04-4679-4e18-93f3-bfea86a13d9a" providerId="ADAL" clId="{6B99E0C6-B1C6-4C4E-9F6B-7C17D8234F71}" dt="2021-11-11T11:37:20.082" v="307" actId="1076"/>
          <ac:spMkLst>
            <pc:docMk/>
            <pc:sldMk cId="3262657201" sldId="262"/>
            <ac:spMk id="4" creationId="{E3665A83-AF7F-4377-9D0E-E49503EA954B}"/>
          </ac:spMkLst>
        </pc:spChg>
        <pc:picChg chg="mod ord">
          <ac:chgData name="Meyering, Matthias" userId="26a28b04-4679-4e18-93f3-bfea86a13d9a" providerId="ADAL" clId="{6B99E0C6-B1C6-4C4E-9F6B-7C17D8234F71}" dt="2021-11-11T11:37:09.770" v="306" actId="1076"/>
          <ac:picMkLst>
            <pc:docMk/>
            <pc:sldMk cId="3262657201" sldId="262"/>
            <ac:picMk id="11" creationId="{C56C75A2-4AA3-4144-BAC1-4CD2E393A318}"/>
          </ac:picMkLst>
        </pc:picChg>
      </pc:sldChg>
      <pc:sldChg chg="modSp mod">
        <pc:chgData name="Meyering, Matthias" userId="26a28b04-4679-4e18-93f3-bfea86a13d9a" providerId="ADAL" clId="{6B99E0C6-B1C6-4C4E-9F6B-7C17D8234F71}" dt="2021-11-11T11:39:54.799" v="325" actId="20577"/>
        <pc:sldMkLst>
          <pc:docMk/>
          <pc:sldMk cId="225775752" sldId="263"/>
        </pc:sldMkLst>
        <pc:spChg chg="mod">
          <ac:chgData name="Meyering, Matthias" userId="26a28b04-4679-4e18-93f3-bfea86a13d9a" providerId="ADAL" clId="{6B99E0C6-B1C6-4C4E-9F6B-7C17D8234F71}" dt="2021-11-11T11:39:54.799" v="325" actId="20577"/>
          <ac:spMkLst>
            <pc:docMk/>
            <pc:sldMk cId="225775752" sldId="263"/>
            <ac:spMk id="3" creationId="{1D11BB33-B2D0-45D0-8505-FF518AC88D48}"/>
          </ac:spMkLst>
        </pc:spChg>
      </pc:sldChg>
      <pc:sldChg chg="modSp mod">
        <pc:chgData name="Meyering, Matthias" userId="26a28b04-4679-4e18-93f3-bfea86a13d9a" providerId="ADAL" clId="{6B99E0C6-B1C6-4C4E-9F6B-7C17D8234F71}" dt="2021-11-11T11:47:27.169" v="590" actId="20577"/>
        <pc:sldMkLst>
          <pc:docMk/>
          <pc:sldMk cId="2738847066" sldId="278"/>
        </pc:sldMkLst>
        <pc:spChg chg="mod">
          <ac:chgData name="Meyering, Matthias" userId="26a28b04-4679-4e18-93f3-bfea86a13d9a" providerId="ADAL" clId="{6B99E0C6-B1C6-4C4E-9F6B-7C17D8234F71}" dt="2021-11-11T11:47:27.169" v="590" actId="20577"/>
          <ac:spMkLst>
            <pc:docMk/>
            <pc:sldMk cId="2738847066" sldId="278"/>
            <ac:spMk id="3" creationId="{7479FAFE-D174-47A5-A018-5E4364510311}"/>
          </ac:spMkLst>
        </pc:spChg>
        <pc:picChg chg="mod">
          <ac:chgData name="Meyering, Matthias" userId="26a28b04-4679-4e18-93f3-bfea86a13d9a" providerId="ADAL" clId="{6B99E0C6-B1C6-4C4E-9F6B-7C17D8234F71}" dt="2021-11-11T11:41:30.350" v="340" actId="1076"/>
          <ac:picMkLst>
            <pc:docMk/>
            <pc:sldMk cId="2738847066" sldId="278"/>
            <ac:picMk id="4" creationId="{62551F34-4F6D-4843-8EA0-97CCBB00D4E0}"/>
          </ac:picMkLst>
        </pc:picChg>
        <pc:picChg chg="mod">
          <ac:chgData name="Meyering, Matthias" userId="26a28b04-4679-4e18-93f3-bfea86a13d9a" providerId="ADAL" clId="{6B99E0C6-B1C6-4C4E-9F6B-7C17D8234F71}" dt="2021-11-11T11:41:29.342" v="338" actId="1076"/>
          <ac:picMkLst>
            <pc:docMk/>
            <pc:sldMk cId="2738847066" sldId="278"/>
            <ac:picMk id="6" creationId="{24EF99E9-833E-4334-9BCD-8FE1D729BA94}"/>
          </ac:picMkLst>
        </pc:picChg>
      </pc:sldChg>
      <pc:sldChg chg="addSp delSp modSp new mod">
        <pc:chgData name="Meyering, Matthias" userId="26a28b04-4679-4e18-93f3-bfea86a13d9a" providerId="ADAL" clId="{6B99E0C6-B1C6-4C4E-9F6B-7C17D8234F71}" dt="2021-11-11T11:36:16.399" v="304" actId="20577"/>
        <pc:sldMkLst>
          <pc:docMk/>
          <pc:sldMk cId="163260401" sldId="279"/>
        </pc:sldMkLst>
        <pc:spChg chg="mod">
          <ac:chgData name="Meyering, Matthias" userId="26a28b04-4679-4e18-93f3-bfea86a13d9a" providerId="ADAL" clId="{6B99E0C6-B1C6-4C4E-9F6B-7C17D8234F71}" dt="2021-11-11T10:54:10.469" v="24" actId="20577"/>
          <ac:spMkLst>
            <pc:docMk/>
            <pc:sldMk cId="163260401" sldId="279"/>
            <ac:spMk id="2" creationId="{70B49620-12DE-437A-9B00-8265AF771B8E}"/>
          </ac:spMkLst>
        </pc:spChg>
        <pc:spChg chg="del mod">
          <ac:chgData name="Meyering, Matthias" userId="26a28b04-4679-4e18-93f3-bfea86a13d9a" providerId="ADAL" clId="{6B99E0C6-B1C6-4C4E-9F6B-7C17D8234F71}" dt="2021-11-11T10:57:53.982" v="30" actId="22"/>
          <ac:spMkLst>
            <pc:docMk/>
            <pc:sldMk cId="163260401" sldId="279"/>
            <ac:spMk id="3" creationId="{2ADC1B1B-4462-4366-B75E-DB39C85DD1A8}"/>
          </ac:spMkLst>
        </pc:spChg>
        <pc:spChg chg="add mod">
          <ac:chgData name="Meyering, Matthias" userId="26a28b04-4679-4e18-93f3-bfea86a13d9a" providerId="ADAL" clId="{6B99E0C6-B1C6-4C4E-9F6B-7C17D8234F71}" dt="2021-11-11T11:36:16.399" v="304" actId="20577"/>
          <ac:spMkLst>
            <pc:docMk/>
            <pc:sldMk cId="163260401" sldId="279"/>
            <ac:spMk id="8" creationId="{678859D9-340C-4BD7-BB9A-03D11F488FF9}"/>
          </ac:spMkLst>
        </pc:spChg>
        <pc:picChg chg="add mod">
          <ac:chgData name="Meyering, Matthias" userId="26a28b04-4679-4e18-93f3-bfea86a13d9a" providerId="ADAL" clId="{6B99E0C6-B1C6-4C4E-9F6B-7C17D8234F71}" dt="2021-11-11T10:56:19.585" v="28" actId="1076"/>
          <ac:picMkLst>
            <pc:docMk/>
            <pc:sldMk cId="163260401" sldId="279"/>
            <ac:picMk id="5" creationId="{2ACAA90E-0AD0-4CF9-A1A1-BA6606C8D82B}"/>
          </ac:picMkLst>
        </pc:picChg>
        <pc:picChg chg="add mod ord">
          <ac:chgData name="Meyering, Matthias" userId="26a28b04-4679-4e18-93f3-bfea86a13d9a" providerId="ADAL" clId="{6B99E0C6-B1C6-4C4E-9F6B-7C17D8234F71}" dt="2021-11-11T10:58:14.187" v="34" actId="1076"/>
          <ac:picMkLst>
            <pc:docMk/>
            <pc:sldMk cId="163260401" sldId="279"/>
            <ac:picMk id="7" creationId="{F9381D2D-0B7A-44BE-A901-FD1DD561108F}"/>
          </ac:picMkLst>
        </pc:picChg>
        <pc:picChg chg="add mod">
          <ac:chgData name="Meyering, Matthias" userId="26a28b04-4679-4e18-93f3-bfea86a13d9a" providerId="ADAL" clId="{6B99E0C6-B1C6-4C4E-9F6B-7C17D8234F71}" dt="2021-11-11T11:00:13.772" v="74" actId="1076"/>
          <ac:picMkLst>
            <pc:docMk/>
            <pc:sldMk cId="163260401" sldId="279"/>
            <ac:picMk id="10" creationId="{07B59338-208C-4828-BD49-523328BA163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TBDC02.stoeber.de\CCM\EKIS-Projekte%20Motoren\M1607_Hiperface-DSL\19-Pr&#252;ffeld\Versuche_Nacharbeit_2018\Teststand%20Helu%20Schleppkette\Auswertung_Versuche\Fehlerh&#228;ufiggkeit_Verlauf_zeitlich_bis_05_05_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ATBDC02\CCM\EKIS-Projekte%20Motoren\M1607_Hiperface-DSL\19-Pr&#252;ffeld\Versuche_Nacharbeit_2018\Teststand%20Helu%20Schleppkette\Auswertung_Versuche\Widerst&#228;nde_vs_Zyklenzahl\Leiterwiderstand_17000623_Pr&#252;fling88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lorian.Dreher\AppData\Local\Microsoft\Windows\INetCache\Content.Outlook\HSPK24VV\29000594_1092951_Pr&#252;fling%2092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37238652755208E-2"/>
          <c:y val="4.5202023364918631E-2"/>
          <c:w val="0.92036161868409816"/>
          <c:h val="0.8229160296682254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0214632"/>
        <c:axId val="800212008"/>
      </c:barChart>
      <c:catAx>
        <c:axId val="80021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0212008"/>
        <c:crosses val="autoZero"/>
        <c:auto val="1"/>
        <c:lblAlgn val="ctr"/>
        <c:lblOffset val="100"/>
        <c:noMultiLvlLbl val="0"/>
      </c:catAx>
      <c:valAx>
        <c:axId val="80021200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800214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4239921235104793E-2"/>
          <c:y val="0.13930555555555557"/>
          <c:w val="0.93790585319153674"/>
          <c:h val="0.63456838728492271"/>
        </c:manualLayout>
      </c:layout>
      <c:lineChart>
        <c:grouping val="standard"/>
        <c:varyColors val="0"/>
        <c:ser>
          <c:idx val="0"/>
          <c:order val="0"/>
          <c:tx>
            <c:v>Gesamtschirm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[Leiterwiderstand_17000623_Prüfling883.xlsx]Leiterwiderstand_17000623_Prüfl!$E$7:$E$107</c:f>
              <c:numCache>
                <c:formatCode>#,##0</c:formatCode>
                <c:ptCount val="101"/>
                <c:pt idx="0" formatCode="General">
                  <c:v>0</c:v>
                </c:pt>
                <c:pt idx="1">
                  <c:v>10000</c:v>
                </c:pt>
                <c:pt idx="2">
                  <c:v>20000</c:v>
                </c:pt>
                <c:pt idx="3">
                  <c:v>30000</c:v>
                </c:pt>
                <c:pt idx="4">
                  <c:v>31926</c:v>
                </c:pt>
                <c:pt idx="5">
                  <c:v>41926</c:v>
                </c:pt>
                <c:pt idx="6">
                  <c:v>51926</c:v>
                </c:pt>
                <c:pt idx="7">
                  <c:v>61926</c:v>
                </c:pt>
                <c:pt idx="8">
                  <c:v>71926</c:v>
                </c:pt>
                <c:pt idx="9">
                  <c:v>81926</c:v>
                </c:pt>
                <c:pt idx="10">
                  <c:v>91926</c:v>
                </c:pt>
                <c:pt idx="11">
                  <c:v>101926</c:v>
                </c:pt>
                <c:pt idx="12">
                  <c:v>111926</c:v>
                </c:pt>
                <c:pt idx="13">
                  <c:v>121926</c:v>
                </c:pt>
                <c:pt idx="14">
                  <c:v>131926</c:v>
                </c:pt>
                <c:pt idx="15">
                  <c:v>141926</c:v>
                </c:pt>
                <c:pt idx="16">
                  <c:v>151926</c:v>
                </c:pt>
                <c:pt idx="17">
                  <c:v>161926</c:v>
                </c:pt>
                <c:pt idx="18">
                  <c:v>171926</c:v>
                </c:pt>
                <c:pt idx="19">
                  <c:v>181926</c:v>
                </c:pt>
                <c:pt idx="20">
                  <c:v>182136</c:v>
                </c:pt>
                <c:pt idx="21">
                  <c:v>192136</c:v>
                </c:pt>
                <c:pt idx="22">
                  <c:v>202138</c:v>
                </c:pt>
                <c:pt idx="23">
                  <c:v>212138</c:v>
                </c:pt>
                <c:pt idx="24">
                  <c:v>222138</c:v>
                </c:pt>
                <c:pt idx="25">
                  <c:v>232138</c:v>
                </c:pt>
                <c:pt idx="26">
                  <c:v>242138</c:v>
                </c:pt>
                <c:pt idx="27">
                  <c:v>252138</c:v>
                </c:pt>
                <c:pt idx="28">
                  <c:v>262138</c:v>
                </c:pt>
                <c:pt idx="29">
                  <c:v>272138</c:v>
                </c:pt>
                <c:pt idx="30">
                  <c:v>282138</c:v>
                </c:pt>
                <c:pt idx="31">
                  <c:v>292138</c:v>
                </c:pt>
                <c:pt idx="32">
                  <c:v>302138</c:v>
                </c:pt>
                <c:pt idx="33">
                  <c:v>312138</c:v>
                </c:pt>
                <c:pt idx="34">
                  <c:v>322138</c:v>
                </c:pt>
                <c:pt idx="35">
                  <c:v>332138</c:v>
                </c:pt>
                <c:pt idx="36">
                  <c:v>342138</c:v>
                </c:pt>
                <c:pt idx="37">
                  <c:v>349953</c:v>
                </c:pt>
                <c:pt idx="38">
                  <c:v>359953</c:v>
                </c:pt>
                <c:pt idx="39">
                  <c:v>369953</c:v>
                </c:pt>
                <c:pt idx="40">
                  <c:v>379953</c:v>
                </c:pt>
                <c:pt idx="41">
                  <c:v>389953</c:v>
                </c:pt>
                <c:pt idx="42">
                  <c:v>399953</c:v>
                </c:pt>
                <c:pt idx="43">
                  <c:v>401693</c:v>
                </c:pt>
                <c:pt idx="44">
                  <c:v>411693</c:v>
                </c:pt>
                <c:pt idx="45">
                  <c:v>421693</c:v>
                </c:pt>
                <c:pt idx="46">
                  <c:v>431693</c:v>
                </c:pt>
                <c:pt idx="47">
                  <c:v>441693</c:v>
                </c:pt>
                <c:pt idx="48">
                  <c:v>451693</c:v>
                </c:pt>
                <c:pt idx="49">
                  <c:v>461693</c:v>
                </c:pt>
                <c:pt idx="50">
                  <c:v>471697</c:v>
                </c:pt>
                <c:pt idx="51">
                  <c:v>476539</c:v>
                </c:pt>
                <c:pt idx="52">
                  <c:v>486539</c:v>
                </c:pt>
                <c:pt idx="53">
                  <c:v>496539</c:v>
                </c:pt>
                <c:pt idx="54">
                  <c:v>506539</c:v>
                </c:pt>
                <c:pt idx="55">
                  <c:v>516539</c:v>
                </c:pt>
                <c:pt idx="56">
                  <c:v>526539</c:v>
                </c:pt>
                <c:pt idx="57">
                  <c:v>530387</c:v>
                </c:pt>
                <c:pt idx="58">
                  <c:v>540387</c:v>
                </c:pt>
                <c:pt idx="59">
                  <c:v>550387</c:v>
                </c:pt>
                <c:pt idx="60">
                  <c:v>560387</c:v>
                </c:pt>
                <c:pt idx="61">
                  <c:v>570387</c:v>
                </c:pt>
                <c:pt idx="62">
                  <c:v>580387</c:v>
                </c:pt>
                <c:pt idx="63">
                  <c:v>590387</c:v>
                </c:pt>
                <c:pt idx="64">
                  <c:v>600387</c:v>
                </c:pt>
                <c:pt idx="65">
                  <c:v>610387</c:v>
                </c:pt>
                <c:pt idx="66">
                  <c:v>620387</c:v>
                </c:pt>
                <c:pt idx="67">
                  <c:v>630388</c:v>
                </c:pt>
                <c:pt idx="68">
                  <c:v>640388</c:v>
                </c:pt>
                <c:pt idx="69">
                  <c:v>650388</c:v>
                </c:pt>
                <c:pt idx="70">
                  <c:v>660388</c:v>
                </c:pt>
                <c:pt idx="71">
                  <c:v>670388</c:v>
                </c:pt>
                <c:pt idx="72">
                  <c:v>680388</c:v>
                </c:pt>
                <c:pt idx="73">
                  <c:v>690388</c:v>
                </c:pt>
                <c:pt idx="74">
                  <c:v>700388</c:v>
                </c:pt>
                <c:pt idx="75">
                  <c:v>710388</c:v>
                </c:pt>
                <c:pt idx="76">
                  <c:v>719822</c:v>
                </c:pt>
                <c:pt idx="77">
                  <c:v>729822</c:v>
                </c:pt>
                <c:pt idx="78">
                  <c:v>739822</c:v>
                </c:pt>
                <c:pt idx="79">
                  <c:v>749822</c:v>
                </c:pt>
                <c:pt idx="80">
                  <c:v>759822</c:v>
                </c:pt>
                <c:pt idx="81">
                  <c:v>769822</c:v>
                </c:pt>
                <c:pt idx="82">
                  <c:v>779823</c:v>
                </c:pt>
                <c:pt idx="83">
                  <c:v>789823</c:v>
                </c:pt>
                <c:pt idx="84">
                  <c:v>799823</c:v>
                </c:pt>
                <c:pt idx="85">
                  <c:v>809823</c:v>
                </c:pt>
                <c:pt idx="86">
                  <c:v>819823</c:v>
                </c:pt>
                <c:pt idx="87">
                  <c:v>829823</c:v>
                </c:pt>
                <c:pt idx="88">
                  <c:v>839823</c:v>
                </c:pt>
                <c:pt idx="89">
                  <c:v>870211</c:v>
                </c:pt>
                <c:pt idx="90">
                  <c:v>880212</c:v>
                </c:pt>
                <c:pt idx="91">
                  <c:v>890213</c:v>
                </c:pt>
                <c:pt idx="92">
                  <c:v>894821</c:v>
                </c:pt>
                <c:pt idx="93">
                  <c:v>904829</c:v>
                </c:pt>
                <c:pt idx="94">
                  <c:v>914829</c:v>
                </c:pt>
                <c:pt idx="95">
                  <c:v>924829</c:v>
                </c:pt>
                <c:pt idx="96">
                  <c:v>934829</c:v>
                </c:pt>
                <c:pt idx="97">
                  <c:v>944829</c:v>
                </c:pt>
                <c:pt idx="98">
                  <c:v>954829</c:v>
                </c:pt>
                <c:pt idx="99">
                  <c:v>964829</c:v>
                </c:pt>
                <c:pt idx="100">
                  <c:v>974829</c:v>
                </c:pt>
              </c:numCache>
            </c:numRef>
          </c:cat>
          <c:val>
            <c:numRef>
              <c:f>[Leiterwiderstand_17000623_Prüfling883.xlsx]Leiterwiderstand_17000623_Prüfl!$G$7:$G$107</c:f>
              <c:numCache>
                <c:formatCode>General</c:formatCode>
                <c:ptCount val="101"/>
                <c:pt idx="0">
                  <c:v>6.0350000000000001</c:v>
                </c:pt>
                <c:pt idx="1">
                  <c:v>4.8840000000000003</c:v>
                </c:pt>
                <c:pt idx="2">
                  <c:v>4.827</c:v>
                </c:pt>
                <c:pt idx="3">
                  <c:v>4.9400000000000004</c:v>
                </c:pt>
                <c:pt idx="4">
                  <c:v>4.9029999999999996</c:v>
                </c:pt>
                <c:pt idx="5">
                  <c:v>5.5810000000000004</c:v>
                </c:pt>
                <c:pt idx="6">
                  <c:v>6.5430000000000001</c:v>
                </c:pt>
                <c:pt idx="7">
                  <c:v>7.2030000000000003</c:v>
                </c:pt>
                <c:pt idx="8">
                  <c:v>6.9960000000000004</c:v>
                </c:pt>
                <c:pt idx="9">
                  <c:v>7.24</c:v>
                </c:pt>
                <c:pt idx="10">
                  <c:v>8.3529999999999998</c:v>
                </c:pt>
                <c:pt idx="11">
                  <c:v>9.2759999999999998</c:v>
                </c:pt>
                <c:pt idx="12">
                  <c:v>13.143000000000001</c:v>
                </c:pt>
                <c:pt idx="13">
                  <c:v>17.082000000000001</c:v>
                </c:pt>
                <c:pt idx="14">
                  <c:v>15.762</c:v>
                </c:pt>
                <c:pt idx="15">
                  <c:v>17.629000000000001</c:v>
                </c:pt>
                <c:pt idx="16">
                  <c:v>20.757999999999999</c:v>
                </c:pt>
                <c:pt idx="17">
                  <c:v>20.76</c:v>
                </c:pt>
                <c:pt idx="18">
                  <c:v>25.736000000000001</c:v>
                </c:pt>
                <c:pt idx="19">
                  <c:v>21.568999999999999</c:v>
                </c:pt>
                <c:pt idx="20">
                  <c:v>24.661000000000001</c:v>
                </c:pt>
                <c:pt idx="21">
                  <c:v>29.053999999999998</c:v>
                </c:pt>
                <c:pt idx="22">
                  <c:v>22.681999999999999</c:v>
                </c:pt>
                <c:pt idx="23">
                  <c:v>39.103000000000002</c:v>
                </c:pt>
                <c:pt idx="24">
                  <c:v>38.65</c:v>
                </c:pt>
                <c:pt idx="25">
                  <c:v>29.260999999999999</c:v>
                </c:pt>
                <c:pt idx="26">
                  <c:v>67.558999999999997</c:v>
                </c:pt>
                <c:pt idx="27">
                  <c:v>105.752</c:v>
                </c:pt>
                <c:pt idx="28">
                  <c:v>71.72</c:v>
                </c:pt>
                <c:pt idx="29">
                  <c:v>92.685000000000002</c:v>
                </c:pt>
                <c:pt idx="30">
                  <c:v>78.602000000000004</c:v>
                </c:pt>
                <c:pt idx="31">
                  <c:v>95.268000000000001</c:v>
                </c:pt>
                <c:pt idx="32">
                  <c:v>71.983999999999995</c:v>
                </c:pt>
                <c:pt idx="33">
                  <c:v>120.89100000000001</c:v>
                </c:pt>
                <c:pt idx="34">
                  <c:v>109.239</c:v>
                </c:pt>
                <c:pt idx="35">
                  <c:v>119.77800000000001</c:v>
                </c:pt>
                <c:pt idx="36">
                  <c:v>98.284999999999997</c:v>
                </c:pt>
                <c:pt idx="37">
                  <c:v>166.91300000000001</c:v>
                </c:pt>
                <c:pt idx="38">
                  <c:v>182.56200000000001</c:v>
                </c:pt>
                <c:pt idx="39">
                  <c:v>35.802999999999997</c:v>
                </c:pt>
                <c:pt idx="40">
                  <c:v>163.5</c:v>
                </c:pt>
                <c:pt idx="41">
                  <c:v>218.81800000000001</c:v>
                </c:pt>
                <c:pt idx="42">
                  <c:v>103.88500000000001</c:v>
                </c:pt>
                <c:pt idx="43">
                  <c:v>171.66399999999999</c:v>
                </c:pt>
                <c:pt idx="44">
                  <c:v>118.968</c:v>
                </c:pt>
                <c:pt idx="45">
                  <c:v>203.904</c:v>
                </c:pt>
                <c:pt idx="46">
                  <c:v>208.655</c:v>
                </c:pt>
                <c:pt idx="47">
                  <c:v>225.416</c:v>
                </c:pt>
                <c:pt idx="48">
                  <c:v>209.744</c:v>
                </c:pt>
                <c:pt idx="49">
                  <c:v>434.76900000000001</c:v>
                </c:pt>
                <c:pt idx="50">
                  <c:v>140.95099999999999</c:v>
                </c:pt>
                <c:pt idx="51">
                  <c:v>110.804</c:v>
                </c:pt>
                <c:pt idx="52">
                  <c:v>102.923</c:v>
                </c:pt>
                <c:pt idx="53">
                  <c:v>315.42500000000001</c:v>
                </c:pt>
                <c:pt idx="54">
                  <c:v>423.64600000000002</c:v>
                </c:pt>
                <c:pt idx="55">
                  <c:v>198.66300000000001</c:v>
                </c:pt>
                <c:pt idx="56">
                  <c:v>584.28</c:v>
                </c:pt>
                <c:pt idx="57">
                  <c:v>434.48899999999998</c:v>
                </c:pt>
                <c:pt idx="58">
                  <c:v>250.56700000000001</c:v>
                </c:pt>
                <c:pt idx="59">
                  <c:v>250.66200000000001</c:v>
                </c:pt>
                <c:pt idx="60">
                  <c:v>169.1</c:v>
                </c:pt>
                <c:pt idx="61">
                  <c:v>248.11600000000001</c:v>
                </c:pt>
                <c:pt idx="62">
                  <c:v>143.61000000000001</c:v>
                </c:pt>
                <c:pt idx="63">
                  <c:v>164.89599999999999</c:v>
                </c:pt>
                <c:pt idx="64">
                  <c:v>190.952</c:v>
                </c:pt>
                <c:pt idx="65">
                  <c:v>167.554</c:v>
                </c:pt>
                <c:pt idx="66">
                  <c:v>122.456</c:v>
                </c:pt>
                <c:pt idx="67">
                  <c:v>225.77500000000001</c:v>
                </c:pt>
                <c:pt idx="68">
                  <c:v>173.81299999999999</c:v>
                </c:pt>
                <c:pt idx="69">
                  <c:v>231.33600000000001</c:v>
                </c:pt>
                <c:pt idx="70">
                  <c:v>271.33699999999999</c:v>
                </c:pt>
                <c:pt idx="71">
                  <c:v>163.19900000000001</c:v>
                </c:pt>
                <c:pt idx="72">
                  <c:v>192.441</c:v>
                </c:pt>
                <c:pt idx="73">
                  <c:v>192.524</c:v>
                </c:pt>
                <c:pt idx="74">
                  <c:v>199.078</c:v>
                </c:pt>
                <c:pt idx="75">
                  <c:v>122.60599999999999</c:v>
                </c:pt>
                <c:pt idx="76">
                  <c:v>176.923</c:v>
                </c:pt>
                <c:pt idx="77">
                  <c:v>222.68799999999999</c:v>
                </c:pt>
                <c:pt idx="78">
                  <c:v>180.393</c:v>
                </c:pt>
                <c:pt idx="79">
                  <c:v>244.53399999999999</c:v>
                </c:pt>
                <c:pt idx="80">
                  <c:v>182.298</c:v>
                </c:pt>
                <c:pt idx="81">
                  <c:v>391.21699999999998</c:v>
                </c:pt>
                <c:pt idx="82">
                  <c:v>194.64699999999999</c:v>
                </c:pt>
                <c:pt idx="83">
                  <c:v>280.74</c:v>
                </c:pt>
                <c:pt idx="84">
                  <c:v>174.37899999999999</c:v>
                </c:pt>
                <c:pt idx="85">
                  <c:v>161.97300000000001</c:v>
                </c:pt>
                <c:pt idx="86">
                  <c:v>162.84100000000001</c:v>
                </c:pt>
                <c:pt idx="87">
                  <c:v>142.667</c:v>
                </c:pt>
                <c:pt idx="88">
                  <c:v>129.69499999999999</c:v>
                </c:pt>
                <c:pt idx="89">
                  <c:v>115.065</c:v>
                </c:pt>
                <c:pt idx="90">
                  <c:v>130.6</c:v>
                </c:pt>
                <c:pt idx="91">
                  <c:v>72.7</c:v>
                </c:pt>
                <c:pt idx="92">
                  <c:v>154.69399999999999</c:v>
                </c:pt>
                <c:pt idx="93">
                  <c:v>169.119</c:v>
                </c:pt>
                <c:pt idx="94">
                  <c:v>586.91999999999996</c:v>
                </c:pt>
                <c:pt idx="95">
                  <c:v>314.10500000000002</c:v>
                </c:pt>
                <c:pt idx="96">
                  <c:v>174.15299999999999</c:v>
                </c:pt>
                <c:pt idx="97">
                  <c:v>479.64100000000002</c:v>
                </c:pt>
                <c:pt idx="98">
                  <c:v>85.238</c:v>
                </c:pt>
                <c:pt idx="99">
                  <c:v>85.12</c:v>
                </c:pt>
                <c:pt idx="100">
                  <c:v>86.676000000000002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3B-4198-A77F-57A080EAC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300424"/>
        <c:axId val="540298456"/>
      </c:lineChart>
      <c:catAx>
        <c:axId val="54030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0298456"/>
        <c:crosses val="autoZero"/>
        <c:auto val="1"/>
        <c:lblAlgn val="ctr"/>
        <c:lblOffset val="100"/>
        <c:noMultiLvlLbl val="0"/>
      </c:catAx>
      <c:valAx>
        <c:axId val="5402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4030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Änderung Leiterwiderstände 29000594 bis 522000 Zyklen</a:t>
            </a:r>
          </a:p>
        </c:rich>
      </c:tx>
      <c:layout>
        <c:manualLayout>
          <c:xMode val="edge"/>
          <c:yMode val="edge"/>
          <c:x val="0.26134346180301199"/>
          <c:y val="5.1348030190793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3343814330012427E-2"/>
          <c:y val="5.3068431663433377E-2"/>
          <c:w val="0.78606943719909073"/>
          <c:h val="0.66336254510641446"/>
        </c:manualLayout>
      </c:layout>
      <c:lineChart>
        <c:grouping val="standard"/>
        <c:varyColors val="0"/>
        <c:ser>
          <c:idx val="2"/>
          <c:order val="0"/>
          <c:tx>
            <c:strRef>
              <c:f>'Leiterwiderstände 29000594'!$C$5</c:f>
              <c:strCache>
                <c:ptCount val="1"/>
                <c:pt idx="0">
                  <c:v>Gesamtschirm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'Leiterwiderstände 29000594'!$A$7:$A$56</c:f>
              <c:numCache>
                <c:formatCode>General</c:formatCode>
                <c:ptCount val="49"/>
                <c:pt idx="0">
                  <c:v>10000</c:v>
                </c:pt>
                <c:pt idx="1">
                  <c:v>20000</c:v>
                </c:pt>
                <c:pt idx="2">
                  <c:v>30000</c:v>
                </c:pt>
                <c:pt idx="3">
                  <c:v>40000</c:v>
                </c:pt>
                <c:pt idx="4">
                  <c:v>50000</c:v>
                </c:pt>
                <c:pt idx="5">
                  <c:v>66831</c:v>
                </c:pt>
                <c:pt idx="6">
                  <c:v>76831</c:v>
                </c:pt>
                <c:pt idx="7">
                  <c:v>86831</c:v>
                </c:pt>
                <c:pt idx="8">
                  <c:v>96838</c:v>
                </c:pt>
                <c:pt idx="9">
                  <c:v>106838</c:v>
                </c:pt>
                <c:pt idx="10">
                  <c:v>116838</c:v>
                </c:pt>
                <c:pt idx="11">
                  <c:v>126838</c:v>
                </c:pt>
                <c:pt idx="12">
                  <c:v>136838</c:v>
                </c:pt>
                <c:pt idx="13">
                  <c:v>146838</c:v>
                </c:pt>
                <c:pt idx="14">
                  <c:v>156839</c:v>
                </c:pt>
                <c:pt idx="15">
                  <c:v>166839</c:v>
                </c:pt>
                <c:pt idx="16">
                  <c:v>176839</c:v>
                </c:pt>
                <c:pt idx="17">
                  <c:v>186839</c:v>
                </c:pt>
                <c:pt idx="18">
                  <c:v>196839</c:v>
                </c:pt>
                <c:pt idx="19">
                  <c:v>206839</c:v>
                </c:pt>
                <c:pt idx="20">
                  <c:v>216848</c:v>
                </c:pt>
                <c:pt idx="21">
                  <c:v>226848</c:v>
                </c:pt>
                <c:pt idx="22">
                  <c:v>236849</c:v>
                </c:pt>
                <c:pt idx="23">
                  <c:v>246849</c:v>
                </c:pt>
                <c:pt idx="24">
                  <c:v>256849</c:v>
                </c:pt>
                <c:pt idx="25">
                  <c:v>287778</c:v>
                </c:pt>
                <c:pt idx="26">
                  <c:v>297778</c:v>
                </c:pt>
                <c:pt idx="27">
                  <c:v>307782</c:v>
                </c:pt>
                <c:pt idx="28">
                  <c:v>317782</c:v>
                </c:pt>
                <c:pt idx="29">
                  <c:v>327782</c:v>
                </c:pt>
                <c:pt idx="30">
                  <c:v>337782</c:v>
                </c:pt>
                <c:pt idx="31">
                  <c:v>347782</c:v>
                </c:pt>
                <c:pt idx="32">
                  <c:v>357782</c:v>
                </c:pt>
                <c:pt idx="33">
                  <c:v>367782</c:v>
                </c:pt>
                <c:pt idx="34">
                  <c:v>377782</c:v>
                </c:pt>
                <c:pt idx="35">
                  <c:v>381939</c:v>
                </c:pt>
                <c:pt idx="36">
                  <c:v>391939</c:v>
                </c:pt>
                <c:pt idx="37">
                  <c:v>401939</c:v>
                </c:pt>
                <c:pt idx="38">
                  <c:v>411940</c:v>
                </c:pt>
                <c:pt idx="39">
                  <c:v>421940</c:v>
                </c:pt>
                <c:pt idx="40">
                  <c:v>431940</c:v>
                </c:pt>
                <c:pt idx="41">
                  <c:v>441940</c:v>
                </c:pt>
                <c:pt idx="42">
                  <c:v>451940</c:v>
                </c:pt>
                <c:pt idx="43">
                  <c:v>461940</c:v>
                </c:pt>
                <c:pt idx="44">
                  <c:v>471940</c:v>
                </c:pt>
                <c:pt idx="45">
                  <c:v>481941</c:v>
                </c:pt>
                <c:pt idx="46">
                  <c:v>491941</c:v>
                </c:pt>
                <c:pt idx="47">
                  <c:v>501941</c:v>
                </c:pt>
                <c:pt idx="48">
                  <c:v>511952</c:v>
                </c:pt>
              </c:numCache>
              <c:extLst/>
            </c:numRef>
          </c:cat>
          <c:val>
            <c:numRef>
              <c:f>'Leiterwiderstände 29000594'!$C$6:$C$56</c:f>
              <c:numCache>
                <c:formatCode>General</c:formatCode>
                <c:ptCount val="50"/>
                <c:pt idx="0">
                  <c:v>7.0430000000000001</c:v>
                </c:pt>
                <c:pt idx="1">
                  <c:v>7.1210000000000004</c:v>
                </c:pt>
                <c:pt idx="2">
                  <c:v>7.1470000000000002</c:v>
                </c:pt>
                <c:pt idx="3">
                  <c:v>7.173</c:v>
                </c:pt>
                <c:pt idx="4">
                  <c:v>7.0170000000000003</c:v>
                </c:pt>
                <c:pt idx="5">
                  <c:v>7.0190000000000001</c:v>
                </c:pt>
                <c:pt idx="6">
                  <c:v>7.1210000000000004</c:v>
                </c:pt>
                <c:pt idx="7">
                  <c:v>7.2249999999999996</c:v>
                </c:pt>
                <c:pt idx="8">
                  <c:v>7.2510000000000003</c:v>
                </c:pt>
                <c:pt idx="9">
                  <c:v>7.2510000000000003</c:v>
                </c:pt>
                <c:pt idx="10">
                  <c:v>7.3550000000000004</c:v>
                </c:pt>
                <c:pt idx="11">
                  <c:v>7.3550000000000004</c:v>
                </c:pt>
                <c:pt idx="12">
                  <c:v>7.4059999999999997</c:v>
                </c:pt>
                <c:pt idx="13">
                  <c:v>7.3029999999999999</c:v>
                </c:pt>
                <c:pt idx="14">
                  <c:v>7.4320000000000004</c:v>
                </c:pt>
                <c:pt idx="15">
                  <c:v>7.484</c:v>
                </c:pt>
                <c:pt idx="16">
                  <c:v>7.3550000000000004</c:v>
                </c:pt>
                <c:pt idx="17">
                  <c:v>7.4589999999999996</c:v>
                </c:pt>
                <c:pt idx="18">
                  <c:v>7.51</c:v>
                </c:pt>
                <c:pt idx="19">
                  <c:v>7.5629999999999997</c:v>
                </c:pt>
                <c:pt idx="20">
                  <c:v>7.5629999999999997</c:v>
                </c:pt>
                <c:pt idx="21">
                  <c:v>7.5880000000000001</c:v>
                </c:pt>
                <c:pt idx="22">
                  <c:v>7.5880000000000001</c:v>
                </c:pt>
                <c:pt idx="23">
                  <c:v>7.5880000000000001</c:v>
                </c:pt>
                <c:pt idx="24">
                  <c:v>7.6669999999999998</c:v>
                </c:pt>
                <c:pt idx="25">
                  <c:v>7.718</c:v>
                </c:pt>
                <c:pt idx="26">
                  <c:v>7.6660000000000004</c:v>
                </c:pt>
                <c:pt idx="27">
                  <c:v>7.7709999999999999</c:v>
                </c:pt>
                <c:pt idx="28">
                  <c:v>7.8230000000000004</c:v>
                </c:pt>
                <c:pt idx="29">
                  <c:v>7.8490000000000002</c:v>
                </c:pt>
                <c:pt idx="30">
                  <c:v>7.9</c:v>
                </c:pt>
                <c:pt idx="31">
                  <c:v>7.8220000000000001</c:v>
                </c:pt>
                <c:pt idx="32">
                  <c:v>7.8479999999999999</c:v>
                </c:pt>
                <c:pt idx="33">
                  <c:v>7.952</c:v>
                </c:pt>
                <c:pt idx="34">
                  <c:v>7.9790000000000001</c:v>
                </c:pt>
                <c:pt idx="35">
                  <c:v>7.9790000000000001</c:v>
                </c:pt>
                <c:pt idx="36">
                  <c:v>7.694</c:v>
                </c:pt>
                <c:pt idx="37">
                  <c:v>7.952</c:v>
                </c:pt>
                <c:pt idx="38">
                  <c:v>7.77</c:v>
                </c:pt>
                <c:pt idx="39">
                  <c:v>7.835</c:v>
                </c:pt>
                <c:pt idx="40">
                  <c:v>7.8220000000000001</c:v>
                </c:pt>
                <c:pt idx="41">
                  <c:v>7.8490000000000002</c:v>
                </c:pt>
                <c:pt idx="42">
                  <c:v>7.8479999999999999</c:v>
                </c:pt>
                <c:pt idx="43">
                  <c:v>7.9260000000000002</c:v>
                </c:pt>
                <c:pt idx="44">
                  <c:v>7.8449999999999998</c:v>
                </c:pt>
                <c:pt idx="45">
                  <c:v>7.8369999999999997</c:v>
                </c:pt>
                <c:pt idx="46">
                  <c:v>7.8479999999999999</c:v>
                </c:pt>
                <c:pt idx="47">
                  <c:v>7.8739999999999997</c:v>
                </c:pt>
                <c:pt idx="48">
                  <c:v>7.835</c:v>
                </c:pt>
                <c:pt idx="49">
                  <c:v>7.8449999999999998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574-4A27-B237-372EF571D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408128"/>
        <c:axId val="551408520"/>
        <c:extLst/>
      </c:lineChart>
      <c:catAx>
        <c:axId val="5514081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/>
                  <a:t> Zyklen über Laufzeit</a:t>
                </a:r>
              </a:p>
            </c:rich>
          </c:tx>
          <c:layout>
            <c:manualLayout>
              <c:xMode val="edge"/>
              <c:yMode val="edge"/>
              <c:x val="0.41245252767611573"/>
              <c:y val="0.890628695693610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1408520"/>
        <c:crosses val="autoZero"/>
        <c:auto val="1"/>
        <c:lblAlgn val="ctr"/>
        <c:lblOffset val="100"/>
        <c:noMultiLvlLbl val="0"/>
      </c:catAx>
      <c:valAx>
        <c:axId val="551408520"/>
        <c:scaling>
          <c:orientation val="minMax"/>
          <c:max val="10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err="1"/>
                  <a:t>Leiterwiderstand</a:t>
                </a:r>
                <a:r>
                  <a:rPr lang="en-US" b="1" dirty="0"/>
                  <a:t> [</a:t>
                </a:r>
                <a:r>
                  <a:rPr lang="el-GR" b="1" dirty="0"/>
                  <a:t>Ω</a:t>
                </a:r>
                <a:r>
                  <a:rPr lang="de-DE" b="1" dirty="0"/>
                  <a:t>km]</a:t>
                </a:r>
                <a:endParaRPr lang="el-GR" b="1" dirty="0"/>
              </a:p>
            </c:rich>
          </c:tx>
          <c:layout>
            <c:manualLayout>
              <c:xMode val="edge"/>
              <c:yMode val="edge"/>
              <c:x val="1.2570758223639671E-2"/>
              <c:y val="0.2695829344330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5140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32140716168015"/>
          <c:y val="0.41107641979535164"/>
          <c:w val="0.13867859283831985"/>
          <c:h val="0.22826246719160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62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236230"/>
            <a:ext cx="7987800" cy="460800"/>
          </a:xfrm>
        </p:spPr>
        <p:txBody>
          <a:bodyPr/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0391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7D36446-4890-4C7A-B7BF-2C48BA2A767E}"/>
              </a:ext>
            </a:extLst>
          </p:cNvPr>
          <p:cNvSpPr txBox="1"/>
          <p:nvPr userDrawn="1"/>
        </p:nvSpPr>
        <p:spPr>
          <a:xfrm>
            <a:off x="11355810" y="6368966"/>
            <a:ext cx="691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6C6ABED-404E-448B-BD51-26CFC95E0883}" type="slidenum">
              <a:rPr lang="de-DE" sz="1400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stoebergermany-my.sharepoint.com/personal/matthias_meyering_stoeber_de/Documents/Daten/02%20ST-Unterlagen/60%20Vertriebstagung/EMEA%20Sales%20Team/2021-03-04/Material/OCS%20Labortest.mp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OCS – </a:t>
            </a:r>
            <a:r>
              <a:rPr lang="de-DE" dirty="0" err="1"/>
              <a:t>One</a:t>
            </a:r>
            <a:r>
              <a:rPr lang="de-DE" dirty="0"/>
              <a:t> Cable Solution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EnDat</a:t>
            </a:r>
            <a:r>
              <a:rPr lang="de-DE" dirty="0"/>
              <a:t> 3 </a:t>
            </a:r>
            <a:r>
              <a:rPr lang="de-DE" dirty="0" err="1"/>
              <a:t>encoders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Confidential</a:t>
            </a:r>
            <a:r>
              <a:rPr lang="de-DE" dirty="0"/>
              <a:t> – </a:t>
            </a:r>
            <a:r>
              <a:rPr lang="de-DE" dirty="0" err="1"/>
              <a:t>For</a:t>
            </a:r>
            <a:r>
              <a:rPr lang="de-DE" dirty="0"/>
              <a:t> internal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73F655BD-3344-4186-96BF-B907FD62E86E}"/>
              </a:ext>
            </a:extLst>
          </p:cNvPr>
          <p:cNvCxnSpPr>
            <a:cxnSpLocks/>
          </p:cNvCxnSpPr>
          <p:nvPr/>
        </p:nvCxnSpPr>
        <p:spPr>
          <a:xfrm flipV="1">
            <a:off x="4269430" y="4590450"/>
            <a:ext cx="0" cy="955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A3440F0C-716A-47FA-B508-9E1A489F9529}"/>
              </a:ext>
            </a:extLst>
          </p:cNvPr>
          <p:cNvSpPr txBox="1"/>
          <p:nvPr/>
        </p:nvSpPr>
        <p:spPr>
          <a:xfrm>
            <a:off x="4181966" y="5545744"/>
            <a:ext cx="2941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First </a:t>
            </a:r>
            <a:r>
              <a:rPr lang="de-DE" dirty="0" err="1"/>
              <a:t>error</a:t>
            </a:r>
            <a:r>
              <a:rPr lang="de-DE" dirty="0"/>
              <a:t> after </a:t>
            </a:r>
            <a:r>
              <a:rPr lang="de-DE" dirty="0" err="1"/>
              <a:t>approx</a:t>
            </a:r>
            <a:r>
              <a:rPr lang="de-DE" dirty="0"/>
              <a:t>. 300.000 </a:t>
            </a:r>
            <a:r>
              <a:rPr lang="de-DE" dirty="0" err="1"/>
              <a:t>drag</a:t>
            </a:r>
            <a:r>
              <a:rPr lang="de-DE" dirty="0"/>
              <a:t> </a:t>
            </a:r>
            <a:r>
              <a:rPr lang="de-DE" dirty="0" err="1"/>
              <a:t>chain</a:t>
            </a:r>
            <a:r>
              <a:rPr lang="de-DE" dirty="0"/>
              <a:t> </a:t>
            </a:r>
            <a:r>
              <a:rPr lang="de-DE" dirty="0" err="1"/>
              <a:t>cycles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A4C0DD4-B6B9-47CA-8710-EEA4947CBB3B}"/>
              </a:ext>
            </a:extLst>
          </p:cNvPr>
          <p:cNvSpPr/>
          <p:nvPr/>
        </p:nvSpPr>
        <p:spPr>
          <a:xfrm>
            <a:off x="7955307" y="1331844"/>
            <a:ext cx="572493" cy="310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88F4B02-749F-4F29-B8D6-0FBE5D9B8C0E}"/>
              </a:ext>
            </a:extLst>
          </p:cNvPr>
          <p:cNvSpPr/>
          <p:nvPr/>
        </p:nvSpPr>
        <p:spPr>
          <a:xfrm>
            <a:off x="5809753" y="2510554"/>
            <a:ext cx="572493" cy="16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56F74616-38B8-4972-863B-48AC70CDBDD0}"/>
              </a:ext>
            </a:extLst>
          </p:cNvPr>
          <p:cNvGraphicFramePr>
            <a:graphicFrameLocks/>
          </p:cNvGraphicFramePr>
          <p:nvPr/>
        </p:nvGraphicFramePr>
        <p:xfrm>
          <a:off x="826175" y="1699369"/>
          <a:ext cx="10297698" cy="407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1442A2A2-3ADA-4456-AEB1-6EA591056A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8582570"/>
              </p:ext>
            </p:extLst>
          </p:nvPr>
        </p:nvGraphicFramePr>
        <p:xfrm>
          <a:off x="673969" y="1532021"/>
          <a:ext cx="10106326" cy="394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feld 9">
            <a:extLst>
              <a:ext uri="{FF2B5EF4-FFF2-40B4-BE49-F238E27FC236}">
                <a16:creationId xmlns:a16="http://schemas.microsoft.com/office/drawing/2014/main" id="{07E68715-25AF-4F3F-9DA0-A5AC8341E7F6}"/>
              </a:ext>
            </a:extLst>
          </p:cNvPr>
          <p:cNvSpPr txBox="1"/>
          <p:nvPr/>
        </p:nvSpPr>
        <p:spPr>
          <a:xfrm>
            <a:off x="306328" y="1641946"/>
            <a:ext cx="1732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Widerstand in [</a:t>
            </a:r>
            <a:r>
              <a:rPr lang="el-GR" dirty="0"/>
              <a:t>Ω/</a:t>
            </a:r>
            <a:r>
              <a:rPr lang="de-DE" dirty="0"/>
              <a:t>km]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C116E25-3CFD-486F-920F-66B4EBEA0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436" y="1278494"/>
            <a:ext cx="2352335" cy="1764251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4F2F5A82-F863-47E2-9313-4B3738AE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230747"/>
            <a:ext cx="8469993" cy="460800"/>
          </a:xfrm>
        </p:spPr>
        <p:txBody>
          <a:bodyPr>
            <a:normAutofit/>
          </a:bodyPr>
          <a:lstStyle/>
          <a:p>
            <a:r>
              <a:rPr lang="de-DE" dirty="0"/>
              <a:t>Hybrid </a:t>
            </a:r>
            <a:r>
              <a:rPr lang="de-DE" dirty="0" err="1"/>
              <a:t>cable</a:t>
            </a:r>
            <a:r>
              <a:rPr lang="de-DE" dirty="0"/>
              <a:t> gen. 1 </a:t>
            </a:r>
            <a:r>
              <a:rPr lang="de-DE" dirty="0" err="1"/>
              <a:t>resistance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=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wear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1E6F2E6-6EAD-41B9-8B9F-2AF34D8CD7C6}"/>
              </a:ext>
            </a:extLst>
          </p:cNvPr>
          <p:cNvSpPr txBox="1"/>
          <p:nvPr/>
        </p:nvSpPr>
        <p:spPr>
          <a:xfrm rot="2021706">
            <a:off x="8923212" y="1376203"/>
            <a:ext cx="3503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Cable gen. 1 </a:t>
            </a:r>
            <a:r>
              <a:rPr lang="de-DE" dirty="0" err="1">
                <a:solidFill>
                  <a:srgbClr val="FF0000"/>
                </a:solidFill>
              </a:rPr>
              <a:t>were</a:t>
            </a:r>
            <a:r>
              <a:rPr lang="de-DE" dirty="0">
                <a:solidFill>
                  <a:srgbClr val="FF0000"/>
                </a:solidFill>
              </a:rPr>
              <a:t> pure </a:t>
            </a:r>
            <a:r>
              <a:rPr lang="de-DE" dirty="0" err="1">
                <a:solidFill>
                  <a:srgbClr val="FF0000"/>
                </a:solidFill>
              </a:rPr>
              <a:t>test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cables</a:t>
            </a:r>
            <a:r>
              <a:rPr lang="de-DE" dirty="0">
                <a:solidFill>
                  <a:srgbClr val="FF0000"/>
                </a:solidFill>
              </a:rPr>
              <a:t>,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 err="1">
                <a:solidFill>
                  <a:srgbClr val="FF0000"/>
                </a:solidFill>
              </a:rPr>
              <a:t>were</a:t>
            </a:r>
            <a:r>
              <a:rPr lang="de-DE" dirty="0">
                <a:solidFill>
                  <a:srgbClr val="FF0000"/>
                </a:solidFill>
              </a:rPr>
              <a:t> not </a:t>
            </a:r>
            <a:r>
              <a:rPr lang="de-DE" dirty="0" err="1">
                <a:solidFill>
                  <a:srgbClr val="FF0000"/>
                </a:solidFill>
              </a:rPr>
              <a:t>delivered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customers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7BD0F29D-491B-400B-9F1A-4E2286C96559}"/>
              </a:ext>
            </a:extLst>
          </p:cNvPr>
          <p:cNvSpPr/>
          <p:nvPr/>
        </p:nvSpPr>
        <p:spPr>
          <a:xfrm>
            <a:off x="201478" y="3790950"/>
            <a:ext cx="493847" cy="1888150"/>
          </a:xfrm>
          <a:custGeom>
            <a:avLst/>
            <a:gdLst>
              <a:gd name="connsiteX0" fmla="*/ 493847 w 493847"/>
              <a:gd name="connsiteY0" fmla="*/ 0 h 1888150"/>
              <a:gd name="connsiteX1" fmla="*/ 36647 w 493847"/>
              <a:gd name="connsiteY1" fmla="*/ 933450 h 1888150"/>
              <a:gd name="connsiteX2" fmla="*/ 74747 w 493847"/>
              <a:gd name="connsiteY2" fmla="*/ 1724025 h 1888150"/>
              <a:gd name="connsiteX3" fmla="*/ 446222 w 493847"/>
              <a:gd name="connsiteY3" fmla="*/ 1876425 h 188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847" h="1888150">
                <a:moveTo>
                  <a:pt x="493847" y="0"/>
                </a:moveTo>
                <a:cubicBezTo>
                  <a:pt x="300172" y="323056"/>
                  <a:pt x="106497" y="646113"/>
                  <a:pt x="36647" y="933450"/>
                </a:cubicBezTo>
                <a:cubicBezTo>
                  <a:pt x="-33203" y="1220787"/>
                  <a:pt x="6485" y="1566863"/>
                  <a:pt x="74747" y="1724025"/>
                </a:cubicBezTo>
                <a:cubicBezTo>
                  <a:pt x="143009" y="1881187"/>
                  <a:pt x="352559" y="1908175"/>
                  <a:pt x="446222" y="187642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0B336F9-5BFC-46F2-905E-2C88383BDA26}"/>
              </a:ext>
            </a:extLst>
          </p:cNvPr>
          <p:cNvSpPr txBox="1"/>
          <p:nvPr/>
        </p:nvSpPr>
        <p:spPr>
          <a:xfrm>
            <a:off x="673969" y="5489830"/>
            <a:ext cx="1415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Steps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100!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AF13F2A-5F05-4BE2-90C4-F5C8A323815A}"/>
              </a:ext>
            </a:extLst>
          </p:cNvPr>
          <p:cNvSpPr txBox="1"/>
          <p:nvPr/>
        </p:nvSpPr>
        <p:spPr>
          <a:xfrm flipH="1">
            <a:off x="5086340" y="1552854"/>
            <a:ext cx="14468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Overall </a:t>
            </a:r>
            <a:r>
              <a:rPr lang="de-DE" sz="1400" dirty="0" err="1"/>
              <a:t>shield</a:t>
            </a:r>
            <a:endParaRPr lang="de-DE" sz="14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0D1C35-959C-4BD5-92C2-00E63D6EDB42}"/>
              </a:ext>
            </a:extLst>
          </p:cNvPr>
          <p:cNvSpPr txBox="1"/>
          <p:nvPr/>
        </p:nvSpPr>
        <p:spPr>
          <a:xfrm>
            <a:off x="338936" y="1622261"/>
            <a:ext cx="84362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Resistance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098C6EA-BD9F-4854-A9AD-586278BE8959}"/>
              </a:ext>
            </a:extLst>
          </p:cNvPr>
          <p:cNvSpPr txBox="1"/>
          <p:nvPr/>
        </p:nvSpPr>
        <p:spPr>
          <a:xfrm>
            <a:off x="10144727" y="5122684"/>
            <a:ext cx="1131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Cycle </a:t>
            </a:r>
            <a:r>
              <a:rPr lang="de-DE" sz="1200" dirty="0" err="1"/>
              <a:t>number</a:t>
            </a:r>
            <a:r>
              <a:rPr lang="de-DE" sz="1200" dirty="0"/>
              <a:t> </a:t>
            </a:r>
            <a:br>
              <a:rPr lang="de-DE" sz="1200" dirty="0"/>
            </a:b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cables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9007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17992-8254-44E0-9F48-647BDF92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230747"/>
            <a:ext cx="8469993" cy="460800"/>
          </a:xfrm>
        </p:spPr>
        <p:txBody>
          <a:bodyPr>
            <a:normAutofit/>
          </a:bodyPr>
          <a:lstStyle/>
          <a:p>
            <a:r>
              <a:rPr lang="de-DE" dirty="0"/>
              <a:t>Hybrid </a:t>
            </a:r>
            <a:r>
              <a:rPr lang="de-DE" dirty="0" err="1"/>
              <a:t>cable</a:t>
            </a:r>
            <a:r>
              <a:rPr lang="de-DE" dirty="0"/>
              <a:t> gen. 2.1 </a:t>
            </a:r>
            <a:r>
              <a:rPr lang="de-DE" dirty="0" err="1"/>
              <a:t>resistance</a:t>
            </a:r>
            <a:r>
              <a:rPr lang="de-DE" dirty="0"/>
              <a:t> </a:t>
            </a:r>
            <a:r>
              <a:rPr lang="de-DE" dirty="0" err="1"/>
              <a:t>change</a:t>
            </a:r>
            <a:r>
              <a:rPr lang="de-DE" dirty="0"/>
              <a:t> =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wear</a:t>
            </a:r>
            <a:endParaRPr lang="de-DE" dirty="0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011260"/>
              </p:ext>
            </p:extLst>
          </p:nvPr>
        </p:nvGraphicFramePr>
        <p:xfrm>
          <a:off x="1101213" y="2056432"/>
          <a:ext cx="9785965" cy="4108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827B74FE-D6A6-4B29-B457-26111A8ACC79}"/>
              </a:ext>
            </a:extLst>
          </p:cNvPr>
          <p:cNvSpPr/>
          <p:nvPr/>
        </p:nvSpPr>
        <p:spPr>
          <a:xfrm>
            <a:off x="2281084" y="1103721"/>
            <a:ext cx="762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aging of the overall screen could be significantly reduced.</a:t>
            </a:r>
            <a:r>
              <a:rPr lang="de-DE" sz="2400" dirty="0"/>
              <a:t> Target </a:t>
            </a:r>
            <a:r>
              <a:rPr lang="de-DE" sz="2400" dirty="0" err="1"/>
              <a:t>of</a:t>
            </a:r>
            <a:r>
              <a:rPr lang="de-DE" sz="2400" dirty="0"/>
              <a:t> 20 </a:t>
            </a:r>
            <a:r>
              <a:rPr lang="de-DE" sz="2400" dirty="0" err="1"/>
              <a:t>ohms</a:t>
            </a:r>
            <a:r>
              <a:rPr lang="de-DE" sz="2400" dirty="0"/>
              <a:t>/km not </a:t>
            </a:r>
            <a:r>
              <a:rPr lang="de-DE" sz="2400" dirty="0" err="1"/>
              <a:t>exceeded</a:t>
            </a:r>
            <a:r>
              <a:rPr lang="de-DE" sz="2400" dirty="0"/>
              <a:t>.</a:t>
            </a:r>
          </a:p>
        </p:txBody>
      </p:sp>
      <p:sp>
        <p:nvSpPr>
          <p:cNvPr id="3" name="Freihandform: Form 2">
            <a:extLst>
              <a:ext uri="{FF2B5EF4-FFF2-40B4-BE49-F238E27FC236}">
                <a16:creationId xmlns:a16="http://schemas.microsoft.com/office/drawing/2014/main" id="{ED457611-1B70-4B1B-BFF7-04922430D963}"/>
              </a:ext>
            </a:extLst>
          </p:cNvPr>
          <p:cNvSpPr/>
          <p:nvPr/>
        </p:nvSpPr>
        <p:spPr>
          <a:xfrm>
            <a:off x="810975" y="4667250"/>
            <a:ext cx="493847" cy="1247775"/>
          </a:xfrm>
          <a:custGeom>
            <a:avLst/>
            <a:gdLst>
              <a:gd name="connsiteX0" fmla="*/ 493847 w 493847"/>
              <a:gd name="connsiteY0" fmla="*/ 0 h 1888150"/>
              <a:gd name="connsiteX1" fmla="*/ 36647 w 493847"/>
              <a:gd name="connsiteY1" fmla="*/ 933450 h 1888150"/>
              <a:gd name="connsiteX2" fmla="*/ 74747 w 493847"/>
              <a:gd name="connsiteY2" fmla="*/ 1724025 h 1888150"/>
              <a:gd name="connsiteX3" fmla="*/ 446222 w 493847"/>
              <a:gd name="connsiteY3" fmla="*/ 1876425 h 188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3847" h="1888150">
                <a:moveTo>
                  <a:pt x="493847" y="0"/>
                </a:moveTo>
                <a:cubicBezTo>
                  <a:pt x="300172" y="323056"/>
                  <a:pt x="106497" y="646113"/>
                  <a:pt x="36647" y="933450"/>
                </a:cubicBezTo>
                <a:cubicBezTo>
                  <a:pt x="-33203" y="1220787"/>
                  <a:pt x="6485" y="1566863"/>
                  <a:pt x="74747" y="1724025"/>
                </a:cubicBezTo>
                <a:cubicBezTo>
                  <a:pt x="143009" y="1881187"/>
                  <a:pt x="352559" y="1908175"/>
                  <a:pt x="446222" y="187642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EEB3A6E-A575-4161-B510-B71970D63553}"/>
              </a:ext>
            </a:extLst>
          </p:cNvPr>
          <p:cNvSpPr txBox="1"/>
          <p:nvPr/>
        </p:nvSpPr>
        <p:spPr>
          <a:xfrm>
            <a:off x="1283466" y="5725755"/>
            <a:ext cx="109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0.5 </a:t>
            </a:r>
            <a:r>
              <a:rPr lang="de-DE" dirty="0" err="1">
                <a:solidFill>
                  <a:srgbClr val="FF0000"/>
                </a:solidFill>
              </a:rPr>
              <a:t>steps</a:t>
            </a:r>
            <a:r>
              <a:rPr lang="de-DE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ABEB28B-8F47-4A7C-A64A-56ACAEBC38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663" t="32675" r="20572" b="43485"/>
          <a:stretch/>
        </p:blipFill>
        <p:spPr>
          <a:xfrm rot="5400000">
            <a:off x="9662310" y="1936580"/>
            <a:ext cx="2449736" cy="121942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51E4993-AC89-4030-9BE6-B64F76F85B54}"/>
              </a:ext>
            </a:extLst>
          </p:cNvPr>
          <p:cNvSpPr txBox="1"/>
          <p:nvPr/>
        </p:nvSpPr>
        <p:spPr>
          <a:xfrm flipH="1">
            <a:off x="10025351" y="4057157"/>
            <a:ext cx="144682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/>
              <a:t>Overall </a:t>
            </a:r>
            <a:r>
              <a:rPr lang="de-DE" sz="1400" dirty="0" err="1"/>
              <a:t>shield</a:t>
            </a:r>
            <a:endParaRPr lang="de-DE" sz="1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07C1B9-85FD-4A8A-A3D3-51699BB83314}"/>
              </a:ext>
            </a:extLst>
          </p:cNvPr>
          <p:cNvSpPr txBox="1"/>
          <p:nvPr/>
        </p:nvSpPr>
        <p:spPr>
          <a:xfrm>
            <a:off x="3023286" y="2242447"/>
            <a:ext cx="27320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/>
              <a:t>Change </a:t>
            </a:r>
            <a:r>
              <a:rPr lang="de-DE" sz="1400" dirty="0" err="1"/>
              <a:t>overall</a:t>
            </a:r>
            <a:r>
              <a:rPr lang="de-DE" sz="1400" dirty="0"/>
              <a:t> </a:t>
            </a:r>
            <a:r>
              <a:rPr lang="de-DE" sz="1400" dirty="0" err="1"/>
              <a:t>shielding</a:t>
            </a:r>
            <a:r>
              <a:rPr lang="de-DE" sz="1400" dirty="0"/>
              <a:t> </a:t>
            </a:r>
            <a:r>
              <a:rPr lang="de-DE" sz="1400" dirty="0" err="1"/>
              <a:t>resistance</a:t>
            </a:r>
            <a:endParaRPr lang="de-DE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5BDD3E2-418E-4476-AE60-964A5796298D}"/>
              </a:ext>
            </a:extLst>
          </p:cNvPr>
          <p:cNvSpPr txBox="1"/>
          <p:nvPr/>
        </p:nvSpPr>
        <p:spPr>
          <a:xfrm>
            <a:off x="5058032" y="5725755"/>
            <a:ext cx="207593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dirty="0" err="1"/>
              <a:t>Cycles</a:t>
            </a:r>
            <a:r>
              <a:rPr lang="de-DE" sz="1400" dirty="0"/>
              <a:t> </a:t>
            </a:r>
            <a:r>
              <a:rPr lang="de-DE" sz="1400" dirty="0" err="1"/>
              <a:t>over</a:t>
            </a:r>
            <a:r>
              <a:rPr lang="de-DE" sz="1400" dirty="0"/>
              <a:t> </a:t>
            </a:r>
            <a:r>
              <a:rPr lang="de-DE" sz="1400" dirty="0" err="1"/>
              <a:t>runtime</a:t>
            </a:r>
            <a:endParaRPr lang="de-DE" sz="14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E66931C-F361-4E3E-993C-2D87E885D3AE}"/>
              </a:ext>
            </a:extLst>
          </p:cNvPr>
          <p:cNvSpPr txBox="1"/>
          <p:nvPr/>
        </p:nvSpPr>
        <p:spPr>
          <a:xfrm rot="16200000">
            <a:off x="836605" y="3891141"/>
            <a:ext cx="9693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/>
              <a:t>resistance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36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7414C-A555-4AD5-BE78-FA79F2C0B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OCS – </a:t>
            </a:r>
            <a:r>
              <a:rPr lang="de-DE" dirty="0" err="1"/>
              <a:t>new</a:t>
            </a:r>
            <a:r>
              <a:rPr lang="de-DE" dirty="0"/>
              <a:t> hybrid </a:t>
            </a:r>
            <a:r>
              <a:rPr lang="de-DE" dirty="0" err="1"/>
              <a:t>cables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2.1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CD529F-D337-4DE5-93D9-F42B2043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259999"/>
            <a:ext cx="7794375" cy="5039199"/>
          </a:xfrm>
        </p:spPr>
        <p:txBody>
          <a:bodyPr/>
          <a:lstStyle/>
          <a:p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cables</a:t>
            </a:r>
            <a:endParaRPr lang="de-DE" dirty="0"/>
          </a:p>
          <a:p>
            <a:pPr lvl="1"/>
            <a:r>
              <a:rPr lang="de-DE" dirty="0"/>
              <a:t>(4x1,5 + (2x0,75) + (2xAWG22)) </a:t>
            </a:r>
            <a:r>
              <a:rPr lang="de-DE" dirty="0" err="1"/>
              <a:t>with</a:t>
            </a:r>
            <a:r>
              <a:rPr lang="de-DE" dirty="0"/>
              <a:t> con.23</a:t>
            </a:r>
          </a:p>
          <a:p>
            <a:pPr lvl="1"/>
            <a:r>
              <a:rPr lang="de-DE" dirty="0"/>
              <a:t>(4x2,5 + (2x0,75) + (2xAWG22)) </a:t>
            </a:r>
            <a:r>
              <a:rPr lang="de-DE" dirty="0" err="1"/>
              <a:t>with</a:t>
            </a:r>
            <a:r>
              <a:rPr lang="de-DE" dirty="0"/>
              <a:t> con.23</a:t>
            </a:r>
          </a:p>
          <a:p>
            <a:r>
              <a:rPr lang="de-DE" dirty="0"/>
              <a:t>STÖBER </a:t>
            </a:r>
            <a:r>
              <a:rPr lang="de-DE" dirty="0" err="1"/>
              <a:t>imprint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cable</a:t>
            </a:r>
            <a:endParaRPr lang="de-DE" dirty="0"/>
          </a:p>
          <a:p>
            <a:pPr lvl="1"/>
            <a:r>
              <a:rPr lang="de-DE" dirty="0" err="1"/>
              <a:t>Exclusivity</a:t>
            </a:r>
            <a:endParaRPr lang="de-DE" dirty="0"/>
          </a:p>
          <a:p>
            <a:r>
              <a:rPr lang="en-US" dirty="0"/>
              <a:t>Technical framework for use in energy chains</a:t>
            </a:r>
          </a:p>
          <a:p>
            <a:pPr lvl="1"/>
            <a:r>
              <a:rPr lang="de-DE" dirty="0"/>
              <a:t>10 x D </a:t>
            </a:r>
            <a:r>
              <a:rPr lang="de-DE" dirty="0" err="1"/>
              <a:t>for</a:t>
            </a:r>
            <a:r>
              <a:rPr lang="de-DE" dirty="0"/>
              <a:t> multiple </a:t>
            </a:r>
            <a:r>
              <a:rPr lang="de-DE" dirty="0" err="1"/>
              <a:t>movements</a:t>
            </a:r>
            <a:endParaRPr lang="de-DE" dirty="0"/>
          </a:p>
          <a:p>
            <a:pPr lvl="1"/>
            <a:r>
              <a:rPr lang="de-DE" dirty="0"/>
              <a:t>5 m/s2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20 m </a:t>
            </a:r>
            <a:r>
              <a:rPr lang="de-DE" dirty="0" err="1"/>
              <a:t>distance</a:t>
            </a:r>
            <a:endParaRPr lang="de-DE" dirty="0"/>
          </a:p>
          <a:p>
            <a:pPr lvl="1"/>
            <a:r>
              <a:rPr lang="de-DE" dirty="0"/>
              <a:t>5 mio. </a:t>
            </a:r>
            <a:r>
              <a:rPr lang="de-DE" dirty="0" err="1"/>
              <a:t>bending</a:t>
            </a:r>
            <a:r>
              <a:rPr lang="de-DE" dirty="0"/>
              <a:t> </a:t>
            </a:r>
            <a:r>
              <a:rPr lang="de-DE" dirty="0" err="1"/>
              <a:t>cycles</a:t>
            </a:r>
            <a:endParaRPr lang="de-DE" dirty="0"/>
          </a:p>
          <a:p>
            <a:pPr lvl="1"/>
            <a:r>
              <a:rPr lang="de-DE" dirty="0"/>
              <a:t>4 m/s </a:t>
            </a:r>
            <a:r>
              <a:rPr lang="de-DE" dirty="0" err="1"/>
              <a:t>traversing</a:t>
            </a:r>
            <a:r>
              <a:rPr lang="de-DE" dirty="0"/>
              <a:t> </a:t>
            </a:r>
            <a:r>
              <a:rPr lang="de-DE" dirty="0" err="1"/>
              <a:t>speed</a:t>
            </a:r>
            <a:endParaRPr lang="de-DE" dirty="0"/>
          </a:p>
          <a:p>
            <a:pPr lvl="1"/>
            <a:r>
              <a:rPr lang="de-DE" dirty="0"/>
              <a:t>Torsion max. +/-30°/m</a:t>
            </a:r>
          </a:p>
          <a:p>
            <a:r>
              <a:rPr lang="de-DE" dirty="0"/>
              <a:t>Raw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cURus</a:t>
            </a:r>
            <a:endParaRPr lang="de-DE" dirty="0"/>
          </a:p>
          <a:p>
            <a:r>
              <a:rPr lang="de-DE" dirty="0"/>
              <a:t>Operation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motors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EZ705U_140 possible</a:t>
            </a:r>
          </a:p>
          <a:p>
            <a:endParaRPr lang="de-DE" dirty="0"/>
          </a:p>
        </p:txBody>
      </p:sp>
      <p:pic>
        <p:nvPicPr>
          <p:cNvPr id="9" name="Grafik 8" descr="Ein Bild, das drinnen, Kabel, orange, Fahrrad enthält.&#10;&#10;Automatisch generierte Beschreibung">
            <a:extLst>
              <a:ext uri="{FF2B5EF4-FFF2-40B4-BE49-F238E27FC236}">
                <a16:creationId xmlns:a16="http://schemas.microsoft.com/office/drawing/2014/main" id="{26D65AD0-B313-45AF-B0C6-E520D254D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115" y="1300083"/>
            <a:ext cx="2316640" cy="285055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3665A83-AF7F-4377-9D0E-E49503EA954B}"/>
              </a:ext>
            </a:extLst>
          </p:cNvPr>
          <p:cNvSpPr txBox="1"/>
          <p:nvPr/>
        </p:nvSpPr>
        <p:spPr>
          <a:xfrm>
            <a:off x="8479591" y="5327084"/>
            <a:ext cx="213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Fig. Hybrid </a:t>
            </a:r>
            <a:r>
              <a:rPr lang="de-DE" sz="1200" dirty="0" err="1"/>
              <a:t>cable</a:t>
            </a:r>
            <a:r>
              <a:rPr lang="de-DE" sz="1200" dirty="0"/>
              <a:t> gen. 2.1 </a:t>
            </a:r>
            <a:br>
              <a:rPr lang="de-DE" sz="1200" dirty="0"/>
            </a:br>
            <a:r>
              <a:rPr lang="de-DE" sz="1200" dirty="0"/>
              <a:t>(4x2,5 + (2x0,75) + (2xAWG22))</a:t>
            </a:r>
          </a:p>
        </p:txBody>
      </p:sp>
      <p:pic>
        <p:nvPicPr>
          <p:cNvPr id="11" name="Grafik 10" descr="Ein Bild, das drinnen, orange, sitzend, Zahnbürste enthält.&#10;&#10;Automatisch generierte Beschreibung">
            <a:extLst>
              <a:ext uri="{FF2B5EF4-FFF2-40B4-BE49-F238E27FC236}">
                <a16:creationId xmlns:a16="http://schemas.microsoft.com/office/drawing/2014/main" id="{C56C75A2-4AA3-4144-BAC1-4CD2E393A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800" y="3667124"/>
            <a:ext cx="2016813" cy="16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57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B49620-12DE-437A-9B00-8265AF77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Connection </a:t>
            </a:r>
            <a:r>
              <a:rPr lang="de-DE" dirty="0" err="1"/>
              <a:t>method</a:t>
            </a:r>
            <a:r>
              <a:rPr lang="de-DE" dirty="0"/>
              <a:t> </a:t>
            </a:r>
            <a:r>
              <a:rPr lang="de-DE" dirty="0" err="1"/>
              <a:t>manual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CAA90E-0AD0-4CF9-A1A1-BA6606C8D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321" y="1333500"/>
            <a:ext cx="2961694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9381D2D-0B7A-44BE-A901-FD1DD5611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25925" y="4075096"/>
            <a:ext cx="4603750" cy="2546674"/>
          </a:xfr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678859D9-340C-4BD7-BB9A-03D11F488FF9}"/>
              </a:ext>
            </a:extLst>
          </p:cNvPr>
          <p:cNvSpPr txBox="1">
            <a:spLocks/>
          </p:cNvSpPr>
          <p:nvPr/>
        </p:nvSpPr>
        <p:spPr>
          <a:xfrm>
            <a:off x="540000" y="1259998"/>
            <a:ext cx="5556000" cy="503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Includes</a:t>
            </a:r>
          </a:p>
          <a:p>
            <a:r>
              <a:rPr lang="de-DE" dirty="0"/>
              <a:t>Connection </a:t>
            </a:r>
            <a:r>
              <a:rPr lang="de-DE" dirty="0" err="1"/>
              <a:t>description</a:t>
            </a:r>
            <a:endParaRPr lang="de-DE" dirty="0"/>
          </a:p>
          <a:p>
            <a:r>
              <a:rPr lang="de-DE" dirty="0"/>
              <a:t>Technical Data</a:t>
            </a:r>
          </a:p>
          <a:p>
            <a:pPr lvl="1"/>
            <a:r>
              <a:rPr lang="de-DE" dirty="0"/>
              <a:t>Diameter</a:t>
            </a:r>
          </a:p>
          <a:p>
            <a:pPr lvl="1"/>
            <a:r>
              <a:rPr lang="de-DE" dirty="0" err="1"/>
              <a:t>Weights</a:t>
            </a:r>
            <a:endParaRPr lang="de-DE" dirty="0"/>
          </a:p>
          <a:p>
            <a:pPr lvl="1"/>
            <a:r>
              <a:rPr lang="de-DE" dirty="0" err="1"/>
              <a:t>Capacitance</a:t>
            </a:r>
            <a:r>
              <a:rPr lang="de-DE" dirty="0"/>
              <a:t> / </a:t>
            </a:r>
            <a:r>
              <a:rPr lang="de-DE" dirty="0" err="1"/>
              <a:t>Inductance</a:t>
            </a:r>
            <a:endParaRPr lang="de-DE" dirty="0"/>
          </a:p>
          <a:p>
            <a:r>
              <a:rPr lang="en-US" dirty="0"/>
              <a:t>Determining the cable code for ready-made cables in 3 </a:t>
            </a:r>
            <a:r>
              <a:rPr lang="de-DE" dirty="0" err="1"/>
              <a:t>steps</a:t>
            </a:r>
            <a:endParaRPr lang="de-DE" dirty="0"/>
          </a:p>
          <a:p>
            <a:r>
              <a:rPr lang="de-DE" dirty="0"/>
              <a:t>Ready-made hybrid </a:t>
            </a:r>
            <a:r>
              <a:rPr lang="de-DE" dirty="0" err="1"/>
              <a:t>cables</a:t>
            </a:r>
            <a:endParaRPr lang="de-DE" dirty="0"/>
          </a:p>
          <a:p>
            <a:pPr marL="685800" lvl="2">
              <a:spcBef>
                <a:spcPts val="1000"/>
              </a:spcBef>
            </a:pPr>
            <a:r>
              <a:rPr lang="de-DE" sz="1800" dirty="0"/>
              <a:t>List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ready-made</a:t>
            </a:r>
            <a:r>
              <a:rPr lang="de-DE" sz="1800" dirty="0"/>
              <a:t> </a:t>
            </a:r>
            <a:r>
              <a:rPr lang="de-DE" sz="1800" dirty="0" err="1"/>
              <a:t>cables</a:t>
            </a:r>
            <a:r>
              <a:rPr lang="de-DE" sz="1800" dirty="0"/>
              <a:t> (</a:t>
            </a:r>
            <a:r>
              <a:rPr lang="de-DE" sz="1800" dirty="0" err="1"/>
              <a:t>part</a:t>
            </a:r>
            <a:r>
              <a:rPr lang="de-DE" sz="1800" dirty="0"/>
              <a:t> </a:t>
            </a:r>
            <a:r>
              <a:rPr lang="de-DE" sz="1800" dirty="0" err="1"/>
              <a:t>numbers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different </a:t>
            </a:r>
            <a:r>
              <a:rPr lang="de-DE" sz="1800" dirty="0" err="1"/>
              <a:t>lengths</a:t>
            </a:r>
            <a:r>
              <a:rPr lang="de-DE" sz="1800" dirty="0"/>
              <a:t>)</a:t>
            </a:r>
          </a:p>
          <a:p>
            <a:r>
              <a:rPr lang="de-DE" dirty="0" err="1"/>
              <a:t>Accessories</a:t>
            </a:r>
            <a:endParaRPr lang="de-DE" dirty="0"/>
          </a:p>
          <a:p>
            <a:pPr lvl="1"/>
            <a:r>
              <a:rPr lang="de-DE" dirty="0"/>
              <a:t>TEP </a:t>
            </a:r>
            <a:r>
              <a:rPr lang="de-DE" dirty="0" err="1"/>
              <a:t>output</a:t>
            </a:r>
            <a:r>
              <a:rPr lang="de-DE" dirty="0"/>
              <a:t> </a:t>
            </a:r>
            <a:r>
              <a:rPr lang="de-DE" dirty="0" err="1"/>
              <a:t>chokes</a:t>
            </a:r>
            <a:endParaRPr lang="de-DE" dirty="0"/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B59338-208C-4828-BD49-523328BA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900" y="1523344"/>
            <a:ext cx="2825346" cy="22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0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A6B8-1278-48BD-8ABC-C297F999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OCS – </a:t>
            </a:r>
            <a:r>
              <a:rPr lang="de-DE" dirty="0" err="1"/>
              <a:t>measures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controller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7EAB2-CA81-4C07-9C71-EFB039D5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8"/>
            <a:ext cx="11161800" cy="5038325"/>
          </a:xfrm>
        </p:spPr>
        <p:txBody>
          <a:bodyPr/>
          <a:lstStyle/>
          <a:p>
            <a:r>
              <a:rPr lang="en-US" dirty="0"/>
              <a:t>Changeover to new transceiver chip </a:t>
            </a:r>
            <a:r>
              <a:rPr lang="de-DE" dirty="0"/>
              <a:t>THVD1450</a:t>
            </a:r>
          </a:p>
          <a:p>
            <a:pPr lvl="1"/>
            <a:r>
              <a:rPr lang="en-US" dirty="0"/>
              <a:t>Same transceiver chip as in the EQI1131-E30 </a:t>
            </a:r>
            <a:r>
              <a:rPr lang="en-US" dirty="0" err="1"/>
              <a:t>EnDat</a:t>
            </a:r>
            <a:r>
              <a:rPr lang="en-US" dirty="0"/>
              <a:t> 3 encoder </a:t>
            </a:r>
          </a:p>
          <a:p>
            <a:pPr lvl="1"/>
            <a:r>
              <a:rPr lang="de-DE" dirty="0" err="1"/>
              <a:t>Compatible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HIPERFACE DSL® (EKM36 / EDM35)</a:t>
            </a:r>
          </a:p>
          <a:p>
            <a:pPr lvl="1"/>
            <a:r>
              <a:rPr lang="de-DE" dirty="0"/>
              <a:t>SI6/SC6 Design 9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parts</a:t>
            </a:r>
            <a:endParaRPr lang="de-DE" dirty="0"/>
          </a:p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EnDat</a:t>
            </a:r>
            <a:r>
              <a:rPr lang="de-DE" dirty="0"/>
              <a:t> 3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firmware</a:t>
            </a:r>
            <a:r>
              <a:rPr lang="de-DE" dirty="0"/>
              <a:t> V 6.5-B </a:t>
            </a:r>
          </a:p>
          <a:p>
            <a:pPr lvl="1"/>
            <a:r>
              <a:rPr lang="de-DE" dirty="0" err="1"/>
              <a:t>Available</a:t>
            </a:r>
            <a:r>
              <a:rPr lang="de-DE" dirty="0"/>
              <a:t> in parallel </a:t>
            </a:r>
            <a:r>
              <a:rPr lang="de-DE" dirty="0" err="1"/>
              <a:t>with</a:t>
            </a:r>
            <a:r>
              <a:rPr lang="de-DE" dirty="0"/>
              <a:t> HIPERFACE DSL®</a:t>
            </a:r>
          </a:p>
          <a:p>
            <a:r>
              <a:rPr lang="de-DE" dirty="0"/>
              <a:t>HIPERFACE DSL </a:t>
            </a:r>
            <a:r>
              <a:rPr lang="de-DE" dirty="0" err="1"/>
              <a:t>axes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replaced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EnDat</a:t>
            </a:r>
            <a:r>
              <a:rPr lang="de-DE" dirty="0"/>
              <a:t> 3 </a:t>
            </a:r>
            <a:r>
              <a:rPr lang="de-DE" dirty="0" err="1"/>
              <a:t>axes</a:t>
            </a:r>
            <a:endParaRPr lang="de-DE" dirty="0"/>
          </a:p>
          <a:p>
            <a:pPr lvl="1"/>
            <a:r>
              <a:rPr lang="de-DE" dirty="0"/>
              <a:t>Encoders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detected</a:t>
            </a:r>
            <a:r>
              <a:rPr lang="de-DE" dirty="0"/>
              <a:t> </a:t>
            </a:r>
            <a:r>
              <a:rPr lang="de-DE" dirty="0" err="1"/>
              <a:t>automatically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EC3A4C7-4561-49B7-BC39-0F8B0725D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97" t="9195" r="13142" b="14138"/>
          <a:stretch/>
        </p:blipFill>
        <p:spPr>
          <a:xfrm>
            <a:off x="9950457" y="1278853"/>
            <a:ext cx="1911600" cy="215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7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02196-E1B6-417B-A5CD-E182995D7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OCS – EZ </a:t>
            </a:r>
            <a:r>
              <a:rPr lang="de-DE" dirty="0" err="1"/>
              <a:t>servo</a:t>
            </a:r>
            <a:r>
              <a:rPr lang="de-DE" dirty="0"/>
              <a:t> </a:t>
            </a:r>
            <a:r>
              <a:rPr lang="de-DE" dirty="0" err="1"/>
              <a:t>motors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EQI1131-E30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1BB33-B2D0-45D0-8505-FF518AC88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6298950" cy="5039199"/>
          </a:xfrm>
        </p:spPr>
        <p:txBody>
          <a:bodyPr/>
          <a:lstStyle/>
          <a:p>
            <a:r>
              <a:rPr lang="de-DE" dirty="0"/>
              <a:t>OCS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EnDat</a:t>
            </a:r>
            <a:r>
              <a:rPr lang="de-DE" dirty="0"/>
              <a:t> 3</a:t>
            </a:r>
          </a:p>
          <a:p>
            <a:pPr lvl="1"/>
            <a:r>
              <a:rPr lang="de-DE" dirty="0"/>
              <a:t>EQI1131 – 12 Bit multiturn, 19 Bit singleturn</a:t>
            </a:r>
          </a:p>
          <a:p>
            <a:pPr lvl="1"/>
            <a:r>
              <a:rPr lang="en-US" dirty="0"/>
              <a:t>PTC triplets or Pt1000 connectable and data transmission via </a:t>
            </a:r>
            <a:r>
              <a:rPr lang="en-US" dirty="0" err="1"/>
              <a:t>EnDat</a:t>
            </a:r>
            <a:r>
              <a:rPr lang="en-US" dirty="0"/>
              <a:t> 3 protocol</a:t>
            </a:r>
          </a:p>
          <a:p>
            <a:r>
              <a:rPr lang="de-DE" dirty="0"/>
              <a:t>Field </a:t>
            </a:r>
            <a:r>
              <a:rPr lang="de-DE" dirty="0" err="1"/>
              <a:t>test</a:t>
            </a:r>
            <a:r>
              <a:rPr lang="de-DE" dirty="0"/>
              <a:t> at </a:t>
            </a:r>
            <a:r>
              <a:rPr lang="de-DE" dirty="0" err="1"/>
              <a:t>company</a:t>
            </a:r>
            <a:r>
              <a:rPr lang="de-DE" dirty="0"/>
              <a:t> Progress and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customers</a:t>
            </a:r>
            <a:endParaRPr lang="de-DE" dirty="0"/>
          </a:p>
          <a:p>
            <a:pPr lvl="1"/>
            <a:r>
              <a:rPr lang="de-DE" dirty="0"/>
              <a:t>First machine </a:t>
            </a:r>
            <a:r>
              <a:rPr lang="de-DE" dirty="0" err="1"/>
              <a:t>of</a:t>
            </a:r>
            <a:r>
              <a:rPr lang="de-DE" dirty="0"/>
              <a:t> Progress </a:t>
            </a: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January</a:t>
            </a:r>
            <a:r>
              <a:rPr lang="de-DE" dirty="0"/>
              <a:t> 4th, 2021,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problems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 descr="Ein Bild, das Elektronik, Kamera enthält.&#10;&#10;Automatisch generierte Beschreibung">
            <a:extLst>
              <a:ext uri="{FF2B5EF4-FFF2-40B4-BE49-F238E27FC236}">
                <a16:creationId xmlns:a16="http://schemas.microsoft.com/office/drawing/2014/main" id="{4888DB64-F765-4DFF-A022-7294D425A6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11" t="20960" r="22397" b="11684"/>
          <a:stretch/>
        </p:blipFill>
        <p:spPr>
          <a:xfrm>
            <a:off x="9633437" y="4231551"/>
            <a:ext cx="1645340" cy="1608238"/>
          </a:xfrm>
          <a:prstGeom prst="rect">
            <a:avLst/>
          </a:prstGeom>
        </p:spPr>
      </p:pic>
      <p:pic>
        <p:nvPicPr>
          <p:cNvPr id="7" name="Grafik 6" descr="Ein Bild, das Elektronik, Gerät enthält.&#10;&#10;Automatisch generierte Beschreibung">
            <a:extLst>
              <a:ext uri="{FF2B5EF4-FFF2-40B4-BE49-F238E27FC236}">
                <a16:creationId xmlns:a16="http://schemas.microsoft.com/office/drawing/2014/main" id="{638DC2F8-4946-4FBB-A480-355F8653A2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22" t="45967" r="50000" b="15041"/>
          <a:stretch/>
        </p:blipFill>
        <p:spPr>
          <a:xfrm rot="5400000">
            <a:off x="11248330" y="4553970"/>
            <a:ext cx="591507" cy="390943"/>
          </a:xfrm>
          <a:prstGeom prst="rect">
            <a:avLst/>
          </a:prstGeom>
        </p:spPr>
      </p:pic>
      <p:pic>
        <p:nvPicPr>
          <p:cNvPr id="23" name="Grafik 22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43B4810-F432-4CE8-A5DC-00888A0BD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432" y="4741813"/>
            <a:ext cx="480020" cy="27878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B718CCE-906E-442A-927A-9C5B7860E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9623" y="1275022"/>
            <a:ext cx="995812" cy="2616924"/>
          </a:xfrm>
          <a:prstGeom prst="rect">
            <a:avLst/>
          </a:prstGeom>
        </p:spPr>
      </p:pic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4D5CED93-051B-4FA3-9A6E-7826A3422640}"/>
              </a:ext>
            </a:extLst>
          </p:cNvPr>
          <p:cNvSpPr/>
          <p:nvPr/>
        </p:nvSpPr>
        <p:spPr>
          <a:xfrm>
            <a:off x="9439275" y="3705225"/>
            <a:ext cx="1190625" cy="808431"/>
          </a:xfrm>
          <a:custGeom>
            <a:avLst/>
            <a:gdLst>
              <a:gd name="connsiteX0" fmla="*/ 0 w 1190625"/>
              <a:gd name="connsiteY0" fmla="*/ 0 h 808431"/>
              <a:gd name="connsiteX1" fmla="*/ 123825 w 1190625"/>
              <a:gd name="connsiteY1" fmla="*/ 495300 h 808431"/>
              <a:gd name="connsiteX2" fmla="*/ 647700 w 1190625"/>
              <a:gd name="connsiteY2" fmla="*/ 800100 h 808431"/>
              <a:gd name="connsiteX3" fmla="*/ 1190625 w 1190625"/>
              <a:gd name="connsiteY3" fmla="*/ 685800 h 80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25" h="808431">
                <a:moveTo>
                  <a:pt x="0" y="0"/>
                </a:moveTo>
                <a:cubicBezTo>
                  <a:pt x="7937" y="180975"/>
                  <a:pt x="15875" y="361950"/>
                  <a:pt x="123825" y="495300"/>
                </a:cubicBezTo>
                <a:cubicBezTo>
                  <a:pt x="231775" y="628650"/>
                  <a:pt x="469900" y="768350"/>
                  <a:pt x="647700" y="800100"/>
                </a:cubicBezTo>
                <a:cubicBezTo>
                  <a:pt x="825500" y="831850"/>
                  <a:pt x="1028700" y="768350"/>
                  <a:pt x="1190625" y="685800"/>
                </a:cubicBezTo>
              </a:path>
            </a:pathLst>
          </a:cu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757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25254-B0F1-49AC-BF00-9B4F0324A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Current </a:t>
            </a:r>
            <a:r>
              <a:rPr lang="de-DE" dirty="0" err="1"/>
              <a:t>status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79FAFE-D174-47A5-A018-5E436451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7727700" cy="5039199"/>
          </a:xfrm>
        </p:spPr>
        <p:txBody>
          <a:bodyPr/>
          <a:lstStyle/>
          <a:p>
            <a:pPr marL="0" indent="0">
              <a:buNone/>
            </a:pPr>
            <a:r>
              <a:rPr lang="de-DE" sz="2800" b="1" dirty="0">
                <a:solidFill>
                  <a:srgbClr val="0070C0"/>
                </a:solidFill>
              </a:rPr>
              <a:t>The STÖBER </a:t>
            </a:r>
            <a:r>
              <a:rPr lang="de-DE" sz="2800" b="1" dirty="0" err="1">
                <a:solidFill>
                  <a:srgbClr val="0070C0"/>
                </a:solidFill>
              </a:rPr>
              <a:t>system</a:t>
            </a:r>
            <a:r>
              <a:rPr lang="de-DE" sz="2800" b="1" dirty="0">
                <a:solidFill>
                  <a:srgbClr val="0070C0"/>
                </a:solidFill>
              </a:rPr>
              <a:t> OCS </a:t>
            </a:r>
            <a:r>
              <a:rPr lang="de-DE" sz="2800" b="1" dirty="0" err="1">
                <a:solidFill>
                  <a:srgbClr val="0070C0"/>
                </a:solidFill>
              </a:rPr>
              <a:t>with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EnDat</a:t>
            </a:r>
            <a:r>
              <a:rPr lang="de-DE" sz="2800" b="1" dirty="0">
                <a:solidFill>
                  <a:srgbClr val="0070C0"/>
                </a:solidFill>
              </a:rPr>
              <a:t> 3 </a:t>
            </a:r>
          </a:p>
          <a:p>
            <a:pPr marL="0" indent="0">
              <a:buNone/>
            </a:pPr>
            <a:endParaRPr lang="de-DE" sz="2800" b="1" dirty="0">
              <a:solidFill>
                <a:srgbClr val="0070C0"/>
              </a:solidFill>
            </a:endParaRPr>
          </a:p>
          <a:p>
            <a:r>
              <a:rPr lang="de-DE" sz="2800" b="1" dirty="0">
                <a:solidFill>
                  <a:srgbClr val="0070C0"/>
                </a:solidFill>
              </a:rPr>
              <a:t>Drive Controller SI6/SC6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New hybride </a:t>
            </a:r>
            <a:r>
              <a:rPr lang="de-DE" sz="2800" b="1" dirty="0" err="1">
                <a:solidFill>
                  <a:srgbClr val="0070C0"/>
                </a:solidFill>
              </a:rPr>
              <a:t>cable</a:t>
            </a:r>
            <a:r>
              <a:rPr lang="de-DE" sz="2800" b="1" dirty="0">
                <a:solidFill>
                  <a:srgbClr val="0070C0"/>
                </a:solidFill>
              </a:rPr>
              <a:t> Gen. 2.1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EZ </a:t>
            </a:r>
            <a:r>
              <a:rPr lang="de-DE" sz="2800" b="1" dirty="0" err="1">
                <a:solidFill>
                  <a:srgbClr val="0070C0"/>
                </a:solidFill>
              </a:rPr>
              <a:t>Servo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motors</a:t>
            </a:r>
            <a:r>
              <a:rPr lang="de-DE" sz="2800" b="1" dirty="0">
                <a:solidFill>
                  <a:srgbClr val="0070C0"/>
                </a:solidFill>
              </a:rPr>
              <a:t> </a:t>
            </a:r>
            <a:r>
              <a:rPr lang="de-DE" sz="2800" b="1" dirty="0" err="1">
                <a:solidFill>
                  <a:srgbClr val="0070C0"/>
                </a:solidFill>
              </a:rPr>
              <a:t>with</a:t>
            </a:r>
            <a:r>
              <a:rPr lang="de-DE" sz="2800" b="1" dirty="0">
                <a:solidFill>
                  <a:srgbClr val="0070C0"/>
                </a:solidFill>
              </a:rPr>
              <a:t> EQI1131 ???</a:t>
            </a:r>
          </a:p>
          <a:p>
            <a:pPr lvl="1"/>
            <a:r>
              <a:rPr lang="de-DE" sz="2600" b="1" dirty="0">
                <a:solidFill>
                  <a:srgbClr val="0070C0"/>
                </a:solidFill>
              </a:rPr>
              <a:t>EZ301 … EZ705U_140</a:t>
            </a:r>
          </a:p>
          <a:p>
            <a:pPr lvl="1"/>
            <a:r>
              <a:rPr lang="de-DE" sz="2600" b="1" dirty="0">
                <a:solidFill>
                  <a:srgbClr val="0070C0"/>
                </a:solidFill>
              </a:rPr>
              <a:t>EZ401B … EZ703B_122</a:t>
            </a:r>
          </a:p>
          <a:p>
            <a:pPr lvl="1"/>
            <a:r>
              <a:rPr lang="de-DE" sz="2600" b="1" dirty="0">
                <a:solidFill>
                  <a:srgbClr val="0070C0"/>
                </a:solidFill>
              </a:rPr>
              <a:t>EZS501U … EZ703U_122</a:t>
            </a:r>
          </a:p>
          <a:p>
            <a:pPr lvl="1"/>
            <a:r>
              <a:rPr lang="de-DE" sz="2600" b="1" dirty="0">
                <a:solidFill>
                  <a:srgbClr val="0070C0"/>
                </a:solidFill>
              </a:rPr>
              <a:t>EZS501B … EZS703M_122</a:t>
            </a:r>
          </a:p>
          <a:p>
            <a:r>
              <a:rPr lang="de-DE" sz="2800" b="1" dirty="0">
                <a:solidFill>
                  <a:srgbClr val="0070C0"/>
                </a:solidFill>
              </a:rPr>
              <a:t>Gear </a:t>
            </a:r>
            <a:r>
              <a:rPr lang="de-DE" sz="2800" b="1" dirty="0" err="1">
                <a:solidFill>
                  <a:srgbClr val="0070C0"/>
                </a:solidFill>
              </a:rPr>
              <a:t>boxes</a:t>
            </a:r>
            <a:r>
              <a:rPr lang="de-DE" sz="2800" b="1">
                <a:solidFill>
                  <a:srgbClr val="0070C0"/>
                </a:solidFill>
              </a:rPr>
              <a:t> </a:t>
            </a:r>
            <a:endParaRPr lang="de-DE" sz="2800" b="1" dirty="0">
              <a:solidFill>
                <a:srgbClr val="0070C0"/>
              </a:solidFill>
            </a:endParaRPr>
          </a:p>
          <a:p>
            <a:endParaRPr lang="de-DE" sz="2800" b="1" dirty="0">
              <a:solidFill>
                <a:srgbClr val="0070C0"/>
              </a:solidFill>
            </a:endParaRPr>
          </a:p>
          <a:p>
            <a:endParaRPr lang="de-DE" sz="2800" b="1" dirty="0">
              <a:solidFill>
                <a:srgbClr val="0070C0"/>
              </a:solidFill>
            </a:endParaRPr>
          </a:p>
          <a:p>
            <a:endParaRPr lang="de-DE" b="1" dirty="0">
              <a:solidFill>
                <a:srgbClr val="0070C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2551F34-4F6D-4843-8EA0-97CCBB00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295" y="1980915"/>
            <a:ext cx="2606960" cy="2896169"/>
          </a:xfrm>
          <a:prstGeom prst="rect">
            <a:avLst/>
          </a:prstGeom>
        </p:spPr>
      </p:pic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24EF99E9-833E-4334-9BCD-8FE1D729B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8399" y="4877084"/>
            <a:ext cx="1238752" cy="7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6458B8-6845-4D6E-BE60-6326CB0BA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Presentation</a:t>
            </a:r>
            <a:r>
              <a:rPr lang="de-DE" dirty="0"/>
              <a:t> OCS </a:t>
            </a:r>
            <a:r>
              <a:rPr lang="de-DE" dirty="0" err="1"/>
              <a:t>with</a:t>
            </a:r>
            <a:r>
              <a:rPr lang="de-DE" dirty="0"/>
              <a:t> HIPERFACE DSL 2016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63AD9-29AA-4EAE-A580-493B675AC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Appeared in 2016 as the best technical solution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781BA7-2688-42E7-844F-75F5E5582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12" y="1698860"/>
            <a:ext cx="8250423" cy="465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1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AE158-2266-4A2C-AC57-A3A707CB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Current </a:t>
            </a:r>
            <a:r>
              <a:rPr lang="de-DE" dirty="0" err="1"/>
              <a:t>status</a:t>
            </a:r>
            <a:r>
              <a:rPr lang="de-DE" dirty="0"/>
              <a:t> OCS </a:t>
            </a:r>
            <a:r>
              <a:rPr lang="de-DE" dirty="0" err="1"/>
              <a:t>with</a:t>
            </a:r>
            <a:r>
              <a:rPr lang="de-DE" dirty="0"/>
              <a:t> HIPERFACE DSL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A98815-FAA1-4AFA-B457-6693970B0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8442075" cy="5039199"/>
          </a:xfrm>
        </p:spPr>
        <p:txBody>
          <a:bodyPr>
            <a:normAutofit lnSpcReduction="10000"/>
          </a:bodyPr>
          <a:lstStyle/>
          <a:p>
            <a:r>
              <a:rPr lang="de-DE" dirty="0"/>
              <a:t>Limited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reliability</a:t>
            </a:r>
            <a:endParaRPr lang="de-DE" dirty="0"/>
          </a:p>
          <a:p>
            <a:pPr lvl="1"/>
            <a:r>
              <a:rPr lang="en-US" dirty="0"/>
              <a:t>Problems with the transmission path from the encoder to the drive controller</a:t>
            </a:r>
            <a:endParaRPr lang="de-DE" dirty="0"/>
          </a:p>
          <a:p>
            <a:pPr lvl="2"/>
            <a:r>
              <a:rPr lang="en-US" dirty="0"/>
              <a:t>Partially from 15 m line length output choke required </a:t>
            </a:r>
            <a:r>
              <a:rPr lang="de-DE" dirty="0"/>
              <a:t>(+ 335 € </a:t>
            </a:r>
            <a:r>
              <a:rPr lang="de-DE" dirty="0" err="1"/>
              <a:t>gross</a:t>
            </a:r>
            <a:r>
              <a:rPr lang="de-DE" dirty="0"/>
              <a:t> </a:t>
            </a:r>
            <a:r>
              <a:rPr lang="de-DE" dirty="0" err="1"/>
              <a:t>price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Customer Progress</a:t>
            </a:r>
          </a:p>
          <a:p>
            <a:pPr lvl="2"/>
            <a:r>
              <a:rPr lang="en-US" dirty="0"/>
              <a:t>Retrofitting of up to 20 output chokes in control cabinets</a:t>
            </a:r>
          </a:p>
          <a:p>
            <a:pPr lvl="2"/>
            <a:r>
              <a:rPr lang="en-US" dirty="0"/>
              <a:t>Additional control cabinet for mounting the output chokes in the series</a:t>
            </a:r>
            <a:endParaRPr lang="de-DE" dirty="0"/>
          </a:p>
          <a:p>
            <a:endParaRPr lang="de-DE" dirty="0"/>
          </a:p>
          <a:p>
            <a:r>
              <a:rPr lang="en-US" dirty="0"/>
              <a:t>Limited reliability in some components</a:t>
            </a:r>
            <a:endParaRPr lang="de-DE" dirty="0"/>
          </a:p>
          <a:p>
            <a:pPr lvl="1"/>
            <a:r>
              <a:rPr lang="de-DE" dirty="0"/>
              <a:t>Communication </a:t>
            </a:r>
            <a:r>
              <a:rPr lang="de-DE" dirty="0" err="1"/>
              <a:t>protocol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HIPERFACE DSL </a:t>
            </a:r>
            <a:r>
              <a:rPr lang="de-DE" dirty="0" err="1"/>
              <a:t>encoders</a:t>
            </a:r>
            <a:endParaRPr lang="de-DE" dirty="0"/>
          </a:p>
          <a:p>
            <a:pPr lvl="2"/>
            <a:r>
              <a:rPr lang="en-US" dirty="0"/>
              <a:t>Requires min. 5 telegrams/cycles to restore the position</a:t>
            </a:r>
            <a:endParaRPr lang="de-DE" dirty="0"/>
          </a:p>
          <a:p>
            <a:pPr lvl="2"/>
            <a:r>
              <a:rPr lang="en-US" dirty="0"/>
              <a:t>Complex and unreliable calibration functions</a:t>
            </a:r>
            <a:endParaRPr lang="de-DE" dirty="0"/>
          </a:p>
          <a:p>
            <a:pPr lvl="2"/>
            <a:r>
              <a:rPr lang="de-DE" dirty="0"/>
              <a:t>SICK Stegmann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„</a:t>
            </a:r>
            <a:r>
              <a:rPr lang="de-DE" dirty="0" err="1"/>
              <a:t>ancient</a:t>
            </a:r>
            <a:r>
              <a:rPr lang="de-DE" dirty="0"/>
              <a:t>“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controllers</a:t>
            </a:r>
            <a:r>
              <a:rPr lang="de-DE" dirty="0"/>
              <a:t> („ slow </a:t>
            </a:r>
            <a:r>
              <a:rPr lang="de-DE" dirty="0" err="1"/>
              <a:t>switching</a:t>
            </a:r>
            <a:r>
              <a:rPr lang="de-DE" dirty="0"/>
              <a:t> IGBT“)</a:t>
            </a:r>
          </a:p>
          <a:p>
            <a:pPr lvl="2"/>
            <a:r>
              <a:rPr lang="de-DE" dirty="0"/>
              <a:t>…</a:t>
            </a:r>
          </a:p>
          <a:p>
            <a:pPr lvl="1"/>
            <a:r>
              <a:rPr lang="de-DE" dirty="0"/>
              <a:t>Hybrid </a:t>
            </a:r>
            <a:r>
              <a:rPr lang="de-DE" dirty="0" err="1"/>
              <a:t>cables</a:t>
            </a:r>
            <a:endParaRPr lang="de-DE" dirty="0"/>
          </a:p>
          <a:p>
            <a:pPr lvl="2"/>
            <a:r>
              <a:rPr lang="en-US" dirty="0"/>
              <a:t>Required shielding of the DSL wires</a:t>
            </a:r>
          </a:p>
          <a:p>
            <a:pPr lvl="2"/>
            <a:r>
              <a:rPr lang="de-DE" dirty="0" err="1"/>
              <a:t>Towing</a:t>
            </a:r>
            <a:r>
              <a:rPr lang="de-DE" dirty="0"/>
              <a:t> </a:t>
            </a:r>
            <a:r>
              <a:rPr lang="de-DE" dirty="0" err="1"/>
              <a:t>capability</a:t>
            </a:r>
            <a:r>
              <a:rPr lang="de-DE" dirty="0"/>
              <a:t> (</a:t>
            </a:r>
            <a:r>
              <a:rPr lang="en-US" dirty="0"/>
              <a:t>for use in drag chains)</a:t>
            </a:r>
            <a:endParaRPr lang="de-DE" dirty="0"/>
          </a:p>
          <a:p>
            <a:pPr lvl="2"/>
            <a:r>
              <a:rPr lang="de-DE" dirty="0"/>
              <a:t>… </a:t>
            </a:r>
          </a:p>
          <a:p>
            <a:pPr lvl="1"/>
            <a:endParaRPr lang="de-DE" dirty="0"/>
          </a:p>
        </p:txBody>
      </p:sp>
      <p:pic>
        <p:nvPicPr>
          <p:cNvPr id="5" name="Grafik 4" descr="Ein Bild, das Regenschirm, Zubehör, Flagge enthält.&#10;&#10;Automatisch generierte Beschreibung">
            <a:extLst>
              <a:ext uri="{FF2B5EF4-FFF2-40B4-BE49-F238E27FC236}">
                <a16:creationId xmlns:a16="http://schemas.microsoft.com/office/drawing/2014/main" id="{FB247DC3-A7BC-42ED-9D63-E7E50C0A0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3400" y="2257237"/>
            <a:ext cx="243840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269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A6B8-1278-48BD-8ABC-C297F999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OCS </a:t>
            </a:r>
            <a:r>
              <a:rPr lang="de-DE" dirty="0" err="1"/>
              <a:t>One</a:t>
            </a:r>
            <a:r>
              <a:rPr lang="de-DE" dirty="0"/>
              <a:t> Cable Solution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7EAB2-CA81-4C07-9C71-EFB039D5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90313"/>
            <a:ext cx="11161800" cy="5058421"/>
          </a:xfrm>
        </p:spPr>
        <p:txBody>
          <a:bodyPr/>
          <a:lstStyle/>
          <a:p>
            <a:r>
              <a:rPr lang="en-US" dirty="0"/>
              <a:t>We now have the know how for OCS without chokes and drag chain up to 50m</a:t>
            </a:r>
            <a:endParaRPr lang="de-DE" dirty="0"/>
          </a:p>
        </p:txBody>
      </p:sp>
      <p:pic>
        <p:nvPicPr>
          <p:cNvPr id="9" name="Grafik 8" descr="Ein Bild, das Schaltkreis, Computer enthält.&#10;&#10;Automatisch generierte Beschreibung">
            <a:extLst>
              <a:ext uri="{FF2B5EF4-FFF2-40B4-BE49-F238E27FC236}">
                <a16:creationId xmlns:a16="http://schemas.microsoft.com/office/drawing/2014/main" id="{9317C15F-5175-4206-B921-F8E5244C1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7" y="1640263"/>
            <a:ext cx="3830390" cy="5058420"/>
          </a:xfrm>
          <a:prstGeom prst="rect">
            <a:avLst/>
          </a:prstGeom>
        </p:spPr>
      </p:pic>
      <p:pic>
        <p:nvPicPr>
          <p:cNvPr id="11" name="Grafik 10" descr="Ein Bild, das Zug, Spur, drinnen, Gebäude enthält.&#10;&#10;Automatisch generierte Beschreibung">
            <a:extLst>
              <a:ext uri="{FF2B5EF4-FFF2-40B4-BE49-F238E27FC236}">
                <a16:creationId xmlns:a16="http://schemas.microsoft.com/office/drawing/2014/main" id="{31E2E1AA-9243-433E-B133-3F1D6377E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448" y="1640262"/>
            <a:ext cx="3714162" cy="5063985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D1E8B83-BB0C-47CA-B672-7DD1924D37C2}"/>
              </a:ext>
            </a:extLst>
          </p:cNvPr>
          <p:cNvCxnSpPr>
            <a:cxnSpLocks/>
          </p:cNvCxnSpPr>
          <p:nvPr/>
        </p:nvCxnSpPr>
        <p:spPr>
          <a:xfrm>
            <a:off x="1555423" y="3751868"/>
            <a:ext cx="2620651" cy="2875385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E90BE640-2841-4EDE-B3DF-B0AB9B7CD21C}"/>
              </a:ext>
            </a:extLst>
          </p:cNvPr>
          <p:cNvCxnSpPr>
            <a:cxnSpLocks/>
          </p:cNvCxnSpPr>
          <p:nvPr/>
        </p:nvCxnSpPr>
        <p:spPr>
          <a:xfrm flipH="1">
            <a:off x="1951348" y="3751868"/>
            <a:ext cx="2055044" cy="2592371"/>
          </a:xfrm>
          <a:prstGeom prst="line">
            <a:avLst/>
          </a:prstGeom>
          <a:ln w="1270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08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A6B8-1278-48BD-8ABC-C297F999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OCS – Components </a:t>
            </a:r>
            <a:r>
              <a:rPr lang="de-DE" dirty="0" err="1"/>
              <a:t>involved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D8AAC0BD-F439-4EE3-9A5B-59641F9FB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68" t="21367" r="29481" b="14421"/>
          <a:stretch/>
        </p:blipFill>
        <p:spPr>
          <a:xfrm>
            <a:off x="1372196" y="4186205"/>
            <a:ext cx="892053" cy="977462"/>
          </a:xfrm>
        </p:spPr>
      </p:pic>
      <p:pic>
        <p:nvPicPr>
          <p:cNvPr id="7" name="Grafik 6" descr="Ein Bild, das drinnen, weiß, sitzend, Foto enthält.&#10;&#10;Automatisch generierte Beschreibung">
            <a:extLst>
              <a:ext uri="{FF2B5EF4-FFF2-40B4-BE49-F238E27FC236}">
                <a16:creationId xmlns:a16="http://schemas.microsoft.com/office/drawing/2014/main" id="{AC40B2D6-7458-43E1-90FE-6DD232133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249" y="5024559"/>
            <a:ext cx="809558" cy="808188"/>
          </a:xfrm>
          <a:prstGeom prst="rect">
            <a:avLst/>
          </a:prstGeom>
        </p:spPr>
      </p:pic>
      <p:pic>
        <p:nvPicPr>
          <p:cNvPr id="9" name="Grafik 8" descr="Ein Bild, das Tisch, sitzend, Hand, schwarz enthält.&#10;&#10;Automatisch generierte Beschreibung">
            <a:extLst>
              <a:ext uri="{FF2B5EF4-FFF2-40B4-BE49-F238E27FC236}">
                <a16:creationId xmlns:a16="http://schemas.microsoft.com/office/drawing/2014/main" id="{A215826D-DF50-4D5C-B91A-6F1D00225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249" y="3606681"/>
            <a:ext cx="893537" cy="71863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03B141B-1E53-47D8-BDF5-A81CA8723D04}"/>
              </a:ext>
            </a:extLst>
          </p:cNvPr>
          <p:cNvSpPr txBox="1"/>
          <p:nvPr/>
        </p:nvSpPr>
        <p:spPr>
          <a:xfrm>
            <a:off x="2298512" y="2958837"/>
            <a:ext cx="1718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SICK </a:t>
            </a:r>
          </a:p>
          <a:p>
            <a:r>
              <a:rPr lang="de-DE" dirty="0"/>
              <a:t>HIPERFACE DSL®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074DFCC-4A81-4BFA-8112-2E4FEEFCCCCC}"/>
              </a:ext>
            </a:extLst>
          </p:cNvPr>
          <p:cNvSpPr txBox="1"/>
          <p:nvPr/>
        </p:nvSpPr>
        <p:spPr>
          <a:xfrm>
            <a:off x="2298511" y="5776185"/>
            <a:ext cx="131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Heidenhain </a:t>
            </a:r>
          </a:p>
          <a:p>
            <a:r>
              <a:rPr lang="de-DE" dirty="0" err="1"/>
              <a:t>EnDat</a:t>
            </a:r>
            <a:r>
              <a:rPr lang="de-DE" dirty="0"/>
              <a:t> 3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0F3512B-1B78-4B51-A29E-274D1DE7E9E8}"/>
              </a:ext>
            </a:extLst>
          </p:cNvPr>
          <p:cNvGrpSpPr/>
          <p:nvPr/>
        </p:nvGrpSpPr>
        <p:grpSpPr>
          <a:xfrm>
            <a:off x="2557994" y="4672463"/>
            <a:ext cx="4788818" cy="2473"/>
            <a:chOff x="2045615" y="3776150"/>
            <a:chExt cx="4788818" cy="2473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4D63CA5C-A648-4915-B07D-3FA27D86EC96}"/>
                </a:ext>
              </a:extLst>
            </p:cNvPr>
            <p:cNvCxnSpPr/>
            <p:nvPr/>
          </p:nvCxnSpPr>
          <p:spPr>
            <a:xfrm>
              <a:off x="2045615" y="3776150"/>
              <a:ext cx="4788817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CB678C13-1F26-416D-8948-EADCB37B08C9}"/>
                </a:ext>
              </a:extLst>
            </p:cNvPr>
            <p:cNvCxnSpPr/>
            <p:nvPr/>
          </p:nvCxnSpPr>
          <p:spPr>
            <a:xfrm>
              <a:off x="2045616" y="3778623"/>
              <a:ext cx="4788817" cy="0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290E3819-B11B-407D-AAAF-FE910A1941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97" t="9195" r="13142" b="14138"/>
          <a:stretch/>
        </p:blipFill>
        <p:spPr>
          <a:xfrm>
            <a:off x="7669919" y="3912604"/>
            <a:ext cx="1387626" cy="1560787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18B88186-181B-42FB-A7DB-9BAD6454E4C8}"/>
              </a:ext>
            </a:extLst>
          </p:cNvPr>
          <p:cNvSpPr txBox="1"/>
          <p:nvPr/>
        </p:nvSpPr>
        <p:spPr>
          <a:xfrm>
            <a:off x="4692271" y="434107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&lt;= 50 m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30154D6C-B996-4984-8AE5-B0AD326A88F6}"/>
              </a:ext>
            </a:extLst>
          </p:cNvPr>
          <p:cNvSpPr txBox="1">
            <a:spLocks/>
          </p:cNvSpPr>
          <p:nvPr/>
        </p:nvSpPr>
        <p:spPr>
          <a:xfrm>
            <a:off x="540000" y="1260000"/>
            <a:ext cx="11161800" cy="175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Encoder interface and </a:t>
            </a:r>
            <a:r>
              <a:rPr lang="de-DE" dirty="0" err="1"/>
              <a:t>protocol</a:t>
            </a:r>
            <a:endParaRPr lang="de-DE" dirty="0"/>
          </a:p>
          <a:p>
            <a:pPr lvl="1"/>
            <a:r>
              <a:rPr lang="de-DE" dirty="0"/>
              <a:t>SICK HIPERFACE DSL® / Heidenhain </a:t>
            </a:r>
            <a:r>
              <a:rPr lang="de-DE" dirty="0" err="1"/>
              <a:t>EnDat</a:t>
            </a:r>
            <a:r>
              <a:rPr lang="de-DE" dirty="0"/>
              <a:t> 3</a:t>
            </a:r>
          </a:p>
          <a:p>
            <a:r>
              <a:rPr lang="de-DE" dirty="0"/>
              <a:t>Hybrid </a:t>
            </a:r>
            <a:r>
              <a:rPr lang="de-DE" dirty="0" err="1"/>
              <a:t>cables</a:t>
            </a:r>
            <a:endParaRPr lang="de-DE" dirty="0"/>
          </a:p>
          <a:p>
            <a:r>
              <a:rPr lang="de-DE" dirty="0"/>
              <a:t>Interface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controllers</a:t>
            </a:r>
            <a:r>
              <a:rPr lang="de-DE" dirty="0"/>
              <a:t> (</a:t>
            </a:r>
            <a:r>
              <a:rPr lang="de-DE" dirty="0" err="1"/>
              <a:t>hardware</a:t>
            </a:r>
            <a:r>
              <a:rPr lang="de-DE" dirty="0"/>
              <a:t> &amp; </a:t>
            </a:r>
            <a:r>
              <a:rPr lang="de-DE" dirty="0" err="1"/>
              <a:t>firmware</a:t>
            </a:r>
            <a:r>
              <a:rPr lang="de-DE" dirty="0"/>
              <a:t>)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30DDDD7-69F2-481E-987C-54E9134F71D2}"/>
              </a:ext>
            </a:extLst>
          </p:cNvPr>
          <p:cNvSpPr txBox="1"/>
          <p:nvPr/>
        </p:nvSpPr>
        <p:spPr>
          <a:xfrm>
            <a:off x="5654778" y="4692997"/>
            <a:ext cx="999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Hybrid </a:t>
            </a:r>
            <a:r>
              <a:rPr lang="de-DE" sz="1200" dirty="0" err="1"/>
              <a:t>cable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8961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642E9-E2FC-4C38-B213-ED86BEA3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OCS – </a:t>
            </a:r>
            <a:r>
              <a:rPr lang="en-US" dirty="0"/>
              <a:t>The prime example of a system solution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C487F5-BE43-4FD3-B2A3-6DBFA8C06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8237"/>
            <a:ext cx="11161800" cy="5039199"/>
          </a:xfrm>
        </p:spPr>
        <p:txBody>
          <a:bodyPr>
            <a:noAutofit/>
          </a:bodyPr>
          <a:lstStyle/>
          <a:p>
            <a:r>
              <a:rPr lang="en-US" dirty="0"/>
              <a:t>Result of the cooperation of an interdisciplinary STÖBER team consisting of MCGM, MCE, SPE, SPM with the manufacturers </a:t>
            </a:r>
            <a:r>
              <a:rPr lang="en-US" dirty="0" err="1"/>
              <a:t>Heidenhain</a:t>
            </a:r>
            <a:r>
              <a:rPr lang="en-US" dirty="0"/>
              <a:t> and </a:t>
            </a:r>
            <a:r>
              <a:rPr lang="en-US" dirty="0" err="1"/>
              <a:t>Helukabel</a:t>
            </a:r>
            <a:endParaRPr lang="de-DE" dirty="0"/>
          </a:p>
          <a:p>
            <a:pPr lvl="1"/>
            <a:r>
              <a:rPr lang="de-DE" sz="3200" b="1" dirty="0"/>
              <a:t>SYSTEM-solution!</a:t>
            </a:r>
          </a:p>
          <a:p>
            <a:r>
              <a:rPr lang="en-US" dirty="0"/>
              <a:t>Cooperation with </a:t>
            </a:r>
            <a:r>
              <a:rPr lang="en-US" dirty="0" err="1"/>
              <a:t>Heidenhain</a:t>
            </a:r>
            <a:r>
              <a:rPr lang="en-US" dirty="0"/>
              <a:t> on EZ synchronous servo motors and </a:t>
            </a:r>
            <a:r>
              <a:rPr lang="en-US" dirty="0" err="1"/>
              <a:t>EnDat</a:t>
            </a:r>
            <a:r>
              <a:rPr lang="en-US" dirty="0"/>
              <a:t> 3</a:t>
            </a:r>
            <a:endParaRPr lang="de-DE" dirty="0"/>
          </a:p>
          <a:p>
            <a:pPr lvl="1"/>
            <a:r>
              <a:rPr lang="de-DE" dirty="0"/>
              <a:t>New </a:t>
            </a:r>
            <a:r>
              <a:rPr lang="de-DE" dirty="0" err="1"/>
              <a:t>encoder</a:t>
            </a:r>
            <a:r>
              <a:rPr lang="de-DE" dirty="0"/>
              <a:t> EQI1131-E30-R2 in </a:t>
            </a:r>
            <a:r>
              <a:rPr lang="de-DE" dirty="0" err="1"/>
              <a:t>two-wire</a:t>
            </a:r>
            <a:r>
              <a:rPr lang="de-DE" dirty="0"/>
              <a:t> </a:t>
            </a:r>
            <a:r>
              <a:rPr lang="de-DE" dirty="0" err="1"/>
              <a:t>technology</a:t>
            </a:r>
            <a:endParaRPr lang="de-DE" dirty="0"/>
          </a:p>
          <a:p>
            <a:pPr lvl="1"/>
            <a:r>
              <a:rPr lang="en-US" dirty="0"/>
              <a:t>Development and pre-series samples </a:t>
            </a:r>
            <a:r>
              <a:rPr lang="en-US" dirty="0" err="1"/>
              <a:t>Heidenhain</a:t>
            </a:r>
            <a:endParaRPr lang="en-US" dirty="0"/>
          </a:p>
          <a:p>
            <a:pPr lvl="1"/>
            <a:r>
              <a:rPr lang="en-US" dirty="0"/>
              <a:t>Coordination of circuit design between </a:t>
            </a:r>
            <a:r>
              <a:rPr lang="en-US" dirty="0" err="1"/>
              <a:t>Heidenhain</a:t>
            </a:r>
            <a:r>
              <a:rPr lang="en-US" dirty="0"/>
              <a:t> and STÖBER</a:t>
            </a:r>
            <a:endParaRPr lang="de-DE" dirty="0"/>
          </a:p>
          <a:p>
            <a:pPr lvl="1"/>
            <a:r>
              <a:rPr lang="en-US" dirty="0"/>
              <a:t>Test of sample drive controller with hybrid cable in </a:t>
            </a:r>
            <a:r>
              <a:rPr lang="en-US" dirty="0" err="1"/>
              <a:t>Heidenhain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drag chain system</a:t>
            </a:r>
            <a:endParaRPr lang="de-DE" dirty="0"/>
          </a:p>
          <a:p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Helukabel</a:t>
            </a:r>
            <a:endParaRPr lang="de-DE" dirty="0"/>
          </a:p>
          <a:p>
            <a:pPr lvl="1"/>
            <a:r>
              <a:rPr lang="de-DE" dirty="0"/>
              <a:t>Essential design </a:t>
            </a:r>
            <a:r>
              <a:rPr lang="de-DE" dirty="0" err="1"/>
              <a:t>ideas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STÖBER </a:t>
            </a:r>
          </a:p>
          <a:p>
            <a:pPr lvl="1"/>
            <a:r>
              <a:rPr lang="de-DE" dirty="0"/>
              <a:t>Hybrid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generation</a:t>
            </a:r>
            <a:r>
              <a:rPr lang="de-DE" dirty="0"/>
              <a:t> 2.1</a:t>
            </a:r>
          </a:p>
          <a:p>
            <a:pPr lvl="1"/>
            <a:r>
              <a:rPr lang="en-US" dirty="0"/>
              <a:t>Improved internal shielding of the DSL wire pair</a:t>
            </a:r>
            <a:endParaRPr lang="de-DE" dirty="0"/>
          </a:p>
          <a:p>
            <a:pPr lvl="1"/>
            <a:r>
              <a:rPr lang="en-US" dirty="0"/>
              <a:t>Joint test of hybrid cable variants in 27 m drag chain test set-up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6F4FCC1-D0E9-410A-86D0-44F587A0F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852" y="3152856"/>
            <a:ext cx="4111204" cy="2315183"/>
          </a:xfrm>
          <a:prstGeom prst="rect">
            <a:avLst/>
          </a:prstGeom>
        </p:spPr>
      </p:pic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2EE65AC6-AE1A-43C0-A7CE-2608A14C9CDE}"/>
              </a:ext>
            </a:extLst>
          </p:cNvPr>
          <p:cNvSpPr/>
          <p:nvPr/>
        </p:nvSpPr>
        <p:spPr>
          <a:xfrm rot="11627392">
            <a:off x="10583518" y="4776873"/>
            <a:ext cx="584795" cy="295898"/>
          </a:xfrm>
          <a:prstGeom prst="rightArrow">
            <a:avLst/>
          </a:prstGeom>
          <a:solidFill>
            <a:schemeClr val="accent2"/>
          </a:solidFill>
          <a:ln>
            <a:solidFill>
              <a:srgbClr val="0071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49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C9A6B8-1278-48BD-8ABC-C297F999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OCS –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constraints</a:t>
            </a:r>
            <a:r>
              <a:rPr lang="de-DE" dirty="0"/>
              <a:t> SI6/SC6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7EAB2-CA81-4C07-9C71-EFB039D5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9433992" cy="5039199"/>
          </a:xfrm>
        </p:spPr>
        <p:txBody>
          <a:bodyPr/>
          <a:lstStyle/>
          <a:p>
            <a:r>
              <a:rPr lang="de-DE" dirty="0"/>
              <a:t>Encoder interface and </a:t>
            </a:r>
            <a:r>
              <a:rPr lang="de-DE" dirty="0" err="1"/>
              <a:t>protocol</a:t>
            </a:r>
            <a:endParaRPr lang="de-DE" dirty="0"/>
          </a:p>
          <a:p>
            <a:pPr lvl="1"/>
            <a:r>
              <a:rPr lang="de-DE" dirty="0"/>
              <a:t>SICK HIPERFACE DSL®</a:t>
            </a:r>
          </a:p>
          <a:p>
            <a:pPr lvl="1"/>
            <a:r>
              <a:rPr lang="de-DE" dirty="0"/>
              <a:t>Heidenhain </a:t>
            </a:r>
            <a:r>
              <a:rPr lang="de-DE" dirty="0" err="1"/>
              <a:t>EnDat</a:t>
            </a:r>
            <a:r>
              <a:rPr lang="de-DE" dirty="0"/>
              <a:t> 3 (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Heidenhain </a:t>
            </a:r>
            <a:r>
              <a:rPr lang="de-DE" dirty="0" err="1"/>
              <a:t>since</a:t>
            </a:r>
            <a:r>
              <a:rPr lang="de-DE" dirty="0"/>
              <a:t> 2020-Q4)</a:t>
            </a:r>
          </a:p>
          <a:p>
            <a:pPr lvl="1"/>
            <a:endParaRPr lang="de-DE" dirty="0"/>
          </a:p>
          <a:p>
            <a:r>
              <a:rPr lang="de-DE" dirty="0" err="1"/>
              <a:t>EnDat</a:t>
            </a:r>
            <a:r>
              <a:rPr lang="de-DE" dirty="0"/>
              <a:t> 3.0 </a:t>
            </a:r>
            <a:r>
              <a:rPr lang="de-DE" dirty="0" err="1"/>
              <a:t>transceiver</a:t>
            </a:r>
            <a:r>
              <a:rPr lang="de-DE" dirty="0"/>
              <a:t> </a:t>
            </a:r>
            <a:r>
              <a:rPr lang="de-DE" dirty="0" err="1"/>
              <a:t>chip</a:t>
            </a:r>
            <a:r>
              <a:rPr lang="de-DE" dirty="0"/>
              <a:t> THVD1450</a:t>
            </a:r>
          </a:p>
          <a:p>
            <a:pPr lvl="1"/>
            <a:r>
              <a:rPr lang="de-DE" dirty="0"/>
              <a:t>Higher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frequency</a:t>
            </a:r>
            <a:endParaRPr lang="de-DE" dirty="0"/>
          </a:p>
          <a:p>
            <a:pPr lvl="1"/>
            <a:r>
              <a:rPr lang="en-US" dirty="0"/>
              <a:t>Better ESD behavior (higher robustness)</a:t>
            </a:r>
            <a:endParaRPr lang="de-DE" dirty="0"/>
          </a:p>
          <a:p>
            <a:pPr lvl="1"/>
            <a:r>
              <a:rPr lang="en-US" dirty="0"/>
              <a:t>Higher common mode tolerance, much better than EIA-485 standard (former RS-485)</a:t>
            </a:r>
            <a:endParaRPr lang="de-DE" dirty="0"/>
          </a:p>
          <a:p>
            <a:pPr lvl="1"/>
            <a:r>
              <a:rPr lang="en-US" dirty="0"/>
              <a:t>SC6/SI6 with Design 9 control section and DS6 V. 6.5-B available from 2021-Q1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Communication </a:t>
            </a:r>
            <a:r>
              <a:rPr lang="de-DE" dirty="0" err="1"/>
              <a:t>protocol</a:t>
            </a:r>
            <a:endParaRPr lang="de-DE" dirty="0"/>
          </a:p>
          <a:p>
            <a:pPr lvl="1"/>
            <a:r>
              <a:rPr lang="en-US" dirty="0" err="1"/>
              <a:t>EnDat</a:t>
            </a:r>
            <a:r>
              <a:rPr lang="en-US" dirty="0"/>
              <a:t> 3 transmits position in each cycle, HIPERFACE DSL transmits acceleration values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(5 </a:t>
            </a:r>
            <a:r>
              <a:rPr lang="de-DE" dirty="0" err="1"/>
              <a:t>cycles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get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HIPERFACE DSL </a:t>
            </a:r>
            <a:r>
              <a:rPr lang="en-US" dirty="0"/>
              <a:t>measures itself once on the cable (sensitive dependence)</a:t>
            </a:r>
          </a:p>
          <a:p>
            <a:pPr lvl="1"/>
            <a:r>
              <a:rPr lang="en-US" dirty="0" err="1"/>
              <a:t>EnDat</a:t>
            </a:r>
            <a:r>
              <a:rPr lang="en-US" dirty="0"/>
              <a:t> 3 resynchronizes with each telegram, robust against cable changes</a:t>
            </a:r>
            <a:endParaRPr lang="de-DE" dirty="0"/>
          </a:p>
          <a:p>
            <a:pPr lvl="1"/>
            <a:endParaRPr lang="de-DE" dirty="0"/>
          </a:p>
        </p:txBody>
      </p:sp>
      <p:pic>
        <p:nvPicPr>
          <p:cNvPr id="4" name="Grafik 3" descr="Ein Bild, das drinnen, weiß, sitzend, Foto enthält.&#10;&#10;Automatisch generierte Beschreibung">
            <a:extLst>
              <a:ext uri="{FF2B5EF4-FFF2-40B4-BE49-F238E27FC236}">
                <a16:creationId xmlns:a16="http://schemas.microsoft.com/office/drawing/2014/main" id="{126ED92F-EE01-4DE7-9978-0A0784F0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292" y="3024906"/>
            <a:ext cx="809558" cy="808188"/>
          </a:xfrm>
          <a:prstGeom prst="rect">
            <a:avLst/>
          </a:prstGeom>
        </p:spPr>
      </p:pic>
      <p:pic>
        <p:nvPicPr>
          <p:cNvPr id="5" name="Grafik 4" descr="Ein Bild, das Tisch, sitzend, Hand, schwarz enthält.&#10;&#10;Automatisch generierte Beschreibung">
            <a:extLst>
              <a:ext uri="{FF2B5EF4-FFF2-40B4-BE49-F238E27FC236}">
                <a16:creationId xmlns:a16="http://schemas.microsoft.com/office/drawing/2014/main" id="{7C2A03D7-50E3-431A-83EC-3CE07598F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649" y="1631640"/>
            <a:ext cx="893537" cy="71863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DA9960B-0FA9-4C2A-98FD-4F22BC1422A4}"/>
              </a:ext>
            </a:extLst>
          </p:cNvPr>
          <p:cNvSpPr txBox="1"/>
          <p:nvPr/>
        </p:nvSpPr>
        <p:spPr>
          <a:xfrm>
            <a:off x="9952671" y="2360957"/>
            <a:ext cx="120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SICK </a:t>
            </a:r>
          </a:p>
          <a:p>
            <a:r>
              <a:rPr lang="de-DE" sz="1200" dirty="0"/>
              <a:t>HIPERFACE DSL®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9B14639-57F0-4F35-B7F9-46E4A184729C}"/>
              </a:ext>
            </a:extLst>
          </p:cNvPr>
          <p:cNvSpPr txBox="1"/>
          <p:nvPr/>
        </p:nvSpPr>
        <p:spPr>
          <a:xfrm>
            <a:off x="10037635" y="3744051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Heidenhain </a:t>
            </a:r>
          </a:p>
          <a:p>
            <a:r>
              <a:rPr lang="de-DE" sz="1200" dirty="0" err="1"/>
              <a:t>EnDat</a:t>
            </a:r>
            <a:r>
              <a:rPr lang="de-DE" sz="1200" dirty="0"/>
              <a:t> 3</a:t>
            </a:r>
          </a:p>
        </p:txBody>
      </p:sp>
      <p:pic>
        <p:nvPicPr>
          <p:cNvPr id="11" name="Grafik 10" descr="Ein Bild, das Uhr enthält.&#10;&#10;Automatisch generierte Beschreibung">
            <a:extLst>
              <a:ext uri="{FF2B5EF4-FFF2-40B4-BE49-F238E27FC236}">
                <a16:creationId xmlns:a16="http://schemas.microsoft.com/office/drawing/2014/main" id="{96B3109A-974B-4009-9561-1BBAAAB2F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2671" y="4985356"/>
            <a:ext cx="1906092" cy="84582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765EC174-C8CC-4833-A359-0F14FF4EC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540" y="2604536"/>
            <a:ext cx="561562" cy="42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5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246C9DC6-EEC2-4F3B-829F-EEAA439E5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770" y="844353"/>
            <a:ext cx="2606960" cy="289616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EC9A6B8-1278-48BD-8ABC-C297F999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OCS – Cable </a:t>
            </a:r>
            <a:r>
              <a:rPr lang="de-DE" dirty="0" err="1"/>
              <a:t>development</a:t>
            </a:r>
            <a:r>
              <a:rPr lang="de-DE" dirty="0"/>
              <a:t> in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manufacturer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47EAB2-CA81-4C07-9C71-EFB039D53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523" y="1259999"/>
            <a:ext cx="7696813" cy="5046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Hybrid </a:t>
            </a:r>
            <a:r>
              <a:rPr lang="de-DE" dirty="0" err="1"/>
              <a:t>cable</a:t>
            </a:r>
            <a:endParaRPr lang="de-DE" dirty="0"/>
          </a:p>
          <a:p>
            <a:r>
              <a:rPr lang="de-DE" dirty="0"/>
              <a:t>Target: </a:t>
            </a:r>
            <a:r>
              <a:rPr lang="en-US" dirty="0"/>
              <a:t>Fault-free operation with up to 50 m cable length without choke in the drag chain</a:t>
            </a:r>
            <a:endParaRPr lang="de-DE" dirty="0"/>
          </a:p>
          <a:p>
            <a:r>
              <a:rPr lang="de-DE" dirty="0"/>
              <a:t>Generation 0</a:t>
            </a:r>
            <a:br>
              <a:rPr lang="de-DE" dirty="0"/>
            </a:br>
            <a:r>
              <a:rPr lang="en-US" dirty="0"/>
              <a:t>Cable with additional extrusion via DSL wire pair (SICK specification!)</a:t>
            </a:r>
            <a:endParaRPr lang="de-DE" dirty="0"/>
          </a:p>
          <a:p>
            <a:r>
              <a:rPr lang="de-DE" dirty="0"/>
              <a:t>Generation 1</a:t>
            </a:r>
            <a:br>
              <a:rPr lang="de-DE" dirty="0"/>
            </a:br>
            <a:r>
              <a:rPr lang="en-US" dirty="0"/>
              <a:t>Additional extrusion and double shielding DSL wire pair</a:t>
            </a:r>
            <a:endParaRPr lang="de-DE" dirty="0"/>
          </a:p>
          <a:p>
            <a:r>
              <a:rPr lang="de-DE" dirty="0"/>
              <a:t>Generation 2</a:t>
            </a:r>
            <a:br>
              <a:rPr lang="de-DE" dirty="0"/>
            </a:br>
            <a:r>
              <a:rPr lang="en-US" dirty="0"/>
              <a:t>Revised cable with new optimized shielding concept, improved crosstalk behavior and more stable properties in the drag chain</a:t>
            </a:r>
            <a:endParaRPr lang="de-DE" dirty="0"/>
          </a:p>
          <a:p>
            <a:pPr lvl="1"/>
            <a:r>
              <a:rPr lang="en-US" dirty="0"/>
              <a:t>Smallest permissible bending radius: Freely movable: </a:t>
            </a:r>
            <a:r>
              <a:rPr lang="de-DE" dirty="0"/>
              <a:t>10 x </a:t>
            </a:r>
            <a:r>
              <a:rPr lang="de-DE" dirty="0" err="1"/>
              <a:t>d</a:t>
            </a:r>
            <a:r>
              <a:rPr lang="de-DE" baseline="-25000" dirty="0" err="1"/>
              <a:t>out</a:t>
            </a:r>
            <a:endParaRPr lang="de-DE" baseline="-25000" dirty="0"/>
          </a:p>
          <a:p>
            <a:pPr lvl="1"/>
            <a:r>
              <a:rPr lang="de-DE" dirty="0"/>
              <a:t>Hybrid </a:t>
            </a:r>
            <a:r>
              <a:rPr lang="de-DE" dirty="0" err="1"/>
              <a:t>cable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EnDat</a:t>
            </a:r>
            <a:r>
              <a:rPr lang="de-DE" dirty="0"/>
              <a:t> 3 and HIPERFACE DSL®</a:t>
            </a:r>
          </a:p>
          <a:p>
            <a:pPr lvl="1"/>
            <a:r>
              <a:rPr lang="en-US" dirty="0"/>
              <a:t>Tests in house and in the cable manufacturer's drag chain </a:t>
            </a:r>
          </a:p>
          <a:p>
            <a:pPr lvl="1"/>
            <a:r>
              <a:rPr lang="de-DE" dirty="0"/>
              <a:t>Test </a:t>
            </a:r>
            <a:r>
              <a:rPr lang="de-DE" dirty="0" err="1"/>
              <a:t>with</a:t>
            </a:r>
            <a:r>
              <a:rPr lang="de-DE" dirty="0"/>
              <a:t> PROGRESS </a:t>
            </a:r>
            <a:r>
              <a:rPr lang="de-DE" dirty="0" err="1"/>
              <a:t>machine</a:t>
            </a:r>
            <a:r>
              <a:rPr lang="de-DE" dirty="0"/>
              <a:t> (Running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january</a:t>
            </a:r>
            <a:r>
              <a:rPr lang="de-DE" dirty="0"/>
              <a:t> 2021)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3DBD727F-2D33-48C1-86E2-E4082D7582CF}"/>
              </a:ext>
            </a:extLst>
          </p:cNvPr>
          <p:cNvCxnSpPr/>
          <p:nvPr/>
        </p:nvCxnSpPr>
        <p:spPr>
          <a:xfrm>
            <a:off x="707011" y="1065229"/>
            <a:ext cx="735290" cy="5410985"/>
          </a:xfrm>
          <a:prstGeom prst="straightConnector1">
            <a:avLst/>
          </a:prstGeom>
          <a:ln w="317500" cap="flat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BF972A28-44B3-4526-8234-6B5899449910}"/>
              </a:ext>
            </a:extLst>
          </p:cNvPr>
          <p:cNvSpPr txBox="1"/>
          <p:nvPr/>
        </p:nvSpPr>
        <p:spPr>
          <a:xfrm rot="4952981">
            <a:off x="-1065174" y="3408506"/>
            <a:ext cx="3476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>
                <a:solidFill>
                  <a:srgbClr val="FF0000"/>
                </a:solidFill>
              </a:rPr>
              <a:t>Development 2017 </a:t>
            </a:r>
            <a:r>
              <a:rPr lang="de-DE" sz="2000" b="1" dirty="0" err="1">
                <a:solidFill>
                  <a:srgbClr val="FF0000"/>
                </a:solidFill>
              </a:rPr>
              <a:t>up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to</a:t>
            </a:r>
            <a:r>
              <a:rPr lang="de-DE" sz="2000" b="1" dirty="0">
                <a:solidFill>
                  <a:srgbClr val="FF0000"/>
                </a:solidFill>
              </a:rPr>
              <a:t> 2020!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5420643-ECF2-4BAD-AE1A-9C555BA4795B}"/>
              </a:ext>
            </a:extLst>
          </p:cNvPr>
          <p:cNvGrpSpPr/>
          <p:nvPr/>
        </p:nvGrpSpPr>
        <p:grpSpPr>
          <a:xfrm>
            <a:off x="9249897" y="3811379"/>
            <a:ext cx="2692377" cy="2155047"/>
            <a:chOff x="9128492" y="4168177"/>
            <a:chExt cx="2692377" cy="2155047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B8F9126-D7A5-4F6B-B502-AE70EF1E72F0}"/>
                </a:ext>
              </a:extLst>
            </p:cNvPr>
            <p:cNvSpPr/>
            <p:nvPr/>
          </p:nvSpPr>
          <p:spPr>
            <a:xfrm>
              <a:off x="10004274" y="4741562"/>
              <a:ext cx="78807" cy="7996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0B01E07-39B1-4ACD-AF61-CF078E3BAFF7}"/>
                </a:ext>
              </a:extLst>
            </p:cNvPr>
            <p:cNvSpPr/>
            <p:nvPr/>
          </p:nvSpPr>
          <p:spPr>
            <a:xfrm>
              <a:off x="9841099" y="4522536"/>
              <a:ext cx="959665" cy="956788"/>
            </a:xfrm>
            <a:prstGeom prst="ellipse">
              <a:avLst/>
            </a:prstGeom>
            <a:noFill/>
            <a:ln w="1016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E5CA18C-CC3B-4D05-BE84-3F900ED4CC4B}"/>
                </a:ext>
              </a:extLst>
            </p:cNvPr>
            <p:cNvSpPr/>
            <p:nvPr/>
          </p:nvSpPr>
          <p:spPr>
            <a:xfrm>
              <a:off x="9900652" y="4579685"/>
              <a:ext cx="840581" cy="840582"/>
            </a:xfrm>
            <a:prstGeom prst="ellipse">
              <a:avLst/>
            </a:prstGeom>
            <a:noFill/>
            <a:ln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0839CF66-89C9-4799-BE3B-CA8605A48D91}"/>
                </a:ext>
              </a:extLst>
            </p:cNvPr>
            <p:cNvSpPr/>
            <p:nvPr/>
          </p:nvSpPr>
          <p:spPr>
            <a:xfrm>
              <a:off x="9922084" y="4596354"/>
              <a:ext cx="800100" cy="804863"/>
            </a:xfrm>
            <a:prstGeom prst="ellipse">
              <a:avLst/>
            </a:pr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514430C-12BC-40BF-9712-44E479CAC387}"/>
                </a:ext>
              </a:extLst>
            </p:cNvPr>
            <p:cNvSpPr/>
            <p:nvPr/>
          </p:nvSpPr>
          <p:spPr>
            <a:xfrm>
              <a:off x="10319753" y="4638216"/>
              <a:ext cx="171451" cy="1833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6ADFE76-D10A-4586-BE73-FCD3459D421C}"/>
                </a:ext>
              </a:extLst>
            </p:cNvPr>
            <p:cNvSpPr/>
            <p:nvPr/>
          </p:nvSpPr>
          <p:spPr>
            <a:xfrm>
              <a:off x="10115771" y="4937916"/>
              <a:ext cx="116683" cy="1174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006DB7D-DEB4-44E2-B586-9DA46F9D124E}"/>
                </a:ext>
              </a:extLst>
            </p:cNvPr>
            <p:cNvSpPr/>
            <p:nvPr/>
          </p:nvSpPr>
          <p:spPr>
            <a:xfrm>
              <a:off x="10322134" y="5179093"/>
              <a:ext cx="171451" cy="1833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8608B599-7FA5-4D11-ABD9-1230F1F296B1}"/>
                </a:ext>
              </a:extLst>
            </p:cNvPr>
            <p:cNvSpPr/>
            <p:nvPr/>
          </p:nvSpPr>
          <p:spPr>
            <a:xfrm>
              <a:off x="10107821" y="5164804"/>
              <a:ext cx="171451" cy="1833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5AF98C25-66B8-4845-B9B7-B70C15F9A09B}"/>
                </a:ext>
              </a:extLst>
            </p:cNvPr>
            <p:cNvSpPr/>
            <p:nvPr/>
          </p:nvSpPr>
          <p:spPr>
            <a:xfrm rot="2550297">
              <a:off x="9958736" y="4861369"/>
              <a:ext cx="274906" cy="272571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E276966-EF82-4986-947B-07C62DFE4DD7}"/>
                </a:ext>
              </a:extLst>
            </p:cNvPr>
            <p:cNvSpPr/>
            <p:nvPr/>
          </p:nvSpPr>
          <p:spPr>
            <a:xfrm>
              <a:off x="9960204" y="4938891"/>
              <a:ext cx="116683" cy="1174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900C72C6-BB4D-49B3-B9DA-F0406180DC46}"/>
                </a:ext>
              </a:extLst>
            </p:cNvPr>
            <p:cNvSpPr/>
            <p:nvPr/>
          </p:nvSpPr>
          <p:spPr>
            <a:xfrm>
              <a:off x="10109220" y="4654199"/>
              <a:ext cx="171451" cy="1833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A1AC366D-1D56-4823-9768-661F64E4E20F}"/>
                </a:ext>
              </a:extLst>
            </p:cNvPr>
            <p:cNvSpPr/>
            <p:nvPr/>
          </p:nvSpPr>
          <p:spPr>
            <a:xfrm>
              <a:off x="10260698" y="4606909"/>
              <a:ext cx="66197" cy="6606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8966F44-4E88-466E-B49E-9119B6EDC4F9}"/>
                </a:ext>
              </a:extLst>
            </p:cNvPr>
            <p:cNvSpPr/>
            <p:nvPr/>
          </p:nvSpPr>
          <p:spPr>
            <a:xfrm>
              <a:off x="10514255" y="4709208"/>
              <a:ext cx="84943" cy="919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D68A4AE7-BFA4-4E23-A1A7-F5C214B48782}"/>
                </a:ext>
              </a:extLst>
            </p:cNvPr>
            <p:cNvSpPr/>
            <p:nvPr/>
          </p:nvSpPr>
          <p:spPr>
            <a:xfrm>
              <a:off x="10043805" y="4840433"/>
              <a:ext cx="92357" cy="9349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6F2E1DD3-33B8-45EE-A1F4-09F1E7C7061C}"/>
                </a:ext>
              </a:extLst>
            </p:cNvPr>
            <p:cNvSpPr/>
            <p:nvPr/>
          </p:nvSpPr>
          <p:spPr>
            <a:xfrm>
              <a:off x="10051179" y="5055814"/>
              <a:ext cx="92357" cy="9349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6E28CD2F-E48E-4193-B7D3-6029698D9C19}"/>
                </a:ext>
              </a:extLst>
            </p:cNvPr>
            <p:cNvSpPr/>
            <p:nvPr/>
          </p:nvSpPr>
          <p:spPr>
            <a:xfrm>
              <a:off x="10265460" y="5336157"/>
              <a:ext cx="57263" cy="534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FA91FA75-7FFE-4466-A4B2-CC2407BF710E}"/>
                </a:ext>
              </a:extLst>
            </p:cNvPr>
            <p:cNvSpPr/>
            <p:nvPr/>
          </p:nvSpPr>
          <p:spPr>
            <a:xfrm>
              <a:off x="10225488" y="5037288"/>
              <a:ext cx="142357" cy="13806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BA1EB1C-5C65-442A-B4B6-2AC4D0E4EC1B}"/>
                </a:ext>
              </a:extLst>
            </p:cNvPr>
            <p:cNvSpPr/>
            <p:nvPr/>
          </p:nvSpPr>
          <p:spPr>
            <a:xfrm>
              <a:off x="10235255" y="4820178"/>
              <a:ext cx="142357" cy="13806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54EC8DD-6BCF-4251-9751-B89512D98BAE}"/>
                </a:ext>
              </a:extLst>
            </p:cNvPr>
            <p:cNvSpPr/>
            <p:nvPr/>
          </p:nvSpPr>
          <p:spPr>
            <a:xfrm>
              <a:off x="10516636" y="5198043"/>
              <a:ext cx="84943" cy="919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5E26F42-120A-4B34-A20B-5ADFBEE60535}"/>
                </a:ext>
              </a:extLst>
            </p:cNvPr>
            <p:cNvSpPr/>
            <p:nvPr/>
          </p:nvSpPr>
          <p:spPr>
            <a:xfrm>
              <a:off x="10005660" y="5164804"/>
              <a:ext cx="84943" cy="9198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C1DBE53D-87D1-4D24-B32C-2DC9DA81508F}"/>
                </a:ext>
              </a:extLst>
            </p:cNvPr>
            <p:cNvSpPr txBox="1"/>
            <p:nvPr/>
          </p:nvSpPr>
          <p:spPr>
            <a:xfrm>
              <a:off x="9629129" y="4169644"/>
              <a:ext cx="3000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U</a:t>
              </a:r>
              <a:endParaRPr lang="de-DE" dirty="0"/>
            </a:p>
          </p:txBody>
        </p:sp>
        <p:cxnSp>
          <p:nvCxnSpPr>
            <p:cNvPr id="29" name="Gerade Verbindung mit Pfeil 28">
              <a:extLst>
                <a:ext uri="{FF2B5EF4-FFF2-40B4-BE49-F238E27FC236}">
                  <a16:creationId xmlns:a16="http://schemas.microsoft.com/office/drawing/2014/main" id="{0DD5A80A-D89B-4D7C-8E4A-F694237BCC73}"/>
                </a:ext>
              </a:extLst>
            </p:cNvPr>
            <p:cNvCxnSpPr>
              <a:cxnSpLocks/>
            </p:cNvCxnSpPr>
            <p:nvPr/>
          </p:nvCxnSpPr>
          <p:spPr>
            <a:xfrm>
              <a:off x="9863951" y="4403048"/>
              <a:ext cx="256088" cy="268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3FBAFAFA-65F7-456D-BE41-E6B1DD7ABEBD}"/>
                </a:ext>
              </a:extLst>
            </p:cNvPr>
            <p:cNvSpPr txBox="1"/>
            <p:nvPr/>
          </p:nvSpPr>
          <p:spPr>
            <a:xfrm>
              <a:off x="10529612" y="4168177"/>
              <a:ext cx="2872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V</a:t>
              </a:r>
              <a:endParaRPr lang="de-DE" dirty="0"/>
            </a:p>
          </p:txBody>
        </p: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818980C3-6E2C-4587-86D6-399391F8C3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40630" y="4397501"/>
              <a:ext cx="159620" cy="2358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>
              <a:extLst>
                <a:ext uri="{FF2B5EF4-FFF2-40B4-BE49-F238E27FC236}">
                  <a16:creationId xmlns:a16="http://schemas.microsoft.com/office/drawing/2014/main" id="{33D42852-55AD-4953-972B-7935192372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5523" y="4794621"/>
              <a:ext cx="281276" cy="1078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F3255810-9161-4A03-8C3D-D4B8FD0ACCC0}"/>
                </a:ext>
              </a:extLst>
            </p:cNvPr>
            <p:cNvSpPr txBox="1"/>
            <p:nvPr/>
          </p:nvSpPr>
          <p:spPr>
            <a:xfrm>
              <a:off x="10922485" y="4633309"/>
              <a:ext cx="4523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DSL</a:t>
              </a:r>
              <a:endParaRPr lang="de-DE" dirty="0"/>
            </a:p>
          </p:txBody>
        </p: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6ACFA721-B175-460D-ADCC-C24A64F1E728}"/>
                </a:ext>
              </a:extLst>
            </p:cNvPr>
            <p:cNvCxnSpPr>
              <a:cxnSpLocks/>
            </p:cNvCxnSpPr>
            <p:nvPr/>
          </p:nvCxnSpPr>
          <p:spPr>
            <a:xfrm>
              <a:off x="9706683" y="4804311"/>
              <a:ext cx="239957" cy="1096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BE50E18A-2C49-4247-9467-1FF0E7D843E9}"/>
                </a:ext>
              </a:extLst>
            </p:cNvPr>
            <p:cNvSpPr txBox="1"/>
            <p:nvPr/>
          </p:nvSpPr>
          <p:spPr>
            <a:xfrm>
              <a:off x="9128492" y="4631351"/>
              <a:ext cx="5936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Brake</a:t>
              </a:r>
              <a:endParaRPr lang="de-DE" dirty="0"/>
            </a:p>
          </p:txBody>
        </p:sp>
        <p:cxnSp>
          <p:nvCxnSpPr>
            <p:cNvPr id="36" name="Gerade Verbindung mit Pfeil 35">
              <a:extLst>
                <a:ext uri="{FF2B5EF4-FFF2-40B4-BE49-F238E27FC236}">
                  <a16:creationId xmlns:a16="http://schemas.microsoft.com/office/drawing/2014/main" id="{69CB1617-E4F6-48A6-81A3-9C32399F1B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76740" y="5357496"/>
              <a:ext cx="124839" cy="246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8EC36C28-AC1F-4F7A-BF9C-2C24D520DB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5220" y="5353985"/>
              <a:ext cx="248567" cy="21639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BBED014A-6504-4D12-8AC7-79A00AFE23C9}"/>
                </a:ext>
              </a:extLst>
            </p:cNvPr>
            <p:cNvSpPr txBox="1"/>
            <p:nvPr/>
          </p:nvSpPr>
          <p:spPr>
            <a:xfrm>
              <a:off x="10531369" y="5551643"/>
              <a:ext cx="376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PE</a:t>
              </a:r>
              <a:endParaRPr lang="de-DE" dirty="0"/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BB0D6F0C-9808-44F6-A2C9-159915681544}"/>
                </a:ext>
              </a:extLst>
            </p:cNvPr>
            <p:cNvSpPr txBox="1"/>
            <p:nvPr/>
          </p:nvSpPr>
          <p:spPr>
            <a:xfrm>
              <a:off x="9629129" y="5549783"/>
              <a:ext cx="344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/>
                <a:t>W</a:t>
              </a:r>
              <a:endParaRPr lang="de-DE" dirty="0"/>
            </a:p>
          </p:txBody>
        </p: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2C9CF8F0-66F1-439A-B7F7-A8AE02BEF9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04656" y="5126911"/>
              <a:ext cx="320932" cy="542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3BC9BC7C-6E5E-409E-B12E-F296365026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77340" y="5061941"/>
              <a:ext cx="334495" cy="649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DF6CD167-B3BC-4549-B90D-623FCF9DCB48}"/>
                </a:ext>
              </a:extLst>
            </p:cNvPr>
            <p:cNvSpPr txBox="1"/>
            <p:nvPr/>
          </p:nvSpPr>
          <p:spPr>
            <a:xfrm>
              <a:off x="10970956" y="4974618"/>
              <a:ext cx="8499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err="1"/>
                <a:t>Shielding</a:t>
              </a:r>
              <a:endParaRPr lang="de-DE" dirty="0"/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C295C888-F939-46EA-9755-8FBC258AD121}"/>
                </a:ext>
              </a:extLst>
            </p:cNvPr>
            <p:cNvSpPr txBox="1"/>
            <p:nvPr/>
          </p:nvSpPr>
          <p:spPr>
            <a:xfrm>
              <a:off x="9297251" y="5861559"/>
              <a:ext cx="20450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/>
                <a:t>Principle</a:t>
              </a:r>
              <a:r>
                <a:rPr lang="de-DE" sz="1200" dirty="0"/>
                <a:t> </a:t>
              </a:r>
              <a:r>
                <a:rPr lang="de-DE" sz="1200" dirty="0" err="1"/>
                <a:t>sketch</a:t>
              </a:r>
              <a:r>
                <a:rPr lang="de-DE" sz="1200" dirty="0"/>
                <a:t> Hybrid </a:t>
              </a:r>
              <a:r>
                <a:rPr lang="de-DE" sz="1200" dirty="0" err="1"/>
                <a:t>cable</a:t>
              </a:r>
              <a:r>
                <a:rPr lang="de-DE" sz="1200" dirty="0"/>
                <a:t> </a:t>
              </a:r>
              <a:r>
                <a:rPr lang="de-DE" sz="1200" dirty="0" err="1"/>
                <a:t>generation</a:t>
              </a:r>
              <a:r>
                <a:rPr lang="de-DE" sz="1200" dirty="0"/>
                <a:t> 2.1</a:t>
              </a:r>
            </a:p>
          </p:txBody>
        </p: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19E478B8-B265-4D7A-8CA4-C7C83690695D}"/>
                </a:ext>
              </a:extLst>
            </p:cNvPr>
            <p:cNvGrpSpPr/>
            <p:nvPr/>
          </p:nvGrpSpPr>
          <p:grpSpPr>
            <a:xfrm>
              <a:off x="10405125" y="4866332"/>
              <a:ext cx="269014" cy="267975"/>
              <a:chOff x="11222713" y="2057461"/>
              <a:chExt cx="373578" cy="374228"/>
            </a:xfrm>
          </p:grpSpPr>
          <p:sp>
            <p:nvSpPr>
              <p:cNvPr id="45" name="Rechteck: abgerundete Ecken 44">
                <a:extLst>
                  <a:ext uri="{FF2B5EF4-FFF2-40B4-BE49-F238E27FC236}">
                    <a16:creationId xmlns:a16="http://schemas.microsoft.com/office/drawing/2014/main" id="{586FC18F-A6AF-4C3D-9D3B-E318D1B8C276}"/>
                  </a:ext>
                </a:extLst>
              </p:cNvPr>
              <p:cNvSpPr/>
              <p:nvPr/>
            </p:nvSpPr>
            <p:spPr>
              <a:xfrm rot="2796376">
                <a:off x="11261709" y="2095505"/>
                <a:ext cx="295597" cy="301994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" name="Ellipse 45">
                <a:extLst>
                  <a:ext uri="{FF2B5EF4-FFF2-40B4-BE49-F238E27FC236}">
                    <a16:creationId xmlns:a16="http://schemas.microsoft.com/office/drawing/2014/main" id="{FE434757-796A-4262-B6BA-6903F8C0AE87}"/>
                  </a:ext>
                </a:extLst>
              </p:cNvPr>
              <p:cNvSpPr/>
              <p:nvPr/>
            </p:nvSpPr>
            <p:spPr>
              <a:xfrm>
                <a:off x="11363306" y="2073493"/>
                <a:ext cx="97306" cy="10376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Ellipse 46">
                <a:extLst>
                  <a:ext uri="{FF2B5EF4-FFF2-40B4-BE49-F238E27FC236}">
                    <a16:creationId xmlns:a16="http://schemas.microsoft.com/office/drawing/2014/main" id="{B40FF5C1-F4C5-48A5-BE46-254A8762ACB4}"/>
                  </a:ext>
                </a:extLst>
              </p:cNvPr>
              <p:cNvSpPr/>
              <p:nvPr/>
            </p:nvSpPr>
            <p:spPr>
              <a:xfrm>
                <a:off x="11355976" y="2315777"/>
                <a:ext cx="97306" cy="10376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Ellipse 47">
                <a:extLst>
                  <a:ext uri="{FF2B5EF4-FFF2-40B4-BE49-F238E27FC236}">
                    <a16:creationId xmlns:a16="http://schemas.microsoft.com/office/drawing/2014/main" id="{A1BBF143-941A-4CEE-AABF-439ED859CEE1}"/>
                  </a:ext>
                </a:extLst>
              </p:cNvPr>
              <p:cNvSpPr/>
              <p:nvPr/>
            </p:nvSpPr>
            <p:spPr>
              <a:xfrm>
                <a:off x="11430048" y="2187799"/>
                <a:ext cx="116683" cy="11740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id="{6E71A347-CC24-4D4D-B124-8367A989778D}"/>
                  </a:ext>
                </a:extLst>
              </p:cNvPr>
              <p:cNvSpPr/>
              <p:nvPr/>
            </p:nvSpPr>
            <p:spPr>
              <a:xfrm>
                <a:off x="11266945" y="2188774"/>
                <a:ext cx="116683" cy="11740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: abgerundete Ecken 49">
                <a:extLst>
                  <a:ext uri="{FF2B5EF4-FFF2-40B4-BE49-F238E27FC236}">
                    <a16:creationId xmlns:a16="http://schemas.microsoft.com/office/drawing/2014/main" id="{B931E0C8-A477-4F23-928E-3EAAC3620E9F}"/>
                  </a:ext>
                </a:extLst>
              </p:cNvPr>
              <p:cNvSpPr/>
              <p:nvPr/>
            </p:nvSpPr>
            <p:spPr>
              <a:xfrm rot="2796376">
                <a:off x="11242863" y="2077055"/>
                <a:ext cx="332288" cy="337095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Rechteck: abgerundete Ecken 50">
                <a:extLst>
                  <a:ext uri="{FF2B5EF4-FFF2-40B4-BE49-F238E27FC236}">
                    <a16:creationId xmlns:a16="http://schemas.microsoft.com/office/drawing/2014/main" id="{D1CE2827-0B08-4DD3-AE57-8B38FC2C0162}"/>
                  </a:ext>
                </a:extLst>
              </p:cNvPr>
              <p:cNvSpPr/>
              <p:nvPr/>
            </p:nvSpPr>
            <p:spPr>
              <a:xfrm rot="2796376">
                <a:off x="11222388" y="2057786"/>
                <a:ext cx="374228" cy="373578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68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4E6F7-2C8C-459F-9861-628D5E25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OCS – </a:t>
            </a:r>
            <a:r>
              <a:rPr lang="en-US" dirty="0"/>
              <a:t>Validation of the hybrid cables under laboratory conditions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73B5F3-F3E1-4ACA-851E-0DE6649C4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2019 test conditions much tougher and thus adapted to reality</a:t>
            </a:r>
            <a:endParaRPr lang="de-DE" dirty="0"/>
          </a:p>
          <a:p>
            <a:pPr lvl="1"/>
            <a:r>
              <a:rPr lang="en-US" dirty="0"/>
              <a:t>Market standard cable specifications do not fit "OCS/drag chain/50m reality".</a:t>
            </a:r>
            <a:endParaRPr lang="de-DE" dirty="0"/>
          </a:p>
          <a:p>
            <a:r>
              <a:rPr lang="en-US" dirty="0"/>
              <a:t>Test of 50 m cable in the drag chain in operation with drive controller SC6A162 and synchronous servo motor EZ503U</a:t>
            </a:r>
            <a:endParaRPr lang="de-DE" dirty="0"/>
          </a:p>
          <a:p>
            <a:r>
              <a:rPr lang="de-DE" dirty="0"/>
              <a:t>Setup:</a:t>
            </a:r>
          </a:p>
        </p:txBody>
      </p:sp>
      <p:pic>
        <p:nvPicPr>
          <p:cNvPr id="5" name="Grafik 4" descr="Ein Bild, das drinnen, LKW, sitzend, Bank enthält.&#10;&#10;Automatisch generierte Beschreibung">
            <a:hlinkClick r:id="rId2"/>
            <a:extLst>
              <a:ext uri="{FF2B5EF4-FFF2-40B4-BE49-F238E27FC236}">
                <a16:creationId xmlns:a16="http://schemas.microsoft.com/office/drawing/2014/main" id="{C645CE9C-F775-4533-8447-30EFB2D23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633" y="2735633"/>
            <a:ext cx="6918435" cy="389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0107_STOBER PowerPoint MASTER.potx" id="{79069752-FF27-410C-858C-29C91EFCE081}" vid="{E279E2F9-0BC4-4E86-A8C5-45BE164A9A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2019-0107</Template>
  <TotalTime>0</TotalTime>
  <Words>1090</Words>
  <Application>Microsoft Office PowerPoint</Application>
  <PresentationFormat>Breitbild</PresentationFormat>
  <Paragraphs>165</Paragraphs>
  <Slides>16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</vt:lpstr>
      <vt:lpstr>OCS – One Cable Solution with EnDat 3 encoders</vt:lpstr>
      <vt:lpstr>Presentation OCS with HIPERFACE DSL 2016</vt:lpstr>
      <vt:lpstr>Current status OCS with HIPERFACE DSL</vt:lpstr>
      <vt:lpstr>OCS One Cable Solution</vt:lpstr>
      <vt:lpstr>OCS – Components involved</vt:lpstr>
      <vt:lpstr>OCS – The prime example of a system solution</vt:lpstr>
      <vt:lpstr>OCS – technical constraints SI6/SC6 </vt:lpstr>
      <vt:lpstr>OCS – Cable development in cooperation with cable manufacturer</vt:lpstr>
      <vt:lpstr>OCS – Validation of the hybrid cables under laboratory conditions</vt:lpstr>
      <vt:lpstr>Hybrid cable gen. 1 resistance change = measure for wear</vt:lpstr>
      <vt:lpstr>Hybrid cable gen. 2.1 resistance change = measure for wear</vt:lpstr>
      <vt:lpstr>OCS – new hybrid cables generation 2.1</vt:lpstr>
      <vt:lpstr>Connection method manual</vt:lpstr>
      <vt:lpstr>OCS – measures drive controller</vt:lpstr>
      <vt:lpstr>OCS – EZ servo motors with EQI1131-E30 </vt:lpstr>
      <vt:lpstr>Current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Meyering, Matthias</dc:creator>
  <cp:lastModifiedBy>Kübler, Johannes</cp:lastModifiedBy>
  <cp:revision>7</cp:revision>
  <dcterms:created xsi:type="dcterms:W3CDTF">2020-11-06T11:35:07Z</dcterms:created>
  <dcterms:modified xsi:type="dcterms:W3CDTF">2021-11-16T08:00:54Z</dcterms:modified>
</cp:coreProperties>
</file>