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2"/>
  </p:notesMasterIdLst>
  <p:sldIdLst>
    <p:sldId id="314" r:id="rId2"/>
    <p:sldId id="324" r:id="rId3"/>
    <p:sldId id="292" r:id="rId4"/>
    <p:sldId id="320" r:id="rId5"/>
    <p:sldId id="321" r:id="rId6"/>
    <p:sldId id="322" r:id="rId7"/>
    <p:sldId id="323" r:id="rId8"/>
    <p:sldId id="306" r:id="rId9"/>
    <p:sldId id="318" r:id="rId10"/>
    <p:sldId id="257" r:id="rId11"/>
    <p:sldId id="325" r:id="rId12"/>
    <p:sldId id="333" r:id="rId13"/>
    <p:sldId id="334" r:id="rId14"/>
    <p:sldId id="328" r:id="rId15"/>
    <p:sldId id="260" r:id="rId16"/>
    <p:sldId id="327" r:id="rId17"/>
    <p:sldId id="269" r:id="rId18"/>
    <p:sldId id="319" r:id="rId19"/>
    <p:sldId id="336" r:id="rId20"/>
    <p:sldId id="329" r:id="rId21"/>
  </p:sldIdLst>
  <p:sldSz cx="12192000" cy="6858000"/>
  <p:notesSz cx="6858000" cy="9144000"/>
  <p:defaultTextStyle>
    <a:defPPr>
      <a:defRPr sz="1800" kern="1200">
        <a:solidFill>
          <a:schemeClr val="tx1"/>
        </a:solidFill>
        <a:latin typeface="+mn-lt"/>
        <a:ea typeface="+mn-ea"/>
        <a:cs typeface="+mn-cs"/>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3415732-3C62-46DB-B51A-ECEC5CBC70FB}">
          <p14:sldIdLst>
            <p14:sldId id="314"/>
            <p14:sldId id="324"/>
          </p14:sldIdLst>
        </p14:section>
        <p14:section name="Folien 3 – 7 sind optional (einblendbar)" id="{DAD2176B-255E-4B9F-AD92-13FE1BA652E3}">
          <p14:sldIdLst>
            <p14:sldId id="292"/>
            <p14:sldId id="320"/>
            <p14:sldId id="321"/>
            <p14:sldId id="322"/>
            <p14:sldId id="323"/>
            <p14:sldId id="306"/>
            <p14:sldId id="318"/>
            <p14:sldId id="257"/>
            <p14:sldId id="325"/>
            <p14:sldId id="333"/>
            <p14:sldId id="334"/>
            <p14:sldId id="328"/>
            <p14:sldId id="260"/>
            <p14:sldId id="327"/>
            <p14:sldId id="269"/>
            <p14:sldId id="319"/>
            <p14:sldId id="336"/>
            <p14:sldId id="329"/>
          </p14:sldIdLst>
        </p14:section>
      </p14:sectionLst>
    </p:ext>
    <p:ext uri="{EFAFB233-063F-42B5-8137-9DF3F51BA10A}">
      <p15:sldGuideLst xmlns:p15="http://schemas.microsoft.com/office/powerpoint/2012/main">
        <p15:guide id="1" pos="7" userDrawn="1">
          <p15:clr>
            <a:srgbClr val="A4A3A4"/>
          </p15:clr>
        </p15:guide>
        <p15:guide id="2" pos="393" userDrawn="1">
          <p15:clr>
            <a:srgbClr val="A4A3A4"/>
          </p15:clr>
        </p15:guide>
        <p15:guide id="3" pos="824" userDrawn="1">
          <p15:clr>
            <a:srgbClr val="A4A3A4"/>
          </p15:clr>
        </p15:guide>
        <p15:guide id="4" pos="1663" userDrawn="1">
          <p15:clr>
            <a:srgbClr val="A4A3A4"/>
          </p15:clr>
        </p15:guide>
        <p15:guide id="5" pos="2479" userDrawn="1">
          <p15:clr>
            <a:srgbClr val="A4A3A4"/>
          </p15:clr>
        </p15:guide>
        <p15:guide id="6" pos="3318" userDrawn="1">
          <p15:clr>
            <a:srgbClr val="A4A3A4"/>
          </p15:clr>
        </p15:guide>
        <p15:guide id="7" pos="4135" userDrawn="1">
          <p15:clr>
            <a:srgbClr val="A4A3A4"/>
          </p15:clr>
        </p15:guide>
        <p15:guide id="8" pos="4951" userDrawn="1">
          <p15:clr>
            <a:srgbClr val="A4A3A4"/>
          </p15:clr>
        </p15:guide>
        <p15:guide id="9" pos="5790" userDrawn="1">
          <p15:clr>
            <a:srgbClr val="A4A3A4"/>
          </p15:clr>
        </p15:guide>
        <p15:guide id="10" pos="6607" userDrawn="1">
          <p15:clr>
            <a:srgbClr val="A4A3A4"/>
          </p15:clr>
        </p15:guide>
        <p15:guide id="11" pos="7446" userDrawn="1">
          <p15:clr>
            <a:srgbClr val="A4A3A4"/>
          </p15:clr>
        </p15:guide>
        <p15:guide id="12" orient="horz" pos="4247" userDrawn="1">
          <p15:clr>
            <a:srgbClr val="A4A3A4"/>
          </p15:clr>
        </p15:guide>
        <p15:guide id="13" orient="horz" pos="3770" userDrawn="1">
          <p15:clr>
            <a:srgbClr val="A4A3A4"/>
          </p15:clr>
        </p15:guide>
        <p15:guide id="14" orient="horz" pos="3317" userDrawn="1">
          <p15:clr>
            <a:srgbClr val="A4A3A4"/>
          </p15:clr>
        </p15:guide>
        <p15:guide id="15" orient="horz" pos="2863" userDrawn="1">
          <p15:clr>
            <a:srgbClr val="A4A3A4"/>
          </p15:clr>
        </p15:guide>
        <p15:guide id="16" orient="horz" pos="2387" userDrawn="1">
          <p15:clr>
            <a:srgbClr val="A4A3A4"/>
          </p15:clr>
        </p15:guide>
        <p15:guide id="17" orient="horz" pos="1888" userDrawn="1">
          <p15:clr>
            <a:srgbClr val="A4A3A4"/>
          </p15:clr>
        </p15:guide>
        <p15:guide id="18" orient="horz" pos="1457" userDrawn="1">
          <p15:clr>
            <a:srgbClr val="A4A3A4"/>
          </p15:clr>
        </p15:guide>
        <p15:guide id="19" orient="horz" pos="1003" userDrawn="1">
          <p15:clr>
            <a:srgbClr val="A4A3A4"/>
          </p15:clr>
        </p15:guide>
        <p15:guide id="20" orient="horz" pos="5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4"/>
    <a:srgbClr val="004B88"/>
    <a:srgbClr val="006EB6"/>
    <a:srgbClr val="007FC4"/>
    <a:srgbClr val="6A9DD3"/>
    <a:srgbClr val="00386B"/>
    <a:srgbClr val="0071BC"/>
    <a:srgbClr val="E94994"/>
    <a:srgbClr val="E6A025"/>
    <a:srgbClr val="FBF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80" autoAdjust="0"/>
    <p:restoredTop sz="69519" autoAdjust="0"/>
  </p:normalViewPr>
  <p:slideViewPr>
    <p:cSldViewPr snapToGrid="0" snapToObjects="1">
      <p:cViewPr varScale="1">
        <p:scale>
          <a:sx n="83" d="100"/>
          <a:sy n="83" d="100"/>
        </p:scale>
        <p:origin x="1080" y="60"/>
      </p:cViewPr>
      <p:guideLst>
        <p:guide pos="7"/>
        <p:guide pos="393"/>
        <p:guide pos="824"/>
        <p:guide pos="1663"/>
        <p:guide pos="2479"/>
        <p:guide pos="3318"/>
        <p:guide pos="4135"/>
        <p:guide pos="4951"/>
        <p:guide pos="5790"/>
        <p:guide pos="6607"/>
        <p:guide pos="7446"/>
        <p:guide orient="horz" pos="4247"/>
        <p:guide orient="horz" pos="3770"/>
        <p:guide orient="horz" pos="3317"/>
        <p:guide orient="horz" pos="2863"/>
        <p:guide orient="horz" pos="2387"/>
        <p:guide orient="horz" pos="1888"/>
        <p:guide orient="horz" pos="1457"/>
        <p:guide orient="horz" pos="1003"/>
        <p:guide orient="horz" pos="5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tzfeld, Claudia" userId="e45a4c30-6f52-4960-b995-3eb4b79be813" providerId="ADAL" clId="{5A9D6530-B4B5-480C-B8FD-187E2853B642}"/>
    <pc:docChg chg="mod">
      <pc:chgData name="Grotzfeld, Claudia" userId="e45a4c30-6f52-4960-b995-3eb4b79be813" providerId="ADAL" clId="{5A9D6530-B4B5-480C-B8FD-187E2853B642}" dt="2020-01-15T11:53:08.052"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496BB-EB4D-D448-9822-9A227480818A}" type="datetimeFigureOut">
              <a:rPr lang="en-US" smtClean="0"/>
              <a:t>1/15/2020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A3DF1-23CF-5344-9949-DF1C92A429D0}" type="slidenum">
              <a:rPr lang="en-US" smtClean="0"/>
              <a:t>‹Nr.›</a:t>
            </a:fld>
            <a:endParaRPr lang="en-US"/>
          </a:p>
        </p:txBody>
      </p:sp>
    </p:spTree>
    <p:extLst>
      <p:ext uri="{BB962C8B-B14F-4D97-AF65-F5344CB8AC3E}">
        <p14:creationId xmlns:p14="http://schemas.microsoft.com/office/powerpoint/2010/main" val="34567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nfigurator.stoeber.de/de-DE/?shop=SA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Interface compatibility: </a:t>
            </a:r>
            <a:br/>
            <a:r>
              <a:rPr b="0"/>
              <a:t>The mechanical output interfaces are almost 100% compatible with G2. </a:t>
            </a:r>
            <a:r>
              <a:t>With the exception of the P2, all G3 gear units have been reduced in length significantly. </a:t>
            </a:r>
            <a:br/>
            <a:r>
              <a:t>The length of the P2 size was not able to be reduced. This makes collisions with machine contours much less likely. </a:t>
            </a:r>
          </a:p>
          <a:p>
            <a:endParaRPr lang="de-DE" dirty="0"/>
          </a:p>
          <a:p>
            <a:r>
              <a:t>However, we do generally recommend conducting an interference contour check using the new 3D volume models (step files). These can either be obtained together with the offer from our order center or by configuring your product using the STOBER Configurator (</a:t>
            </a:r>
            <a:r>
              <a:rPr u="sng">
                <a:hlinkClick r:id="rId3"/>
              </a:rPr>
              <a:t>https://configurator.stoeber.de/de-DE/?shop=SAT</a:t>
            </a:r>
            <a:r>
              <a:t>).</a:t>
            </a:r>
          </a:p>
          <a:p>
            <a:endParaRPr lang="de-DE" dirty="0"/>
          </a:p>
          <a:p>
            <a:r>
              <a:t>For detailed information, see the product release letter on the generation 3 planetary gear unit, SPG October 2019.</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a:t>
            </a:fld>
            <a:endParaRPr lang="en-US"/>
          </a:p>
        </p:txBody>
      </p:sp>
    </p:spTree>
    <p:extLst>
      <p:ext uri="{BB962C8B-B14F-4D97-AF65-F5344CB8AC3E}">
        <p14:creationId xmlns:p14="http://schemas.microsoft.com/office/powerpoint/2010/main" val="175542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dirty="0"/>
              <a:t>There is no MEL adapter for P9!</a:t>
            </a:r>
          </a:p>
        </p:txBody>
      </p:sp>
      <p:sp>
        <p:nvSpPr>
          <p:cNvPr id="4" name="Foliennummernplatzhalter 3"/>
          <p:cNvSpPr>
            <a:spLocks noGrp="1"/>
          </p:cNvSpPr>
          <p:nvPr>
            <p:ph type="sldNum" sz="quarter" idx="5"/>
          </p:nvPr>
        </p:nvSpPr>
        <p:spPr/>
        <p:txBody>
          <a:bodyPr/>
          <a:lstStyle/>
          <a:p>
            <a:fld id="{AF8A3DF1-23CF-5344-9949-DF1C92A429D0}" type="slidenum">
              <a:rPr lang="en-US" smtClean="0"/>
              <a:t>11</a:t>
            </a:fld>
            <a:endParaRPr lang="en-US"/>
          </a:p>
        </p:txBody>
      </p:sp>
    </p:spTree>
    <p:extLst>
      <p:ext uri="{BB962C8B-B14F-4D97-AF65-F5344CB8AC3E}">
        <p14:creationId xmlns:p14="http://schemas.microsoft.com/office/powerpoint/2010/main" val="197788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Space-saving machine and installation concept thanks to an extremely compact design.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Maximum drive dynamics due to the very low mass moment of inertia in direct attachment. The elimination of a motor adapter </a:t>
            </a:r>
            <a:r>
              <a:rPr lang="en-US" dirty="0">
                <a:solidFill>
                  <a:schemeClr val="accent1">
                    <a:lumMod val="75000"/>
                  </a:schemeClr>
                </a:solidFill>
              </a:rPr>
              <a:t>guarantees </a:t>
            </a:r>
            <a:r>
              <a:rPr lang="en-US" dirty="0"/>
              <a:t>maximum drive dynamics.</a:t>
            </a: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12</a:t>
            </a:fld>
            <a:endParaRPr lang="en-US"/>
          </a:p>
        </p:txBody>
      </p:sp>
    </p:spTree>
    <p:extLst>
      <p:ext uri="{BB962C8B-B14F-4D97-AF65-F5344CB8AC3E}">
        <p14:creationId xmlns:p14="http://schemas.microsoft.com/office/powerpoint/2010/main" val="3489606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Space-saving machine and installation concept thanks to an extremely compact design.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Maximum drive dynamics due to the very low mass moment of inertia in direct attachment. The elimination of a motor adapter </a:t>
            </a:r>
            <a:r>
              <a:rPr lang="en-US" dirty="0">
                <a:solidFill>
                  <a:schemeClr val="accent1">
                    <a:lumMod val="75000"/>
                  </a:schemeClr>
                </a:solidFill>
              </a:rPr>
              <a:t>guarantees </a:t>
            </a:r>
            <a:r>
              <a:rPr lang="en-US" dirty="0"/>
              <a:t>maximum drive dynamics.</a:t>
            </a: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13</a:t>
            </a:fld>
            <a:endParaRPr lang="en-US"/>
          </a:p>
        </p:txBody>
      </p:sp>
    </p:spTree>
    <p:extLst>
      <p:ext uri="{BB962C8B-B14F-4D97-AF65-F5344CB8AC3E}">
        <p14:creationId xmlns:p14="http://schemas.microsoft.com/office/powerpoint/2010/main" val="3522871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a:t>The standardization of motor interfaces for P and PH have resulted in larger square dimensions. </a:t>
            </a:r>
            <a:br>
              <a:rPr dirty="0"/>
            </a:br>
            <a:r>
              <a:rPr dirty="0"/>
              <a:t>For detailed information, see the product release letter on the generation 3 planetary gear unit, SPG October 2019.</a:t>
            </a:r>
          </a:p>
          <a:p>
            <a:pPr marL="171450" indent="-171450">
              <a:buFont typeface="Arial" panose="020B0604020202020204" pitchFamily="34" charset="0"/>
              <a:buChar char="•"/>
            </a:pPr>
            <a:r>
              <a:rPr dirty="0"/>
              <a:t>There is no MEL adapter for P9!</a:t>
            </a:r>
          </a:p>
        </p:txBody>
      </p:sp>
      <p:sp>
        <p:nvSpPr>
          <p:cNvPr id="4" name="Foliennummernplatzhalter 3"/>
          <p:cNvSpPr>
            <a:spLocks noGrp="1"/>
          </p:cNvSpPr>
          <p:nvPr>
            <p:ph type="sldNum" sz="quarter" idx="5"/>
          </p:nvPr>
        </p:nvSpPr>
        <p:spPr/>
        <p:txBody>
          <a:bodyPr/>
          <a:lstStyle/>
          <a:p>
            <a:fld id="{AF8A3DF1-23CF-5344-9949-DF1C92A429D0}" type="slidenum">
              <a:rPr lang="en-US" smtClean="0"/>
              <a:t>14</a:t>
            </a:fld>
            <a:endParaRPr lang="en-US"/>
          </a:p>
        </p:txBody>
      </p:sp>
    </p:spTree>
    <p:extLst>
      <p:ext uri="{BB962C8B-B14F-4D97-AF65-F5344CB8AC3E}">
        <p14:creationId xmlns:p14="http://schemas.microsoft.com/office/powerpoint/2010/main" val="156357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nSpc>
                <a:spcPct val="150000"/>
              </a:lnSpc>
              <a:buFont typeface="Arial" panose="020B0604020202020204" pitchFamily="34" charset="0"/>
              <a:buChar char="•"/>
            </a:pPr>
            <a:r>
              <a:rPr sz="2200" dirty="0"/>
              <a:t>High-quality housing and </a:t>
            </a:r>
            <a:r>
              <a:rPr sz="2200" dirty="0" err="1"/>
              <a:t>toothing</a:t>
            </a:r>
            <a:r>
              <a:rPr sz="2200" dirty="0"/>
              <a:t> with </a:t>
            </a:r>
            <a:r>
              <a:rPr sz="2000" dirty="0"/>
              <a:t>innovative production technologies </a:t>
            </a:r>
            <a:r>
              <a:rPr dirty="0"/>
              <a:t>deliver maximum positioning accuracy with minimal backlash as low as ≤ 1 arcmin.</a:t>
            </a:r>
          </a:p>
          <a:p>
            <a:pPr marL="342900" indent="-342900">
              <a:lnSpc>
                <a:spcPct val="150000"/>
              </a:lnSpc>
              <a:buFont typeface="Arial" panose="020B0604020202020204" pitchFamily="34" charset="0"/>
              <a:buChar char="•"/>
            </a:pPr>
            <a:r>
              <a:rPr dirty="0"/>
              <a:t>Result in high acceleration torques while ensuring maximum running accuracy and precision, such as the STOBER rack and pinion drive with a radial runout of ≤ 10 </a:t>
            </a:r>
            <a:r>
              <a:rPr dirty="0" err="1"/>
              <a:t>μm</a:t>
            </a:r>
            <a:r>
              <a:rPr dirty="0"/>
              <a:t>.</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15</a:t>
            </a:fld>
            <a:endParaRPr lang="en-US"/>
          </a:p>
        </p:txBody>
      </p:sp>
    </p:spTree>
    <p:extLst>
      <p:ext uri="{BB962C8B-B14F-4D97-AF65-F5344CB8AC3E}">
        <p14:creationId xmlns:p14="http://schemas.microsoft.com/office/powerpoint/2010/main" val="418634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Unique interface technology for connecting motors of various sizes.</a:t>
            </a:r>
            <a:br/>
            <a:r>
              <a:rPr sz="1600"/>
              <a:t>STOBER motor adapters…</a:t>
            </a:r>
          </a:p>
          <a:p>
            <a:pPr marL="285750" indent="-285750">
              <a:buFont typeface="Arial" panose="020B0604020202020204" pitchFamily="34" charset="0"/>
              <a:buChar char="•"/>
            </a:pPr>
            <a:r>
              <a:rPr sz="1600"/>
              <a:t>...are available in many different specifications, including a ServoStop variant with integrated brake,</a:t>
            </a:r>
          </a:p>
          <a:p>
            <a:pPr marL="285750" indent="-285750">
              <a:buFont typeface="Arial" panose="020B0604020202020204" pitchFamily="34" charset="0"/>
              <a:buChar char="•"/>
            </a:pPr>
            <a:r>
              <a:rPr sz="1600"/>
              <a:t>...can be combined with standard or backlash-reduced gear units,</a:t>
            </a:r>
          </a:p>
          <a:p>
            <a:pPr marL="285750" indent="-285750">
              <a:buFont typeface="Arial" panose="020B0604020202020204" pitchFamily="34" charset="0"/>
              <a:buChar char="•"/>
            </a:pPr>
            <a:r>
              <a:rPr sz="1600"/>
              <a:t>...in the large version with an extra-large motor plate can be connected to the most compact STOBER gear units with motors in large designs—a unique selling point!</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16</a:t>
            </a:fld>
            <a:endParaRPr lang="en-US"/>
          </a:p>
        </p:txBody>
      </p:sp>
    </p:spTree>
    <p:extLst>
      <p:ext uri="{BB962C8B-B14F-4D97-AF65-F5344CB8AC3E}">
        <p14:creationId xmlns:p14="http://schemas.microsoft.com/office/powerpoint/2010/main" val="59083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dirty="0"/>
              <a:t>Optimized design and standardization, i.e. the same input-side interface for P and PH.</a:t>
            </a:r>
            <a:br>
              <a:rPr dirty="0"/>
            </a:br>
            <a:r>
              <a:rPr dirty="0"/>
              <a:t>This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a:t>Use of identical motor adapters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a:t>Use of identical motor flanges in direct attachment</a:t>
            </a: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17</a:t>
            </a:fld>
            <a:endParaRPr lang="en-US"/>
          </a:p>
        </p:txBody>
      </p:sp>
    </p:spTree>
    <p:extLst>
      <p:ext uri="{BB962C8B-B14F-4D97-AF65-F5344CB8AC3E}">
        <p14:creationId xmlns:p14="http://schemas.microsoft.com/office/powerpoint/2010/main" val="217020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18</a:t>
            </a:fld>
            <a:endParaRPr lang="en-US"/>
          </a:p>
        </p:txBody>
      </p:sp>
    </p:spTree>
    <p:extLst>
      <p:ext uri="{BB962C8B-B14F-4D97-AF65-F5344CB8AC3E}">
        <p14:creationId xmlns:p14="http://schemas.microsoft.com/office/powerpoint/2010/main" val="3744451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19</a:t>
            </a:fld>
            <a:endParaRPr lang="en-US"/>
          </a:p>
        </p:txBody>
      </p:sp>
    </p:spTree>
    <p:extLst>
      <p:ext uri="{BB962C8B-B14F-4D97-AF65-F5344CB8AC3E}">
        <p14:creationId xmlns:p14="http://schemas.microsoft.com/office/powerpoint/2010/main" val="67144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20</a:t>
            </a:fld>
            <a:endParaRPr lang="en-US"/>
          </a:p>
        </p:txBody>
      </p:sp>
    </p:spTree>
    <p:extLst>
      <p:ext uri="{BB962C8B-B14F-4D97-AF65-F5344CB8AC3E}">
        <p14:creationId xmlns:p14="http://schemas.microsoft.com/office/powerpoint/2010/main" val="363522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Better acceleration torque thanks to</a:t>
            </a:r>
          </a:p>
          <a:p>
            <a:pPr marL="171450" indent="-171450">
              <a:buFont typeface="Arial" panose="020B0604020202020204" pitchFamily="34" charset="0"/>
              <a:buChar char="•"/>
            </a:pPr>
            <a:r>
              <a:t>improved toothing quality,</a:t>
            </a:r>
          </a:p>
          <a:p>
            <a:pPr marL="171450" indent="-171450">
              <a:buFont typeface="Arial" panose="020B0604020202020204" pitchFamily="34" charset="0"/>
              <a:buChar char="•"/>
            </a:pPr>
            <a:r>
              <a:t>state-of-the-art materials and hardening processes, </a:t>
            </a:r>
          </a:p>
          <a:p>
            <a:pPr marL="171450" indent="-171450">
              <a:buFont typeface="Arial" panose="020B0604020202020204" pitchFamily="34" charset="0"/>
              <a:buChar char="•"/>
            </a:pPr>
            <a:r>
              <a:t>state-of-the-art precision machinery,</a:t>
            </a:r>
          </a:p>
          <a:p>
            <a:pPr marL="171450" indent="-171450">
              <a:buFont typeface="Arial" panose="020B0604020202020204" pitchFamily="34" charset="0"/>
              <a:buChar char="•"/>
            </a:pPr>
            <a:r>
              <a:t>new, innovative manufacturing process for ring gear toothing (power skiving/hob peeling) in a machine chuck (i.e. no reclamping errors),</a:t>
            </a:r>
          </a:p>
          <a:p>
            <a:pPr marL="171450" indent="-171450">
              <a:buFont typeface="Arial" panose="020B0604020202020204" pitchFamily="34" charset="0"/>
              <a:buChar char="•"/>
            </a:pPr>
            <a:r>
              <a:t>optimized gearing widths.</a:t>
            </a:r>
          </a:p>
          <a:p>
            <a:endParaRPr lang="de-DE" dirty="0"/>
          </a:p>
          <a:p>
            <a:r>
              <a:t>Reduced backlash means even higher quality toothing as well as further improved acceleration torques.</a:t>
            </a:r>
          </a:p>
          <a:p>
            <a:r>
              <a:t>M</a:t>
            </a:r>
            <a:r>
              <a:rPr baseline="-25000"/>
              <a:t>2acc</a:t>
            </a:r>
            <a:r>
              <a:t> refers to the standard backlash value, while M</a:t>
            </a:r>
            <a:r>
              <a:rPr baseline="-25000"/>
              <a:t>2accHT</a:t>
            </a:r>
            <a:r>
              <a:t> is the value for reduced backlash.</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3</a:t>
            </a:fld>
            <a:endParaRPr lang="en-US"/>
          </a:p>
        </p:txBody>
      </p:sp>
    </p:spTree>
    <p:extLst>
      <p:ext uri="{BB962C8B-B14F-4D97-AF65-F5344CB8AC3E}">
        <p14:creationId xmlns:p14="http://schemas.microsoft.com/office/powerpoint/2010/main" val="143902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Higher nominal torques thanks to a modified calculation basis in line with the latest findings and current state of the 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4</a:t>
            </a:fld>
            <a:endParaRPr lang="en-US"/>
          </a:p>
        </p:txBody>
      </p:sp>
    </p:spTree>
    <p:extLst>
      <p:ext uri="{BB962C8B-B14F-4D97-AF65-F5344CB8AC3E}">
        <p14:creationId xmlns:p14="http://schemas.microsoft.com/office/powerpoint/2010/main" val="54225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Higher emergency-off torques as a result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improved toothing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state-of-the-art materials and hardening processes,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state-of-the-art precision machinery,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new, innovative manufacturing process for ring gear toothing (power skiving/hob peeling) in a machine chuck (i.e. no reclamping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optimized gearing widths,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optimized shaft-hub connections.</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5</a:t>
            </a:fld>
            <a:endParaRPr lang="en-US"/>
          </a:p>
        </p:txBody>
      </p:sp>
    </p:spTree>
    <p:extLst>
      <p:ext uri="{BB962C8B-B14F-4D97-AF65-F5344CB8AC3E}">
        <p14:creationId xmlns:p14="http://schemas.microsoft.com/office/powerpoint/2010/main" val="87525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Increased input speed thanks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altered bearing arrangement for 2-stage backlash-reduced gear units,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narrower input toothing for 2-stage gear units,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comprehensive trial testing.</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6</a:t>
            </a:fld>
            <a:endParaRPr lang="en-US"/>
          </a:p>
        </p:txBody>
      </p:sp>
    </p:spTree>
    <p:extLst>
      <p:ext uri="{BB962C8B-B14F-4D97-AF65-F5344CB8AC3E}">
        <p14:creationId xmlns:p14="http://schemas.microsoft.com/office/powerpoint/2010/main" val="243407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Greater torsional stiffness thanks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shortened design length,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modified toothing widths in the output stage.</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7</a:t>
            </a:fld>
            <a:endParaRPr lang="en-US"/>
          </a:p>
        </p:txBody>
      </p:sp>
    </p:spTree>
    <p:extLst>
      <p:ext uri="{BB962C8B-B14F-4D97-AF65-F5344CB8AC3E}">
        <p14:creationId xmlns:p14="http://schemas.microsoft.com/office/powerpoint/2010/main" val="52985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a:t>The increased idler pin diameter and wider </a:t>
            </a:r>
            <a:r>
              <a:rPr dirty="0" err="1"/>
              <a:t>toothing</a:t>
            </a:r>
            <a:r>
              <a:rPr dirty="0"/>
              <a:t> in the output stage improve emergency-off torque as well as load capacity.</a:t>
            </a:r>
            <a:endParaRPr lang="de-DE" dirty="0"/>
          </a:p>
          <a:p>
            <a:pPr marL="0" marR="0" lvl="0" indent="0" algn="l" defTabSz="914400" rtl="0" eaLnBrk="1" fontAlgn="auto" latinLnBrk="0" hangingPunct="1">
              <a:lnSpc>
                <a:spcPct val="100000"/>
              </a:lnSpc>
              <a:spcBef>
                <a:spcPts val="0"/>
              </a:spcBef>
              <a:spcAft>
                <a:spcPts val="0"/>
              </a:spcAft>
              <a:buClrTx/>
              <a:buSzTx/>
              <a:buFont typeface="+mj-lt"/>
              <a:buNone/>
              <a:tabLst/>
              <a:defRPr/>
            </a:pPr>
            <a:br>
              <a:rPr lang="de-DE" dirty="0"/>
            </a:b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8</a:t>
            </a:fld>
            <a:endParaRPr lang="en-US"/>
          </a:p>
        </p:txBody>
      </p:sp>
    </p:spTree>
    <p:extLst>
      <p:ext uri="{BB962C8B-B14F-4D97-AF65-F5344CB8AC3E}">
        <p14:creationId xmlns:p14="http://schemas.microsoft.com/office/powerpoint/2010/main" val="116922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a:t>Space-saving machine and installation concept thanks to an extremely compact design.</a:t>
            </a:r>
            <a:endParaRPr lang="de-DE"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a:t>Maximum drive dynamics due to the very low mass moment of inertia in direct attachment. The elimination of a motor adapter </a:t>
            </a:r>
            <a:r>
              <a:rPr dirty="0">
                <a:solidFill>
                  <a:schemeClr val="accent1">
                    <a:lumMod val="75000"/>
                  </a:schemeClr>
                </a:solidFill>
              </a:rPr>
              <a:t>guarantees </a:t>
            </a:r>
            <a:r>
              <a:rPr dirty="0"/>
              <a:t>maximum drive dynamics.</a:t>
            </a:r>
            <a:br>
              <a:rPr dirty="0"/>
            </a:b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9</a:t>
            </a:fld>
            <a:endParaRPr lang="en-US"/>
          </a:p>
        </p:txBody>
      </p:sp>
    </p:spTree>
    <p:extLst>
      <p:ext uri="{BB962C8B-B14F-4D97-AF65-F5344CB8AC3E}">
        <p14:creationId xmlns:p14="http://schemas.microsoft.com/office/powerpoint/2010/main" val="232933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There is no MEL adapter for P9!</a:t>
            </a:r>
          </a:p>
        </p:txBody>
      </p:sp>
      <p:sp>
        <p:nvSpPr>
          <p:cNvPr id="4" name="Foliennummernplatzhalter 3"/>
          <p:cNvSpPr>
            <a:spLocks noGrp="1"/>
          </p:cNvSpPr>
          <p:nvPr>
            <p:ph type="sldNum" sz="quarter" idx="5"/>
          </p:nvPr>
        </p:nvSpPr>
        <p:spPr/>
        <p:txBody>
          <a:bodyPr/>
          <a:lstStyle/>
          <a:p>
            <a:fld id="{AF8A3DF1-23CF-5344-9949-DF1C92A429D0}" type="slidenum">
              <a:rPr lang="en-US" smtClean="0"/>
              <a:t>10</a:t>
            </a:fld>
            <a:endParaRPr lang="en-US"/>
          </a:p>
        </p:txBody>
      </p:sp>
    </p:spTree>
    <p:extLst>
      <p:ext uri="{BB962C8B-B14F-4D97-AF65-F5344CB8AC3E}">
        <p14:creationId xmlns:p14="http://schemas.microsoft.com/office/powerpoint/2010/main" val="2825892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6" y="840456"/>
            <a:ext cx="12192000" cy="3704557"/>
          </a:xfrm>
          <a:prstGeom prst="rect">
            <a:avLst/>
          </a:prstGeom>
          <a:solidFill>
            <a:srgbClr val="F8E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2660400" y="2314800"/>
            <a:ext cx="6534000" cy="1476000"/>
          </a:xfrm>
        </p:spPr>
        <p:txBody>
          <a:bodyPr anchor="b">
            <a:normAutofit/>
          </a:bodyPr>
          <a:lstStyle>
            <a:lvl1pPr algn="l">
              <a:lnSpc>
                <a:spcPct val="100000"/>
              </a:lnSpc>
              <a:defRPr sz="4000" b="1">
                <a:solidFill>
                  <a:schemeClr val="tx2"/>
                </a:solidFill>
              </a:defRPr>
            </a:lvl1pPr>
          </a:lstStyle>
          <a:p>
            <a:r>
              <a:rPr lang="de-DE"/>
              <a:t>Mastertitelformat bearbeiten</a:t>
            </a:r>
            <a:endParaRPr lang="en-US" dirty="0"/>
          </a:p>
        </p:txBody>
      </p:sp>
      <p:sp>
        <p:nvSpPr>
          <p:cNvPr id="3" name="Untertitel 2"/>
          <p:cNvSpPr>
            <a:spLocks noGrp="1"/>
          </p:cNvSpPr>
          <p:nvPr>
            <p:ph type="subTitle" idx="1"/>
          </p:nvPr>
        </p:nvSpPr>
        <p:spPr>
          <a:xfrm>
            <a:off x="2660400" y="3874174"/>
            <a:ext cx="6534000" cy="64545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reieck 9"/>
          <p:cNvSpPr/>
          <p:nvPr userDrawn="1"/>
        </p:nvSpPr>
        <p:spPr>
          <a:xfrm rot="10800000">
            <a:off x="-6" y="11564"/>
            <a:ext cx="5245106" cy="340156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 10">
            <a:extLst>
              <a:ext uri="{FF2B5EF4-FFF2-40B4-BE49-F238E27FC236}">
                <a16:creationId xmlns:a16="http://schemas.microsoft.com/office/drawing/2014/main" id="{483D2F1A-6EAB-4925-A019-3186E5FDB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a:extLst>
              <a:ext uri="{FF2B5EF4-FFF2-40B4-BE49-F238E27FC236}">
                <a16:creationId xmlns:a16="http://schemas.microsoft.com/office/drawing/2014/main" id="{C1DA38FF-A07F-40A2-AA15-D39AF17FD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Tree>
    <p:extLst>
      <p:ext uri="{BB962C8B-B14F-4D97-AF65-F5344CB8AC3E}">
        <p14:creationId xmlns:p14="http://schemas.microsoft.com/office/powerpoint/2010/main" val="3931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8" name="Tabelle 7"/>
          <p:cNvGraphicFramePr>
            <a:graphicFrameLocks noGrp="1"/>
          </p:cNvGraphicFramePr>
          <p:nvPr userDrawn="1">
            <p:extLst>
              <p:ext uri="{D42A27DB-BD31-4B8C-83A1-F6EECF244321}">
                <p14:modId xmlns:p14="http://schemas.microsoft.com/office/powerpoint/2010/main" val="642967881"/>
              </p:ext>
            </p:extLst>
          </p:nvPr>
        </p:nvGraphicFramePr>
        <p:xfrm>
          <a:off x="16696" y="842510"/>
          <a:ext cx="11808000" cy="5904000"/>
        </p:xfrm>
        <a:graphic>
          <a:graphicData uri="http://schemas.openxmlformats.org/drawingml/2006/table">
            <a:tbl>
              <a:tblPr firstRow="1" bandRow="1">
                <a:tableStyleId>{5940675A-B579-460E-94D1-54222C63F5DA}</a:tableStyleId>
              </a:tblPr>
              <a:tblGrid>
                <a:gridCol w="639785">
                  <a:extLst>
                    <a:ext uri="{9D8B030D-6E8A-4147-A177-3AD203B41FA5}">
                      <a16:colId xmlns:a16="http://schemas.microsoft.com/office/drawing/2014/main" val="20000"/>
                    </a:ext>
                  </a:extLst>
                </a:gridCol>
                <a:gridCol w="668594">
                  <a:extLst>
                    <a:ext uri="{9D8B030D-6E8A-4147-A177-3AD203B41FA5}">
                      <a16:colId xmlns:a16="http://schemas.microsoft.com/office/drawing/2014/main" val="20001"/>
                    </a:ext>
                  </a:extLst>
                </a:gridCol>
                <a:gridCol w="1337187">
                  <a:extLst>
                    <a:ext uri="{9D8B030D-6E8A-4147-A177-3AD203B41FA5}">
                      <a16:colId xmlns:a16="http://schemas.microsoft.com/office/drawing/2014/main" val="20002"/>
                    </a:ext>
                  </a:extLst>
                </a:gridCol>
                <a:gridCol w="1288025">
                  <a:extLst>
                    <a:ext uri="{9D8B030D-6E8A-4147-A177-3AD203B41FA5}">
                      <a16:colId xmlns:a16="http://schemas.microsoft.com/office/drawing/2014/main" val="20003"/>
                    </a:ext>
                  </a:extLst>
                </a:gridCol>
                <a:gridCol w="1327355">
                  <a:extLst>
                    <a:ext uri="{9D8B030D-6E8A-4147-A177-3AD203B41FA5}">
                      <a16:colId xmlns:a16="http://schemas.microsoft.com/office/drawing/2014/main" val="20004"/>
                    </a:ext>
                  </a:extLst>
                </a:gridCol>
                <a:gridCol w="1297858">
                  <a:extLst>
                    <a:ext uri="{9D8B030D-6E8A-4147-A177-3AD203B41FA5}">
                      <a16:colId xmlns:a16="http://schemas.microsoft.com/office/drawing/2014/main" val="20005"/>
                    </a:ext>
                  </a:extLst>
                </a:gridCol>
                <a:gridCol w="1297858">
                  <a:extLst>
                    <a:ext uri="{9D8B030D-6E8A-4147-A177-3AD203B41FA5}">
                      <a16:colId xmlns:a16="http://schemas.microsoft.com/office/drawing/2014/main" val="20006"/>
                    </a:ext>
                  </a:extLst>
                </a:gridCol>
                <a:gridCol w="1337188">
                  <a:extLst>
                    <a:ext uri="{9D8B030D-6E8A-4147-A177-3AD203B41FA5}">
                      <a16:colId xmlns:a16="http://schemas.microsoft.com/office/drawing/2014/main" val="20007"/>
                    </a:ext>
                  </a:extLst>
                </a:gridCol>
                <a:gridCol w="1297858">
                  <a:extLst>
                    <a:ext uri="{9D8B030D-6E8A-4147-A177-3AD203B41FA5}">
                      <a16:colId xmlns:a16="http://schemas.microsoft.com/office/drawing/2014/main" val="20008"/>
                    </a:ext>
                  </a:extLst>
                </a:gridCol>
                <a:gridCol w="1316292">
                  <a:extLst>
                    <a:ext uri="{9D8B030D-6E8A-4147-A177-3AD203B41FA5}">
                      <a16:colId xmlns:a16="http://schemas.microsoft.com/office/drawing/2014/main" val="20009"/>
                    </a:ext>
                  </a:extLst>
                </a:gridCol>
              </a:tblGrid>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 name="Titel 1"/>
          <p:cNvSpPr>
            <a:spLocks noGrp="1"/>
          </p:cNvSpPr>
          <p:nvPr>
            <p:ph type="title"/>
          </p:nvPr>
        </p:nvSpPr>
        <p:spPr>
          <a:xfrm>
            <a:off x="540000" y="360055"/>
            <a:ext cx="7987800" cy="460800"/>
          </a:xfrm>
        </p:spPr>
        <p:txBody>
          <a:bodyPr/>
          <a:lstStyle>
            <a:lvl1pPr>
              <a:defRPr sz="2400" b="1" baseline="0">
                <a:solidFill>
                  <a:schemeClr val="bg1"/>
                </a:solidFill>
                <a:latin typeface="+mn-lt"/>
              </a:defRPr>
            </a:lvl1pPr>
          </a:lstStyle>
          <a:p>
            <a:r>
              <a:rPr lang="de-DE"/>
              <a:t>Mastertitelformat bearbeiten</a:t>
            </a:r>
            <a:endParaRPr lang="de-DE" dirty="0"/>
          </a:p>
        </p:txBody>
      </p:sp>
      <p:sp>
        <p:nvSpPr>
          <p:cNvPr id="3" name="Inhaltsplatzhalter 2"/>
          <p:cNvSpPr>
            <a:spLocks noGrp="1"/>
          </p:cNvSpPr>
          <p:nvPr>
            <p:ph idx="1"/>
          </p:nvPr>
        </p:nvSpPr>
        <p:spPr>
          <a:xfrm>
            <a:off x="540000" y="1260000"/>
            <a:ext cx="11161800" cy="4351338"/>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488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9FFA86E-70FD-4ED7-971F-19F75EF9198C}"/>
              </a:ext>
            </a:extLst>
          </p:cNvPr>
          <p:cNvSpPr>
            <a:spLocks noGrp="1"/>
          </p:cNvSpPr>
          <p:nvPr>
            <p:ph type="title"/>
          </p:nvPr>
        </p:nvSpPr>
        <p:spPr/>
        <p:txBody>
          <a:bodyPr/>
          <a:lstStyle/>
          <a:p>
            <a:r>
              <a:rPr lang="de-DE"/>
              <a:t>Mastertitelformat bearbeiten</a:t>
            </a:r>
          </a:p>
        </p:txBody>
      </p:sp>
      <p:sp>
        <p:nvSpPr>
          <p:cNvPr id="5" name="Textplatzhalter 4">
            <a:extLst>
              <a:ext uri="{FF2B5EF4-FFF2-40B4-BE49-F238E27FC236}">
                <a16:creationId xmlns:a16="http://schemas.microsoft.com/office/drawing/2014/main" id="{3FCB7A8E-3883-4B8B-8D2B-1C3EE3168FFF}"/>
              </a:ext>
            </a:extLst>
          </p:cNvPr>
          <p:cNvSpPr>
            <a:spLocks noGrp="1"/>
          </p:cNvSpPr>
          <p:nvPr>
            <p:ph type="body" sz="quarter" idx="10" hasCustomPrompt="1"/>
          </p:nvPr>
        </p:nvSpPr>
        <p:spPr>
          <a:xfrm>
            <a:off x="539749" y="1174750"/>
            <a:ext cx="5245033" cy="635000"/>
          </a:xfrm>
        </p:spPr>
        <p:txBody>
          <a:bodyPr/>
          <a:lstStyle>
            <a:lvl1pPr marL="0" indent="0">
              <a:buNone/>
              <a:defRPr sz="2000" b="1"/>
            </a:lvl1pPr>
          </a:lstStyle>
          <a:p>
            <a:pPr lvl="0"/>
            <a:r>
              <a:rPr lang="de-DE" dirty="0"/>
              <a:t>Text durch Doppelklick hinzufügen</a:t>
            </a:r>
          </a:p>
        </p:txBody>
      </p:sp>
      <p:sp>
        <p:nvSpPr>
          <p:cNvPr id="7" name="Inhaltsplatzhalter 6">
            <a:extLst>
              <a:ext uri="{FF2B5EF4-FFF2-40B4-BE49-F238E27FC236}">
                <a16:creationId xmlns:a16="http://schemas.microsoft.com/office/drawing/2014/main" id="{A0DFAE58-A779-486A-85B6-608FBE5C03B9}"/>
              </a:ext>
            </a:extLst>
          </p:cNvPr>
          <p:cNvSpPr>
            <a:spLocks noGrp="1"/>
          </p:cNvSpPr>
          <p:nvPr>
            <p:ph sz="quarter" idx="11" hasCustomPrompt="1"/>
          </p:nvPr>
        </p:nvSpPr>
        <p:spPr>
          <a:xfrm>
            <a:off x="540000" y="1809750"/>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8" name="Textplatzhalter 4">
            <a:extLst>
              <a:ext uri="{FF2B5EF4-FFF2-40B4-BE49-F238E27FC236}">
                <a16:creationId xmlns:a16="http://schemas.microsoft.com/office/drawing/2014/main" id="{AEE395DD-57B5-40B5-8B09-03782464AA1B}"/>
              </a:ext>
            </a:extLst>
          </p:cNvPr>
          <p:cNvSpPr>
            <a:spLocks noGrp="1"/>
          </p:cNvSpPr>
          <p:nvPr>
            <p:ph type="body" sz="quarter" idx="12" hasCustomPrompt="1"/>
          </p:nvPr>
        </p:nvSpPr>
        <p:spPr>
          <a:xfrm>
            <a:off x="5990399" y="1173346"/>
            <a:ext cx="5245033" cy="635000"/>
          </a:xfrm>
        </p:spPr>
        <p:txBody>
          <a:bodyPr/>
          <a:lstStyle>
            <a:lvl1pPr marL="0" indent="0">
              <a:buNone/>
              <a:defRPr sz="2000" b="1"/>
            </a:lvl1pPr>
          </a:lstStyle>
          <a:p>
            <a:pPr lvl="0"/>
            <a:r>
              <a:rPr lang="de-DE" dirty="0"/>
              <a:t>Text durch Doppelklick hinzufügen</a:t>
            </a:r>
          </a:p>
        </p:txBody>
      </p:sp>
      <p:sp>
        <p:nvSpPr>
          <p:cNvPr id="9" name="Inhaltsplatzhalter 6">
            <a:extLst>
              <a:ext uri="{FF2B5EF4-FFF2-40B4-BE49-F238E27FC236}">
                <a16:creationId xmlns:a16="http://schemas.microsoft.com/office/drawing/2014/main" id="{661C66C9-EBBF-4E36-AF62-D4A443DE8535}"/>
              </a:ext>
            </a:extLst>
          </p:cNvPr>
          <p:cNvSpPr>
            <a:spLocks noGrp="1"/>
          </p:cNvSpPr>
          <p:nvPr>
            <p:ph sz="quarter" idx="13" hasCustomPrompt="1"/>
          </p:nvPr>
        </p:nvSpPr>
        <p:spPr>
          <a:xfrm>
            <a:off x="5990650" y="1808346"/>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33009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009D1-3427-4610-9FFC-3390DE02AB16}"/>
              </a:ext>
            </a:extLst>
          </p:cNvPr>
          <p:cNvSpPr>
            <a:spLocks noGrp="1"/>
          </p:cNvSpPr>
          <p:nvPr>
            <p:ph type="title"/>
          </p:nvPr>
        </p:nvSpPr>
        <p:spPr/>
        <p:txBody>
          <a:bodyPr/>
          <a:lstStyle/>
          <a:p>
            <a:r>
              <a:rPr lang="de-DE"/>
              <a:t>Mastertitelformat bearbeiten</a:t>
            </a:r>
          </a:p>
        </p:txBody>
      </p:sp>
      <p:sp>
        <p:nvSpPr>
          <p:cNvPr id="4" name="Bildplatzhalter 3">
            <a:extLst>
              <a:ext uri="{FF2B5EF4-FFF2-40B4-BE49-F238E27FC236}">
                <a16:creationId xmlns:a16="http://schemas.microsoft.com/office/drawing/2014/main" id="{067B44FA-4344-4C42-9984-409D309E924E}"/>
              </a:ext>
            </a:extLst>
          </p:cNvPr>
          <p:cNvSpPr>
            <a:spLocks noGrp="1"/>
          </p:cNvSpPr>
          <p:nvPr>
            <p:ph type="pic" sz="quarter" idx="10"/>
          </p:nvPr>
        </p:nvSpPr>
        <p:spPr>
          <a:xfrm>
            <a:off x="539750" y="1030288"/>
            <a:ext cx="8469313" cy="4340225"/>
          </a:xfrm>
        </p:spPr>
        <p:txBody>
          <a:bodyPr>
            <a:normAutofit/>
          </a:bodyPr>
          <a:lstStyle>
            <a:lvl1pPr marL="0" indent="0">
              <a:buNone/>
              <a:defRPr sz="2000"/>
            </a:lvl1pPr>
          </a:lstStyle>
          <a:p>
            <a:r>
              <a:rPr lang="de-DE"/>
              <a:t>Bild durch Klicken auf Symbol hinzufügen</a:t>
            </a:r>
            <a:endParaRPr lang="de-DE" dirty="0"/>
          </a:p>
        </p:txBody>
      </p:sp>
      <p:sp>
        <p:nvSpPr>
          <p:cNvPr id="6" name="Textplatzhalter 5">
            <a:extLst>
              <a:ext uri="{FF2B5EF4-FFF2-40B4-BE49-F238E27FC236}">
                <a16:creationId xmlns:a16="http://schemas.microsoft.com/office/drawing/2014/main" id="{BA855298-25E6-4AF7-888E-E8C4B3650017}"/>
              </a:ext>
            </a:extLst>
          </p:cNvPr>
          <p:cNvSpPr>
            <a:spLocks noGrp="1"/>
          </p:cNvSpPr>
          <p:nvPr>
            <p:ph type="body" sz="quarter" idx="11" hasCustomPrompt="1"/>
          </p:nvPr>
        </p:nvSpPr>
        <p:spPr>
          <a:xfrm>
            <a:off x="539750" y="5524500"/>
            <a:ext cx="8469313" cy="779463"/>
          </a:xfrm>
        </p:spPr>
        <p:txBody>
          <a:bodyPr>
            <a:normAutofit/>
          </a:bodyPr>
          <a:lstStyle>
            <a:lvl1pPr marL="0" indent="0">
              <a:buNone/>
              <a:defRPr sz="2000"/>
            </a:lvl1pPr>
            <a:lvl2pPr marL="457200" indent="0">
              <a:buNone/>
              <a:defRPr/>
            </a:lvl2pPr>
          </a:lstStyle>
          <a:p>
            <a:pPr lvl="0"/>
            <a:r>
              <a:rPr lang="de-DE" dirty="0"/>
              <a:t>Bildunterschrift hinzufügen</a:t>
            </a:r>
          </a:p>
        </p:txBody>
      </p:sp>
    </p:spTree>
    <p:extLst>
      <p:ext uri="{BB962C8B-B14F-4D97-AF65-F5344CB8AC3E}">
        <p14:creationId xmlns:p14="http://schemas.microsoft.com/office/powerpoint/2010/main" val="280375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lstStyle>
            <a:lvl1pPr marL="0" indent="0">
              <a:buNone/>
              <a:defRPr sz="20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0C48FE18-9242-41FE-9623-D0DD0D431B46}"/>
              </a:ext>
            </a:extLst>
          </p:cNvPr>
          <p:cNvSpPr>
            <a:spLocks noGrp="1"/>
          </p:cNvSpPr>
          <p:nvPr>
            <p:ph type="pic" sz="quarter" idx="12"/>
          </p:nvPr>
        </p:nvSpPr>
        <p:spPr>
          <a:xfrm>
            <a:off x="4610100" y="1077913"/>
            <a:ext cx="7042150" cy="5332412"/>
          </a:xfrm>
        </p:spPr>
        <p:txBody>
          <a:bodyPr>
            <a:normAutofit/>
          </a:bodyPr>
          <a:lstStyle>
            <a:lvl1pPr marL="0" indent="0">
              <a:buNone/>
              <a:defRPr sz="2000"/>
            </a:lvl1pPr>
          </a:lstStyle>
          <a:p>
            <a:r>
              <a:rPr lang="de-DE"/>
              <a:t>Bild durch Klicken auf Symbol hinzufügen</a:t>
            </a:r>
            <a:endParaRPr lang="de-DE" dirty="0"/>
          </a:p>
        </p:txBody>
      </p:sp>
    </p:spTree>
    <p:extLst>
      <p:ext uri="{BB962C8B-B14F-4D97-AF65-F5344CB8AC3E}">
        <p14:creationId xmlns:p14="http://schemas.microsoft.com/office/powerpoint/2010/main" val="5661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normAutofit/>
          </a:bodyPr>
          <a:lstStyle>
            <a:lvl1pPr marL="0" indent="0">
              <a:buNone/>
              <a:defRPr sz="18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abellenplatzhalter 3">
            <a:extLst>
              <a:ext uri="{FF2B5EF4-FFF2-40B4-BE49-F238E27FC236}">
                <a16:creationId xmlns:a16="http://schemas.microsoft.com/office/drawing/2014/main" id="{ED340692-74E6-41C6-8608-577B467B3A1B}"/>
              </a:ext>
            </a:extLst>
          </p:cNvPr>
          <p:cNvSpPr>
            <a:spLocks noGrp="1"/>
          </p:cNvSpPr>
          <p:nvPr>
            <p:ph type="tbl" sz="quarter" idx="12"/>
          </p:nvPr>
        </p:nvSpPr>
        <p:spPr>
          <a:xfrm>
            <a:off x="4581525" y="1077913"/>
            <a:ext cx="7070725" cy="5332412"/>
          </a:xfrm>
        </p:spPr>
        <p:txBody>
          <a:bodyPr>
            <a:normAutofit/>
          </a:bodyPr>
          <a:lstStyle>
            <a:lvl1pPr marL="0" indent="0">
              <a:buNone/>
              <a:defRPr sz="2000"/>
            </a:lvl1pPr>
          </a:lstStyle>
          <a:p>
            <a:r>
              <a:rPr lang="de-DE"/>
              <a:t>Tabelle durch Klicken auf Symbol hinzufügen</a:t>
            </a:r>
            <a:endParaRPr lang="de-DE" dirty="0"/>
          </a:p>
        </p:txBody>
      </p:sp>
    </p:spTree>
    <p:extLst>
      <p:ext uri="{BB962C8B-B14F-4D97-AF65-F5344CB8AC3E}">
        <p14:creationId xmlns:p14="http://schemas.microsoft.com/office/powerpoint/2010/main" val="37381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8748A-91EA-4D8B-865E-C9063081211C}"/>
              </a:ext>
            </a:extLst>
          </p:cNvPr>
          <p:cNvSpPr>
            <a:spLocks noGrp="1"/>
          </p:cNvSpPr>
          <p:nvPr>
            <p:ph type="title"/>
          </p:nvPr>
        </p:nvSpPr>
        <p:spPr/>
        <p:txBody>
          <a:bodyPr/>
          <a:lstStyle/>
          <a:p>
            <a:r>
              <a:rPr lang="de-DE"/>
              <a:t>Mastertitelformat bearbeiten</a:t>
            </a:r>
          </a:p>
        </p:txBody>
      </p:sp>
      <p:sp>
        <p:nvSpPr>
          <p:cNvPr id="3" name="Inhaltsplatzhalter 6">
            <a:extLst>
              <a:ext uri="{FF2B5EF4-FFF2-40B4-BE49-F238E27FC236}">
                <a16:creationId xmlns:a16="http://schemas.microsoft.com/office/drawing/2014/main" id="{F130F313-2472-43F1-B79D-725F8BA57A71}"/>
              </a:ext>
            </a:extLst>
          </p:cNvPr>
          <p:cNvSpPr>
            <a:spLocks noGrp="1"/>
          </p:cNvSpPr>
          <p:nvPr>
            <p:ph sz="quarter" idx="11" hasCustomPrompt="1"/>
          </p:nvPr>
        </p:nvSpPr>
        <p:spPr>
          <a:xfrm>
            <a:off x="540000" y="1126156"/>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4" name="Inhaltsplatzhalter 6">
            <a:extLst>
              <a:ext uri="{FF2B5EF4-FFF2-40B4-BE49-F238E27FC236}">
                <a16:creationId xmlns:a16="http://schemas.microsoft.com/office/drawing/2014/main" id="{ED33610E-C335-427F-8866-A7A6C50C8DC5}"/>
              </a:ext>
            </a:extLst>
          </p:cNvPr>
          <p:cNvSpPr>
            <a:spLocks noGrp="1"/>
          </p:cNvSpPr>
          <p:nvPr>
            <p:ph sz="quarter" idx="13" hasCustomPrompt="1"/>
          </p:nvPr>
        </p:nvSpPr>
        <p:spPr>
          <a:xfrm>
            <a:off x="5990650" y="1124752"/>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15205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65C63-9FD7-4BB0-B647-64819403135D}"/>
              </a:ext>
            </a:extLst>
          </p:cNvPr>
          <p:cNvSpPr>
            <a:spLocks noGrp="1"/>
          </p:cNvSpPr>
          <p:nvPr>
            <p:ph type="title"/>
          </p:nvPr>
        </p:nvSpPr>
        <p:spPr/>
        <p:txBody>
          <a:bodyPr/>
          <a:lstStyle/>
          <a:p>
            <a:r>
              <a:rPr lang="de-DE"/>
              <a:t>Mastertitelformat bearbeiten</a:t>
            </a:r>
            <a:endParaRPr lang="de-DE" dirty="0"/>
          </a:p>
        </p:txBody>
      </p:sp>
      <p:sp>
        <p:nvSpPr>
          <p:cNvPr id="7" name="Textplatzhalter 2">
            <a:extLst>
              <a:ext uri="{FF2B5EF4-FFF2-40B4-BE49-F238E27FC236}">
                <a16:creationId xmlns:a16="http://schemas.microsoft.com/office/drawing/2014/main" id="{90003EE5-3F76-4707-A0E6-1BFFF90A5862}"/>
              </a:ext>
            </a:extLst>
          </p:cNvPr>
          <p:cNvSpPr>
            <a:spLocks noGrp="1"/>
          </p:cNvSpPr>
          <p:nvPr>
            <p:ph type="body" idx="1"/>
          </p:nvPr>
        </p:nvSpPr>
        <p:spPr>
          <a:xfrm>
            <a:off x="831850" y="4589463"/>
            <a:ext cx="10515600" cy="1500187"/>
          </a:xfrm>
        </p:spPr>
        <p:txBody>
          <a:bodyPr>
            <a:normAutofit/>
          </a:bodyPr>
          <a:lstStyle>
            <a:lvl1pPr marL="0" indent="0">
              <a:buNone/>
              <a:defRPr sz="2400"/>
            </a:lvl1pPr>
          </a:lstStyle>
          <a:p>
            <a:pPr lvl="0"/>
            <a:r>
              <a:rPr lang="de-DE"/>
              <a:t>Mastertextformat bearbeiten</a:t>
            </a:r>
          </a:p>
        </p:txBody>
      </p:sp>
      <p:sp>
        <p:nvSpPr>
          <p:cNvPr id="9" name="Textplatzhalter 8">
            <a:extLst>
              <a:ext uri="{FF2B5EF4-FFF2-40B4-BE49-F238E27FC236}">
                <a16:creationId xmlns:a16="http://schemas.microsoft.com/office/drawing/2014/main" id="{4C5409A5-780A-44F0-B736-94BFCB7EFF75}"/>
              </a:ext>
            </a:extLst>
          </p:cNvPr>
          <p:cNvSpPr>
            <a:spLocks noGrp="1"/>
          </p:cNvSpPr>
          <p:nvPr>
            <p:ph type="body" sz="quarter" idx="10" hasCustomPrompt="1"/>
          </p:nvPr>
        </p:nvSpPr>
        <p:spPr>
          <a:xfrm>
            <a:off x="831850" y="2378075"/>
            <a:ext cx="10515600" cy="2136173"/>
          </a:xfrm>
        </p:spPr>
        <p:txBody>
          <a:bodyPr numCol="1" anchor="b">
            <a:normAutofit/>
          </a:bodyPr>
          <a:lstStyle>
            <a:lvl1pPr marL="0" indent="0">
              <a:buNone/>
              <a:defRPr sz="4400"/>
            </a:lvl1pPr>
          </a:lstStyle>
          <a:p>
            <a:pPr lvl="0"/>
            <a:r>
              <a:rPr lang="de-DE" dirty="0"/>
              <a:t>Titel durch Doppelklick hinzufügen</a:t>
            </a:r>
          </a:p>
        </p:txBody>
      </p:sp>
    </p:spTree>
    <p:extLst>
      <p:ext uri="{BB962C8B-B14F-4D97-AF65-F5344CB8AC3E}">
        <p14:creationId xmlns:p14="http://schemas.microsoft.com/office/powerpoint/2010/main" val="340609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reieck 9"/>
          <p:cNvSpPr/>
          <p:nvPr userDrawn="1"/>
        </p:nvSpPr>
        <p:spPr>
          <a:xfrm rot="10800000">
            <a:off x="-14" y="11555"/>
            <a:ext cx="5267209" cy="335168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
        <p:nvSpPr>
          <p:cNvPr id="2" name="Titelplatzhalter 1"/>
          <p:cNvSpPr>
            <a:spLocks noGrp="1"/>
          </p:cNvSpPr>
          <p:nvPr>
            <p:ph type="title"/>
          </p:nvPr>
        </p:nvSpPr>
        <p:spPr>
          <a:xfrm>
            <a:off x="540000" y="341887"/>
            <a:ext cx="10695432" cy="486897"/>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540000" y="1260000"/>
            <a:ext cx="10695432" cy="4567619"/>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122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58" r:id="rId7"/>
    <p:sldLayoutId id="2147483659" r:id="rId8"/>
  </p:sldLayoutIdLst>
  <p:txStyles>
    <p:title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6729" y="3067969"/>
            <a:ext cx="6788400" cy="1476000"/>
          </a:xfrm>
        </p:spPr>
        <p:txBody>
          <a:bodyPr/>
          <a:lstStyle/>
          <a:p>
            <a:r>
              <a:t>Planetary gear units </a:t>
            </a:r>
            <a:br/>
            <a:r>
              <a:t>from STOBER.</a:t>
            </a:r>
          </a:p>
        </p:txBody>
      </p:sp>
      <p:sp>
        <p:nvSpPr>
          <p:cNvPr id="3" name="Untertitel 2"/>
          <p:cNvSpPr>
            <a:spLocks noGrp="1"/>
          </p:cNvSpPr>
          <p:nvPr>
            <p:ph type="subTitle" idx="1"/>
          </p:nvPr>
        </p:nvSpPr>
        <p:spPr>
          <a:xfrm>
            <a:off x="1006729" y="4627343"/>
            <a:ext cx="6534000" cy="645454"/>
          </a:xfrm>
        </p:spPr>
        <p:txBody>
          <a:bodyPr>
            <a:normAutofit/>
          </a:bodyPr>
          <a:lstStyle/>
          <a:p>
            <a:r>
              <a:t>Your upgrade to generation 3.</a:t>
            </a:r>
          </a:p>
        </p:txBody>
      </p:sp>
      <p:pic>
        <p:nvPicPr>
          <p:cNvPr id="7" name="Grafik 6">
            <a:extLst>
              <a:ext uri="{FF2B5EF4-FFF2-40B4-BE49-F238E27FC236}">
                <a16:creationId xmlns:a16="http://schemas.microsoft.com/office/drawing/2014/main" id="{5BEE4C99-B5EC-4AF9-821C-34D8940EDB3A}"/>
              </a:ext>
            </a:extLst>
          </p:cNvPr>
          <p:cNvPicPr>
            <a:picLocks noChangeAspect="1"/>
          </p:cNvPicPr>
          <p:nvPr/>
        </p:nvPicPr>
        <p:blipFill>
          <a:blip r:embed="rId2"/>
          <a:srcRect/>
          <a:stretch/>
        </p:blipFill>
        <p:spPr>
          <a:xfrm>
            <a:off x="4622802" y="1312225"/>
            <a:ext cx="8694058" cy="6275318"/>
          </a:xfrm>
          <a:prstGeom prst="rect">
            <a:avLst/>
          </a:prstGeom>
        </p:spPr>
      </p:pic>
    </p:spTree>
    <p:extLst>
      <p:ext uri="{BB962C8B-B14F-4D97-AF65-F5344CB8AC3E}">
        <p14:creationId xmlns:p14="http://schemas.microsoft.com/office/powerpoint/2010/main" val="357247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winkliges Dreieck 11">
            <a:extLst>
              <a:ext uri="{FF2B5EF4-FFF2-40B4-BE49-F238E27FC236}">
                <a16:creationId xmlns:a16="http://schemas.microsoft.com/office/drawing/2014/main" id="{1DF5849E-E53B-4837-9269-27F1F56E34D8}"/>
              </a:ext>
            </a:extLst>
          </p:cNvPr>
          <p:cNvSpPr>
            <a:spLocks noChangeAspect="1"/>
          </p:cNvSpPr>
          <p:nvPr/>
        </p:nvSpPr>
        <p:spPr>
          <a:xfrm flipH="1">
            <a:off x="6577291" y="3272333"/>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010384BC-0359-4989-B122-49178E6AF85D}"/>
              </a:ext>
            </a:extLst>
          </p:cNvPr>
          <p:cNvPicPr>
            <a:picLocks noChangeAspect="1"/>
          </p:cNvPicPr>
          <p:nvPr/>
        </p:nvPicPr>
        <p:blipFill>
          <a:blip r:embed="rId3"/>
          <a:srcRect/>
          <a:stretch/>
        </p:blipFill>
        <p:spPr>
          <a:xfrm>
            <a:off x="8765594" y="1376349"/>
            <a:ext cx="2628198" cy="1954545"/>
          </a:xfrm>
          <a:prstGeom prst="rect">
            <a:avLst/>
          </a:prstGeom>
        </p:spPr>
      </p:pic>
      <p:graphicFrame>
        <p:nvGraphicFramePr>
          <p:cNvPr id="9" name="Tabelle 8">
            <a:extLst>
              <a:ext uri="{FF2B5EF4-FFF2-40B4-BE49-F238E27FC236}">
                <a16:creationId xmlns:a16="http://schemas.microsoft.com/office/drawing/2014/main" id="{D195A714-C8E9-4387-9DDE-651BADB69D90}"/>
              </a:ext>
            </a:extLst>
          </p:cNvPr>
          <p:cNvGraphicFramePr>
            <a:graphicFrameLocks noGrp="1"/>
          </p:cNvGraphicFramePr>
          <p:nvPr>
            <p:extLst>
              <p:ext uri="{D42A27DB-BD31-4B8C-83A1-F6EECF244321}">
                <p14:modId xmlns:p14="http://schemas.microsoft.com/office/powerpoint/2010/main" val="4104288044"/>
              </p:ext>
            </p:extLst>
          </p:nvPr>
        </p:nvGraphicFramePr>
        <p:xfrm>
          <a:off x="623888" y="1608041"/>
          <a:ext cx="6843396" cy="3647673"/>
        </p:xfrm>
        <a:graphic>
          <a:graphicData uri="http://schemas.openxmlformats.org/drawingml/2006/table">
            <a:tbl>
              <a:tblPr/>
              <a:tblGrid>
                <a:gridCol w="977628">
                  <a:extLst>
                    <a:ext uri="{9D8B030D-6E8A-4147-A177-3AD203B41FA5}">
                      <a16:colId xmlns:a16="http://schemas.microsoft.com/office/drawing/2014/main" val="749353182"/>
                    </a:ext>
                  </a:extLst>
                </a:gridCol>
                <a:gridCol w="977628">
                  <a:extLst>
                    <a:ext uri="{9D8B030D-6E8A-4147-A177-3AD203B41FA5}">
                      <a16:colId xmlns:a16="http://schemas.microsoft.com/office/drawing/2014/main" val="3562043577"/>
                    </a:ext>
                  </a:extLst>
                </a:gridCol>
                <a:gridCol w="977628">
                  <a:extLst>
                    <a:ext uri="{9D8B030D-6E8A-4147-A177-3AD203B41FA5}">
                      <a16:colId xmlns:a16="http://schemas.microsoft.com/office/drawing/2014/main" val="3573277800"/>
                    </a:ext>
                  </a:extLst>
                </a:gridCol>
                <a:gridCol w="977628">
                  <a:extLst>
                    <a:ext uri="{9D8B030D-6E8A-4147-A177-3AD203B41FA5}">
                      <a16:colId xmlns:a16="http://schemas.microsoft.com/office/drawing/2014/main" val="433848913"/>
                    </a:ext>
                  </a:extLst>
                </a:gridCol>
                <a:gridCol w="977628">
                  <a:extLst>
                    <a:ext uri="{9D8B030D-6E8A-4147-A177-3AD203B41FA5}">
                      <a16:colId xmlns:a16="http://schemas.microsoft.com/office/drawing/2014/main" val="1471659388"/>
                    </a:ext>
                  </a:extLst>
                </a:gridCol>
                <a:gridCol w="977628">
                  <a:extLst>
                    <a:ext uri="{9D8B030D-6E8A-4147-A177-3AD203B41FA5}">
                      <a16:colId xmlns:a16="http://schemas.microsoft.com/office/drawing/2014/main" val="2940237828"/>
                    </a:ext>
                  </a:extLst>
                </a:gridCol>
                <a:gridCol w="977628">
                  <a:extLst>
                    <a:ext uri="{9D8B030D-6E8A-4147-A177-3AD203B41FA5}">
                      <a16:colId xmlns:a16="http://schemas.microsoft.com/office/drawing/2014/main" val="1941737840"/>
                    </a:ext>
                  </a:extLst>
                </a:gridCol>
              </a:tblGrid>
              <a:tr h="227062">
                <a:tc>
                  <a:txBody>
                    <a:bodyPr/>
                    <a:lstStyle/>
                    <a:p>
                      <a:pPr algn="l" fontAlgn="b"/>
                      <a:r>
                        <a:rPr lang="de-DE" sz="1400" b="0" i="0" u="none" strike="noStrike" dirty="0">
                          <a:solidFill>
                            <a:srgbClr val="000000"/>
                          </a:solidFill>
                          <a:effectLst/>
                          <a:latin typeface="Calibri" panose="020F0502020204030204" pitchFamily="34" charset="0"/>
                        </a:rPr>
                        <a:t> </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dirty="0">
                          <a:solidFill>
                            <a:schemeClr val="bg1">
                              <a:lumMod val="65000"/>
                            </a:schemeClr>
                          </a:solidFill>
                          <a:effectLst/>
                          <a:latin typeface="Calibri"/>
                        </a:rPr>
                        <a:t>G2 ME</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sz="1400" b="0" i="0" u="none" strike="noStrike" dirty="0">
                          <a:solidFill>
                            <a:srgbClr val="0036A2"/>
                          </a:solidFill>
                          <a:effectLst/>
                          <a:latin typeface="Calibri"/>
                        </a:rPr>
                        <a:t>G3 ME</a:t>
                      </a:r>
                    </a:p>
                  </a:txBody>
                  <a:tcPr marL="9461" marR="9461" marT="9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a:solidFill>
                            <a:srgbClr val="000000"/>
                          </a:solidFill>
                          <a:effectLst/>
                          <a:latin typeface="Calibri"/>
                        </a:rPr>
                        <a:t>Reduction</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G2 MEL</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a:solidFill>
                            <a:srgbClr val="0036A2"/>
                          </a:solidFill>
                          <a:effectLst/>
                          <a:latin typeface="Calibri"/>
                        </a:rPr>
                        <a:t>G3 MEL</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sz="1400" b="0" i="0" u="none" strike="noStrike">
                          <a:solidFill>
                            <a:srgbClr val="000000"/>
                          </a:solidFill>
                          <a:effectLst/>
                          <a:latin typeface="Calibri"/>
                        </a:rPr>
                        <a:t>Reduction</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2649363"/>
                  </a:ext>
                </a:extLst>
              </a:tr>
              <a:tr h="236523">
                <a:tc>
                  <a:txBody>
                    <a:bodyPr/>
                    <a:lstStyle/>
                    <a:p>
                      <a:pPr algn="l" fontAlgn="b"/>
                      <a:r>
                        <a:rPr lang="de-DE" sz="1400" b="0" i="0" u="none" strike="noStrike" dirty="0">
                          <a:solidFill>
                            <a:srgbClr val="000000"/>
                          </a:solidFill>
                          <a:effectLst/>
                          <a:latin typeface="Calibri" panose="020F0502020204030204" pitchFamily="34" charset="0"/>
                        </a:rPr>
                        <a:t> </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sz="1400" b="0" i="0" u="none" strike="noStrike" kern="1200" dirty="0">
                          <a:solidFill>
                            <a:srgbClr val="0036A2"/>
                          </a:solidFill>
                          <a:effectLst/>
                          <a:latin typeface="Calibri"/>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rgbClr val="000000"/>
                          </a:solidFill>
                          <a:effectLst/>
                          <a:latin typeface="Calibri"/>
                        </a:rPr>
                        <a:t>[mm]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sz="1400" b="0" i="0" u="none" strike="noStrike" kern="1200" dirty="0">
                          <a:solidFill>
                            <a:srgbClr val="0036A2"/>
                          </a:solidFill>
                          <a:effectLst/>
                          <a:latin typeface="Calibri"/>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0000"/>
                          </a:solidFill>
                          <a:effectLst/>
                          <a:latin typeface="Calibri"/>
                        </a:rPr>
                        <a:t>[mm]</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690889"/>
                  </a:ext>
                </a:extLst>
              </a:tr>
              <a:tr h="227062">
                <a:tc>
                  <a:txBody>
                    <a:bodyPr/>
                    <a:lstStyle/>
                    <a:p>
                      <a:pPr algn="l" fontAlgn="b"/>
                      <a:r>
                        <a:rPr sz="1400" b="0" i="0" u="none" strike="noStrike">
                          <a:solidFill>
                            <a:srgbClr val="000000"/>
                          </a:solidFill>
                          <a:effectLst/>
                          <a:latin typeface="Calibri"/>
                        </a:rPr>
                        <a:t>P221 – P231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109.5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rgbClr val="0036A2"/>
                          </a:solidFill>
                          <a:effectLst/>
                          <a:latin typeface="Calibri"/>
                        </a:rPr>
                        <a:t>109.5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0000"/>
                          </a:solidFill>
                          <a:effectLst/>
                          <a:latin typeface="Calibri"/>
                        </a:rPr>
                        <a:t>0.0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129.0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rgbClr val="0036A2"/>
                          </a:solidFill>
                          <a:effectLst/>
                          <a:latin typeface="Calibri"/>
                        </a:rPr>
                        <a:t>129.0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0000"/>
                          </a:solidFill>
                          <a:effectLst/>
                          <a:latin typeface="Calibri"/>
                        </a:rPr>
                        <a:t>0.0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276438"/>
                  </a:ext>
                </a:extLst>
              </a:tr>
              <a:tr h="227062">
                <a:tc>
                  <a:txBody>
                    <a:bodyPr/>
                    <a:lstStyle/>
                    <a:p>
                      <a:pPr algn="l" fontAlgn="b"/>
                      <a:r>
                        <a:rPr sz="1400" b="0" i="0" u="none" strike="noStrike">
                          <a:solidFill>
                            <a:srgbClr val="000000"/>
                          </a:solidFill>
                          <a:effectLst/>
                          <a:latin typeface="Calibri"/>
                        </a:rPr>
                        <a:t>P222 – P232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141.5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rgbClr val="0036A2"/>
                          </a:solidFill>
                          <a:effectLst/>
                          <a:latin typeface="Calibri"/>
                        </a:rPr>
                        <a:t>141.5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rgbClr val="000000"/>
                          </a:solidFill>
                          <a:effectLst/>
                          <a:latin typeface="Calibri"/>
                        </a:rPr>
                        <a:t>0.0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161.0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161.0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rgbClr val="000000"/>
                          </a:solidFill>
                          <a:effectLst/>
                          <a:latin typeface="Calibri"/>
                        </a:rPr>
                        <a:t>0.0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84659"/>
                  </a:ext>
                </a:extLst>
              </a:tr>
              <a:tr h="227062">
                <a:tc>
                  <a:txBody>
                    <a:bodyPr/>
                    <a:lstStyle/>
                    <a:p>
                      <a:pPr algn="l" fontAlgn="b"/>
                      <a:r>
                        <a:rPr sz="1400" b="0" i="0" u="none" strike="noStrike">
                          <a:solidFill>
                            <a:srgbClr val="000000"/>
                          </a:solidFill>
                          <a:effectLst/>
                          <a:latin typeface="Calibri"/>
                        </a:rPr>
                        <a:t>P321 – P331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153.0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145.5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7.5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159.3</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147.0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12.3</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811084"/>
                  </a:ext>
                </a:extLst>
              </a:tr>
              <a:tr h="0">
                <a:tc>
                  <a:txBody>
                    <a:bodyPr/>
                    <a:lstStyle/>
                    <a:p>
                      <a:pPr algn="l" fontAlgn="b"/>
                      <a:r>
                        <a:rPr sz="1400" b="0" i="0" u="none" strike="noStrike">
                          <a:solidFill>
                            <a:srgbClr val="000000"/>
                          </a:solidFill>
                          <a:effectLst/>
                          <a:latin typeface="Calibri"/>
                        </a:rPr>
                        <a:t>P322 – P332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173.5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163.0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10.5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193.0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rgbClr val="0036A2"/>
                          </a:solidFill>
                          <a:effectLst/>
                          <a:latin typeface="Calibri"/>
                        </a:rPr>
                        <a:t>182.5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10.5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893218"/>
                  </a:ext>
                </a:extLst>
              </a:tr>
              <a:tr h="227062">
                <a:tc>
                  <a:txBody>
                    <a:bodyPr/>
                    <a:lstStyle/>
                    <a:p>
                      <a:pPr algn="l" fontAlgn="b"/>
                      <a:r>
                        <a:rPr sz="1400" b="0" i="0" u="none" strike="noStrike">
                          <a:solidFill>
                            <a:srgbClr val="000000"/>
                          </a:solidFill>
                          <a:effectLst/>
                          <a:latin typeface="Calibri"/>
                        </a:rPr>
                        <a:t>P421 – P431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174.0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165.5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8.5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185.5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rgbClr val="0036A2"/>
                          </a:solidFill>
                          <a:effectLst/>
                          <a:latin typeface="Calibri"/>
                        </a:rPr>
                        <a:t>178.5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7.0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044105"/>
                  </a:ext>
                </a:extLst>
              </a:tr>
              <a:tr h="227062">
                <a:tc>
                  <a:txBody>
                    <a:bodyPr/>
                    <a:lstStyle/>
                    <a:p>
                      <a:pPr algn="l" fontAlgn="b"/>
                      <a:r>
                        <a:rPr sz="1400" b="0" i="0" u="none" strike="noStrike">
                          <a:solidFill>
                            <a:srgbClr val="000000"/>
                          </a:solidFill>
                          <a:effectLst/>
                          <a:latin typeface="Calibri"/>
                        </a:rPr>
                        <a:t>P422 – P432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218.5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202.5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16.0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224.8</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204.0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20.8</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908480"/>
                  </a:ext>
                </a:extLst>
              </a:tr>
              <a:tr h="227062">
                <a:tc>
                  <a:txBody>
                    <a:bodyPr/>
                    <a:lstStyle/>
                    <a:p>
                      <a:pPr algn="l" fontAlgn="b"/>
                      <a:r>
                        <a:rPr sz="1400" b="0" i="0" u="none" strike="noStrike">
                          <a:solidFill>
                            <a:srgbClr val="000000"/>
                          </a:solidFill>
                          <a:effectLst/>
                          <a:latin typeface="Calibri"/>
                        </a:rPr>
                        <a:t>P521 – P531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217.0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210.5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6.5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233.0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223.0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10.0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61167"/>
                  </a:ext>
                </a:extLst>
              </a:tr>
              <a:tr h="227062">
                <a:tc>
                  <a:txBody>
                    <a:bodyPr/>
                    <a:lstStyle/>
                    <a:p>
                      <a:pPr algn="l" fontAlgn="b"/>
                      <a:r>
                        <a:rPr sz="1400" b="0" i="0" u="none" strike="noStrike">
                          <a:solidFill>
                            <a:srgbClr val="000000"/>
                          </a:solidFill>
                          <a:effectLst/>
                          <a:latin typeface="Calibri"/>
                        </a:rPr>
                        <a:t>P522 – P532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263.5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239.5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24.0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275.0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252.5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22.5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356956"/>
                  </a:ext>
                </a:extLst>
              </a:tr>
              <a:tr h="227062">
                <a:tc>
                  <a:txBody>
                    <a:bodyPr/>
                    <a:lstStyle/>
                    <a:p>
                      <a:pPr algn="l" fontAlgn="b"/>
                      <a:r>
                        <a:rPr sz="1400" b="0" i="0" u="none" strike="noStrike">
                          <a:solidFill>
                            <a:srgbClr val="000000"/>
                          </a:solidFill>
                          <a:effectLst/>
                          <a:latin typeface="Calibri"/>
                        </a:rPr>
                        <a:t>P721 – P731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268.0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264.5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3.5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293.0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287.5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5.5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092059"/>
                  </a:ext>
                </a:extLst>
              </a:tr>
              <a:tr h="227062">
                <a:tc>
                  <a:txBody>
                    <a:bodyPr/>
                    <a:lstStyle/>
                    <a:p>
                      <a:pPr algn="l" fontAlgn="b"/>
                      <a:r>
                        <a:rPr sz="1400" b="0" i="0" u="none" strike="noStrike">
                          <a:solidFill>
                            <a:srgbClr val="000000"/>
                          </a:solidFill>
                          <a:effectLst/>
                          <a:latin typeface="Calibri"/>
                        </a:rPr>
                        <a:t>P722 – P732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318.0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302.5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15.5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334.0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315.0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19.0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129088"/>
                  </a:ext>
                </a:extLst>
              </a:tr>
              <a:tr h="227062">
                <a:tc>
                  <a:txBody>
                    <a:bodyPr/>
                    <a:lstStyle/>
                    <a:p>
                      <a:pPr algn="l" fontAlgn="b"/>
                      <a:r>
                        <a:rPr sz="1400" b="0" i="0" u="none" strike="noStrike">
                          <a:solidFill>
                            <a:srgbClr val="000000"/>
                          </a:solidFill>
                          <a:effectLst/>
                          <a:latin typeface="Calibri"/>
                        </a:rPr>
                        <a:t>P821 – P831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318.0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311.5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6.5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334.0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320.5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13.5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923296"/>
                  </a:ext>
                </a:extLst>
              </a:tr>
              <a:tr h="227062">
                <a:tc>
                  <a:txBody>
                    <a:bodyPr/>
                    <a:lstStyle/>
                    <a:p>
                      <a:pPr algn="l" fontAlgn="b"/>
                      <a:r>
                        <a:rPr sz="1400" b="0" i="0" u="none" strike="noStrike">
                          <a:solidFill>
                            <a:srgbClr val="000000"/>
                          </a:solidFill>
                          <a:effectLst/>
                          <a:latin typeface="Calibri"/>
                        </a:rPr>
                        <a:t>P822 – P832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376.5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356.5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20.0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401.5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379.5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22.0</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36898"/>
                  </a:ext>
                </a:extLst>
              </a:tr>
              <a:tr h="227062">
                <a:tc>
                  <a:txBody>
                    <a:bodyPr/>
                    <a:lstStyle/>
                    <a:p>
                      <a:pPr algn="l" fontAlgn="b"/>
                      <a:r>
                        <a:rPr sz="1400" b="0" i="0" u="none" strike="noStrike">
                          <a:solidFill>
                            <a:srgbClr val="000000"/>
                          </a:solidFill>
                          <a:effectLst/>
                          <a:latin typeface="Calibri"/>
                        </a:rPr>
                        <a:t>P921 – P931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396.0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380.5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15.5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tx1"/>
                          </a:solidFill>
                          <a:effectLst/>
                          <a:latin typeface="Calibri"/>
                        </a:rPr>
                        <a:t>-</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848589"/>
                  </a:ext>
                </a:extLst>
              </a:tr>
              <a:tr h="236523">
                <a:tc>
                  <a:txBody>
                    <a:bodyPr/>
                    <a:lstStyle/>
                    <a:p>
                      <a:pPr algn="l" fontAlgn="b"/>
                      <a:r>
                        <a:rPr sz="1400" b="0" i="0" u="none" strike="noStrike">
                          <a:solidFill>
                            <a:srgbClr val="000000"/>
                          </a:solidFill>
                          <a:effectLst/>
                          <a:latin typeface="Calibri"/>
                        </a:rPr>
                        <a:t>P922 – P932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dirty="0">
                          <a:solidFill>
                            <a:schemeClr val="bg1">
                              <a:lumMod val="65000"/>
                            </a:schemeClr>
                          </a:solidFill>
                          <a:effectLst/>
                          <a:latin typeface="Calibri"/>
                        </a:rPr>
                        <a:t>476.0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463.5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sz="1400" b="1" i="0" u="none" strike="noStrike">
                          <a:solidFill>
                            <a:schemeClr val="accent3"/>
                          </a:solidFill>
                          <a:effectLst/>
                          <a:latin typeface="Calibri"/>
                        </a:rPr>
                        <a:t>12.5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sz="1400" b="0" i="0" u="none" strike="noStrike" kern="1200" dirty="0">
                          <a:solidFill>
                            <a:schemeClr val="bg1">
                              <a:lumMod val="65000"/>
                            </a:schemeClr>
                          </a:solidFill>
                          <a:effectLst/>
                          <a:latin typeface="Calibri"/>
                          <a:ea typeface="+mn-ea"/>
                          <a:cs typeface="+mn-cs"/>
                        </a:rPr>
                        <a:t>492.0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sz="1400" b="0" i="0" u="none" strike="noStrike">
                          <a:solidFill>
                            <a:srgbClr val="0036A2"/>
                          </a:solidFill>
                          <a:effectLst/>
                          <a:latin typeface="Calibri"/>
                        </a:rPr>
                        <a:t>472.5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sz="1400" b="1" i="0" u="none" strike="noStrike" dirty="0">
                          <a:solidFill>
                            <a:schemeClr val="accent3"/>
                          </a:solidFill>
                          <a:effectLst/>
                          <a:latin typeface="Calibri"/>
                        </a:rPr>
                        <a:t>19.5</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700236"/>
                  </a:ext>
                </a:extLst>
              </a:tr>
            </a:tbl>
          </a:graphicData>
        </a:graphic>
      </p:graphicFrame>
      <p:pic>
        <p:nvPicPr>
          <p:cNvPr id="8" name="Grafik 7">
            <a:extLst>
              <a:ext uri="{FF2B5EF4-FFF2-40B4-BE49-F238E27FC236}">
                <a16:creationId xmlns:a16="http://schemas.microsoft.com/office/drawing/2014/main" id="{3953E57A-B4F6-4D43-B8C2-9539695C1B03}"/>
              </a:ext>
            </a:extLst>
          </p:cNvPr>
          <p:cNvPicPr>
            <a:picLocks noChangeAspect="1"/>
          </p:cNvPicPr>
          <p:nvPr/>
        </p:nvPicPr>
        <p:blipFill>
          <a:blip r:embed="rId4"/>
          <a:srcRect/>
          <a:stretch/>
        </p:blipFill>
        <p:spPr>
          <a:xfrm>
            <a:off x="8758677" y="3772077"/>
            <a:ext cx="2686057" cy="2269907"/>
          </a:xfrm>
          <a:prstGeom prst="rect">
            <a:avLst/>
          </a:prstGeom>
        </p:spPr>
      </p:pic>
      <p:sp>
        <p:nvSpPr>
          <p:cNvPr id="10" name="Titel 1">
            <a:extLst>
              <a:ext uri="{FF2B5EF4-FFF2-40B4-BE49-F238E27FC236}">
                <a16:creationId xmlns:a16="http://schemas.microsoft.com/office/drawing/2014/main" id="{AB700E08-B612-42DF-98E5-BBA733EBD074}"/>
              </a:ext>
            </a:extLst>
          </p:cNvPr>
          <p:cNvSpPr txBox="1">
            <a:spLocks/>
          </p:cNvSpPr>
          <p:nvPr/>
        </p:nvSpPr>
        <p:spPr>
          <a:xfrm>
            <a:off x="540000" y="360055"/>
            <a:ext cx="7987800" cy="4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solidFill>
                <a:latin typeface="+mn-lt"/>
                <a:ea typeface="+mj-ea"/>
                <a:cs typeface="+mj-cs"/>
              </a:defRPr>
            </a:lvl1pPr>
          </a:lstStyle>
          <a:p>
            <a:r>
              <a:t>P: Comparison table of modified design lengths</a:t>
            </a:r>
          </a:p>
        </p:txBody>
      </p:sp>
    </p:spTree>
    <p:extLst>
      <p:ext uri="{BB962C8B-B14F-4D97-AF65-F5344CB8AC3E}">
        <p14:creationId xmlns:p14="http://schemas.microsoft.com/office/powerpoint/2010/main" val="103254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winkliges Dreieck 11">
            <a:extLst>
              <a:ext uri="{FF2B5EF4-FFF2-40B4-BE49-F238E27FC236}">
                <a16:creationId xmlns:a16="http://schemas.microsoft.com/office/drawing/2014/main" id="{1DF5849E-E53B-4837-9269-27F1F56E34D8}"/>
              </a:ext>
            </a:extLst>
          </p:cNvPr>
          <p:cNvSpPr>
            <a:spLocks noChangeAspect="1"/>
          </p:cNvSpPr>
          <p:nvPr/>
        </p:nvSpPr>
        <p:spPr>
          <a:xfrm flipH="1">
            <a:off x="6577291" y="3272333"/>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10" name="Titel 1">
            <a:extLst>
              <a:ext uri="{FF2B5EF4-FFF2-40B4-BE49-F238E27FC236}">
                <a16:creationId xmlns:a16="http://schemas.microsoft.com/office/drawing/2014/main" id="{AB700E08-B612-42DF-98E5-BBA733EBD074}"/>
              </a:ext>
            </a:extLst>
          </p:cNvPr>
          <p:cNvSpPr txBox="1">
            <a:spLocks/>
          </p:cNvSpPr>
          <p:nvPr/>
        </p:nvSpPr>
        <p:spPr>
          <a:xfrm>
            <a:off x="540000" y="360055"/>
            <a:ext cx="7987800" cy="4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solidFill>
                <a:latin typeface="+mn-lt"/>
                <a:ea typeface="+mj-ea"/>
                <a:cs typeface="+mj-cs"/>
              </a:defRPr>
            </a:lvl1pPr>
          </a:lstStyle>
          <a:p>
            <a:r>
              <a:t>PH(Q): Comparison table of modified design lengths</a:t>
            </a:r>
          </a:p>
        </p:txBody>
      </p:sp>
      <p:pic>
        <p:nvPicPr>
          <p:cNvPr id="14" name="Grafik 13">
            <a:extLst>
              <a:ext uri="{FF2B5EF4-FFF2-40B4-BE49-F238E27FC236}">
                <a16:creationId xmlns:a16="http://schemas.microsoft.com/office/drawing/2014/main" id="{7AF4865B-00BB-43D0-960B-871A5721F85A}"/>
              </a:ext>
            </a:extLst>
          </p:cNvPr>
          <p:cNvPicPr>
            <a:picLocks noChangeAspect="1"/>
          </p:cNvPicPr>
          <p:nvPr/>
        </p:nvPicPr>
        <p:blipFill>
          <a:blip r:embed="rId3"/>
          <a:srcRect/>
          <a:stretch/>
        </p:blipFill>
        <p:spPr>
          <a:xfrm>
            <a:off x="9013494" y="3784310"/>
            <a:ext cx="2331957" cy="2189003"/>
          </a:xfrm>
          <a:prstGeom prst="rect">
            <a:avLst/>
          </a:prstGeom>
        </p:spPr>
      </p:pic>
      <p:pic>
        <p:nvPicPr>
          <p:cNvPr id="15" name="Grafik 14">
            <a:extLst>
              <a:ext uri="{FF2B5EF4-FFF2-40B4-BE49-F238E27FC236}">
                <a16:creationId xmlns:a16="http://schemas.microsoft.com/office/drawing/2014/main" id="{94FCB4C1-66A6-40C1-901E-57CF008C0FEA}"/>
              </a:ext>
            </a:extLst>
          </p:cNvPr>
          <p:cNvPicPr>
            <a:picLocks noChangeAspect="1"/>
          </p:cNvPicPr>
          <p:nvPr/>
        </p:nvPicPr>
        <p:blipFill>
          <a:blip r:embed="rId4"/>
          <a:srcRect/>
          <a:stretch/>
        </p:blipFill>
        <p:spPr>
          <a:xfrm>
            <a:off x="9258846" y="1371526"/>
            <a:ext cx="1979533" cy="1912914"/>
          </a:xfrm>
          <a:prstGeom prst="rect">
            <a:avLst/>
          </a:prstGeom>
        </p:spPr>
      </p:pic>
      <p:graphicFrame>
        <p:nvGraphicFramePr>
          <p:cNvPr id="11" name="Tabelle 10">
            <a:extLst>
              <a:ext uri="{FF2B5EF4-FFF2-40B4-BE49-F238E27FC236}">
                <a16:creationId xmlns:a16="http://schemas.microsoft.com/office/drawing/2014/main" id="{B8F1A473-F76F-45A2-A015-427F33AAF633}"/>
              </a:ext>
            </a:extLst>
          </p:cNvPr>
          <p:cNvGraphicFramePr>
            <a:graphicFrameLocks noGrp="1"/>
          </p:cNvGraphicFramePr>
          <p:nvPr>
            <p:extLst>
              <p:ext uri="{D42A27DB-BD31-4B8C-83A1-F6EECF244321}">
                <p14:modId xmlns:p14="http://schemas.microsoft.com/office/powerpoint/2010/main" val="3630406352"/>
              </p:ext>
            </p:extLst>
          </p:nvPr>
        </p:nvGraphicFramePr>
        <p:xfrm>
          <a:off x="633269" y="1592263"/>
          <a:ext cx="7089768" cy="2761968"/>
        </p:xfrm>
        <a:graphic>
          <a:graphicData uri="http://schemas.openxmlformats.org/drawingml/2006/table">
            <a:tbl>
              <a:tblPr/>
              <a:tblGrid>
                <a:gridCol w="1224000">
                  <a:extLst>
                    <a:ext uri="{9D8B030D-6E8A-4147-A177-3AD203B41FA5}">
                      <a16:colId xmlns:a16="http://schemas.microsoft.com/office/drawing/2014/main" val="2619506228"/>
                    </a:ext>
                  </a:extLst>
                </a:gridCol>
                <a:gridCol w="977628">
                  <a:extLst>
                    <a:ext uri="{9D8B030D-6E8A-4147-A177-3AD203B41FA5}">
                      <a16:colId xmlns:a16="http://schemas.microsoft.com/office/drawing/2014/main" val="4240339368"/>
                    </a:ext>
                  </a:extLst>
                </a:gridCol>
                <a:gridCol w="977628">
                  <a:extLst>
                    <a:ext uri="{9D8B030D-6E8A-4147-A177-3AD203B41FA5}">
                      <a16:colId xmlns:a16="http://schemas.microsoft.com/office/drawing/2014/main" val="3577529920"/>
                    </a:ext>
                  </a:extLst>
                </a:gridCol>
                <a:gridCol w="977628">
                  <a:extLst>
                    <a:ext uri="{9D8B030D-6E8A-4147-A177-3AD203B41FA5}">
                      <a16:colId xmlns:a16="http://schemas.microsoft.com/office/drawing/2014/main" val="3276983731"/>
                    </a:ext>
                  </a:extLst>
                </a:gridCol>
                <a:gridCol w="977628">
                  <a:extLst>
                    <a:ext uri="{9D8B030D-6E8A-4147-A177-3AD203B41FA5}">
                      <a16:colId xmlns:a16="http://schemas.microsoft.com/office/drawing/2014/main" val="1933646240"/>
                    </a:ext>
                  </a:extLst>
                </a:gridCol>
                <a:gridCol w="977628">
                  <a:extLst>
                    <a:ext uri="{9D8B030D-6E8A-4147-A177-3AD203B41FA5}">
                      <a16:colId xmlns:a16="http://schemas.microsoft.com/office/drawing/2014/main" val="1314951647"/>
                    </a:ext>
                  </a:extLst>
                </a:gridCol>
                <a:gridCol w="977628">
                  <a:extLst>
                    <a:ext uri="{9D8B030D-6E8A-4147-A177-3AD203B41FA5}">
                      <a16:colId xmlns:a16="http://schemas.microsoft.com/office/drawing/2014/main" val="2351917985"/>
                    </a:ext>
                  </a:extLst>
                </a:gridCol>
              </a:tblGrid>
              <a:tr h="227062">
                <a:tc>
                  <a:txBody>
                    <a:bodyPr/>
                    <a:lstStyle/>
                    <a:p>
                      <a:pPr algn="ctr" fontAlgn="b"/>
                      <a:r>
                        <a:rPr lang="de-DE" sz="1400" b="0" i="0" u="none" strike="noStrike" dirty="0">
                          <a:solidFill>
                            <a:srgbClr val="000000"/>
                          </a:solidFill>
                          <a:effectLst/>
                          <a:latin typeface="Calibri" panose="020F0502020204030204" pitchFamily="34" charset="0"/>
                        </a:rPr>
                        <a:t> </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G2 ME</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de-DE" sz="1400" b="0" i="0" u="none" strike="noStrike" dirty="0">
                          <a:solidFill>
                            <a:srgbClr val="0036A2"/>
                          </a:solidFill>
                          <a:effectLst/>
                          <a:latin typeface="Calibri" panose="020F0502020204030204" pitchFamily="34" charset="0"/>
                        </a:rPr>
                        <a:t>G3 ME</a:t>
                      </a:r>
                    </a:p>
                  </a:txBody>
                  <a:tcPr marL="9461" marR="9461" marT="9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err="1">
                          <a:solidFill>
                            <a:srgbClr val="000000"/>
                          </a:solidFill>
                          <a:effectLst/>
                          <a:latin typeface="Calibri" panose="020F0502020204030204" pitchFamily="34" charset="0"/>
                        </a:rPr>
                        <a:t>Reduction</a:t>
                      </a:r>
                      <a:endParaRPr lang="de-DE" sz="1400" b="0" i="0" u="none" strike="noStrike" dirty="0">
                        <a:solidFill>
                          <a:srgbClr val="000000"/>
                        </a:solidFill>
                        <a:effectLst/>
                        <a:latin typeface="Calibri" panose="020F0502020204030204" pitchFamily="34" charset="0"/>
                      </a:endParaRP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G2 MEL</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a:solidFill>
                            <a:srgbClr val="0036A2"/>
                          </a:solidFill>
                          <a:effectLst/>
                          <a:latin typeface="Calibri" panose="020F0502020204030204" pitchFamily="34" charset="0"/>
                        </a:rPr>
                        <a:t>G3 MEL</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400" b="0" i="0" u="none" strike="noStrike" dirty="0" err="1">
                          <a:solidFill>
                            <a:srgbClr val="000000"/>
                          </a:solidFill>
                          <a:effectLst/>
                          <a:latin typeface="Calibri" panose="020F0502020204030204" pitchFamily="34" charset="0"/>
                        </a:rPr>
                        <a:t>Reduction</a:t>
                      </a:r>
                      <a:endParaRPr lang="de-DE" sz="1400" b="0" i="0" u="none" strike="noStrike" dirty="0">
                        <a:solidFill>
                          <a:srgbClr val="000000"/>
                        </a:solidFill>
                        <a:effectLst/>
                        <a:latin typeface="Calibri" panose="020F0502020204030204" pitchFamily="34" charset="0"/>
                      </a:endParaRP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5409124"/>
                  </a:ext>
                </a:extLst>
              </a:tr>
              <a:tr h="268527">
                <a:tc>
                  <a:txBody>
                    <a:bodyPr/>
                    <a:lstStyle/>
                    <a:p>
                      <a:pPr algn="ctr" fontAlgn="b"/>
                      <a:r>
                        <a:rPr lang="de-DE" sz="1400" b="0" i="0" u="none" strike="noStrike" dirty="0">
                          <a:solidFill>
                            <a:srgbClr val="000000"/>
                          </a:solidFill>
                          <a:effectLst/>
                          <a:latin typeface="Calibri" panose="020F0502020204030204" pitchFamily="34" charset="0"/>
                        </a:rPr>
                        <a:t> </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1400" b="0" i="0" u="none" strike="noStrike" kern="1200" dirty="0">
                          <a:solidFill>
                            <a:srgbClr val="0036A2"/>
                          </a:solidFill>
                          <a:effectLst/>
                          <a:latin typeface="Calibri" panose="020F0502020204030204" pitchFamily="34" charset="0"/>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Calibri" panose="020F0502020204030204" pitchFamily="34" charset="0"/>
                        </a:rPr>
                        <a:t>[mm]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1400" b="0" i="0" u="none" strike="noStrike" kern="1200" dirty="0">
                          <a:solidFill>
                            <a:srgbClr val="0036A2"/>
                          </a:solidFill>
                          <a:effectLst/>
                          <a:latin typeface="Calibri" panose="020F0502020204030204" pitchFamily="34" charset="0"/>
                          <a:ea typeface="+mn-ea"/>
                          <a:cs typeface="+mn-cs"/>
                        </a:rPr>
                        <a:t>L [mm]</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0000"/>
                          </a:solidFill>
                          <a:effectLst/>
                          <a:latin typeface="Calibri" panose="020F0502020204030204" pitchFamily="34" charset="0"/>
                        </a:rPr>
                        <a:t>[mm]</a:t>
                      </a:r>
                    </a:p>
                  </a:txBody>
                  <a:tcPr marL="9461" marR="9461" marT="94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957730"/>
                  </a:ext>
                </a:extLst>
              </a:tr>
              <a:tr h="227062">
                <a:tc>
                  <a:txBody>
                    <a:bodyPr/>
                    <a:lstStyle/>
                    <a:p>
                      <a:pPr algn="ctr" fontAlgn="b"/>
                      <a:r>
                        <a:rPr lang="de-DE" sz="1400" b="0" i="0" u="none" strike="noStrike" dirty="0">
                          <a:solidFill>
                            <a:srgbClr val="000000"/>
                          </a:solidFill>
                          <a:effectLst/>
                          <a:latin typeface="Calibri" panose="020F0502020204030204" pitchFamily="34" charset="0"/>
                        </a:rPr>
                        <a:t>PH321 – PH331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102.5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98.5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108.8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8.8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206687"/>
                  </a:ext>
                </a:extLst>
              </a:tr>
              <a:tr h="227062">
                <a:tc>
                  <a:txBody>
                    <a:bodyPr/>
                    <a:lstStyle/>
                    <a:p>
                      <a:pPr algn="ctr" fontAlgn="b"/>
                      <a:r>
                        <a:rPr lang="de-DE" sz="1400" b="0" i="0" u="none" strike="noStrike" dirty="0">
                          <a:solidFill>
                            <a:srgbClr val="000000"/>
                          </a:solidFill>
                          <a:effectLst/>
                          <a:latin typeface="Calibri" panose="020F0502020204030204" pitchFamily="34" charset="0"/>
                        </a:rPr>
                        <a:t>PH322 – PH332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119.0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116.0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138.5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135.5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465817"/>
                  </a:ext>
                </a:extLst>
              </a:tr>
              <a:tr h="227062">
                <a:tc>
                  <a:txBody>
                    <a:bodyPr/>
                    <a:lstStyle/>
                    <a:p>
                      <a:pPr algn="ctr" fontAlgn="b"/>
                      <a:r>
                        <a:rPr lang="de-DE" sz="1400" b="0" i="0" u="none" strike="noStrike" dirty="0">
                          <a:solidFill>
                            <a:srgbClr val="000000"/>
                          </a:solidFill>
                          <a:effectLst/>
                          <a:latin typeface="Calibri" panose="020F0502020204030204" pitchFamily="34" charset="0"/>
                        </a:rPr>
                        <a:t>PH421 – PH431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120.0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113.5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131.5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126.5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264342"/>
                  </a:ext>
                </a:extLst>
              </a:tr>
              <a:tr h="0">
                <a:tc>
                  <a:txBody>
                    <a:bodyPr/>
                    <a:lstStyle/>
                    <a:p>
                      <a:pPr algn="ctr" fontAlgn="b"/>
                      <a:r>
                        <a:rPr lang="de-DE" sz="1400" b="0" i="0" u="none" strike="noStrike" dirty="0">
                          <a:solidFill>
                            <a:srgbClr val="000000"/>
                          </a:solidFill>
                          <a:effectLst/>
                          <a:latin typeface="Calibri" panose="020F0502020204030204" pitchFamily="34" charset="0"/>
                        </a:rPr>
                        <a:t>PH422 – PH432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164.5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150.5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170.8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152.0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18.8</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968645"/>
                  </a:ext>
                </a:extLst>
              </a:tr>
              <a:tr h="227062">
                <a:tc>
                  <a:txBody>
                    <a:bodyPr/>
                    <a:lstStyle/>
                    <a:p>
                      <a:pPr algn="ctr" fontAlgn="b"/>
                      <a:r>
                        <a:rPr lang="de-DE" sz="1400" b="0" i="0" u="none" strike="noStrike" dirty="0">
                          <a:solidFill>
                            <a:srgbClr val="000000"/>
                          </a:solidFill>
                          <a:effectLst/>
                          <a:latin typeface="Calibri" panose="020F0502020204030204" pitchFamily="34" charset="0"/>
                        </a:rPr>
                        <a:t>PH521 – PH531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134.0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132.0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150.0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144.5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5.5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787012"/>
                  </a:ext>
                </a:extLst>
              </a:tr>
              <a:tr h="227062">
                <a:tc>
                  <a:txBody>
                    <a:bodyPr/>
                    <a:lstStyle/>
                    <a:p>
                      <a:pPr algn="ctr" fontAlgn="b"/>
                      <a:r>
                        <a:rPr lang="de-DE" sz="1400" b="0" i="0" u="none" strike="noStrike" dirty="0">
                          <a:solidFill>
                            <a:srgbClr val="000000"/>
                          </a:solidFill>
                          <a:effectLst/>
                          <a:latin typeface="Calibri" panose="020F0502020204030204" pitchFamily="34" charset="0"/>
                        </a:rPr>
                        <a:t>PH522 – PH532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180.5</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161.0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192.0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174.0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18.0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946229"/>
                  </a:ext>
                </a:extLst>
              </a:tr>
              <a:tr h="227062">
                <a:tc>
                  <a:txBody>
                    <a:bodyPr/>
                    <a:lstStyle/>
                    <a:p>
                      <a:pPr algn="ctr" fontAlgn="b"/>
                      <a:r>
                        <a:rPr lang="de-DE" sz="1400" b="0" i="0" u="none" strike="noStrike" dirty="0">
                          <a:solidFill>
                            <a:srgbClr val="000000"/>
                          </a:solidFill>
                          <a:effectLst/>
                          <a:latin typeface="Calibri" panose="020F0502020204030204" pitchFamily="34" charset="0"/>
                        </a:rPr>
                        <a:t>PH721 – PH731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164.0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161.0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189.5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184.0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5.5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700297"/>
                  </a:ext>
                </a:extLst>
              </a:tr>
              <a:tr h="227062">
                <a:tc>
                  <a:txBody>
                    <a:bodyPr/>
                    <a:lstStyle/>
                    <a:p>
                      <a:pPr algn="ctr" fontAlgn="b"/>
                      <a:r>
                        <a:rPr lang="de-DE" sz="1400" b="0" i="0" u="none" strike="noStrike" dirty="0">
                          <a:solidFill>
                            <a:srgbClr val="000000"/>
                          </a:solidFill>
                          <a:effectLst/>
                          <a:latin typeface="Calibri" panose="020F0502020204030204" pitchFamily="34" charset="0"/>
                        </a:rPr>
                        <a:t>PH722 – PH732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214.0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199.0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230.0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211.5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18.5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99656"/>
                  </a:ext>
                </a:extLst>
              </a:tr>
              <a:tr h="227062">
                <a:tc>
                  <a:txBody>
                    <a:bodyPr/>
                    <a:lstStyle/>
                    <a:p>
                      <a:pPr algn="ctr" fontAlgn="b"/>
                      <a:r>
                        <a:rPr lang="de-DE" sz="1400" b="0" i="0" u="none" strike="noStrike" dirty="0">
                          <a:solidFill>
                            <a:srgbClr val="000000"/>
                          </a:solidFill>
                          <a:effectLst/>
                          <a:latin typeface="Calibri" panose="020F0502020204030204" pitchFamily="34" charset="0"/>
                        </a:rPr>
                        <a:t>PH821 – PH831</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218.0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218.0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234.0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236.0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tx1"/>
                          </a:solidFill>
                          <a:effectLst/>
                          <a:latin typeface="Calibri" panose="020F0502020204030204" pitchFamily="34" charset="0"/>
                        </a:rPr>
                        <a:t>-2.0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816447"/>
                  </a:ext>
                </a:extLst>
              </a:tr>
              <a:tr h="227062">
                <a:tc>
                  <a:txBody>
                    <a:bodyPr/>
                    <a:lstStyle/>
                    <a:p>
                      <a:pPr algn="ctr" fontAlgn="b"/>
                      <a:r>
                        <a:rPr lang="de-DE" sz="1400" b="0" i="0" u="none" strike="noStrike" dirty="0">
                          <a:solidFill>
                            <a:srgbClr val="000000"/>
                          </a:solidFill>
                          <a:effectLst/>
                          <a:latin typeface="Calibri" panose="020F0502020204030204" pitchFamily="34" charset="0"/>
                        </a:rPr>
                        <a:t>PH822 – PH832</a:t>
                      </a:r>
                    </a:p>
                  </a:txBody>
                  <a:tcPr marL="9461" marR="9461" marT="94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277.0</a:t>
                      </a:r>
                    </a:p>
                  </a:txBody>
                  <a:tcPr marL="9461" marR="9461" marT="94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263.0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chemeClr val="bg1">
                              <a:lumMod val="65000"/>
                            </a:schemeClr>
                          </a:solidFill>
                          <a:effectLst/>
                          <a:latin typeface="Calibri" panose="020F0502020204030204" pitchFamily="34" charset="0"/>
                        </a:rPr>
                        <a:t>303.0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dirty="0">
                          <a:solidFill>
                            <a:srgbClr val="0036A2"/>
                          </a:solidFill>
                          <a:effectLst/>
                          <a:latin typeface="Calibri" panose="020F0502020204030204" pitchFamily="34" charset="0"/>
                        </a:rPr>
                        <a:t>286.0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chemeClr val="accent3"/>
                          </a:solidFill>
                          <a:effectLst/>
                          <a:latin typeface="Calibri" panose="020F0502020204030204" pitchFamily="34" charset="0"/>
                        </a:rPr>
                        <a:t>17.0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216055"/>
                  </a:ext>
                </a:extLst>
              </a:tr>
            </a:tbl>
          </a:graphicData>
        </a:graphic>
      </p:graphicFrame>
    </p:spTree>
    <p:extLst>
      <p:ext uri="{BB962C8B-B14F-4D97-AF65-F5344CB8AC3E}">
        <p14:creationId xmlns:p14="http://schemas.microsoft.com/office/powerpoint/2010/main" val="154733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0B84DDE9-AAFA-4A8B-81A9-7E4BA492B546}"/>
              </a:ext>
            </a:extLst>
          </p:cNvPr>
          <p:cNvPicPr/>
          <p:nvPr/>
        </p:nvPicPr>
        <p:blipFill>
          <a:blip r:embed="rId3"/>
          <a:srcRect/>
          <a:stretch/>
        </p:blipFill>
        <p:spPr>
          <a:xfrm>
            <a:off x="5979112" y="847118"/>
            <a:ext cx="6494397" cy="3581272"/>
          </a:xfrm>
          <a:prstGeom prst="rect">
            <a:avLst/>
          </a:prstGeom>
        </p:spPr>
      </p:pic>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a:xfrm>
            <a:off x="540000" y="360055"/>
            <a:ext cx="8372646" cy="460800"/>
          </a:xfrm>
        </p:spPr>
        <p:txBody>
          <a:bodyPr>
            <a:normAutofit fontScale="90000"/>
          </a:bodyPr>
          <a:lstStyle/>
          <a:p>
            <a:r>
              <a:rPr lang="en-US" dirty="0"/>
              <a:t>P direct attachment: Comparison table of modified design lengths</a:t>
            </a:r>
            <a:endParaRPr lang="de-DE" dirty="0"/>
          </a:p>
        </p:txBody>
      </p:sp>
      <p:sp>
        <p:nvSpPr>
          <p:cNvPr id="31" name="Rechteck 30">
            <a:extLst>
              <a:ext uri="{FF2B5EF4-FFF2-40B4-BE49-F238E27FC236}">
                <a16:creationId xmlns:a16="http://schemas.microsoft.com/office/drawing/2014/main" id="{1FB17353-00D5-4DD7-8F2B-0713096A83F1}"/>
              </a:ext>
            </a:extLst>
          </p:cNvPr>
          <p:cNvSpPr/>
          <p:nvPr/>
        </p:nvSpPr>
        <p:spPr>
          <a:xfrm>
            <a:off x="8877339" y="5756400"/>
            <a:ext cx="2997590" cy="1077218"/>
          </a:xfrm>
          <a:prstGeom prst="rect">
            <a:avLst/>
          </a:prstGeom>
        </p:spPr>
        <p:txBody>
          <a:bodyPr wrap="square">
            <a:spAutoFit/>
          </a:bodyPr>
          <a:lstStyle/>
          <a:p>
            <a:pPr algn="r">
              <a:spcBef>
                <a:spcPts val="600"/>
              </a:spcBef>
              <a:buClr>
                <a:schemeClr val="accent4"/>
              </a:buClr>
            </a:pPr>
            <a:r>
              <a:rPr lang="en-US" sz="2800" b="1" dirty="0">
                <a:solidFill>
                  <a:schemeClr val="bg1"/>
                </a:solidFill>
              </a:rPr>
              <a:t>The most compact</a:t>
            </a:r>
            <a:br>
              <a:rPr lang="en-US" sz="2800" b="1" dirty="0">
                <a:solidFill>
                  <a:schemeClr val="bg1"/>
                </a:solidFill>
              </a:rPr>
            </a:br>
            <a:r>
              <a:rPr lang="en-US" b="1" dirty="0">
                <a:solidFill>
                  <a:schemeClr val="bg1"/>
                </a:solidFill>
              </a:rPr>
              <a:t>planetary geared motors</a:t>
            </a:r>
            <a:br>
              <a:rPr lang="en-US" b="1" dirty="0">
                <a:solidFill>
                  <a:schemeClr val="bg1"/>
                </a:solidFill>
              </a:rPr>
            </a:br>
            <a:r>
              <a:rPr lang="en-US" b="1" dirty="0">
                <a:solidFill>
                  <a:schemeClr val="bg1"/>
                </a:solidFill>
              </a:rPr>
              <a:t>on the market</a:t>
            </a:r>
          </a:p>
        </p:txBody>
      </p:sp>
      <p:graphicFrame>
        <p:nvGraphicFramePr>
          <p:cNvPr id="20" name="Tabelle 19">
            <a:extLst>
              <a:ext uri="{FF2B5EF4-FFF2-40B4-BE49-F238E27FC236}">
                <a16:creationId xmlns:a16="http://schemas.microsoft.com/office/drawing/2014/main" id="{5BC09E3F-5B31-45ED-B2E1-A758380636D9}"/>
              </a:ext>
            </a:extLst>
          </p:cNvPr>
          <p:cNvGraphicFramePr>
            <a:graphicFrameLocks noGrp="1"/>
          </p:cNvGraphicFramePr>
          <p:nvPr>
            <p:extLst>
              <p:ext uri="{D42A27DB-BD31-4B8C-83A1-F6EECF244321}">
                <p14:modId xmlns:p14="http://schemas.microsoft.com/office/powerpoint/2010/main" val="1453592108"/>
              </p:ext>
            </p:extLst>
          </p:nvPr>
        </p:nvGraphicFramePr>
        <p:xfrm>
          <a:off x="591567" y="832562"/>
          <a:ext cx="5426097" cy="5877153"/>
        </p:xfrm>
        <a:graphic>
          <a:graphicData uri="http://schemas.openxmlformats.org/drawingml/2006/table">
            <a:tbl>
              <a:tblPr firstRow="1" firstCol="1" bandRow="1">
                <a:tableStyleId>{D27102A9-8310-4765-A935-A1911B00CA55}</a:tableStyleId>
              </a:tblPr>
              <a:tblGrid>
                <a:gridCol w="1690063">
                  <a:extLst>
                    <a:ext uri="{9D8B030D-6E8A-4147-A177-3AD203B41FA5}">
                      <a16:colId xmlns:a16="http://schemas.microsoft.com/office/drawing/2014/main" val="200633535"/>
                    </a:ext>
                  </a:extLst>
                </a:gridCol>
                <a:gridCol w="1232752">
                  <a:extLst>
                    <a:ext uri="{9D8B030D-6E8A-4147-A177-3AD203B41FA5}">
                      <a16:colId xmlns:a16="http://schemas.microsoft.com/office/drawing/2014/main" val="3308918958"/>
                    </a:ext>
                  </a:extLst>
                </a:gridCol>
                <a:gridCol w="1251641">
                  <a:extLst>
                    <a:ext uri="{9D8B030D-6E8A-4147-A177-3AD203B41FA5}">
                      <a16:colId xmlns:a16="http://schemas.microsoft.com/office/drawing/2014/main" val="1826631639"/>
                    </a:ext>
                  </a:extLst>
                </a:gridCol>
                <a:gridCol w="1251641">
                  <a:extLst>
                    <a:ext uri="{9D8B030D-6E8A-4147-A177-3AD203B41FA5}">
                      <a16:colId xmlns:a16="http://schemas.microsoft.com/office/drawing/2014/main" val="1339617617"/>
                    </a:ext>
                  </a:extLst>
                </a:gridCol>
              </a:tblGrid>
              <a:tr h="278812">
                <a:tc rowSpan="2">
                  <a:txBody>
                    <a:bodyPr/>
                    <a:lstStyle/>
                    <a:p>
                      <a:pPr algn="ctr">
                        <a:lnSpc>
                          <a:spcPct val="107000"/>
                        </a:lnSpc>
                        <a:spcAft>
                          <a:spcPts val="0"/>
                        </a:spcAft>
                      </a:pPr>
                      <a:r>
                        <a:rPr lang="de-DE" sz="1400"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de-DE" sz="1400" dirty="0">
                          <a:effectLst/>
                        </a:rPr>
                        <a:t>i2+mp</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de-DE"/>
                    </a:p>
                  </a:txBody>
                  <a:tcPr/>
                </a:tc>
                <a:tc>
                  <a:txBody>
                    <a:bodyPr/>
                    <a:lstStyle/>
                    <a:p>
                      <a:pPr algn="ctr">
                        <a:lnSpc>
                          <a:spcPct val="107000"/>
                        </a:lnSpc>
                        <a:spcAft>
                          <a:spcPts val="0"/>
                        </a:spcAft>
                      </a:pPr>
                      <a:r>
                        <a:rPr lang="de-DE" sz="1400" dirty="0" err="1">
                          <a:effectLst/>
                        </a:rPr>
                        <a:t>Reduction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67989284"/>
                  </a:ext>
                </a:extLst>
              </a:tr>
              <a:tr h="262586">
                <a:tc vMerge="1">
                  <a:txBody>
                    <a:bodyPr/>
                    <a:lstStyle/>
                    <a:p>
                      <a:endParaRPr lang="de-DE"/>
                    </a:p>
                  </a:txBody>
                  <a:tcPr/>
                </a:tc>
                <a:tc>
                  <a:txBody>
                    <a:bodyPr/>
                    <a:lstStyle/>
                    <a:p>
                      <a:pPr algn="ctr">
                        <a:lnSpc>
                          <a:spcPct val="107000"/>
                        </a:lnSpc>
                        <a:spcAft>
                          <a:spcPts val="0"/>
                        </a:spcAft>
                      </a:pPr>
                      <a:r>
                        <a:rPr lang="de-DE" sz="1400" dirty="0">
                          <a:effectLst/>
                        </a:rPr>
                        <a:t>G2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G3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[mm]</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51272100"/>
                  </a:ext>
                </a:extLst>
              </a:tr>
              <a:tr h="252083">
                <a:tc>
                  <a:txBody>
                    <a:bodyPr/>
                    <a:lstStyle/>
                    <a:p>
                      <a:pPr algn="ctr">
                        <a:lnSpc>
                          <a:spcPct val="107000"/>
                        </a:lnSpc>
                        <a:spcAft>
                          <a:spcPts val="0"/>
                        </a:spcAft>
                      </a:pPr>
                      <a:r>
                        <a:rPr lang="de-DE" sz="1400" dirty="0">
                          <a:effectLst/>
                        </a:rPr>
                        <a:t>P221 – P231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97.5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97.5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0548813"/>
                  </a:ext>
                </a:extLst>
              </a:tr>
              <a:tr h="252083">
                <a:tc>
                  <a:txBody>
                    <a:bodyPr/>
                    <a:lstStyle/>
                    <a:p>
                      <a:pPr algn="ctr">
                        <a:lnSpc>
                          <a:spcPct val="107000"/>
                        </a:lnSpc>
                        <a:spcAft>
                          <a:spcPts val="0"/>
                        </a:spcAft>
                      </a:pPr>
                      <a:r>
                        <a:rPr lang="de-DE" sz="1400" dirty="0">
                          <a:effectLst/>
                        </a:rPr>
                        <a:t>P222 – P232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129.5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129.5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3704552"/>
                  </a:ext>
                </a:extLst>
              </a:tr>
              <a:tr h="252083">
                <a:tc>
                  <a:txBody>
                    <a:bodyPr/>
                    <a:lstStyle/>
                    <a:p>
                      <a:pPr algn="ctr">
                        <a:lnSpc>
                          <a:spcPct val="107000"/>
                        </a:lnSpc>
                        <a:spcAft>
                          <a:spcPts val="0"/>
                        </a:spcAft>
                      </a:pPr>
                      <a:r>
                        <a:rPr lang="de-DE" sz="1400" dirty="0">
                          <a:effectLst/>
                        </a:rPr>
                        <a:t>P321 – P331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116.5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5.0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7984695"/>
                  </a:ext>
                </a:extLst>
              </a:tr>
              <a:tr h="252083">
                <a:tc>
                  <a:txBody>
                    <a:bodyPr/>
                    <a:lstStyle/>
                    <a:p>
                      <a:pPr algn="ctr">
                        <a:lnSpc>
                          <a:spcPct val="107000"/>
                        </a:lnSpc>
                        <a:spcAft>
                          <a:spcPts val="0"/>
                        </a:spcAft>
                      </a:pPr>
                      <a:r>
                        <a:rPr lang="de-DE" sz="1400" dirty="0">
                          <a:effectLst/>
                        </a:rPr>
                        <a:t>P321 – P331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118.0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113.0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5.0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7943367"/>
                  </a:ext>
                </a:extLst>
              </a:tr>
              <a:tr h="252083">
                <a:tc>
                  <a:txBody>
                    <a:bodyPr/>
                    <a:lstStyle/>
                    <a:p>
                      <a:pPr algn="ctr">
                        <a:lnSpc>
                          <a:spcPct val="107000"/>
                        </a:lnSpc>
                        <a:spcAft>
                          <a:spcPts val="0"/>
                        </a:spcAft>
                      </a:pPr>
                      <a:r>
                        <a:rPr lang="de-DE" sz="1400" dirty="0">
                          <a:effectLst/>
                        </a:rPr>
                        <a:t>P322 – P332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151.0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10.5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34981026"/>
                  </a:ext>
                </a:extLst>
              </a:tr>
              <a:tr h="252083">
                <a:tc>
                  <a:txBody>
                    <a:bodyPr/>
                    <a:lstStyle/>
                    <a:p>
                      <a:pPr algn="ctr">
                        <a:lnSpc>
                          <a:spcPct val="107000"/>
                        </a:lnSpc>
                        <a:spcAft>
                          <a:spcPts val="0"/>
                        </a:spcAft>
                      </a:pPr>
                      <a:r>
                        <a:rPr lang="de-DE" sz="1400" dirty="0">
                          <a:effectLst/>
                        </a:rPr>
                        <a:t>P421 – P431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135.0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136.5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- 1.5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3669081"/>
                  </a:ext>
                </a:extLst>
              </a:tr>
              <a:tr h="252083">
                <a:tc>
                  <a:txBody>
                    <a:bodyPr/>
                    <a:lstStyle/>
                    <a:p>
                      <a:pPr algn="ctr">
                        <a:lnSpc>
                          <a:spcPct val="107000"/>
                        </a:lnSpc>
                        <a:spcAft>
                          <a:spcPts val="0"/>
                        </a:spcAft>
                      </a:pPr>
                      <a:r>
                        <a:rPr lang="de-DE" sz="1400" dirty="0">
                          <a:effectLst/>
                        </a:rPr>
                        <a:t>P421 – P431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137.5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136.0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93479095"/>
                  </a:ext>
                </a:extLst>
              </a:tr>
              <a:tr h="262586">
                <a:tc>
                  <a:txBody>
                    <a:bodyPr/>
                    <a:lstStyle/>
                    <a:p>
                      <a:pPr algn="ctr">
                        <a:lnSpc>
                          <a:spcPct val="107000"/>
                        </a:lnSpc>
                        <a:spcAft>
                          <a:spcPts val="0"/>
                        </a:spcAft>
                      </a:pPr>
                      <a:r>
                        <a:rPr lang="de-DE" sz="1400" dirty="0">
                          <a:effectLst/>
                        </a:rPr>
                        <a:t>P422 – P432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187.0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173.5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13.5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71346667"/>
                  </a:ext>
                </a:extLst>
              </a:tr>
              <a:tr h="262586">
                <a:tc>
                  <a:txBody>
                    <a:bodyPr/>
                    <a:lstStyle/>
                    <a:p>
                      <a:pPr algn="ctr">
                        <a:lnSpc>
                          <a:spcPct val="107000"/>
                        </a:lnSpc>
                        <a:spcAft>
                          <a:spcPts val="0"/>
                        </a:spcAft>
                      </a:pPr>
                      <a:r>
                        <a:rPr lang="de-DE" sz="1400" dirty="0">
                          <a:effectLst/>
                        </a:rPr>
                        <a:t>P422 – P432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183.5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13.5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8292261"/>
                  </a:ext>
                </a:extLst>
              </a:tr>
              <a:tr h="252083">
                <a:tc>
                  <a:txBody>
                    <a:bodyPr/>
                    <a:lstStyle/>
                    <a:p>
                      <a:pPr algn="ctr">
                        <a:lnSpc>
                          <a:spcPct val="107000"/>
                        </a:lnSpc>
                        <a:spcAft>
                          <a:spcPts val="0"/>
                        </a:spcAft>
                      </a:pPr>
                      <a:r>
                        <a:rPr lang="de-DE" sz="1400" dirty="0">
                          <a:effectLst/>
                        </a:rPr>
                        <a:t>P521 – P531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169.0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168.5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0.5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23838911"/>
                  </a:ext>
                </a:extLst>
              </a:tr>
              <a:tr h="252083">
                <a:tc>
                  <a:txBody>
                    <a:bodyPr/>
                    <a:lstStyle/>
                    <a:p>
                      <a:pPr algn="ctr">
                        <a:lnSpc>
                          <a:spcPct val="107000"/>
                        </a:lnSpc>
                        <a:spcAft>
                          <a:spcPts val="0"/>
                        </a:spcAft>
                      </a:pPr>
                      <a:r>
                        <a:rPr lang="de-DE" sz="1400" dirty="0">
                          <a:effectLst/>
                        </a:rPr>
                        <a:t>P521 – P531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175.0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171.5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3.5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0071679"/>
                  </a:ext>
                </a:extLst>
              </a:tr>
              <a:tr h="252083">
                <a:tc>
                  <a:txBody>
                    <a:bodyPr/>
                    <a:lstStyle/>
                    <a:p>
                      <a:pPr algn="ctr">
                        <a:lnSpc>
                          <a:spcPct val="107000"/>
                        </a:lnSpc>
                        <a:spcAft>
                          <a:spcPts val="0"/>
                        </a:spcAft>
                      </a:pPr>
                      <a:r>
                        <a:rPr lang="de-DE" sz="1400" dirty="0">
                          <a:effectLst/>
                        </a:rPr>
                        <a:t>P522 – P532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224.5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210.5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14.0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27409006"/>
                  </a:ext>
                </a:extLst>
              </a:tr>
              <a:tr h="252083">
                <a:tc>
                  <a:txBody>
                    <a:bodyPr/>
                    <a:lstStyle/>
                    <a:p>
                      <a:pPr algn="ctr">
                        <a:lnSpc>
                          <a:spcPct val="107000"/>
                        </a:lnSpc>
                        <a:spcAft>
                          <a:spcPts val="0"/>
                        </a:spcAft>
                      </a:pPr>
                      <a:r>
                        <a:rPr lang="de-DE" sz="1400" dirty="0">
                          <a:effectLst/>
                        </a:rPr>
                        <a:t>P522 – P532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227.0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17.0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25604673"/>
                  </a:ext>
                </a:extLst>
              </a:tr>
              <a:tr h="252083">
                <a:tc>
                  <a:txBody>
                    <a:bodyPr/>
                    <a:lstStyle/>
                    <a:p>
                      <a:pPr algn="ctr">
                        <a:lnSpc>
                          <a:spcPct val="107000"/>
                        </a:lnSpc>
                        <a:spcAft>
                          <a:spcPts val="0"/>
                        </a:spcAft>
                      </a:pPr>
                      <a:r>
                        <a:rPr lang="de-DE" sz="1400" dirty="0">
                          <a:effectLst/>
                        </a:rPr>
                        <a:t>P721 – P731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210,0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212.5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- 2.5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91399506"/>
                  </a:ext>
                </a:extLst>
              </a:tr>
              <a:tr h="252083">
                <a:tc>
                  <a:txBody>
                    <a:bodyPr/>
                    <a:lstStyle/>
                    <a:p>
                      <a:pPr algn="ctr">
                        <a:lnSpc>
                          <a:spcPct val="107000"/>
                        </a:lnSpc>
                        <a:spcAft>
                          <a:spcPts val="0"/>
                        </a:spcAft>
                      </a:pPr>
                      <a:r>
                        <a:rPr lang="de-DE" sz="1400" dirty="0">
                          <a:effectLst/>
                        </a:rPr>
                        <a:t>P721 – P731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225.0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222.5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2.5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95966074"/>
                  </a:ext>
                </a:extLst>
              </a:tr>
              <a:tr h="262586">
                <a:tc>
                  <a:txBody>
                    <a:bodyPr/>
                    <a:lstStyle/>
                    <a:p>
                      <a:pPr algn="ctr">
                        <a:lnSpc>
                          <a:spcPct val="107000"/>
                        </a:lnSpc>
                        <a:spcAft>
                          <a:spcPts val="0"/>
                        </a:spcAft>
                      </a:pPr>
                      <a:r>
                        <a:rPr lang="de-DE" sz="1400" dirty="0">
                          <a:effectLst/>
                        </a:rPr>
                        <a:t>P722 – P732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270.0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260.5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9.5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95160080"/>
                  </a:ext>
                </a:extLst>
              </a:tr>
              <a:tr h="252083">
                <a:tc>
                  <a:txBody>
                    <a:bodyPr/>
                    <a:lstStyle/>
                    <a:p>
                      <a:pPr algn="ctr">
                        <a:lnSpc>
                          <a:spcPct val="107000"/>
                        </a:lnSpc>
                        <a:spcAft>
                          <a:spcPts val="0"/>
                        </a:spcAft>
                      </a:pPr>
                      <a:r>
                        <a:rPr lang="de-DE" sz="1400" dirty="0">
                          <a:effectLst/>
                        </a:rPr>
                        <a:t>P722 – P732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276.0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263.5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a:solidFill>
                            <a:schemeClr val="accent3"/>
                          </a:solidFill>
                          <a:effectLst/>
                        </a:rPr>
                        <a:t>12.5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09670649"/>
                  </a:ext>
                </a:extLst>
              </a:tr>
              <a:tr h="252083">
                <a:tc>
                  <a:txBody>
                    <a:bodyPr/>
                    <a:lstStyle/>
                    <a:p>
                      <a:pPr algn="ctr">
                        <a:lnSpc>
                          <a:spcPct val="107000"/>
                        </a:lnSpc>
                        <a:spcAft>
                          <a:spcPts val="0"/>
                        </a:spcAft>
                      </a:pPr>
                      <a:r>
                        <a:rPr lang="de-DE" sz="1400" dirty="0">
                          <a:effectLst/>
                        </a:rPr>
                        <a:t>P821 – P831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249.0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253.5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- 4.5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3680954"/>
                  </a:ext>
                </a:extLst>
              </a:tr>
              <a:tr h="252083">
                <a:tc>
                  <a:txBody>
                    <a:bodyPr/>
                    <a:lstStyle/>
                    <a:p>
                      <a:pPr algn="ctr">
                        <a:lnSpc>
                          <a:spcPct val="107000"/>
                        </a:lnSpc>
                        <a:spcAft>
                          <a:spcPts val="0"/>
                        </a:spcAft>
                      </a:pPr>
                      <a:r>
                        <a:rPr lang="de-DE" sz="1400" dirty="0">
                          <a:effectLst/>
                        </a:rPr>
                        <a:t>P822 – P832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318.5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304.5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14.0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16806613"/>
                  </a:ext>
                </a:extLst>
              </a:tr>
              <a:tr h="252083">
                <a:tc>
                  <a:txBody>
                    <a:bodyPr/>
                    <a:lstStyle/>
                    <a:p>
                      <a:pPr algn="ctr">
                        <a:lnSpc>
                          <a:spcPct val="107000"/>
                        </a:lnSpc>
                        <a:spcAft>
                          <a:spcPts val="0"/>
                        </a:spcAft>
                      </a:pPr>
                      <a:r>
                        <a:rPr lang="de-DE" sz="1400" dirty="0">
                          <a:effectLst/>
                        </a:rPr>
                        <a:t>P822 – P832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333.5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314.5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19.0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12591113"/>
                  </a:ext>
                </a:extLst>
              </a:tr>
              <a:tr h="262586">
                <a:tc>
                  <a:txBody>
                    <a:bodyPr/>
                    <a:lstStyle/>
                    <a:p>
                      <a:pPr algn="ctr">
                        <a:lnSpc>
                          <a:spcPct val="107000"/>
                        </a:lnSpc>
                        <a:spcAft>
                          <a:spcPts val="0"/>
                        </a:spcAft>
                      </a:pPr>
                      <a:r>
                        <a:rPr lang="de-DE" sz="1400" dirty="0">
                          <a:effectLst/>
                        </a:rPr>
                        <a:t>P922 – P932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407.0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405.5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27963806"/>
                  </a:ext>
                </a:extLst>
              </a:tr>
            </a:tbl>
          </a:graphicData>
        </a:graphic>
      </p:graphicFrame>
      <p:pic>
        <p:nvPicPr>
          <p:cNvPr id="4" name="Grafik 3">
            <a:extLst>
              <a:ext uri="{FF2B5EF4-FFF2-40B4-BE49-F238E27FC236}">
                <a16:creationId xmlns:a16="http://schemas.microsoft.com/office/drawing/2014/main" id="{9DF01F93-82CD-4F7D-8C8F-438D081DE2DA}"/>
              </a:ext>
            </a:extLst>
          </p:cNvPr>
          <p:cNvPicPr>
            <a:picLocks noChangeAspect="1"/>
          </p:cNvPicPr>
          <p:nvPr/>
        </p:nvPicPr>
        <p:blipFill>
          <a:blip r:embed="rId4"/>
          <a:srcRect/>
          <a:stretch/>
        </p:blipFill>
        <p:spPr>
          <a:xfrm>
            <a:off x="6893357" y="2423243"/>
            <a:ext cx="4704457" cy="3145809"/>
          </a:xfrm>
          <a:prstGeom prst="rect">
            <a:avLst/>
          </a:prstGeom>
        </p:spPr>
      </p:pic>
    </p:spTree>
    <p:extLst>
      <p:ext uri="{BB962C8B-B14F-4D97-AF65-F5344CB8AC3E}">
        <p14:creationId xmlns:p14="http://schemas.microsoft.com/office/powerpoint/2010/main" val="265410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67E022F-0961-483A-A02E-8F0BE013F646}"/>
              </a:ext>
            </a:extLst>
          </p:cNvPr>
          <p:cNvPicPr>
            <a:picLocks noChangeAspect="1"/>
          </p:cNvPicPr>
          <p:nvPr/>
        </p:nvPicPr>
        <p:blipFill>
          <a:blip r:embed="rId3"/>
          <a:srcRect/>
          <a:stretch/>
        </p:blipFill>
        <p:spPr>
          <a:xfrm>
            <a:off x="6160944" y="914547"/>
            <a:ext cx="4733712" cy="3428845"/>
          </a:xfrm>
          <a:prstGeom prst="rect">
            <a:avLst/>
          </a:prstGeom>
        </p:spPr>
      </p:pic>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a:xfrm>
            <a:off x="540000" y="360055"/>
            <a:ext cx="8937632" cy="460800"/>
          </a:xfrm>
        </p:spPr>
        <p:txBody>
          <a:bodyPr>
            <a:normAutofit/>
          </a:bodyPr>
          <a:lstStyle/>
          <a:p>
            <a:r>
              <a:rPr lang="en-US" dirty="0"/>
              <a:t>PH direct attachment: Comparison table of modified design lengths</a:t>
            </a:r>
            <a:endParaRPr lang="de-DE" dirty="0"/>
          </a:p>
        </p:txBody>
      </p:sp>
      <p:pic>
        <p:nvPicPr>
          <p:cNvPr id="18" name="Grafik 17">
            <a:extLst>
              <a:ext uri="{FF2B5EF4-FFF2-40B4-BE49-F238E27FC236}">
                <a16:creationId xmlns:a16="http://schemas.microsoft.com/office/drawing/2014/main" id="{2B402B33-FB2D-42B0-94BF-9BE74C0B0042}"/>
              </a:ext>
            </a:extLst>
          </p:cNvPr>
          <p:cNvPicPr>
            <a:picLocks noChangeAspect="1"/>
          </p:cNvPicPr>
          <p:nvPr/>
        </p:nvPicPr>
        <p:blipFill>
          <a:blip r:embed="rId4"/>
          <a:srcRect/>
          <a:stretch/>
        </p:blipFill>
        <p:spPr>
          <a:xfrm>
            <a:off x="6819816" y="2679730"/>
            <a:ext cx="5005685" cy="3330778"/>
          </a:xfrm>
          <a:prstGeom prst="rect">
            <a:avLst/>
          </a:prstGeom>
        </p:spPr>
      </p:pic>
      <p:sp>
        <p:nvSpPr>
          <p:cNvPr id="31" name="Rechteck 30">
            <a:extLst>
              <a:ext uri="{FF2B5EF4-FFF2-40B4-BE49-F238E27FC236}">
                <a16:creationId xmlns:a16="http://schemas.microsoft.com/office/drawing/2014/main" id="{1FB17353-00D5-4DD7-8F2B-0713096A83F1}"/>
              </a:ext>
            </a:extLst>
          </p:cNvPr>
          <p:cNvSpPr/>
          <p:nvPr/>
        </p:nvSpPr>
        <p:spPr>
          <a:xfrm>
            <a:off x="8938413" y="5756489"/>
            <a:ext cx="2926442" cy="1077218"/>
          </a:xfrm>
          <a:prstGeom prst="rect">
            <a:avLst/>
          </a:prstGeom>
        </p:spPr>
        <p:txBody>
          <a:bodyPr wrap="none">
            <a:spAutoFit/>
          </a:bodyPr>
          <a:lstStyle/>
          <a:p>
            <a:pPr algn="r">
              <a:spcBef>
                <a:spcPts val="600"/>
              </a:spcBef>
              <a:buClr>
                <a:schemeClr val="accent4"/>
              </a:buClr>
            </a:pPr>
            <a:r>
              <a:rPr lang="en-US" sz="2800" b="1" dirty="0">
                <a:solidFill>
                  <a:schemeClr val="bg1"/>
                </a:solidFill>
              </a:rPr>
              <a:t>The most compact</a:t>
            </a:r>
            <a:br>
              <a:rPr lang="en-US" sz="2800" b="1" dirty="0">
                <a:solidFill>
                  <a:schemeClr val="bg1"/>
                </a:solidFill>
              </a:rPr>
            </a:br>
            <a:r>
              <a:rPr lang="en-US" b="1" dirty="0">
                <a:solidFill>
                  <a:schemeClr val="bg1"/>
                </a:solidFill>
              </a:rPr>
              <a:t>planetary geared motors</a:t>
            </a:r>
            <a:br>
              <a:rPr lang="en-US" b="1" dirty="0">
                <a:solidFill>
                  <a:schemeClr val="bg1"/>
                </a:solidFill>
              </a:rPr>
            </a:br>
            <a:r>
              <a:rPr lang="en-US" b="1" dirty="0">
                <a:solidFill>
                  <a:schemeClr val="bg1"/>
                </a:solidFill>
              </a:rPr>
              <a:t>on the market</a:t>
            </a:r>
          </a:p>
        </p:txBody>
      </p:sp>
      <p:graphicFrame>
        <p:nvGraphicFramePr>
          <p:cNvPr id="20" name="Tabelle 19">
            <a:extLst>
              <a:ext uri="{FF2B5EF4-FFF2-40B4-BE49-F238E27FC236}">
                <a16:creationId xmlns:a16="http://schemas.microsoft.com/office/drawing/2014/main" id="{5BC09E3F-5B31-45ED-B2E1-A758380636D9}"/>
              </a:ext>
            </a:extLst>
          </p:cNvPr>
          <p:cNvGraphicFramePr>
            <a:graphicFrameLocks noGrp="1"/>
          </p:cNvGraphicFramePr>
          <p:nvPr>
            <p:extLst>
              <p:ext uri="{D42A27DB-BD31-4B8C-83A1-F6EECF244321}">
                <p14:modId xmlns:p14="http://schemas.microsoft.com/office/powerpoint/2010/main" val="2826912196"/>
              </p:ext>
            </p:extLst>
          </p:nvPr>
        </p:nvGraphicFramePr>
        <p:xfrm>
          <a:off x="591567" y="832562"/>
          <a:ext cx="5426097" cy="5614567"/>
        </p:xfrm>
        <a:graphic>
          <a:graphicData uri="http://schemas.openxmlformats.org/drawingml/2006/table">
            <a:tbl>
              <a:tblPr firstRow="1" firstCol="1" bandRow="1">
                <a:tableStyleId>{D27102A9-8310-4765-A935-A1911B00CA55}</a:tableStyleId>
              </a:tblPr>
              <a:tblGrid>
                <a:gridCol w="1779844">
                  <a:extLst>
                    <a:ext uri="{9D8B030D-6E8A-4147-A177-3AD203B41FA5}">
                      <a16:colId xmlns:a16="http://schemas.microsoft.com/office/drawing/2014/main" val="200633535"/>
                    </a:ext>
                  </a:extLst>
                </a:gridCol>
                <a:gridCol w="1142971">
                  <a:extLst>
                    <a:ext uri="{9D8B030D-6E8A-4147-A177-3AD203B41FA5}">
                      <a16:colId xmlns:a16="http://schemas.microsoft.com/office/drawing/2014/main" val="3308918958"/>
                    </a:ext>
                  </a:extLst>
                </a:gridCol>
                <a:gridCol w="1251641">
                  <a:extLst>
                    <a:ext uri="{9D8B030D-6E8A-4147-A177-3AD203B41FA5}">
                      <a16:colId xmlns:a16="http://schemas.microsoft.com/office/drawing/2014/main" val="1826631639"/>
                    </a:ext>
                  </a:extLst>
                </a:gridCol>
                <a:gridCol w="1251641">
                  <a:extLst>
                    <a:ext uri="{9D8B030D-6E8A-4147-A177-3AD203B41FA5}">
                      <a16:colId xmlns:a16="http://schemas.microsoft.com/office/drawing/2014/main" val="1339617617"/>
                    </a:ext>
                  </a:extLst>
                </a:gridCol>
              </a:tblGrid>
              <a:tr h="278812">
                <a:tc rowSpan="2">
                  <a:txBody>
                    <a:bodyPr/>
                    <a:lstStyle/>
                    <a:p>
                      <a:pPr algn="ctr">
                        <a:lnSpc>
                          <a:spcPct val="107000"/>
                        </a:lnSpc>
                        <a:spcAft>
                          <a:spcPts val="0"/>
                        </a:spcAft>
                      </a:pPr>
                      <a:r>
                        <a:rPr lang="de-DE" sz="1400"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de-DE" sz="1400" dirty="0">
                          <a:effectLst/>
                        </a:rPr>
                        <a:t>i2+mp</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de-DE"/>
                    </a:p>
                  </a:txBody>
                  <a:tcPr/>
                </a:tc>
                <a:tc>
                  <a:txBody>
                    <a:bodyPr/>
                    <a:lstStyle/>
                    <a:p>
                      <a:pPr algn="ctr">
                        <a:lnSpc>
                          <a:spcPct val="107000"/>
                        </a:lnSpc>
                        <a:spcAft>
                          <a:spcPts val="0"/>
                        </a:spcAft>
                      </a:pPr>
                      <a:r>
                        <a:rPr lang="de-DE" sz="1400" dirty="0" err="1">
                          <a:effectLst/>
                        </a:rPr>
                        <a:t>Reduction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67989284"/>
                  </a:ext>
                </a:extLst>
              </a:tr>
              <a:tr h="262586">
                <a:tc vMerge="1">
                  <a:txBody>
                    <a:bodyPr/>
                    <a:lstStyle/>
                    <a:p>
                      <a:endParaRPr lang="de-DE"/>
                    </a:p>
                  </a:txBody>
                  <a:tcPr/>
                </a:tc>
                <a:tc>
                  <a:txBody>
                    <a:bodyPr/>
                    <a:lstStyle/>
                    <a:p>
                      <a:pPr algn="ctr">
                        <a:lnSpc>
                          <a:spcPct val="107000"/>
                        </a:lnSpc>
                        <a:spcAft>
                          <a:spcPts val="0"/>
                        </a:spcAft>
                      </a:pPr>
                      <a:r>
                        <a:rPr lang="de-DE" sz="1400" dirty="0">
                          <a:effectLst/>
                        </a:rPr>
                        <a:t>G2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G3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[mm]</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51272100"/>
                  </a:ext>
                </a:extLst>
              </a:tr>
              <a:tr h="252083">
                <a:tc>
                  <a:txBody>
                    <a:bodyPr/>
                    <a:lstStyle/>
                    <a:p>
                      <a:pPr algn="ctr">
                        <a:lnSpc>
                          <a:spcPct val="107000"/>
                        </a:lnSpc>
                        <a:spcAft>
                          <a:spcPts val="0"/>
                        </a:spcAft>
                      </a:pPr>
                      <a:r>
                        <a:rPr lang="de-DE" sz="1400" dirty="0">
                          <a:effectLst/>
                        </a:rPr>
                        <a:t>PH321 – PH331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70</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70</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0</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0548813"/>
                  </a:ext>
                </a:extLst>
              </a:tr>
              <a:tr h="252083">
                <a:tc>
                  <a:txBody>
                    <a:bodyPr/>
                    <a:lstStyle/>
                    <a:p>
                      <a:pPr algn="ctr">
                        <a:lnSpc>
                          <a:spcPct val="107000"/>
                        </a:lnSpc>
                        <a:spcAft>
                          <a:spcPts val="0"/>
                        </a:spcAft>
                      </a:pPr>
                      <a:r>
                        <a:rPr lang="de-DE" sz="1400" dirty="0">
                          <a:effectLst/>
                        </a:rPr>
                        <a:t>PH321 – PH331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67</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67</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b="1" kern="1200" dirty="0">
                          <a:solidFill>
                            <a:schemeClr val="accent3"/>
                          </a:solidFill>
                          <a:effectLst/>
                          <a:latin typeface="+mn-lt"/>
                          <a:ea typeface="+mn-ea"/>
                          <a:cs typeface="+mn-cs"/>
                        </a:rPr>
                        <a:t>0</a:t>
                      </a:r>
                      <a:r>
                        <a:rPr lang="de-DE" sz="1400" b="1" dirty="0">
                          <a:solidFill>
                            <a:schemeClr val="accent3"/>
                          </a:solidFill>
                          <a:effectLst/>
                        </a:rPr>
                        <a:t>.</a:t>
                      </a:r>
                      <a:r>
                        <a:rPr lang="de-DE" sz="1400" b="1" kern="1200" dirty="0">
                          <a:solidFill>
                            <a:schemeClr val="accent3"/>
                          </a:solidFill>
                          <a:effectLst/>
                          <a:latin typeface="+mn-lt"/>
                          <a:ea typeface="+mn-ea"/>
                          <a:cs typeface="+mn-cs"/>
                        </a:rPr>
                        <a:t>5</a:t>
                      </a:r>
                    </a:p>
                  </a:txBody>
                  <a:tcPr marL="44450" marR="44450" marT="0" marB="0" anchor="b"/>
                </a:tc>
                <a:extLst>
                  <a:ext uri="{0D108BD9-81ED-4DB2-BD59-A6C34878D82A}">
                    <a16:rowId xmlns:a16="http://schemas.microsoft.com/office/drawing/2014/main" val="773704552"/>
                  </a:ext>
                </a:extLst>
              </a:tr>
              <a:tr h="252083">
                <a:tc>
                  <a:txBody>
                    <a:bodyPr/>
                    <a:lstStyle/>
                    <a:p>
                      <a:pPr algn="ctr">
                        <a:lnSpc>
                          <a:spcPct val="107000"/>
                        </a:lnSpc>
                        <a:spcAft>
                          <a:spcPts val="0"/>
                        </a:spcAft>
                      </a:pPr>
                      <a:r>
                        <a:rPr lang="de-DE" sz="1400" dirty="0">
                          <a:effectLst/>
                        </a:rPr>
                        <a:t>PH322 – PH332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107</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104</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3.0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7984695"/>
                  </a:ext>
                </a:extLst>
              </a:tr>
              <a:tr h="2520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400" dirty="0">
                          <a:effectLst/>
                        </a:rPr>
                        <a:t>PH421 – PH431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81</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84</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-3.5</a:t>
                      </a:r>
                    </a:p>
                  </a:txBody>
                  <a:tcPr marL="44450" marR="44450" marT="0" marB="0" anchor="b"/>
                </a:tc>
                <a:extLst>
                  <a:ext uri="{0D108BD9-81ED-4DB2-BD59-A6C34878D82A}">
                    <a16:rowId xmlns:a16="http://schemas.microsoft.com/office/drawing/2014/main" val="3877943367"/>
                  </a:ext>
                </a:extLst>
              </a:tr>
              <a:tr h="2520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400" dirty="0">
                          <a:effectLst/>
                        </a:rPr>
                        <a:t>PH421 – PH431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83</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84</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-0.5</a:t>
                      </a:r>
                    </a:p>
                  </a:txBody>
                  <a:tcPr marL="44450" marR="44450" marT="0" marB="0" anchor="b"/>
                </a:tc>
                <a:extLst>
                  <a:ext uri="{0D108BD9-81ED-4DB2-BD59-A6C34878D82A}">
                    <a16:rowId xmlns:a16="http://schemas.microsoft.com/office/drawing/2014/main" val="834981026"/>
                  </a:ext>
                </a:extLst>
              </a:tr>
              <a:tr h="2520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400" dirty="0">
                          <a:effectLst/>
                        </a:rPr>
                        <a:t>PH422 – PH432 EZ3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133</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129</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b="1" kern="1200" dirty="0">
                          <a:solidFill>
                            <a:schemeClr val="accent3"/>
                          </a:solidFill>
                          <a:effectLst/>
                          <a:latin typeface="+mn-lt"/>
                          <a:ea typeface="+mn-ea"/>
                          <a:cs typeface="+mn-cs"/>
                        </a:rPr>
                        <a:t>4</a:t>
                      </a:r>
                      <a:r>
                        <a:rPr lang="de-DE" sz="1400" b="1" dirty="0">
                          <a:solidFill>
                            <a:schemeClr val="accent3"/>
                          </a:solidFill>
                          <a:effectLst/>
                        </a:rPr>
                        <a:t>.</a:t>
                      </a:r>
                      <a:r>
                        <a:rPr lang="de-DE" sz="1400" b="1" kern="1200" dirty="0">
                          <a:solidFill>
                            <a:schemeClr val="accent3"/>
                          </a:solidFill>
                          <a:effectLst/>
                          <a:latin typeface="+mn-lt"/>
                          <a:ea typeface="+mn-ea"/>
                          <a:cs typeface="+mn-cs"/>
                        </a:rPr>
                        <a:t>0</a:t>
                      </a:r>
                    </a:p>
                  </a:txBody>
                  <a:tcPr marL="44450" marR="44450" marT="0" marB="0" anchor="b"/>
                </a:tc>
                <a:extLst>
                  <a:ext uri="{0D108BD9-81ED-4DB2-BD59-A6C34878D82A}">
                    <a16:rowId xmlns:a16="http://schemas.microsoft.com/office/drawing/2014/main" val="303669081"/>
                  </a:ext>
                </a:extLst>
              </a:tr>
              <a:tr h="25208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400" dirty="0">
                          <a:effectLst/>
                        </a:rPr>
                        <a:t>PH422 – PH432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129</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125</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4.0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93479095"/>
                  </a:ext>
                </a:extLst>
              </a:tr>
              <a:tr h="262586">
                <a:tc>
                  <a:txBody>
                    <a:bodyPr/>
                    <a:lstStyle/>
                    <a:p>
                      <a:pPr algn="ctr">
                        <a:lnSpc>
                          <a:spcPct val="107000"/>
                        </a:lnSpc>
                        <a:spcAft>
                          <a:spcPts val="0"/>
                        </a:spcAft>
                      </a:pPr>
                      <a:r>
                        <a:rPr lang="de-DE" sz="1400" dirty="0">
                          <a:effectLst/>
                        </a:rPr>
                        <a:t>PH521 – PH531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86</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91</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-5.0</a:t>
                      </a:r>
                    </a:p>
                  </a:txBody>
                  <a:tcPr marL="44450" marR="44450" marT="0" marB="0" anchor="b"/>
                </a:tc>
                <a:extLst>
                  <a:ext uri="{0D108BD9-81ED-4DB2-BD59-A6C34878D82A}">
                    <a16:rowId xmlns:a16="http://schemas.microsoft.com/office/drawing/2014/main" val="3271346667"/>
                  </a:ext>
                </a:extLst>
              </a:tr>
              <a:tr h="262586">
                <a:tc>
                  <a:txBody>
                    <a:bodyPr/>
                    <a:lstStyle/>
                    <a:p>
                      <a:pPr algn="ctr">
                        <a:lnSpc>
                          <a:spcPct val="107000"/>
                        </a:lnSpc>
                        <a:spcAft>
                          <a:spcPts val="0"/>
                        </a:spcAft>
                      </a:pPr>
                      <a:r>
                        <a:rPr lang="de-DE" sz="1400" dirty="0">
                          <a:effectLst/>
                        </a:rPr>
                        <a:t>PH521 – PH531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92</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93</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-1.0</a:t>
                      </a:r>
                    </a:p>
                  </a:txBody>
                  <a:tcPr marL="44450" marR="44450" marT="0" marB="0" anchor="b"/>
                </a:tc>
                <a:extLst>
                  <a:ext uri="{0D108BD9-81ED-4DB2-BD59-A6C34878D82A}">
                    <a16:rowId xmlns:a16="http://schemas.microsoft.com/office/drawing/2014/main" val="318292261"/>
                  </a:ext>
                </a:extLst>
              </a:tr>
              <a:tr h="252083">
                <a:tc>
                  <a:txBody>
                    <a:bodyPr/>
                    <a:lstStyle/>
                    <a:p>
                      <a:pPr algn="ctr">
                        <a:lnSpc>
                          <a:spcPct val="107000"/>
                        </a:lnSpc>
                        <a:spcAft>
                          <a:spcPts val="0"/>
                        </a:spcAft>
                      </a:pPr>
                      <a:r>
                        <a:rPr lang="de-DE" sz="1400" dirty="0">
                          <a:effectLst/>
                        </a:rPr>
                        <a:t>PH522 – PH532 EZ4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141</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133,0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8.5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23838911"/>
                  </a:ext>
                </a:extLst>
              </a:tr>
              <a:tr h="252083">
                <a:tc>
                  <a:txBody>
                    <a:bodyPr/>
                    <a:lstStyle/>
                    <a:p>
                      <a:pPr algn="ctr">
                        <a:lnSpc>
                          <a:spcPct val="107000"/>
                        </a:lnSpc>
                        <a:spcAft>
                          <a:spcPts val="0"/>
                        </a:spcAft>
                      </a:pPr>
                      <a:r>
                        <a:rPr lang="de-DE" sz="1400" dirty="0">
                          <a:effectLst/>
                        </a:rPr>
                        <a:t>PH522 – PH532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144</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132</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11.5</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0071679"/>
                  </a:ext>
                </a:extLst>
              </a:tr>
              <a:tr h="252083">
                <a:tc>
                  <a:txBody>
                    <a:bodyPr/>
                    <a:lstStyle/>
                    <a:p>
                      <a:pPr algn="ctr">
                        <a:lnSpc>
                          <a:spcPct val="107000"/>
                        </a:lnSpc>
                        <a:spcAft>
                          <a:spcPts val="0"/>
                        </a:spcAft>
                      </a:pPr>
                      <a:r>
                        <a:rPr lang="de-DE" sz="1400" dirty="0">
                          <a:effectLst/>
                        </a:rPr>
                        <a:t>PH721 – PH731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106</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109</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-3.0</a:t>
                      </a:r>
                    </a:p>
                  </a:txBody>
                  <a:tcPr marL="44450" marR="44450" marT="0" marB="0" anchor="b"/>
                </a:tc>
                <a:extLst>
                  <a:ext uri="{0D108BD9-81ED-4DB2-BD59-A6C34878D82A}">
                    <a16:rowId xmlns:a16="http://schemas.microsoft.com/office/drawing/2014/main" val="3827409006"/>
                  </a:ext>
                </a:extLst>
              </a:tr>
              <a:tr h="252083">
                <a:tc>
                  <a:txBody>
                    <a:bodyPr/>
                    <a:lstStyle/>
                    <a:p>
                      <a:pPr algn="ctr">
                        <a:lnSpc>
                          <a:spcPct val="107000"/>
                        </a:lnSpc>
                        <a:spcAft>
                          <a:spcPts val="0"/>
                        </a:spcAft>
                      </a:pPr>
                      <a:r>
                        <a:rPr lang="de-DE" sz="1400" dirty="0">
                          <a:effectLst/>
                        </a:rPr>
                        <a:t>PH721 – PH731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115</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119</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-4.0</a:t>
                      </a:r>
                    </a:p>
                  </a:txBody>
                  <a:tcPr marL="44450" marR="44450" marT="0" marB="0" anchor="b"/>
                </a:tc>
                <a:extLst>
                  <a:ext uri="{0D108BD9-81ED-4DB2-BD59-A6C34878D82A}">
                    <a16:rowId xmlns:a16="http://schemas.microsoft.com/office/drawing/2014/main" val="2925604673"/>
                  </a:ext>
                </a:extLst>
              </a:tr>
              <a:tr h="252083">
                <a:tc>
                  <a:txBody>
                    <a:bodyPr/>
                    <a:lstStyle/>
                    <a:p>
                      <a:pPr algn="ctr">
                        <a:lnSpc>
                          <a:spcPct val="107000"/>
                        </a:lnSpc>
                        <a:spcAft>
                          <a:spcPts val="0"/>
                        </a:spcAft>
                      </a:pPr>
                      <a:r>
                        <a:rPr lang="de-DE" sz="1400" dirty="0">
                          <a:effectLst/>
                        </a:rPr>
                        <a:t>PH722 – PH732 EZ5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166</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157</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b="1" kern="1200" dirty="0">
                          <a:solidFill>
                            <a:schemeClr val="accent3"/>
                          </a:solidFill>
                          <a:effectLst/>
                          <a:latin typeface="+mn-lt"/>
                          <a:ea typeface="+mn-ea"/>
                          <a:cs typeface="+mn-cs"/>
                        </a:rPr>
                        <a:t>9</a:t>
                      </a:r>
                      <a:r>
                        <a:rPr lang="de-DE" sz="1400" b="1" dirty="0">
                          <a:solidFill>
                            <a:schemeClr val="accent3"/>
                          </a:solidFill>
                          <a:effectLst/>
                        </a:rPr>
                        <a:t>.</a:t>
                      </a:r>
                      <a:r>
                        <a:rPr lang="de-DE" sz="1400" b="1" kern="1200" dirty="0">
                          <a:solidFill>
                            <a:schemeClr val="accent3"/>
                          </a:solidFill>
                          <a:effectLst/>
                          <a:latin typeface="+mn-lt"/>
                          <a:ea typeface="+mn-ea"/>
                          <a:cs typeface="+mn-cs"/>
                        </a:rPr>
                        <a:t>0</a:t>
                      </a:r>
                    </a:p>
                  </a:txBody>
                  <a:tcPr marL="44450" marR="44450" marT="0" marB="0" anchor="b"/>
                </a:tc>
                <a:extLst>
                  <a:ext uri="{0D108BD9-81ED-4DB2-BD59-A6C34878D82A}">
                    <a16:rowId xmlns:a16="http://schemas.microsoft.com/office/drawing/2014/main" val="1191399506"/>
                  </a:ext>
                </a:extLst>
              </a:tr>
              <a:tr h="252083">
                <a:tc>
                  <a:txBody>
                    <a:bodyPr/>
                    <a:lstStyle/>
                    <a:p>
                      <a:pPr algn="ctr">
                        <a:lnSpc>
                          <a:spcPct val="107000"/>
                        </a:lnSpc>
                        <a:spcAft>
                          <a:spcPts val="0"/>
                        </a:spcAft>
                      </a:pPr>
                      <a:r>
                        <a:rPr lang="de-DE" sz="1400" dirty="0">
                          <a:effectLst/>
                        </a:rPr>
                        <a:t>PH722 – PH732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172</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a:effectLst/>
                        </a:rPr>
                        <a:t>160</a:t>
                      </a:r>
                      <a:r>
                        <a:rPr lang="de-DE" sz="1400" kern="1200">
                          <a:solidFill>
                            <a:schemeClr val="tx1"/>
                          </a:solidFill>
                          <a:effectLst/>
                          <a:latin typeface="+mn-lt"/>
                          <a:ea typeface="+mn-ea"/>
                          <a:cs typeface="+mn-cs"/>
                        </a:rPr>
                        <a:t>.</a:t>
                      </a:r>
                      <a:r>
                        <a:rPr lang="de-DE" sz="140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12.0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95966074"/>
                  </a:ext>
                </a:extLst>
              </a:tr>
              <a:tr h="262586">
                <a:tc>
                  <a:txBody>
                    <a:bodyPr/>
                    <a:lstStyle/>
                    <a:p>
                      <a:pPr algn="ctr">
                        <a:lnSpc>
                          <a:spcPct val="107000"/>
                        </a:lnSpc>
                        <a:spcAft>
                          <a:spcPts val="0"/>
                        </a:spcAft>
                      </a:pPr>
                      <a:r>
                        <a:rPr lang="de-DE" sz="1400" dirty="0">
                          <a:effectLst/>
                        </a:rPr>
                        <a:t>PH821 – PH831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149</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160</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-10.5</a:t>
                      </a:r>
                    </a:p>
                  </a:txBody>
                  <a:tcPr marL="44450" marR="44450" marT="0" marB="0" anchor="b"/>
                </a:tc>
                <a:extLst>
                  <a:ext uri="{0D108BD9-81ED-4DB2-BD59-A6C34878D82A}">
                    <a16:rowId xmlns:a16="http://schemas.microsoft.com/office/drawing/2014/main" val="3495160080"/>
                  </a:ext>
                </a:extLst>
              </a:tr>
              <a:tr h="252083">
                <a:tc>
                  <a:txBody>
                    <a:bodyPr/>
                    <a:lstStyle/>
                    <a:p>
                      <a:pPr algn="ctr">
                        <a:lnSpc>
                          <a:spcPct val="107000"/>
                        </a:lnSpc>
                        <a:spcAft>
                          <a:spcPts val="0"/>
                        </a:spcAft>
                      </a:pPr>
                      <a:r>
                        <a:rPr lang="de-DE" sz="1400" dirty="0">
                          <a:effectLst/>
                        </a:rPr>
                        <a:t>PH822 – PH832 EZ7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219</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211</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b="1" dirty="0">
                          <a:solidFill>
                            <a:schemeClr val="accent3"/>
                          </a:solidFill>
                          <a:effectLst/>
                        </a:rPr>
                        <a:t>8.0</a:t>
                      </a:r>
                      <a:endParaRPr lang="de-DE" sz="14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09670649"/>
                  </a:ext>
                </a:extLst>
              </a:tr>
              <a:tr h="252083">
                <a:tc>
                  <a:txBody>
                    <a:bodyPr/>
                    <a:lstStyle/>
                    <a:p>
                      <a:pPr algn="ctr">
                        <a:lnSpc>
                          <a:spcPct val="107000"/>
                        </a:lnSpc>
                        <a:spcAft>
                          <a:spcPts val="0"/>
                        </a:spcAft>
                      </a:pPr>
                      <a:r>
                        <a:rPr lang="de-DE" sz="1400" dirty="0">
                          <a:effectLst/>
                        </a:rPr>
                        <a:t>PH822 – PH832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234</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221</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b="1" kern="1200" dirty="0">
                          <a:solidFill>
                            <a:schemeClr val="accent3"/>
                          </a:solidFill>
                          <a:effectLst/>
                          <a:latin typeface="+mn-lt"/>
                          <a:ea typeface="+mn-ea"/>
                          <a:cs typeface="+mn-cs"/>
                        </a:rPr>
                        <a:t>13</a:t>
                      </a:r>
                      <a:r>
                        <a:rPr lang="de-DE" sz="1400" b="1" dirty="0">
                          <a:solidFill>
                            <a:schemeClr val="accent3"/>
                          </a:solidFill>
                          <a:effectLst/>
                        </a:rPr>
                        <a:t>.</a:t>
                      </a:r>
                      <a:r>
                        <a:rPr lang="de-DE" sz="1400" b="1" kern="1200" dirty="0">
                          <a:solidFill>
                            <a:schemeClr val="accent3"/>
                          </a:solidFill>
                          <a:effectLst/>
                          <a:latin typeface="+mn-lt"/>
                          <a:ea typeface="+mn-ea"/>
                          <a:cs typeface="+mn-cs"/>
                        </a:rPr>
                        <a:t>0</a:t>
                      </a:r>
                    </a:p>
                  </a:txBody>
                  <a:tcPr marL="44450" marR="44450" marT="0" marB="0" anchor="b"/>
                </a:tc>
                <a:extLst>
                  <a:ext uri="{0D108BD9-81ED-4DB2-BD59-A6C34878D82A}">
                    <a16:rowId xmlns:a16="http://schemas.microsoft.com/office/drawing/2014/main" val="473680954"/>
                  </a:ext>
                </a:extLst>
              </a:tr>
              <a:tr h="252083">
                <a:tc>
                  <a:txBody>
                    <a:bodyPr/>
                    <a:lstStyle/>
                    <a:p>
                      <a:pPr algn="ctr">
                        <a:lnSpc>
                          <a:spcPct val="107000"/>
                        </a:lnSpc>
                        <a:spcAft>
                          <a:spcPts val="0"/>
                        </a:spcAft>
                      </a:pPr>
                      <a:r>
                        <a:rPr lang="de-DE" sz="1400" dirty="0">
                          <a:effectLst/>
                        </a:rPr>
                        <a:t>PH932 – PH932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315</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315</a:t>
                      </a:r>
                      <a:r>
                        <a:rPr lang="de-DE" sz="1400" kern="1200" dirty="0">
                          <a:solidFill>
                            <a:schemeClr val="tx1"/>
                          </a:solidFill>
                          <a:effectLst/>
                          <a:latin typeface="+mn-lt"/>
                          <a:ea typeface="+mn-ea"/>
                          <a:cs typeface="+mn-cs"/>
                        </a:rPr>
                        <a:t>.</a:t>
                      </a:r>
                      <a:r>
                        <a:rPr lang="de-DE" sz="1400" dirty="0">
                          <a:effectLst/>
                        </a:rPr>
                        <a:t>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0.0</a:t>
                      </a:r>
                    </a:p>
                  </a:txBody>
                  <a:tcPr marL="44450" marR="44450" marT="0" marB="0" anchor="b"/>
                </a:tc>
                <a:extLst>
                  <a:ext uri="{0D108BD9-81ED-4DB2-BD59-A6C34878D82A}">
                    <a16:rowId xmlns:a16="http://schemas.microsoft.com/office/drawing/2014/main" val="1416806613"/>
                  </a:ext>
                </a:extLst>
              </a:tr>
              <a:tr h="252083">
                <a:tc>
                  <a:txBody>
                    <a:bodyPr/>
                    <a:lstStyle/>
                    <a:p>
                      <a:pPr algn="ctr">
                        <a:lnSpc>
                          <a:spcPct val="107000"/>
                        </a:lnSpc>
                        <a:spcAft>
                          <a:spcPts val="0"/>
                        </a:spcAft>
                      </a:pPr>
                      <a:r>
                        <a:rPr lang="de-DE" sz="1400" dirty="0">
                          <a:effectLst/>
                        </a:rPr>
                        <a:t>PH1032 – PH1032 EZ8</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332</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400" dirty="0">
                          <a:effectLst/>
                        </a:rPr>
                        <a:t>332</a:t>
                      </a:r>
                      <a:r>
                        <a:rPr lang="de-DE" sz="1400" kern="1200" dirty="0">
                          <a:solidFill>
                            <a:schemeClr val="tx1"/>
                          </a:solidFill>
                          <a:effectLst/>
                          <a:latin typeface="+mn-lt"/>
                          <a:ea typeface="+mn-ea"/>
                          <a:cs typeface="+mn-cs"/>
                        </a:rPr>
                        <a:t>.</a:t>
                      </a:r>
                      <a:r>
                        <a:rPr lang="de-DE" sz="1400" dirty="0">
                          <a:effectLst/>
                        </a:rPr>
                        <a:t>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algn="ctr" defTabSz="914400" rtl="0" eaLnBrk="1" latinLnBrk="0" hangingPunct="1">
                        <a:lnSpc>
                          <a:spcPct val="107000"/>
                        </a:lnSpc>
                        <a:spcAft>
                          <a:spcPts val="0"/>
                        </a:spcAft>
                      </a:pPr>
                      <a:r>
                        <a:rPr lang="de-DE" sz="1400" kern="1200" dirty="0">
                          <a:solidFill>
                            <a:schemeClr val="tx1"/>
                          </a:solidFill>
                          <a:effectLst/>
                          <a:latin typeface="+mn-lt"/>
                          <a:ea typeface="+mn-ea"/>
                          <a:cs typeface="+mn-cs"/>
                        </a:rPr>
                        <a:t>0.0</a:t>
                      </a:r>
                    </a:p>
                  </a:txBody>
                  <a:tcPr marL="44450" marR="44450" marT="0" marB="0" anchor="b"/>
                </a:tc>
                <a:extLst>
                  <a:ext uri="{0D108BD9-81ED-4DB2-BD59-A6C34878D82A}">
                    <a16:rowId xmlns:a16="http://schemas.microsoft.com/office/drawing/2014/main" val="712591113"/>
                  </a:ext>
                </a:extLst>
              </a:tr>
            </a:tbl>
          </a:graphicData>
        </a:graphic>
      </p:graphicFrame>
    </p:spTree>
    <p:extLst>
      <p:ext uri="{BB962C8B-B14F-4D97-AF65-F5344CB8AC3E}">
        <p14:creationId xmlns:p14="http://schemas.microsoft.com/office/powerpoint/2010/main" val="277938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winkliges Dreieck 11">
            <a:extLst>
              <a:ext uri="{FF2B5EF4-FFF2-40B4-BE49-F238E27FC236}">
                <a16:creationId xmlns:a16="http://schemas.microsoft.com/office/drawing/2014/main" id="{1DF5849E-E53B-4837-9269-27F1F56E34D8}"/>
              </a:ext>
            </a:extLst>
          </p:cNvPr>
          <p:cNvSpPr>
            <a:spLocks noChangeAspect="1"/>
          </p:cNvSpPr>
          <p:nvPr/>
        </p:nvSpPr>
        <p:spPr>
          <a:xfrm flipH="1">
            <a:off x="6577291" y="3272333"/>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10" name="Titel 1">
            <a:extLst>
              <a:ext uri="{FF2B5EF4-FFF2-40B4-BE49-F238E27FC236}">
                <a16:creationId xmlns:a16="http://schemas.microsoft.com/office/drawing/2014/main" id="{AB700E08-B612-42DF-98E5-BBA733EBD074}"/>
              </a:ext>
            </a:extLst>
          </p:cNvPr>
          <p:cNvSpPr txBox="1">
            <a:spLocks/>
          </p:cNvSpPr>
          <p:nvPr/>
        </p:nvSpPr>
        <p:spPr>
          <a:xfrm>
            <a:off x="540000" y="360055"/>
            <a:ext cx="7987800" cy="4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solidFill>
                <a:latin typeface="+mn-lt"/>
                <a:ea typeface="+mj-ea"/>
                <a:cs typeface="+mj-cs"/>
              </a:defRPr>
            </a:lvl1pPr>
          </a:lstStyle>
          <a:p>
            <a:r>
              <a:t>Motor connection flange: Comparison of square dimensions</a:t>
            </a:r>
          </a:p>
        </p:txBody>
      </p:sp>
      <p:sp>
        <p:nvSpPr>
          <p:cNvPr id="11" name="Inhaltsplatzhalter 2">
            <a:extLst>
              <a:ext uri="{FF2B5EF4-FFF2-40B4-BE49-F238E27FC236}">
                <a16:creationId xmlns:a16="http://schemas.microsoft.com/office/drawing/2014/main" id="{772C3596-5C64-4C8F-8BCC-0AD1D68C17C0}"/>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Partially modified square dimensions attributed to standardization.</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grpSp>
        <p:nvGrpSpPr>
          <p:cNvPr id="8" name="Gruppieren 7">
            <a:extLst>
              <a:ext uri="{FF2B5EF4-FFF2-40B4-BE49-F238E27FC236}">
                <a16:creationId xmlns:a16="http://schemas.microsoft.com/office/drawing/2014/main" id="{6C793995-9C45-4FD3-8F8D-D379A22B27A3}"/>
              </a:ext>
            </a:extLst>
          </p:cNvPr>
          <p:cNvGrpSpPr/>
          <p:nvPr/>
        </p:nvGrpSpPr>
        <p:grpSpPr>
          <a:xfrm>
            <a:off x="8681964" y="1625216"/>
            <a:ext cx="2734928" cy="4673277"/>
            <a:chOff x="8681964" y="1625216"/>
            <a:chExt cx="2734928" cy="4673277"/>
          </a:xfrm>
        </p:grpSpPr>
        <p:pic>
          <p:nvPicPr>
            <p:cNvPr id="13" name="Grafik 12">
              <a:extLst>
                <a:ext uri="{FF2B5EF4-FFF2-40B4-BE49-F238E27FC236}">
                  <a16:creationId xmlns:a16="http://schemas.microsoft.com/office/drawing/2014/main" id="{6C9521FC-812C-4A6F-8F3B-66E7ACAC13B0}"/>
                </a:ext>
              </a:extLst>
            </p:cNvPr>
            <p:cNvPicPr>
              <a:picLocks noChangeAspect="1"/>
            </p:cNvPicPr>
            <p:nvPr/>
          </p:nvPicPr>
          <p:blipFill>
            <a:blip r:embed="rId3">
              <a:alphaModFix amt="85000"/>
            </a:blip>
            <a:srcRect/>
            <a:stretch/>
          </p:blipFill>
          <p:spPr>
            <a:xfrm>
              <a:off x="8681964" y="3987287"/>
              <a:ext cx="2734927" cy="2311206"/>
            </a:xfrm>
            <a:prstGeom prst="rect">
              <a:avLst/>
            </a:prstGeom>
          </p:spPr>
        </p:pic>
        <p:pic>
          <p:nvPicPr>
            <p:cNvPr id="14" name="Grafik 13">
              <a:extLst>
                <a:ext uri="{FF2B5EF4-FFF2-40B4-BE49-F238E27FC236}">
                  <a16:creationId xmlns:a16="http://schemas.microsoft.com/office/drawing/2014/main" id="{9DF6E14A-1890-424F-99F5-5E2D806F7AE2}"/>
                </a:ext>
              </a:extLst>
            </p:cNvPr>
            <p:cNvPicPr>
              <a:picLocks noChangeAspect="1"/>
            </p:cNvPicPr>
            <p:nvPr/>
          </p:nvPicPr>
          <p:blipFill>
            <a:blip r:embed="rId4">
              <a:alphaModFix amt="86000"/>
            </a:blip>
            <a:srcRect/>
            <a:stretch/>
          </p:blipFill>
          <p:spPr>
            <a:xfrm>
              <a:off x="8904903" y="1625216"/>
              <a:ext cx="2511989" cy="2357997"/>
            </a:xfrm>
            <a:prstGeom prst="rect">
              <a:avLst/>
            </a:prstGeom>
          </p:spPr>
        </p:pic>
      </p:grpSp>
      <p:graphicFrame>
        <p:nvGraphicFramePr>
          <p:cNvPr id="15" name="Tabelle 14">
            <a:extLst>
              <a:ext uri="{FF2B5EF4-FFF2-40B4-BE49-F238E27FC236}">
                <a16:creationId xmlns:a16="http://schemas.microsoft.com/office/drawing/2014/main" id="{873C719D-856B-4AF0-959C-225E0CCE833E}"/>
              </a:ext>
            </a:extLst>
          </p:cNvPr>
          <p:cNvGraphicFramePr>
            <a:graphicFrameLocks noGrp="1"/>
          </p:cNvGraphicFramePr>
          <p:nvPr>
            <p:extLst>
              <p:ext uri="{D42A27DB-BD31-4B8C-83A1-F6EECF244321}">
                <p14:modId xmlns:p14="http://schemas.microsoft.com/office/powerpoint/2010/main" val="245570959"/>
              </p:ext>
            </p:extLst>
          </p:nvPr>
        </p:nvGraphicFramePr>
        <p:xfrm>
          <a:off x="775108" y="2312988"/>
          <a:ext cx="6907814" cy="2683021"/>
        </p:xfrm>
        <a:graphic>
          <a:graphicData uri="http://schemas.openxmlformats.org/drawingml/2006/table">
            <a:tbl>
              <a:tblPr/>
              <a:tblGrid>
                <a:gridCol w="3126115">
                  <a:extLst>
                    <a:ext uri="{9D8B030D-6E8A-4147-A177-3AD203B41FA5}">
                      <a16:colId xmlns:a16="http://schemas.microsoft.com/office/drawing/2014/main" val="2082436759"/>
                    </a:ext>
                  </a:extLst>
                </a:gridCol>
                <a:gridCol w="1509633">
                  <a:extLst>
                    <a:ext uri="{9D8B030D-6E8A-4147-A177-3AD203B41FA5}">
                      <a16:colId xmlns:a16="http://schemas.microsoft.com/office/drawing/2014/main" val="3038820243"/>
                    </a:ext>
                  </a:extLst>
                </a:gridCol>
                <a:gridCol w="1136033">
                  <a:extLst>
                    <a:ext uri="{9D8B030D-6E8A-4147-A177-3AD203B41FA5}">
                      <a16:colId xmlns:a16="http://schemas.microsoft.com/office/drawing/2014/main" val="1292766289"/>
                    </a:ext>
                  </a:extLst>
                </a:gridCol>
                <a:gridCol w="1136033">
                  <a:extLst>
                    <a:ext uri="{9D8B030D-6E8A-4147-A177-3AD203B41FA5}">
                      <a16:colId xmlns:a16="http://schemas.microsoft.com/office/drawing/2014/main" val="1684861882"/>
                    </a:ext>
                  </a:extLst>
                </a:gridCol>
              </a:tblGrid>
              <a:tr h="418633">
                <a:tc>
                  <a:txBody>
                    <a:bodyPr/>
                    <a:lstStyle/>
                    <a:p>
                      <a:pPr algn="ctr" rtl="0" fontAlgn="ctr"/>
                      <a:r>
                        <a:rPr lang="de-DE" sz="1400" b="0" i="0" u="none" strike="noStrike" dirty="0">
                          <a:solidFill>
                            <a:srgbClr val="000000"/>
                          </a:solidFill>
                          <a:effectLst/>
                          <a:latin typeface="Calibri" panose="020F0502020204030204" pitchFamily="34" charset="0"/>
                        </a:rPr>
                        <a:t>Size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br>
                        <a:rPr lang="de-DE" sz="1400" b="0" i="0" u="none" strike="noStrike" dirty="0">
                          <a:solidFill>
                            <a:srgbClr val="000000"/>
                          </a:solidFill>
                          <a:effectLst/>
                          <a:latin typeface="Calibri" panose="020F0502020204030204" pitchFamily="34" charset="0"/>
                        </a:rPr>
                      </a:br>
                      <a:r>
                        <a:rPr lang="de-DE" sz="1400" b="0" i="0" u="none" strike="noStrike" dirty="0">
                          <a:solidFill>
                            <a:srgbClr val="000000"/>
                          </a:solidFill>
                          <a:effectLst/>
                          <a:latin typeface="Calibri" panose="020F0502020204030204" pitchFamily="34" charset="0"/>
                        </a:rPr>
                        <a:t>Motor </a:t>
                      </a:r>
                      <a:r>
                        <a:rPr lang="de-DE" sz="1400" b="0" i="0" u="none" strike="noStrike" dirty="0" err="1">
                          <a:solidFill>
                            <a:srgbClr val="000000"/>
                          </a:solidFill>
                          <a:effectLst/>
                          <a:latin typeface="Calibri" panose="020F0502020204030204" pitchFamily="34" charset="0"/>
                        </a:rPr>
                        <a:t>shaft</a:t>
                      </a:r>
                      <a:br>
                        <a:rPr lang="de-DE" sz="1400" b="0" i="0" u="none" strike="noStrike" dirty="0">
                          <a:solidFill>
                            <a:srgbClr val="000000"/>
                          </a:solidFill>
                          <a:effectLst/>
                          <a:latin typeface="Calibri" panose="020F0502020204030204" pitchFamily="34" charset="0"/>
                        </a:rPr>
                      </a:br>
                      <a:r>
                        <a:rPr lang="de-DE" sz="1400" b="0" i="0" u="none" strike="noStrike" dirty="0">
                          <a:solidFill>
                            <a:srgbClr val="000000"/>
                          </a:solidFill>
                          <a:effectLst/>
                          <a:latin typeface="Calibri" panose="020F0502020204030204" pitchFamily="34" charset="0"/>
                        </a:rPr>
                        <a:t> </a:t>
                      </a:r>
                      <a:r>
                        <a:rPr lang="de-DE" sz="1400" b="0" i="0" u="none" strike="noStrike" dirty="0" err="1">
                          <a:solidFill>
                            <a:srgbClr val="000000"/>
                          </a:solidFill>
                          <a:effectLst/>
                          <a:latin typeface="Calibri" panose="020F0502020204030204" pitchFamily="34" charset="0"/>
                        </a:rPr>
                        <a:t>d</a:t>
                      </a:r>
                      <a:r>
                        <a:rPr lang="de-DE" sz="1400" b="0" i="0" u="none" strike="noStrike" baseline="-25000" dirty="0" err="1">
                          <a:solidFill>
                            <a:srgbClr val="000000"/>
                          </a:solidFill>
                          <a:effectLst/>
                          <a:latin typeface="Calibri" panose="020F0502020204030204" pitchFamily="34" charset="0"/>
                        </a:rPr>
                        <a:t>max</a:t>
                      </a:r>
                      <a:r>
                        <a:rPr lang="de-DE" sz="1400" b="0" i="0" u="none" strike="noStrike" baseline="-25000" dirty="0">
                          <a:solidFill>
                            <a:srgbClr val="000000"/>
                          </a:solidFill>
                          <a:effectLst/>
                          <a:latin typeface="Calibri" panose="020F0502020204030204" pitchFamily="34" charset="0"/>
                        </a:rPr>
                        <a:t> </a:t>
                      </a:r>
                      <a:r>
                        <a:rPr lang="de-DE" sz="1400" b="0" i="0" u="none" strike="noStrike" dirty="0">
                          <a:solidFill>
                            <a:srgbClr val="000000"/>
                          </a:solidFill>
                          <a:effectLst/>
                          <a:latin typeface="Calibri" panose="020F0502020204030204" pitchFamily="34" charset="0"/>
                        </a:rPr>
                        <a:t>x </a:t>
                      </a:r>
                      <a:r>
                        <a:rPr lang="de-DE" sz="1400" b="0" i="0" u="none" strike="noStrike" dirty="0" err="1">
                          <a:solidFill>
                            <a:srgbClr val="000000"/>
                          </a:solidFill>
                          <a:effectLst/>
                          <a:latin typeface="Calibri" panose="020F0502020204030204" pitchFamily="34" charset="0"/>
                        </a:rPr>
                        <a:t>l</a:t>
                      </a:r>
                      <a:r>
                        <a:rPr lang="de-DE" sz="1400" b="0" i="0" u="none" strike="noStrike" baseline="-25000" dirty="0" err="1">
                          <a:solidFill>
                            <a:srgbClr val="000000"/>
                          </a:solidFill>
                          <a:effectLst/>
                          <a:latin typeface="Calibri" panose="020F0502020204030204" pitchFamily="34" charset="0"/>
                        </a:rPr>
                        <a:t>max</a:t>
                      </a:r>
                      <a:r>
                        <a:rPr lang="de-DE" sz="1400" b="0" i="0" u="none" strike="noStrike" baseline="-25000" dirty="0">
                          <a:solidFill>
                            <a:srgbClr val="000000"/>
                          </a:solidFill>
                          <a:effectLst/>
                          <a:latin typeface="Calibri" panose="020F0502020204030204" pitchFamily="34" charset="0"/>
                        </a:rPr>
                        <a:t> </a:t>
                      </a:r>
                      <a:r>
                        <a:rPr lang="de-DE" sz="1400" b="0" i="0" u="none" strike="noStrike" dirty="0">
                          <a:solidFill>
                            <a:srgbClr val="000000"/>
                          </a:solidFill>
                          <a:effectLst/>
                          <a:latin typeface="Calibri" panose="020F0502020204030204" pitchFamily="34" charset="0"/>
                        </a:rPr>
                        <a:t>[mm]</a:t>
                      </a:r>
                    </a:p>
                    <a:p>
                      <a:pPr algn="ctr" rtl="0" fontAlgn="ct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br>
                        <a:rPr lang="de-DE" sz="1400" b="0" i="0" u="none" strike="noStrike" dirty="0">
                          <a:solidFill>
                            <a:srgbClr val="000000"/>
                          </a:solidFill>
                          <a:effectLst/>
                          <a:latin typeface="Calibri" panose="020F0502020204030204" pitchFamily="34" charset="0"/>
                        </a:rPr>
                      </a:br>
                      <a:r>
                        <a:rPr lang="de-DE" sz="1400" b="0" i="0" u="none" strike="noStrike" dirty="0">
                          <a:solidFill>
                            <a:srgbClr val="000000"/>
                          </a:solidFill>
                          <a:effectLst/>
                          <a:latin typeface="+mn-lt"/>
                        </a:rPr>
                        <a:t>G2 </a:t>
                      </a:r>
                      <a:r>
                        <a:rPr lang="de-DE" sz="1400" b="0" i="0" u="none" strike="noStrike" dirty="0" err="1">
                          <a:solidFill>
                            <a:srgbClr val="000000"/>
                          </a:solidFill>
                          <a:effectLst/>
                          <a:latin typeface="+mn-lt"/>
                        </a:rPr>
                        <a:t>square</a:t>
                      </a:r>
                      <a:r>
                        <a:rPr lang="de-DE" sz="1400" b="0" i="0" u="none" strike="noStrike" dirty="0">
                          <a:solidFill>
                            <a:srgbClr val="000000"/>
                          </a:solidFill>
                          <a:effectLst/>
                          <a:latin typeface="+mn-lt"/>
                        </a:rPr>
                        <a:t> </a:t>
                      </a:r>
                      <a:r>
                        <a:rPr lang="de-DE" sz="1400" b="0" i="0" u="none" strike="noStrike" dirty="0">
                          <a:solidFill>
                            <a:srgbClr val="000000"/>
                          </a:solidFill>
                          <a:effectLst/>
                          <a:latin typeface="Calibri" panose="020F0502020204030204" pitchFamily="34" charset="0"/>
                        </a:rPr>
                        <a:t> [mm]</a:t>
                      </a:r>
                    </a:p>
                    <a:p>
                      <a:pPr algn="ctr" rtl="0" fontAlgn="ctr"/>
                      <a:endParaRPr lang="de-DE"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400" b="0" i="0" u="none" strike="noStrike" dirty="0">
                          <a:solidFill>
                            <a:srgbClr val="000000"/>
                          </a:solidFill>
                          <a:effectLst/>
                          <a:latin typeface="+mn-lt"/>
                        </a:rPr>
                        <a:t>G3 </a:t>
                      </a:r>
                      <a:r>
                        <a:rPr lang="de-DE" sz="1400" b="0" i="0" u="none" strike="noStrike" dirty="0" err="1">
                          <a:solidFill>
                            <a:srgbClr val="000000"/>
                          </a:solidFill>
                          <a:effectLst/>
                          <a:latin typeface="+mn-lt"/>
                        </a:rPr>
                        <a:t>square</a:t>
                      </a:r>
                      <a:r>
                        <a:rPr lang="de-DE" sz="1400" b="0" i="0" u="none" strike="noStrike" dirty="0">
                          <a:solidFill>
                            <a:srgbClr val="000000"/>
                          </a:solidFill>
                          <a:effectLst/>
                          <a:latin typeface="Calibri" panose="020F0502020204030204" pitchFamily="34" charset="0"/>
                        </a:rPr>
                        <a:t> [mm]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1346503"/>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P231, P232, P332, PH332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14 x 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435787"/>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P331, P432, PH331, PH432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19 x 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72/75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75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27309"/>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P431, P532, PH43, PH532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24 x 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98/100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914074"/>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P53, P732, PH531, PH732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32 x 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1" i="0" u="none" strike="noStrike" dirty="0">
                          <a:solidFill>
                            <a:schemeClr val="accent1"/>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245240"/>
                  </a:ext>
                </a:extLst>
              </a:tr>
              <a:tr h="258740">
                <a:tc>
                  <a:txBody>
                    <a:bodyPr/>
                    <a:lstStyle/>
                    <a:p>
                      <a:pPr algn="ctr" rtl="0" fontAlgn="b"/>
                      <a:r>
                        <a:rPr lang="de-DE" sz="1400" b="0" i="0" u="none" strike="noStrike" dirty="0">
                          <a:solidFill>
                            <a:srgbClr val="000000"/>
                          </a:solidFill>
                          <a:effectLst/>
                          <a:latin typeface="Calibri" panose="020F0502020204030204" pitchFamily="34" charset="0"/>
                        </a:rPr>
                        <a:t>P731, P832, PH731, PH832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38 x 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Calibri" panose="020F0502020204030204" pitchFamily="34" charset="0"/>
                        </a:rPr>
                        <a:t>144/145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1" i="0" u="none" strike="noStrike" dirty="0">
                          <a:solidFill>
                            <a:schemeClr val="accent1"/>
                          </a:solidFill>
                          <a:effectLst/>
                          <a:latin typeface="Calibri" panose="020F0502020204030204" pitchFamily="34" charset="0"/>
                        </a:rPr>
                        <a:t>150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65689"/>
                  </a:ext>
                </a:extLst>
              </a:tr>
              <a:tr h="258740">
                <a:tc>
                  <a:txBody>
                    <a:bodyPr/>
                    <a:lstStyle/>
                    <a:p>
                      <a:pPr algn="ctr" rtl="0" fontAlgn="b"/>
                      <a:r>
                        <a:rPr lang="en-US" sz="1400" b="0" i="0" u="none" strike="noStrike" dirty="0">
                          <a:solidFill>
                            <a:srgbClr val="000000"/>
                          </a:solidFill>
                          <a:effectLst/>
                          <a:latin typeface="Calibri" panose="020F0502020204030204" pitchFamily="34" charset="0"/>
                        </a:rPr>
                        <a:t>P831, P932, PH83, PH942, PH1042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48 x 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Calibri" panose="020F0502020204030204" pitchFamily="34" charset="0"/>
                        </a:rPr>
                        <a:t>190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1" i="0" u="none" strike="noStrike" dirty="0">
                          <a:solidFill>
                            <a:schemeClr val="accent1"/>
                          </a:solidFill>
                          <a:effectLst/>
                          <a:latin typeface="Calibri" panose="020F0502020204030204" pitchFamily="34" charset="0"/>
                        </a:rPr>
                        <a:t>204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97097"/>
                  </a:ext>
                </a:extLst>
              </a:tr>
              <a:tr h="269521">
                <a:tc>
                  <a:txBody>
                    <a:bodyPr/>
                    <a:lstStyle/>
                    <a:p>
                      <a:pPr algn="ctr" rtl="0" fontAlgn="b"/>
                      <a:r>
                        <a:rPr lang="de-DE" sz="1400" b="0" i="0" u="none" strike="noStrike">
                          <a:solidFill>
                            <a:srgbClr val="000000"/>
                          </a:solidFill>
                          <a:effectLst/>
                          <a:latin typeface="Calibri" panose="020F0502020204030204" pitchFamily="34" charset="0"/>
                        </a:rPr>
                        <a:t> P931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Calibri" panose="020F0502020204030204" pitchFamily="34" charset="0"/>
                        </a:rPr>
                        <a:t>60 x 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Calibri" panose="020F050202020403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400" b="1" i="0" u="none" strike="noStrike" dirty="0">
                          <a:solidFill>
                            <a:schemeClr val="accent1"/>
                          </a:solidFill>
                          <a:effectLst/>
                          <a:latin typeface="Calibri" panose="020F0502020204030204" pitchFamily="34" charset="0"/>
                        </a:rPr>
                        <a:t>230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505922"/>
                  </a:ext>
                </a:extLst>
              </a:tr>
            </a:tbl>
          </a:graphicData>
        </a:graphic>
      </p:graphicFrame>
    </p:spTree>
    <p:extLst>
      <p:ext uri="{BB962C8B-B14F-4D97-AF65-F5344CB8AC3E}">
        <p14:creationId xmlns:p14="http://schemas.microsoft.com/office/powerpoint/2010/main" val="286746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nhaltsplatzhalter 2">
            <a:extLst>
              <a:ext uri="{FF2B5EF4-FFF2-40B4-BE49-F238E27FC236}">
                <a16:creationId xmlns:a16="http://schemas.microsoft.com/office/drawing/2014/main" id="{7F8F8FA7-6F5A-4B05-8CA0-D2AA0CCD93AF}"/>
              </a:ext>
            </a:extLst>
          </p:cNvPr>
          <p:cNvSpPr txBox="1">
            <a:spLocks/>
          </p:cNvSpPr>
          <p:nvPr/>
        </p:nvSpPr>
        <p:spPr>
          <a:xfrm>
            <a:off x="537906" y="1463737"/>
            <a:ext cx="11161800" cy="2624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a:solidFill>
                  <a:schemeClr val="accent3"/>
                </a:solidFill>
              </a:rPr>
              <a:t>Higher quality, greater precision!</a:t>
            </a:r>
          </a:p>
          <a:p>
            <a:pPr marL="285750" indent="-285750">
              <a:spcBef>
                <a:spcPts val="1200"/>
              </a:spcBef>
              <a:buClr>
                <a:schemeClr val="accent3"/>
              </a:buClr>
              <a:buFont typeface="Wingdings" panose="05000000000000000000" pitchFamily="2" charset="2"/>
              <a:buChar char="Ø"/>
            </a:pPr>
            <a:r>
              <a:t>Maximum positioning accuracy: Reduced backlash ≤ 1 arcmin.</a:t>
            </a:r>
          </a:p>
          <a:p>
            <a:pPr marL="285750" indent="-285750">
              <a:spcBef>
                <a:spcPts val="1200"/>
              </a:spcBef>
              <a:buClr>
                <a:schemeClr val="accent3"/>
              </a:buClr>
              <a:buFont typeface="Wingdings" panose="05000000000000000000" pitchFamily="2" charset="2"/>
              <a:buChar char="Ø"/>
            </a:pPr>
            <a:r>
              <a:t>High-quality housing and toothing.</a:t>
            </a:r>
          </a:p>
          <a:p>
            <a:pPr marL="285750" indent="-285750">
              <a:spcBef>
                <a:spcPts val="1200"/>
              </a:spcBef>
              <a:buClr>
                <a:schemeClr val="accent3"/>
              </a:buClr>
              <a:buFont typeface="Wingdings" panose="05000000000000000000" pitchFamily="2" charset="2"/>
              <a:buChar char="Ø"/>
            </a:pPr>
            <a:r>
              <a:t>High acceleration torques with maximum running accuracy </a:t>
            </a:r>
            <a:br/>
            <a:r>
              <a:t>and precision.</a:t>
            </a:r>
          </a:p>
          <a:p>
            <a:pPr marL="285750" indent="-285750">
              <a:spcBef>
                <a:spcPts val="1200"/>
              </a:spcBef>
              <a:buClr>
                <a:schemeClr val="accent3"/>
              </a:buClr>
              <a:buFont typeface="Wingdings" panose="05000000000000000000" pitchFamily="2" charset="2"/>
              <a:buChar char="Ø"/>
            </a:pPr>
            <a:endParaRPr lang="de-DE" b="1" dirty="0">
              <a:solidFill>
                <a:schemeClr val="accent3">
                  <a:lumMod val="75000"/>
                </a:schemeClr>
              </a:solidFill>
            </a:endParaRP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3716512D-74F5-4BC5-8A6B-3C8380E3910B}"/>
              </a:ext>
            </a:extLst>
          </p:cNvPr>
          <p:cNvSpPr>
            <a:spLocks noGrp="1"/>
          </p:cNvSpPr>
          <p:nvPr>
            <p:ph type="title"/>
          </p:nvPr>
        </p:nvSpPr>
        <p:spPr/>
        <p:txBody>
          <a:bodyPr/>
          <a:lstStyle/>
          <a:p>
            <a:r>
              <a:t>Greater PRECISION with planetary gear units from STOBER</a:t>
            </a:r>
          </a:p>
        </p:txBody>
      </p:sp>
      <p:grpSp>
        <p:nvGrpSpPr>
          <p:cNvPr id="9" name="Gruppieren 8">
            <a:extLst>
              <a:ext uri="{FF2B5EF4-FFF2-40B4-BE49-F238E27FC236}">
                <a16:creationId xmlns:a16="http://schemas.microsoft.com/office/drawing/2014/main" id="{66ABD150-767C-48CF-AE13-518C7704F4B2}"/>
              </a:ext>
            </a:extLst>
          </p:cNvPr>
          <p:cNvGrpSpPr/>
          <p:nvPr/>
        </p:nvGrpSpPr>
        <p:grpSpPr>
          <a:xfrm flipH="1" flipV="1">
            <a:off x="10602933" y="4820761"/>
            <a:ext cx="1589067" cy="2035833"/>
            <a:chOff x="-1" y="2079114"/>
            <a:chExt cx="3017183" cy="3364751"/>
          </a:xfrm>
        </p:grpSpPr>
        <p:sp>
          <p:nvSpPr>
            <p:cNvPr id="10" name="Rechtwinkliges Dreieck 9">
              <a:extLst>
                <a:ext uri="{FF2B5EF4-FFF2-40B4-BE49-F238E27FC236}">
                  <a16:creationId xmlns:a16="http://schemas.microsoft.com/office/drawing/2014/main" id="{8B2F7CA5-48F1-4F62-BB65-E8E8B754BB9E}"/>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winkliges Dreieck 10">
              <a:extLst>
                <a:ext uri="{FF2B5EF4-FFF2-40B4-BE49-F238E27FC236}">
                  <a16:creationId xmlns:a16="http://schemas.microsoft.com/office/drawing/2014/main" id="{745F6DF4-EB3A-4E4A-BFB8-E71F6EFA8E61}"/>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Rechteck 11">
            <a:extLst>
              <a:ext uri="{FF2B5EF4-FFF2-40B4-BE49-F238E27FC236}">
                <a16:creationId xmlns:a16="http://schemas.microsoft.com/office/drawing/2014/main" id="{945B15CA-62DA-4CE2-9908-B98AE75A18ED}"/>
              </a:ext>
            </a:extLst>
          </p:cNvPr>
          <p:cNvSpPr/>
          <p:nvPr/>
        </p:nvSpPr>
        <p:spPr>
          <a:xfrm>
            <a:off x="6831063" y="5617860"/>
            <a:ext cx="3011530" cy="400110"/>
          </a:xfrm>
          <a:prstGeom prst="rect">
            <a:avLst/>
          </a:prstGeom>
        </p:spPr>
        <p:txBody>
          <a:bodyPr wrap="none">
            <a:spAutoFit/>
          </a:bodyPr>
          <a:lstStyle/>
          <a:p>
            <a:r>
              <a:rPr sz="2000" b="1" dirty="0">
                <a:solidFill>
                  <a:schemeClr val="accent3"/>
                </a:solidFill>
              </a:rPr>
              <a:t>Highly precise with low backlash!</a:t>
            </a:r>
          </a:p>
        </p:txBody>
      </p:sp>
      <p:sp>
        <p:nvSpPr>
          <p:cNvPr id="21" name="Rechtwinkliges Dreieck 20">
            <a:extLst>
              <a:ext uri="{FF2B5EF4-FFF2-40B4-BE49-F238E27FC236}">
                <a16:creationId xmlns:a16="http://schemas.microsoft.com/office/drawing/2014/main" id="{0EB27928-F5E0-4E2F-A63B-5B1C215D0D0C}"/>
              </a:ext>
            </a:extLst>
          </p:cNvPr>
          <p:cNvSpPr>
            <a:spLocks noChangeAspect="1"/>
          </p:cNvSpPr>
          <p:nvPr/>
        </p:nvSpPr>
        <p:spPr>
          <a:xfrm>
            <a:off x="0" y="3375852"/>
            <a:ext cx="5627686" cy="3585667"/>
          </a:xfrm>
          <a:prstGeom prst="rtTriangle">
            <a:avLst/>
          </a:prstGeom>
          <a:gradFill flip="none" rotWithShape="1">
            <a:gsLst>
              <a:gs pos="25000">
                <a:schemeClr val="accent4">
                  <a:alpha val="94000"/>
                </a:schemeClr>
              </a:gs>
              <a:gs pos="100000">
                <a:schemeClr val="accent4">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29FB32C7-5AE5-4642-8D89-2EC5E7BE00FE}"/>
              </a:ext>
            </a:extLst>
          </p:cNvPr>
          <p:cNvPicPr>
            <a:picLocks noChangeAspect="1"/>
          </p:cNvPicPr>
          <p:nvPr/>
        </p:nvPicPr>
        <p:blipFill>
          <a:blip r:embed="rId3"/>
          <a:srcRect/>
          <a:stretch/>
        </p:blipFill>
        <p:spPr>
          <a:xfrm>
            <a:off x="1341537" y="2703444"/>
            <a:ext cx="6384726" cy="4793310"/>
          </a:xfrm>
          <a:prstGeom prst="rect">
            <a:avLst/>
          </a:prstGeom>
        </p:spPr>
      </p:pic>
      <p:sp>
        <p:nvSpPr>
          <p:cNvPr id="16" name="Rechteck 15">
            <a:extLst>
              <a:ext uri="{FF2B5EF4-FFF2-40B4-BE49-F238E27FC236}">
                <a16:creationId xmlns:a16="http://schemas.microsoft.com/office/drawing/2014/main" id="{5611412E-932C-4680-A852-BCCE808A0FAE}"/>
              </a:ext>
            </a:extLst>
          </p:cNvPr>
          <p:cNvSpPr/>
          <p:nvPr/>
        </p:nvSpPr>
        <p:spPr>
          <a:xfrm>
            <a:off x="-251620" y="4997713"/>
            <a:ext cx="3391596" cy="1354217"/>
          </a:xfrm>
          <a:prstGeom prst="rect">
            <a:avLst/>
          </a:prstGeom>
        </p:spPr>
        <p:txBody>
          <a:bodyPr wrap="square">
            <a:spAutoFit/>
          </a:bodyPr>
          <a:lstStyle/>
          <a:p>
            <a:pPr lvl="1"/>
            <a:r>
              <a:rPr b="1">
                <a:solidFill>
                  <a:schemeClr val="bg1"/>
                </a:solidFill>
              </a:rPr>
              <a:t>STOBER </a:t>
            </a:r>
            <a:br>
              <a:rPr b="1">
                <a:solidFill>
                  <a:schemeClr val="bg1"/>
                </a:solidFill>
              </a:rPr>
            </a:br>
            <a:r>
              <a:rPr b="1">
                <a:solidFill>
                  <a:schemeClr val="bg1"/>
                </a:solidFill>
              </a:rPr>
              <a:t>rack and pinion drives </a:t>
            </a:r>
            <a:br>
              <a:rPr b="1">
                <a:solidFill>
                  <a:schemeClr val="bg1"/>
                </a:solidFill>
              </a:rPr>
            </a:br>
            <a:r>
              <a:rPr b="1">
                <a:solidFill>
                  <a:schemeClr val="bg1"/>
                </a:solidFill>
              </a:rPr>
              <a:t>with a reduced radial runout of </a:t>
            </a:r>
            <a:r>
              <a:rPr sz="2800" b="1">
                <a:solidFill>
                  <a:schemeClr val="bg1"/>
                </a:solidFill>
              </a:rPr>
              <a:t>≤ 10 μm</a:t>
            </a:r>
            <a:r>
              <a:rPr sz="2800">
                <a:solidFill>
                  <a:schemeClr val="bg1"/>
                </a:solidFill>
              </a:rPr>
              <a:t>.</a:t>
            </a:r>
            <a:endParaRPr lang="de-DE" dirty="0">
              <a:solidFill>
                <a:schemeClr val="bg1"/>
              </a:solidFill>
            </a:endParaRPr>
          </a:p>
        </p:txBody>
      </p:sp>
      <p:pic>
        <p:nvPicPr>
          <p:cNvPr id="17" name="Grafik 16">
            <a:extLst>
              <a:ext uri="{FF2B5EF4-FFF2-40B4-BE49-F238E27FC236}">
                <a16:creationId xmlns:a16="http://schemas.microsoft.com/office/drawing/2014/main" id="{1A2204C0-832C-4798-8077-D19B0386BFE0}"/>
              </a:ext>
            </a:extLst>
          </p:cNvPr>
          <p:cNvPicPr>
            <a:picLocks noChangeAspect="1"/>
          </p:cNvPicPr>
          <p:nvPr/>
        </p:nvPicPr>
        <p:blipFill rotWithShape="1">
          <a:blip r:embed="rId4"/>
          <a:srcRect r="44589"/>
          <a:stretch/>
        </p:blipFill>
        <p:spPr>
          <a:xfrm>
            <a:off x="7910525" y="360055"/>
            <a:ext cx="4281474" cy="5795112"/>
          </a:xfrm>
          <a:prstGeom prst="rect">
            <a:avLst/>
          </a:prstGeom>
        </p:spPr>
      </p:pic>
      <p:pic>
        <p:nvPicPr>
          <p:cNvPr id="18" name="Grafik 17">
            <a:extLst>
              <a:ext uri="{FF2B5EF4-FFF2-40B4-BE49-F238E27FC236}">
                <a16:creationId xmlns:a16="http://schemas.microsoft.com/office/drawing/2014/main" id="{8B364D7F-ABEE-4A86-9EB1-10E86B7726D3}"/>
              </a:ext>
            </a:extLst>
          </p:cNvPr>
          <p:cNvPicPr>
            <a:picLocks noChangeAspect="1"/>
          </p:cNvPicPr>
          <p:nvPr/>
        </p:nvPicPr>
        <p:blipFill>
          <a:blip r:embed="rId5"/>
          <a:srcRect/>
          <a:stretch/>
        </p:blipFill>
        <p:spPr>
          <a:xfrm>
            <a:off x="6927063" y="2703444"/>
            <a:ext cx="4281474" cy="3213511"/>
          </a:xfrm>
          <a:prstGeom prst="rect">
            <a:avLst/>
          </a:prstGeom>
        </p:spPr>
      </p:pic>
    </p:spTree>
    <p:extLst>
      <p:ext uri="{BB962C8B-B14F-4D97-AF65-F5344CB8AC3E}">
        <p14:creationId xmlns:p14="http://schemas.microsoft.com/office/powerpoint/2010/main" val="36173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20EC2B2A-6288-4DDD-8EC0-508D24B7BCE5}"/>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a:solidFill>
                  <a:schemeClr val="accent3"/>
                </a:solidFill>
              </a:rPr>
              <a:t>All options are at your disposal!</a:t>
            </a:r>
          </a:p>
          <a:p>
            <a:pPr marL="285750" indent="-285750">
              <a:spcBef>
                <a:spcPts val="1200"/>
              </a:spcBef>
              <a:buClr>
                <a:schemeClr val="accent3"/>
              </a:buClr>
              <a:buFont typeface="Wingdings" panose="05000000000000000000" pitchFamily="2" charset="2"/>
              <a:buChar char="Ø"/>
            </a:pPr>
            <a:r>
              <a:rPr dirty="0"/>
              <a:t>Versatile machine design.</a:t>
            </a:r>
          </a:p>
          <a:p>
            <a:pPr marL="285750" indent="-285750">
              <a:spcBef>
                <a:spcPts val="1200"/>
              </a:spcBef>
              <a:buClr>
                <a:schemeClr val="accent3"/>
              </a:buClr>
              <a:buFont typeface="Wingdings" panose="05000000000000000000" pitchFamily="2" charset="2"/>
              <a:buChar char="Ø"/>
            </a:pPr>
            <a:r>
              <a:rPr dirty="0"/>
              <a:t>Exceptional variety of combinations </a:t>
            </a:r>
            <a:br>
              <a:rPr lang="de-DE" dirty="0"/>
            </a:br>
            <a:r>
              <a:rPr dirty="0"/>
              <a:t>and options.</a:t>
            </a:r>
          </a:p>
          <a:p>
            <a:pPr marL="285750" indent="-285750">
              <a:spcBef>
                <a:spcPts val="1200"/>
              </a:spcBef>
              <a:buClr>
                <a:schemeClr val="accent3"/>
              </a:buClr>
              <a:buFont typeface="Wingdings" panose="05000000000000000000" pitchFamily="2" charset="2"/>
              <a:buChar char="Ø"/>
            </a:pPr>
            <a:r>
              <a:rPr dirty="0"/>
              <a:t>Largest possible combination of gear</a:t>
            </a:r>
            <a:br>
              <a:rPr lang="de-DE" dirty="0"/>
            </a:br>
            <a:r>
              <a:rPr dirty="0"/>
              <a:t> units and motors with direct attachment.</a:t>
            </a:r>
          </a:p>
          <a:p>
            <a:pPr marL="285750" indent="-285750">
              <a:spcBef>
                <a:spcPts val="1200"/>
              </a:spcBef>
              <a:buClr>
                <a:schemeClr val="accent3"/>
              </a:buClr>
              <a:buFont typeface="Wingdings" panose="05000000000000000000" pitchFamily="2" charset="2"/>
              <a:buChar char="Ø"/>
            </a:pPr>
            <a:r>
              <a:rPr dirty="0"/>
              <a:t>Variable adapter designs.</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B4EAEECD-1A02-440F-8B71-95F1843A7B29}"/>
              </a:ext>
            </a:extLst>
          </p:cNvPr>
          <p:cNvSpPr>
            <a:spLocks noGrp="1"/>
          </p:cNvSpPr>
          <p:nvPr>
            <p:ph type="title"/>
          </p:nvPr>
        </p:nvSpPr>
        <p:spPr/>
        <p:txBody>
          <a:bodyPr/>
          <a:lstStyle/>
          <a:p>
            <a:r>
              <a:t>PERFECTLY ADAPTED to your individual requirements</a:t>
            </a:r>
          </a:p>
        </p:txBody>
      </p:sp>
      <p:grpSp>
        <p:nvGrpSpPr>
          <p:cNvPr id="9" name="Gruppieren 8">
            <a:extLst>
              <a:ext uri="{FF2B5EF4-FFF2-40B4-BE49-F238E27FC236}">
                <a16:creationId xmlns:a16="http://schemas.microsoft.com/office/drawing/2014/main" id="{9C3DC135-AB09-41CC-8328-A87E856586D0}"/>
              </a:ext>
            </a:extLst>
          </p:cNvPr>
          <p:cNvGrpSpPr/>
          <p:nvPr/>
        </p:nvGrpSpPr>
        <p:grpSpPr>
          <a:xfrm flipV="1">
            <a:off x="0" y="4822167"/>
            <a:ext cx="1589067" cy="2035833"/>
            <a:chOff x="-1" y="2079114"/>
            <a:chExt cx="3017183" cy="3364751"/>
          </a:xfrm>
        </p:grpSpPr>
        <p:sp>
          <p:nvSpPr>
            <p:cNvPr id="10" name="Rechtwinkliges Dreieck 9">
              <a:extLst>
                <a:ext uri="{FF2B5EF4-FFF2-40B4-BE49-F238E27FC236}">
                  <a16:creationId xmlns:a16="http://schemas.microsoft.com/office/drawing/2014/main" id="{95858B7B-4B2F-4050-B1A9-10C91BDC2B6D}"/>
                </a:ext>
              </a:extLst>
            </p:cNvPr>
            <p:cNvSpPr>
              <a:spLocks noChangeAspect="1"/>
            </p:cNvSpPr>
            <p:nvPr/>
          </p:nvSpPr>
          <p:spPr>
            <a:xfrm>
              <a:off x="-1" y="2079114"/>
              <a:ext cx="3017183" cy="1692579"/>
            </a:xfrm>
            <a:prstGeom prst="rtTriangl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winkliges Dreieck 10">
              <a:extLst>
                <a:ext uri="{FF2B5EF4-FFF2-40B4-BE49-F238E27FC236}">
                  <a16:creationId xmlns:a16="http://schemas.microsoft.com/office/drawing/2014/main" id="{4FD26AE5-ACA4-406D-B646-969FC9C6F32E}"/>
                </a:ext>
              </a:extLst>
            </p:cNvPr>
            <p:cNvSpPr>
              <a:spLocks noChangeAspect="1"/>
            </p:cNvSpPr>
            <p:nvPr/>
          </p:nvSpPr>
          <p:spPr>
            <a:xfrm flipV="1">
              <a:off x="0" y="3771693"/>
              <a:ext cx="3010354" cy="1672172"/>
            </a:xfrm>
            <a:prstGeom prst="rtTriangl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Rechteck 11">
            <a:extLst>
              <a:ext uri="{FF2B5EF4-FFF2-40B4-BE49-F238E27FC236}">
                <a16:creationId xmlns:a16="http://schemas.microsoft.com/office/drawing/2014/main" id="{F7985DCB-B364-4FB8-8995-6A5CCA1A0DDF}"/>
              </a:ext>
            </a:extLst>
          </p:cNvPr>
          <p:cNvSpPr/>
          <p:nvPr/>
        </p:nvSpPr>
        <p:spPr>
          <a:xfrm>
            <a:off x="1684334" y="5468395"/>
            <a:ext cx="3528591" cy="707886"/>
          </a:xfrm>
          <a:prstGeom prst="rect">
            <a:avLst/>
          </a:prstGeom>
        </p:spPr>
        <p:txBody>
          <a:bodyPr wrap="square">
            <a:spAutoFit/>
          </a:bodyPr>
          <a:lstStyle/>
          <a:p>
            <a:r>
              <a:rPr sz="2000" b="1" dirty="0">
                <a:solidFill>
                  <a:schemeClr val="accent3"/>
                </a:solidFill>
              </a:rPr>
              <a:t>The right configuration for </a:t>
            </a:r>
            <a:br>
              <a:rPr sz="2000" b="1" dirty="0">
                <a:solidFill>
                  <a:schemeClr val="accent3"/>
                </a:solidFill>
              </a:rPr>
            </a:br>
            <a:r>
              <a:rPr sz="2000" b="1" dirty="0">
                <a:solidFill>
                  <a:schemeClr val="accent3"/>
                </a:solidFill>
              </a:rPr>
              <a:t>any requirement!</a:t>
            </a:r>
          </a:p>
        </p:txBody>
      </p:sp>
      <p:grpSp>
        <p:nvGrpSpPr>
          <p:cNvPr id="18" name="Gruppieren 17">
            <a:extLst>
              <a:ext uri="{FF2B5EF4-FFF2-40B4-BE49-F238E27FC236}">
                <a16:creationId xmlns:a16="http://schemas.microsoft.com/office/drawing/2014/main" id="{90D79AF8-BF9C-4593-871E-56D424734556}"/>
              </a:ext>
            </a:extLst>
          </p:cNvPr>
          <p:cNvGrpSpPr/>
          <p:nvPr/>
        </p:nvGrpSpPr>
        <p:grpSpPr>
          <a:xfrm rot="5400000" flipH="1">
            <a:off x="8057377" y="3830044"/>
            <a:ext cx="1466892" cy="4613337"/>
            <a:chOff x="0" y="2079114"/>
            <a:chExt cx="3017183" cy="3364751"/>
          </a:xfrm>
        </p:grpSpPr>
        <p:sp>
          <p:nvSpPr>
            <p:cNvPr id="19" name="Rechtwinkliges Dreieck 18">
              <a:extLst>
                <a:ext uri="{FF2B5EF4-FFF2-40B4-BE49-F238E27FC236}">
                  <a16:creationId xmlns:a16="http://schemas.microsoft.com/office/drawing/2014/main" id="{4D5B30B3-FEFD-441C-8309-1234BC31F11E}"/>
                </a:ext>
              </a:extLst>
            </p:cNvPr>
            <p:cNvSpPr>
              <a:spLocks noChangeAspect="1"/>
            </p:cNvSpPr>
            <p:nvPr/>
          </p:nvSpPr>
          <p:spPr>
            <a:xfrm>
              <a:off x="0" y="2079114"/>
              <a:ext cx="3017183" cy="1692579"/>
            </a:xfrm>
            <a:prstGeom prst="rtTriangle">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winkliges Dreieck 19">
              <a:extLst>
                <a:ext uri="{FF2B5EF4-FFF2-40B4-BE49-F238E27FC236}">
                  <a16:creationId xmlns:a16="http://schemas.microsoft.com/office/drawing/2014/main" id="{CB3492AB-C850-47C4-ACD9-8F24430F4B03}"/>
                </a:ext>
              </a:extLst>
            </p:cNvPr>
            <p:cNvSpPr>
              <a:spLocks noChangeAspect="1"/>
            </p:cNvSpPr>
            <p:nvPr/>
          </p:nvSpPr>
          <p:spPr>
            <a:xfrm flipV="1">
              <a:off x="0" y="3771693"/>
              <a:ext cx="3010354" cy="1672172"/>
            </a:xfrm>
            <a:prstGeom prst="rtTriangle">
              <a:avLst/>
            </a:prstGeom>
            <a:solidFill>
              <a:schemeClr val="accent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a:extLst>
              <a:ext uri="{FF2B5EF4-FFF2-40B4-BE49-F238E27FC236}">
                <a16:creationId xmlns:a16="http://schemas.microsoft.com/office/drawing/2014/main" id="{44513872-351B-4408-9E85-60B7DDB56B12}"/>
              </a:ext>
            </a:extLst>
          </p:cNvPr>
          <p:cNvPicPr>
            <a:picLocks noChangeAspect="1"/>
          </p:cNvPicPr>
          <p:nvPr/>
        </p:nvPicPr>
        <p:blipFill>
          <a:blip r:embed="rId3"/>
          <a:srcRect/>
          <a:stretch/>
        </p:blipFill>
        <p:spPr>
          <a:xfrm>
            <a:off x="4742458" y="828698"/>
            <a:ext cx="7705549" cy="5629146"/>
          </a:xfrm>
          <a:prstGeom prst="rect">
            <a:avLst/>
          </a:prstGeom>
        </p:spPr>
      </p:pic>
      <p:sp>
        <p:nvSpPr>
          <p:cNvPr id="22" name="Textfeld 21">
            <a:extLst>
              <a:ext uri="{FF2B5EF4-FFF2-40B4-BE49-F238E27FC236}">
                <a16:creationId xmlns:a16="http://schemas.microsoft.com/office/drawing/2014/main" id="{A96E787D-6B22-404F-B5E0-CD4389544537}"/>
              </a:ext>
            </a:extLst>
          </p:cNvPr>
          <p:cNvSpPr txBox="1"/>
          <p:nvPr/>
        </p:nvSpPr>
        <p:spPr>
          <a:xfrm>
            <a:off x="4920916" y="2779295"/>
            <a:ext cx="445168" cy="307777"/>
          </a:xfrm>
          <a:prstGeom prst="rect">
            <a:avLst/>
          </a:prstGeom>
          <a:noFill/>
        </p:spPr>
        <p:txBody>
          <a:bodyPr wrap="square" rtlCol="0">
            <a:spAutoFit/>
          </a:bodyPr>
          <a:lstStyle/>
          <a:p>
            <a:r>
              <a:rPr sz="1400" b="1"/>
              <a:t>F</a:t>
            </a:r>
            <a:endParaRPr lang="de-DE" b="1" dirty="0"/>
          </a:p>
        </p:txBody>
      </p:sp>
      <p:sp>
        <p:nvSpPr>
          <p:cNvPr id="23" name="Textfeld 22">
            <a:extLst>
              <a:ext uri="{FF2B5EF4-FFF2-40B4-BE49-F238E27FC236}">
                <a16:creationId xmlns:a16="http://schemas.microsoft.com/office/drawing/2014/main" id="{1D693689-02C8-4C18-B79E-25AD0ED5792C}"/>
              </a:ext>
            </a:extLst>
          </p:cNvPr>
          <p:cNvSpPr txBox="1"/>
          <p:nvPr/>
        </p:nvSpPr>
        <p:spPr>
          <a:xfrm>
            <a:off x="5650832" y="3237406"/>
            <a:ext cx="445168" cy="307777"/>
          </a:xfrm>
          <a:prstGeom prst="rect">
            <a:avLst/>
          </a:prstGeom>
          <a:noFill/>
        </p:spPr>
        <p:txBody>
          <a:bodyPr wrap="square" rtlCol="0">
            <a:spAutoFit/>
          </a:bodyPr>
          <a:lstStyle/>
          <a:p>
            <a:r>
              <a:rPr sz="1400" b="1"/>
              <a:t>C</a:t>
            </a:r>
          </a:p>
        </p:txBody>
      </p:sp>
      <p:sp>
        <p:nvSpPr>
          <p:cNvPr id="24" name="Textfeld 23">
            <a:extLst>
              <a:ext uri="{FF2B5EF4-FFF2-40B4-BE49-F238E27FC236}">
                <a16:creationId xmlns:a16="http://schemas.microsoft.com/office/drawing/2014/main" id="{DF15E152-4691-4DA0-8884-B18946CB8AAA}"/>
              </a:ext>
            </a:extLst>
          </p:cNvPr>
          <p:cNvSpPr txBox="1"/>
          <p:nvPr/>
        </p:nvSpPr>
        <p:spPr>
          <a:xfrm>
            <a:off x="6548811" y="3785088"/>
            <a:ext cx="445168" cy="307777"/>
          </a:xfrm>
          <a:prstGeom prst="rect">
            <a:avLst/>
          </a:prstGeom>
          <a:noFill/>
        </p:spPr>
        <p:txBody>
          <a:bodyPr wrap="square" rtlCol="0">
            <a:spAutoFit/>
          </a:bodyPr>
          <a:lstStyle/>
          <a:p>
            <a:r>
              <a:rPr sz="1400" b="1"/>
              <a:t>K</a:t>
            </a:r>
          </a:p>
        </p:txBody>
      </p:sp>
      <p:sp>
        <p:nvSpPr>
          <p:cNvPr id="25" name="Textfeld 24">
            <a:extLst>
              <a:ext uri="{FF2B5EF4-FFF2-40B4-BE49-F238E27FC236}">
                <a16:creationId xmlns:a16="http://schemas.microsoft.com/office/drawing/2014/main" id="{774F9C6A-27F0-468C-8A3B-677279208E34}"/>
              </a:ext>
            </a:extLst>
          </p:cNvPr>
          <p:cNvSpPr txBox="1"/>
          <p:nvPr/>
        </p:nvSpPr>
        <p:spPr>
          <a:xfrm>
            <a:off x="7826423" y="3845250"/>
            <a:ext cx="445168" cy="307777"/>
          </a:xfrm>
          <a:prstGeom prst="rect">
            <a:avLst/>
          </a:prstGeom>
          <a:noFill/>
        </p:spPr>
        <p:txBody>
          <a:bodyPr wrap="square" rtlCol="0">
            <a:spAutoFit/>
          </a:bodyPr>
          <a:lstStyle/>
          <a:p>
            <a:r>
              <a:rPr sz="1400" b="1"/>
              <a:t>KL</a:t>
            </a:r>
          </a:p>
        </p:txBody>
      </p:sp>
      <p:sp>
        <p:nvSpPr>
          <p:cNvPr id="26" name="Textfeld 25">
            <a:extLst>
              <a:ext uri="{FF2B5EF4-FFF2-40B4-BE49-F238E27FC236}">
                <a16:creationId xmlns:a16="http://schemas.microsoft.com/office/drawing/2014/main" id="{948F0068-7430-46EF-907A-B32C0ABBAB97}"/>
              </a:ext>
            </a:extLst>
          </p:cNvPr>
          <p:cNvSpPr txBox="1"/>
          <p:nvPr/>
        </p:nvSpPr>
        <p:spPr>
          <a:xfrm>
            <a:off x="6899991" y="5466057"/>
            <a:ext cx="720895" cy="307777"/>
          </a:xfrm>
          <a:prstGeom prst="rect">
            <a:avLst/>
          </a:prstGeom>
          <a:noFill/>
        </p:spPr>
        <p:txBody>
          <a:bodyPr wrap="square" rtlCol="0">
            <a:spAutoFit/>
          </a:bodyPr>
          <a:lstStyle/>
          <a:p>
            <a:r>
              <a:rPr sz="1400" b="1"/>
              <a:t>PH(Q)</a:t>
            </a:r>
          </a:p>
        </p:txBody>
      </p:sp>
      <p:sp>
        <p:nvSpPr>
          <p:cNvPr id="27" name="Textfeld 26">
            <a:extLst>
              <a:ext uri="{FF2B5EF4-FFF2-40B4-BE49-F238E27FC236}">
                <a16:creationId xmlns:a16="http://schemas.microsoft.com/office/drawing/2014/main" id="{C64D382C-4E32-4D06-A46A-90679F7613AC}"/>
              </a:ext>
            </a:extLst>
          </p:cNvPr>
          <p:cNvSpPr txBox="1"/>
          <p:nvPr/>
        </p:nvSpPr>
        <p:spPr>
          <a:xfrm>
            <a:off x="7806905" y="4692284"/>
            <a:ext cx="720895" cy="307777"/>
          </a:xfrm>
          <a:prstGeom prst="rect">
            <a:avLst/>
          </a:prstGeom>
          <a:noFill/>
        </p:spPr>
        <p:txBody>
          <a:bodyPr wrap="square" rtlCol="0">
            <a:spAutoFit/>
          </a:bodyPr>
          <a:lstStyle/>
          <a:p>
            <a:r>
              <a:rPr sz="1400" b="1"/>
              <a:t>P</a:t>
            </a:r>
          </a:p>
        </p:txBody>
      </p:sp>
      <p:sp>
        <p:nvSpPr>
          <p:cNvPr id="28" name="Textfeld 27">
            <a:extLst>
              <a:ext uri="{FF2B5EF4-FFF2-40B4-BE49-F238E27FC236}">
                <a16:creationId xmlns:a16="http://schemas.microsoft.com/office/drawing/2014/main" id="{7EE97AF0-2828-4B5C-8D14-179C50FCA494}"/>
              </a:ext>
            </a:extLst>
          </p:cNvPr>
          <p:cNvSpPr txBox="1"/>
          <p:nvPr/>
        </p:nvSpPr>
        <p:spPr>
          <a:xfrm>
            <a:off x="8825543" y="3833217"/>
            <a:ext cx="720895" cy="307777"/>
          </a:xfrm>
          <a:prstGeom prst="rect">
            <a:avLst/>
          </a:prstGeom>
          <a:noFill/>
        </p:spPr>
        <p:txBody>
          <a:bodyPr wrap="square" rtlCol="0">
            <a:spAutoFit/>
          </a:bodyPr>
          <a:lstStyle/>
          <a:p>
            <a:r>
              <a:rPr sz="1400" b="1"/>
              <a:t>KX</a:t>
            </a:r>
          </a:p>
        </p:txBody>
      </p:sp>
      <p:sp>
        <p:nvSpPr>
          <p:cNvPr id="29" name="Textfeld 28">
            <a:extLst>
              <a:ext uri="{FF2B5EF4-FFF2-40B4-BE49-F238E27FC236}">
                <a16:creationId xmlns:a16="http://schemas.microsoft.com/office/drawing/2014/main" id="{F27A6A8A-6537-47E2-9D91-2DEA7F7D9058}"/>
              </a:ext>
            </a:extLst>
          </p:cNvPr>
          <p:cNvSpPr txBox="1"/>
          <p:nvPr/>
        </p:nvSpPr>
        <p:spPr>
          <a:xfrm>
            <a:off x="8758914" y="4738338"/>
            <a:ext cx="720895" cy="307777"/>
          </a:xfrm>
          <a:prstGeom prst="rect">
            <a:avLst/>
          </a:prstGeom>
          <a:noFill/>
        </p:spPr>
        <p:txBody>
          <a:bodyPr wrap="square" rtlCol="0">
            <a:spAutoFit/>
          </a:bodyPr>
          <a:lstStyle/>
          <a:p>
            <a:r>
              <a:rPr sz="1400" b="1"/>
              <a:t>PE</a:t>
            </a:r>
          </a:p>
        </p:txBody>
      </p:sp>
      <p:sp>
        <p:nvSpPr>
          <p:cNvPr id="30" name="Textfeld 29">
            <a:extLst>
              <a:ext uri="{FF2B5EF4-FFF2-40B4-BE49-F238E27FC236}">
                <a16:creationId xmlns:a16="http://schemas.microsoft.com/office/drawing/2014/main" id="{8AB6E0C9-37D7-4BED-B776-9A6BDBAABF9A}"/>
              </a:ext>
            </a:extLst>
          </p:cNvPr>
          <p:cNvSpPr txBox="1"/>
          <p:nvPr/>
        </p:nvSpPr>
        <p:spPr>
          <a:xfrm>
            <a:off x="9272846" y="5086486"/>
            <a:ext cx="720895" cy="307777"/>
          </a:xfrm>
          <a:prstGeom prst="rect">
            <a:avLst/>
          </a:prstGeom>
          <a:noFill/>
        </p:spPr>
        <p:txBody>
          <a:bodyPr wrap="square" rtlCol="0">
            <a:spAutoFit/>
          </a:bodyPr>
          <a:lstStyle/>
          <a:p>
            <a:r>
              <a:rPr sz="1400" b="1"/>
              <a:t>KS</a:t>
            </a:r>
          </a:p>
        </p:txBody>
      </p:sp>
      <p:sp>
        <p:nvSpPr>
          <p:cNvPr id="31" name="Textfeld 30">
            <a:extLst>
              <a:ext uri="{FF2B5EF4-FFF2-40B4-BE49-F238E27FC236}">
                <a16:creationId xmlns:a16="http://schemas.microsoft.com/office/drawing/2014/main" id="{A8DB17D4-E09A-4562-BD3F-FD9DDF4453BD}"/>
              </a:ext>
            </a:extLst>
          </p:cNvPr>
          <p:cNvSpPr txBox="1"/>
          <p:nvPr/>
        </p:nvSpPr>
        <p:spPr>
          <a:xfrm>
            <a:off x="9889035" y="5402196"/>
            <a:ext cx="720895" cy="307777"/>
          </a:xfrm>
          <a:prstGeom prst="rect">
            <a:avLst/>
          </a:prstGeom>
          <a:noFill/>
        </p:spPr>
        <p:txBody>
          <a:bodyPr wrap="square" rtlCol="0">
            <a:spAutoFit/>
          </a:bodyPr>
          <a:lstStyle/>
          <a:p>
            <a:r>
              <a:rPr sz="1400" b="1"/>
              <a:t>P</a:t>
            </a:r>
          </a:p>
        </p:txBody>
      </p:sp>
      <p:sp>
        <p:nvSpPr>
          <p:cNvPr id="32" name="Textfeld 31">
            <a:extLst>
              <a:ext uri="{FF2B5EF4-FFF2-40B4-BE49-F238E27FC236}">
                <a16:creationId xmlns:a16="http://schemas.microsoft.com/office/drawing/2014/main" id="{F13D0134-4885-45A8-B518-617B65F2546B}"/>
              </a:ext>
            </a:extLst>
          </p:cNvPr>
          <p:cNvSpPr txBox="1"/>
          <p:nvPr/>
        </p:nvSpPr>
        <p:spPr>
          <a:xfrm>
            <a:off x="10335126" y="5880076"/>
            <a:ext cx="877201" cy="307777"/>
          </a:xfrm>
          <a:prstGeom prst="rect">
            <a:avLst/>
          </a:prstGeom>
          <a:noFill/>
        </p:spPr>
        <p:txBody>
          <a:bodyPr wrap="square" rtlCol="0">
            <a:spAutoFit/>
          </a:bodyPr>
          <a:lstStyle/>
          <a:p>
            <a:r>
              <a:rPr sz="1400" b="1"/>
              <a:t>PH/PHV</a:t>
            </a:r>
          </a:p>
        </p:txBody>
      </p:sp>
      <p:sp>
        <p:nvSpPr>
          <p:cNvPr id="33" name="Textfeld 32">
            <a:extLst>
              <a:ext uri="{FF2B5EF4-FFF2-40B4-BE49-F238E27FC236}">
                <a16:creationId xmlns:a16="http://schemas.microsoft.com/office/drawing/2014/main" id="{2E37B033-C861-42FE-B4E3-7AC41C821E32}"/>
              </a:ext>
            </a:extLst>
          </p:cNvPr>
          <p:cNvSpPr txBox="1"/>
          <p:nvPr/>
        </p:nvSpPr>
        <p:spPr>
          <a:xfrm>
            <a:off x="11279415" y="6286436"/>
            <a:ext cx="877201" cy="307777"/>
          </a:xfrm>
          <a:prstGeom prst="rect">
            <a:avLst/>
          </a:prstGeom>
          <a:noFill/>
        </p:spPr>
        <p:txBody>
          <a:bodyPr wrap="square" rtlCol="0">
            <a:spAutoFit/>
          </a:bodyPr>
          <a:lstStyle/>
          <a:p>
            <a:r>
              <a:rPr sz="1400" b="1"/>
              <a:t>PHQ</a:t>
            </a:r>
          </a:p>
        </p:txBody>
      </p:sp>
      <p:sp>
        <p:nvSpPr>
          <p:cNvPr id="34" name="Textfeld 33">
            <a:extLst>
              <a:ext uri="{FF2B5EF4-FFF2-40B4-BE49-F238E27FC236}">
                <a16:creationId xmlns:a16="http://schemas.microsoft.com/office/drawing/2014/main" id="{20C0DE0C-867B-4DC4-A57B-6E4A366BB0FC}"/>
              </a:ext>
            </a:extLst>
          </p:cNvPr>
          <p:cNvSpPr txBox="1"/>
          <p:nvPr/>
        </p:nvSpPr>
        <p:spPr>
          <a:xfrm>
            <a:off x="6771395" y="2170646"/>
            <a:ext cx="445168" cy="307777"/>
          </a:xfrm>
          <a:prstGeom prst="rect">
            <a:avLst/>
          </a:prstGeom>
          <a:noFill/>
        </p:spPr>
        <p:txBody>
          <a:bodyPr wrap="square" rtlCol="0">
            <a:spAutoFit/>
          </a:bodyPr>
          <a:lstStyle/>
          <a:p>
            <a:r>
              <a:rPr sz="1400" b="1"/>
              <a:t>ME</a:t>
            </a:r>
          </a:p>
        </p:txBody>
      </p:sp>
      <p:sp>
        <p:nvSpPr>
          <p:cNvPr id="35" name="Textfeld 34">
            <a:extLst>
              <a:ext uri="{FF2B5EF4-FFF2-40B4-BE49-F238E27FC236}">
                <a16:creationId xmlns:a16="http://schemas.microsoft.com/office/drawing/2014/main" id="{23590FE6-5394-4C4E-B12C-FB2D9E0CF338}"/>
              </a:ext>
            </a:extLst>
          </p:cNvPr>
          <p:cNvSpPr txBox="1"/>
          <p:nvPr/>
        </p:nvSpPr>
        <p:spPr>
          <a:xfrm>
            <a:off x="8825294" y="3129162"/>
            <a:ext cx="445168" cy="307777"/>
          </a:xfrm>
          <a:prstGeom prst="rect">
            <a:avLst/>
          </a:prstGeom>
          <a:noFill/>
        </p:spPr>
        <p:txBody>
          <a:bodyPr wrap="square" rtlCol="0">
            <a:spAutoFit/>
          </a:bodyPr>
          <a:lstStyle/>
          <a:p>
            <a:r>
              <a:rPr sz="1400" b="1"/>
              <a:t>MB</a:t>
            </a:r>
          </a:p>
        </p:txBody>
      </p:sp>
      <p:sp>
        <p:nvSpPr>
          <p:cNvPr id="36" name="Textfeld 35">
            <a:extLst>
              <a:ext uri="{FF2B5EF4-FFF2-40B4-BE49-F238E27FC236}">
                <a16:creationId xmlns:a16="http://schemas.microsoft.com/office/drawing/2014/main" id="{41883D25-CAB4-44EE-B0F3-917A1327FD05}"/>
              </a:ext>
            </a:extLst>
          </p:cNvPr>
          <p:cNvSpPr txBox="1"/>
          <p:nvPr/>
        </p:nvSpPr>
        <p:spPr>
          <a:xfrm>
            <a:off x="10905519" y="4359001"/>
            <a:ext cx="877200" cy="307777"/>
          </a:xfrm>
          <a:prstGeom prst="rect">
            <a:avLst/>
          </a:prstGeom>
          <a:noFill/>
        </p:spPr>
        <p:txBody>
          <a:bodyPr wrap="square" rtlCol="0">
            <a:spAutoFit/>
          </a:bodyPr>
          <a:lstStyle/>
          <a:p>
            <a:r>
              <a:rPr sz="1400" b="1"/>
              <a:t>ME/MF</a:t>
            </a:r>
          </a:p>
        </p:txBody>
      </p:sp>
      <p:sp>
        <p:nvSpPr>
          <p:cNvPr id="37" name="Textfeld 36">
            <a:extLst>
              <a:ext uri="{FF2B5EF4-FFF2-40B4-BE49-F238E27FC236}">
                <a16:creationId xmlns:a16="http://schemas.microsoft.com/office/drawing/2014/main" id="{2979C9C8-F35C-4265-B3C8-84B20A6B2989}"/>
              </a:ext>
            </a:extLst>
          </p:cNvPr>
          <p:cNvSpPr txBox="1"/>
          <p:nvPr/>
        </p:nvSpPr>
        <p:spPr>
          <a:xfrm>
            <a:off x="9620519" y="2471518"/>
            <a:ext cx="877200" cy="307777"/>
          </a:xfrm>
          <a:prstGeom prst="rect">
            <a:avLst/>
          </a:prstGeom>
          <a:noFill/>
        </p:spPr>
        <p:txBody>
          <a:bodyPr wrap="square" rtlCol="0">
            <a:spAutoFit/>
          </a:bodyPr>
          <a:lstStyle/>
          <a:p>
            <a:r>
              <a:rPr sz="1400" b="1"/>
              <a:t>EZ/LM</a:t>
            </a:r>
          </a:p>
        </p:txBody>
      </p:sp>
      <p:sp>
        <p:nvSpPr>
          <p:cNvPr id="38" name="Textfeld 37">
            <a:extLst>
              <a:ext uri="{FF2B5EF4-FFF2-40B4-BE49-F238E27FC236}">
                <a16:creationId xmlns:a16="http://schemas.microsoft.com/office/drawing/2014/main" id="{67AD5CD6-89F2-427B-A476-333451F74B4A}"/>
              </a:ext>
            </a:extLst>
          </p:cNvPr>
          <p:cNvSpPr txBox="1"/>
          <p:nvPr/>
        </p:nvSpPr>
        <p:spPr>
          <a:xfrm>
            <a:off x="7171807" y="1639318"/>
            <a:ext cx="877200" cy="307777"/>
          </a:xfrm>
          <a:prstGeom prst="rect">
            <a:avLst/>
          </a:prstGeom>
          <a:noFill/>
        </p:spPr>
        <p:txBody>
          <a:bodyPr wrap="square" rtlCol="0">
            <a:spAutoFit/>
          </a:bodyPr>
          <a:lstStyle/>
          <a:p>
            <a:r>
              <a:rPr sz="1400" b="1"/>
              <a:t>SC6/SI6</a:t>
            </a:r>
          </a:p>
        </p:txBody>
      </p:sp>
      <p:sp>
        <p:nvSpPr>
          <p:cNvPr id="39" name="Textfeld 38">
            <a:extLst>
              <a:ext uri="{FF2B5EF4-FFF2-40B4-BE49-F238E27FC236}">
                <a16:creationId xmlns:a16="http://schemas.microsoft.com/office/drawing/2014/main" id="{5A5F78F0-1BA7-477C-A507-2536D6D31F49}"/>
              </a:ext>
            </a:extLst>
          </p:cNvPr>
          <p:cNvSpPr txBox="1"/>
          <p:nvPr/>
        </p:nvSpPr>
        <p:spPr>
          <a:xfrm>
            <a:off x="8743319" y="1961320"/>
            <a:ext cx="877200" cy="307777"/>
          </a:xfrm>
          <a:prstGeom prst="rect">
            <a:avLst/>
          </a:prstGeom>
          <a:noFill/>
        </p:spPr>
        <p:txBody>
          <a:bodyPr wrap="square" rtlCol="0">
            <a:spAutoFit/>
          </a:bodyPr>
          <a:lstStyle/>
          <a:p>
            <a:r>
              <a:rPr sz="1400" b="1"/>
              <a:t>SD6</a:t>
            </a:r>
          </a:p>
        </p:txBody>
      </p:sp>
    </p:spTree>
    <p:extLst>
      <p:ext uri="{BB962C8B-B14F-4D97-AF65-F5344CB8AC3E}">
        <p14:creationId xmlns:p14="http://schemas.microsoft.com/office/powerpoint/2010/main" val="23454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winkliges Dreieck 18">
            <a:extLst>
              <a:ext uri="{FF2B5EF4-FFF2-40B4-BE49-F238E27FC236}">
                <a16:creationId xmlns:a16="http://schemas.microsoft.com/office/drawing/2014/main" id="{FD3EBCBB-51E1-4A86-8D8A-E82BA4FD392D}"/>
              </a:ext>
            </a:extLst>
          </p:cNvPr>
          <p:cNvSpPr>
            <a:spLocks noChangeAspect="1"/>
          </p:cNvSpPr>
          <p:nvPr/>
        </p:nvSpPr>
        <p:spPr>
          <a:xfrm flipH="1">
            <a:off x="2779072" y="860576"/>
            <a:ext cx="9412928" cy="5997425"/>
          </a:xfrm>
          <a:prstGeom prst="rtTriangle">
            <a:avLst/>
          </a:prstGeom>
          <a:gradFill flip="none" rotWithShape="1">
            <a:gsLst>
              <a:gs pos="100000">
                <a:schemeClr val="accent3"/>
              </a:gs>
              <a:gs pos="0">
                <a:schemeClr val="bg1">
                  <a:alpha val="2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4">
            <a:extLst>
              <a:ext uri="{FF2B5EF4-FFF2-40B4-BE49-F238E27FC236}">
                <a16:creationId xmlns:a16="http://schemas.microsoft.com/office/drawing/2014/main" id="{43331B1B-562F-4865-A682-2A8916C42D39}"/>
              </a:ext>
            </a:extLst>
          </p:cNvPr>
          <p:cNvSpPr>
            <a:spLocks noGrp="1"/>
          </p:cNvSpPr>
          <p:nvPr>
            <p:ph type="title"/>
          </p:nvPr>
        </p:nvSpPr>
        <p:spPr/>
        <p:txBody>
          <a:bodyPr/>
          <a:lstStyle/>
          <a:p>
            <a:r>
              <a:rPr dirty="0"/>
              <a:t>Attractive </a:t>
            </a:r>
            <a:r>
              <a:rPr lang="de-DE" dirty="0"/>
              <a:t>DESIGN</a:t>
            </a:r>
            <a:endParaRPr dirty="0"/>
          </a:p>
        </p:txBody>
      </p:sp>
      <p:pic>
        <p:nvPicPr>
          <p:cNvPr id="11" name="Inhaltsplatzhalter 3">
            <a:extLst>
              <a:ext uri="{FF2B5EF4-FFF2-40B4-BE49-F238E27FC236}">
                <a16:creationId xmlns:a16="http://schemas.microsoft.com/office/drawing/2014/main" id="{93F77A8D-2B7F-4515-874C-34298EF59458}"/>
              </a:ext>
            </a:extLst>
          </p:cNvPr>
          <p:cNvPicPr>
            <a:picLocks noGrp="1" noChangeAspect="1"/>
          </p:cNvPicPr>
          <p:nvPr>
            <p:ph idx="1"/>
          </p:nvPr>
        </p:nvPicPr>
        <p:blipFill>
          <a:blip r:embed="rId3"/>
          <a:srcRect/>
          <a:stretch/>
        </p:blipFill>
        <p:spPr>
          <a:xfrm>
            <a:off x="930714" y="1499452"/>
            <a:ext cx="3716734" cy="3739016"/>
          </a:xfrm>
          <a:prstGeom prst="rect">
            <a:avLst/>
          </a:prstGeom>
        </p:spPr>
      </p:pic>
      <p:pic>
        <p:nvPicPr>
          <p:cNvPr id="13" name="Grafik 12">
            <a:extLst>
              <a:ext uri="{FF2B5EF4-FFF2-40B4-BE49-F238E27FC236}">
                <a16:creationId xmlns:a16="http://schemas.microsoft.com/office/drawing/2014/main" id="{16A5E390-87C0-41BB-810F-FD5480B11661}"/>
              </a:ext>
            </a:extLst>
          </p:cNvPr>
          <p:cNvPicPr>
            <a:picLocks noChangeAspect="1"/>
          </p:cNvPicPr>
          <p:nvPr/>
        </p:nvPicPr>
        <p:blipFill>
          <a:blip r:embed="rId4"/>
          <a:srcRect/>
          <a:stretch/>
        </p:blipFill>
        <p:spPr>
          <a:xfrm>
            <a:off x="6292438" y="1450310"/>
            <a:ext cx="3445400" cy="3739016"/>
          </a:xfrm>
          <a:prstGeom prst="rect">
            <a:avLst/>
          </a:prstGeom>
        </p:spPr>
      </p:pic>
      <p:pic>
        <p:nvPicPr>
          <p:cNvPr id="15" name="Grafik 14">
            <a:extLst>
              <a:ext uri="{FF2B5EF4-FFF2-40B4-BE49-F238E27FC236}">
                <a16:creationId xmlns:a16="http://schemas.microsoft.com/office/drawing/2014/main" id="{606E4D39-8D1E-44E5-A0FB-B1E08BF57EBF}"/>
              </a:ext>
            </a:extLst>
          </p:cNvPr>
          <p:cNvPicPr>
            <a:picLocks noChangeAspect="1"/>
          </p:cNvPicPr>
          <p:nvPr/>
        </p:nvPicPr>
        <p:blipFill>
          <a:blip r:embed="rId5"/>
          <a:srcRect/>
          <a:stretch/>
        </p:blipFill>
        <p:spPr>
          <a:xfrm>
            <a:off x="2062631" y="3191417"/>
            <a:ext cx="4799597" cy="3197346"/>
          </a:xfrm>
          <a:prstGeom prst="rect">
            <a:avLst/>
          </a:prstGeom>
        </p:spPr>
      </p:pic>
      <p:pic>
        <p:nvPicPr>
          <p:cNvPr id="16" name="Grafik 15">
            <a:extLst>
              <a:ext uri="{FF2B5EF4-FFF2-40B4-BE49-F238E27FC236}">
                <a16:creationId xmlns:a16="http://schemas.microsoft.com/office/drawing/2014/main" id="{E969892E-0901-4BBA-83F6-9C75DE6E2314}"/>
              </a:ext>
            </a:extLst>
          </p:cNvPr>
          <p:cNvPicPr>
            <a:picLocks noChangeAspect="1"/>
          </p:cNvPicPr>
          <p:nvPr/>
        </p:nvPicPr>
        <p:blipFill>
          <a:blip r:embed="rId6"/>
          <a:srcRect/>
          <a:stretch/>
        </p:blipFill>
        <p:spPr>
          <a:xfrm>
            <a:off x="7378963" y="3010706"/>
            <a:ext cx="5067086" cy="3378057"/>
          </a:xfrm>
          <a:prstGeom prst="rect">
            <a:avLst/>
          </a:prstGeom>
        </p:spPr>
      </p:pic>
    </p:spTree>
    <p:extLst>
      <p:ext uri="{BB962C8B-B14F-4D97-AF65-F5344CB8AC3E}">
        <p14:creationId xmlns:p14="http://schemas.microsoft.com/office/powerpoint/2010/main" val="20642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9713B-B2FF-452F-AC62-F22D666667ED}"/>
              </a:ext>
            </a:extLst>
          </p:cNvPr>
          <p:cNvSpPr>
            <a:spLocks noGrp="1"/>
          </p:cNvSpPr>
          <p:nvPr>
            <p:ph type="title"/>
          </p:nvPr>
        </p:nvSpPr>
        <p:spPr/>
        <p:txBody>
          <a:bodyPr/>
          <a:lstStyle/>
          <a:p>
            <a:r>
              <a:t>Planetary gear units from STOBER</a:t>
            </a:r>
          </a:p>
        </p:txBody>
      </p:sp>
      <p:sp>
        <p:nvSpPr>
          <p:cNvPr id="4" name="Inhaltsplatzhalter 2">
            <a:extLst>
              <a:ext uri="{FF2B5EF4-FFF2-40B4-BE49-F238E27FC236}">
                <a16:creationId xmlns:a16="http://schemas.microsoft.com/office/drawing/2014/main" id="{2709D0B0-224E-4803-B952-587664BD52D1}"/>
              </a:ext>
            </a:extLst>
          </p:cNvPr>
          <p:cNvSpPr txBox="1">
            <a:spLocks/>
          </p:cNvSpPr>
          <p:nvPr/>
        </p:nvSpPr>
        <p:spPr>
          <a:xfrm>
            <a:off x="536400" y="1465200"/>
            <a:ext cx="11161800" cy="5038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3"/>
              </a:buClr>
              <a:buNone/>
            </a:pPr>
            <a:r>
              <a:rPr sz="2400" b="1" dirty="0">
                <a:solidFill>
                  <a:schemeClr val="accent3"/>
                </a:solidFill>
              </a:rPr>
              <a:t>High-performance. Precise. Perfect fit.</a:t>
            </a:r>
          </a:p>
          <a:p>
            <a:pPr marL="357188" indent="-357188">
              <a:spcBef>
                <a:spcPts val="1800"/>
              </a:spcBef>
              <a:buClr>
                <a:schemeClr val="accent3"/>
              </a:buClr>
              <a:buFont typeface="Wingdings" panose="05000000000000000000" pitchFamily="2" charset="2"/>
              <a:buChar char="ü"/>
            </a:pPr>
            <a:r>
              <a:rPr dirty="0"/>
              <a:t>The most compact planetary geared motors on the market.</a:t>
            </a:r>
          </a:p>
          <a:p>
            <a:pPr marL="357188" indent="-357188">
              <a:spcBef>
                <a:spcPts val="1800"/>
              </a:spcBef>
              <a:buClr>
                <a:schemeClr val="accent3"/>
              </a:buClr>
              <a:buFont typeface="Wingdings" panose="05000000000000000000" pitchFamily="2" charset="2"/>
              <a:buChar char="ü"/>
            </a:pPr>
            <a:r>
              <a:rPr dirty="0"/>
              <a:t>Superior precision and performance.</a:t>
            </a:r>
          </a:p>
          <a:p>
            <a:pPr marL="357188" indent="-357188">
              <a:spcBef>
                <a:spcPts val="1800"/>
              </a:spcBef>
              <a:buClr>
                <a:schemeClr val="accent3"/>
              </a:buClr>
              <a:buFont typeface="Wingdings" panose="05000000000000000000" pitchFamily="2" charset="2"/>
              <a:buChar char="ü"/>
            </a:pPr>
            <a:r>
              <a:rPr dirty="0"/>
              <a:t>Exceptional variety of combinations and options.</a:t>
            </a:r>
          </a:p>
          <a:p>
            <a:pPr marL="357188" indent="-357188">
              <a:spcBef>
                <a:spcPts val="1800"/>
              </a:spcBef>
              <a:buClr>
                <a:schemeClr val="accent3"/>
              </a:buClr>
              <a:buFont typeface="Wingdings" panose="05000000000000000000" pitchFamily="2" charset="2"/>
              <a:buChar char="ü"/>
            </a:pPr>
            <a:r>
              <a:rPr dirty="0"/>
              <a:t>Extreme ruggedness.</a:t>
            </a:r>
          </a:p>
          <a:p>
            <a:pPr marL="357188" indent="-357188">
              <a:spcBef>
                <a:spcPts val="1800"/>
              </a:spcBef>
              <a:buClr>
                <a:schemeClr val="accent3"/>
              </a:buClr>
              <a:buFont typeface="Wingdings" panose="05000000000000000000" pitchFamily="2" charset="2"/>
              <a:buChar char="ü"/>
            </a:pPr>
            <a:r>
              <a:rPr dirty="0"/>
              <a:t>Ready-to-install drive solutions for machine tool </a:t>
            </a:r>
            <a:br>
              <a:rPr lang="de-DE" dirty="0"/>
            </a:br>
            <a:r>
              <a:rPr dirty="0"/>
              <a:t>and packaging machines as well as automation and </a:t>
            </a:r>
            <a:br>
              <a:rPr lang="de-DE" dirty="0"/>
            </a:br>
            <a:r>
              <a:rPr dirty="0"/>
              <a:t>robotics applications. </a:t>
            </a:r>
          </a:p>
        </p:txBody>
      </p:sp>
      <p:sp>
        <p:nvSpPr>
          <p:cNvPr id="8" name="Rechtwinkliges Dreieck 7">
            <a:extLst>
              <a:ext uri="{FF2B5EF4-FFF2-40B4-BE49-F238E27FC236}">
                <a16:creationId xmlns:a16="http://schemas.microsoft.com/office/drawing/2014/main" id="{00905D71-7159-42B0-9946-FB18EA5198B5}"/>
              </a:ext>
            </a:extLst>
          </p:cNvPr>
          <p:cNvSpPr>
            <a:spLocks noChangeAspect="1"/>
          </p:cNvSpPr>
          <p:nvPr/>
        </p:nvSpPr>
        <p:spPr>
          <a:xfrm flipH="1">
            <a:off x="4511841" y="1964607"/>
            <a:ext cx="7680157" cy="4893394"/>
          </a:xfrm>
          <a:prstGeom prst="rtTriangle">
            <a:avLst/>
          </a:prstGeom>
          <a:gradFill flip="none" rotWithShape="1">
            <a:gsLst>
              <a:gs pos="0">
                <a:schemeClr val="accent3"/>
              </a:gs>
              <a:gs pos="7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26EA46C5-1E08-4DA0-BBB3-0FA7DAA61488}"/>
              </a:ext>
            </a:extLst>
          </p:cNvPr>
          <p:cNvPicPr>
            <a:picLocks noChangeAspect="1"/>
          </p:cNvPicPr>
          <p:nvPr/>
        </p:nvPicPr>
        <p:blipFill>
          <a:blip r:embed="rId3"/>
          <a:srcRect/>
          <a:stretch/>
        </p:blipFill>
        <p:spPr>
          <a:xfrm>
            <a:off x="5730062" y="1203077"/>
            <a:ext cx="6995407" cy="5049243"/>
          </a:xfrm>
          <a:prstGeom prst="rect">
            <a:avLst/>
          </a:prstGeom>
        </p:spPr>
      </p:pic>
    </p:spTree>
    <p:extLst>
      <p:ext uri="{BB962C8B-B14F-4D97-AF65-F5344CB8AC3E}">
        <p14:creationId xmlns:p14="http://schemas.microsoft.com/office/powerpoint/2010/main" val="30030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155D5-8E3A-402B-A4B3-F9F3BE53BECD}"/>
              </a:ext>
            </a:extLst>
          </p:cNvPr>
          <p:cNvSpPr>
            <a:spLocks noGrp="1"/>
          </p:cNvSpPr>
          <p:nvPr>
            <p:ph type="title"/>
          </p:nvPr>
        </p:nvSpPr>
        <p:spPr/>
        <p:txBody>
          <a:bodyPr/>
          <a:lstStyle/>
          <a:p>
            <a:r>
              <a:rPr lang="de-DE" dirty="0" err="1"/>
              <a:t>Make</a:t>
            </a:r>
            <a:r>
              <a:rPr lang="de-DE" dirty="0"/>
              <a:t> </a:t>
            </a:r>
            <a:r>
              <a:rPr lang="de-DE" dirty="0" err="1"/>
              <a:t>it</a:t>
            </a:r>
            <a:r>
              <a:rPr lang="de-DE" dirty="0"/>
              <a:t> </a:t>
            </a:r>
            <a:r>
              <a:rPr lang="de-DE" dirty="0" err="1"/>
              <a:t>yours</a:t>
            </a:r>
            <a:r>
              <a:rPr lang="de-DE" dirty="0"/>
              <a:t>! STOBER </a:t>
            </a:r>
            <a:r>
              <a:rPr lang="de-DE" dirty="0" err="1"/>
              <a:t>Configurator</a:t>
            </a:r>
            <a:endParaRPr lang="de-DE" dirty="0"/>
          </a:p>
        </p:txBody>
      </p:sp>
      <p:pic>
        <p:nvPicPr>
          <p:cNvPr id="5" name="Inhaltsplatzhalter 4" descr="Ein Bild, das Elektronik, Schaltkreis enthält.&#10;&#10;Automatisch generierte Beschreibung">
            <a:extLst>
              <a:ext uri="{FF2B5EF4-FFF2-40B4-BE49-F238E27FC236}">
                <a16:creationId xmlns:a16="http://schemas.microsoft.com/office/drawing/2014/main" id="{14DDEC29-B602-43C5-95B8-380E0E9FD75E}"/>
              </a:ext>
            </a:extLst>
          </p:cNvPr>
          <p:cNvPicPr>
            <a:picLocks noGrp="1" noChangeAspect="1"/>
          </p:cNvPicPr>
          <p:nvPr>
            <p:ph idx="1"/>
          </p:nvPr>
        </p:nvPicPr>
        <p:blipFill rotWithShape="1">
          <a:blip r:embed="rId3"/>
          <a:srcRect l="10932" b="16361"/>
          <a:stretch/>
        </p:blipFill>
        <p:spPr>
          <a:xfrm>
            <a:off x="-1" y="3218594"/>
            <a:ext cx="7894845" cy="3639406"/>
          </a:xfrm>
        </p:spPr>
      </p:pic>
      <p:sp>
        <p:nvSpPr>
          <p:cNvPr id="7" name="Inhaltsplatzhalter 2">
            <a:extLst>
              <a:ext uri="{FF2B5EF4-FFF2-40B4-BE49-F238E27FC236}">
                <a16:creationId xmlns:a16="http://schemas.microsoft.com/office/drawing/2014/main" id="{3B2230EB-420A-48D3-8E98-2BEFC08354A3}"/>
              </a:ext>
            </a:extLst>
          </p:cNvPr>
          <p:cNvSpPr txBox="1">
            <a:spLocks/>
          </p:cNvSpPr>
          <p:nvPr/>
        </p:nvSpPr>
        <p:spPr>
          <a:xfrm>
            <a:off x="537906" y="1463737"/>
            <a:ext cx="11161800" cy="3177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accent3"/>
                </a:solidFill>
              </a:rPr>
              <a:t>Your right drive and automation solution</a:t>
            </a:r>
          </a:p>
          <a:p>
            <a:pPr marL="285750" indent="-285750">
              <a:spcBef>
                <a:spcPts val="1200"/>
              </a:spcBef>
              <a:buClr>
                <a:schemeClr val="accent3"/>
              </a:buClr>
              <a:buFont typeface="Wingdings" panose="05000000000000000000" pitchFamily="2" charset="2"/>
              <a:buChar char="Ø"/>
            </a:pPr>
            <a:r>
              <a:rPr lang="de-DE" dirty="0"/>
              <a:t>Quick </a:t>
            </a:r>
            <a:r>
              <a:rPr lang="de-DE" dirty="0" err="1"/>
              <a:t>configuration</a:t>
            </a:r>
            <a:r>
              <a:rPr lang="de-DE" dirty="0"/>
              <a:t> </a:t>
            </a:r>
            <a:r>
              <a:rPr lang="de-DE" dirty="0" err="1"/>
              <a:t>with</a:t>
            </a:r>
            <a:r>
              <a:rPr lang="de-DE" dirty="0"/>
              <a:t> just a </a:t>
            </a:r>
            <a:r>
              <a:rPr lang="de-DE" dirty="0" err="1"/>
              <a:t>few</a:t>
            </a:r>
            <a:r>
              <a:rPr lang="de-DE" dirty="0"/>
              <a:t> </a:t>
            </a:r>
            <a:r>
              <a:rPr lang="de-DE" dirty="0" err="1"/>
              <a:t>clicks</a:t>
            </a:r>
            <a:r>
              <a:rPr lang="de-DE" dirty="0"/>
              <a:t>.</a:t>
            </a:r>
          </a:p>
          <a:p>
            <a:pPr marL="285750" indent="-285750">
              <a:spcBef>
                <a:spcPts val="1200"/>
              </a:spcBef>
              <a:buClr>
                <a:schemeClr val="accent3"/>
              </a:buClr>
              <a:buFont typeface="Wingdings" panose="05000000000000000000" pitchFamily="2" charset="2"/>
              <a:buChar char="Ø"/>
            </a:pPr>
            <a:r>
              <a:rPr lang="en-US" dirty="0"/>
              <a:t>Filter, compare, save and share.</a:t>
            </a:r>
          </a:p>
          <a:p>
            <a:pPr marL="285750" indent="-285750">
              <a:spcBef>
                <a:spcPts val="1200"/>
              </a:spcBef>
              <a:buClr>
                <a:schemeClr val="accent3"/>
              </a:buClr>
              <a:buFont typeface="Wingdings" panose="05000000000000000000" pitchFamily="2" charset="2"/>
              <a:buChar char="Ø"/>
            </a:pPr>
            <a:r>
              <a:rPr lang="de-DE" dirty="0"/>
              <a:t>Download 3D </a:t>
            </a:r>
            <a:r>
              <a:rPr lang="en-US" dirty="0"/>
              <a:t>models, dimensional drawings or technical data </a:t>
            </a:r>
            <a:r>
              <a:rPr lang="de-DE" dirty="0" err="1"/>
              <a:t>sheets</a:t>
            </a:r>
            <a:r>
              <a:rPr lang="de-DE" dirty="0"/>
              <a:t>.</a:t>
            </a:r>
          </a:p>
          <a:p>
            <a:pPr marL="285750" indent="-285750">
              <a:spcBef>
                <a:spcPts val="1200"/>
              </a:spcBef>
              <a:buClr>
                <a:schemeClr val="accent3"/>
              </a:buClr>
              <a:buFont typeface="Wingdings" panose="05000000000000000000" pitchFamily="2" charset="2"/>
              <a:buChar char="Ø"/>
            </a:pPr>
            <a:r>
              <a:rPr lang="en-US" dirty="0"/>
              <a:t>Request a quote directly!</a:t>
            </a:r>
          </a:p>
          <a:p>
            <a:pPr marL="285750" indent="-285750">
              <a:spcBef>
                <a:spcPts val="1200"/>
              </a:spcBef>
              <a:buClr>
                <a:schemeClr val="accent3"/>
              </a:buClr>
              <a:buFont typeface="Wingdings" panose="05000000000000000000" pitchFamily="2" charset="2"/>
              <a:buChar char="Ø"/>
            </a:pPr>
            <a:endParaRPr lang="de-DE" dirty="0"/>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8" name="Textfeld 7">
            <a:extLst>
              <a:ext uri="{FF2B5EF4-FFF2-40B4-BE49-F238E27FC236}">
                <a16:creationId xmlns:a16="http://schemas.microsoft.com/office/drawing/2014/main" id="{52D9916D-2747-47B2-A31A-A2A86053B554}"/>
              </a:ext>
            </a:extLst>
          </p:cNvPr>
          <p:cNvSpPr txBox="1"/>
          <p:nvPr/>
        </p:nvSpPr>
        <p:spPr>
          <a:xfrm>
            <a:off x="6118806" y="4514714"/>
            <a:ext cx="5991368" cy="769441"/>
          </a:xfrm>
          <a:prstGeom prst="rect">
            <a:avLst/>
          </a:prstGeom>
          <a:noFill/>
        </p:spPr>
        <p:txBody>
          <a:bodyPr wrap="square" rtlCol="0">
            <a:spAutoFit/>
          </a:bodyPr>
          <a:lstStyle/>
          <a:p>
            <a:r>
              <a:rPr lang="de-DE" sz="4400" dirty="0">
                <a:solidFill>
                  <a:schemeClr val="accent1"/>
                </a:solidFill>
              </a:rPr>
              <a:t>configurator.stober.com</a:t>
            </a:r>
          </a:p>
        </p:txBody>
      </p:sp>
    </p:spTree>
    <p:extLst>
      <p:ext uri="{BB962C8B-B14F-4D97-AF65-F5344CB8AC3E}">
        <p14:creationId xmlns:p14="http://schemas.microsoft.com/office/powerpoint/2010/main" val="31865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winkliges Dreieck 7">
            <a:extLst>
              <a:ext uri="{FF2B5EF4-FFF2-40B4-BE49-F238E27FC236}">
                <a16:creationId xmlns:a16="http://schemas.microsoft.com/office/drawing/2014/main" id="{9ACDD8C5-DE2F-41A5-821E-4DE77A7C6000}"/>
              </a:ext>
            </a:extLst>
          </p:cNvPr>
          <p:cNvSpPr>
            <a:spLocks noChangeAspect="1"/>
          </p:cNvSpPr>
          <p:nvPr/>
        </p:nvSpPr>
        <p:spPr>
          <a:xfrm flipH="1">
            <a:off x="4511841" y="1964607"/>
            <a:ext cx="7680157" cy="4893394"/>
          </a:xfrm>
          <a:prstGeom prst="rtTriangle">
            <a:avLst/>
          </a:prstGeom>
          <a:gradFill flip="none" rotWithShape="1">
            <a:gsLst>
              <a:gs pos="0">
                <a:schemeClr val="accent3"/>
              </a:gs>
              <a:gs pos="7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77BC0F8-63C8-46A1-8F0C-23E28CFEA00B}"/>
              </a:ext>
            </a:extLst>
          </p:cNvPr>
          <p:cNvSpPr>
            <a:spLocks noGrp="1"/>
          </p:cNvSpPr>
          <p:nvPr>
            <p:ph type="title"/>
          </p:nvPr>
        </p:nvSpPr>
        <p:spPr/>
        <p:txBody>
          <a:bodyPr/>
          <a:lstStyle/>
          <a:p>
            <a:r>
              <a:t>What an upgrade means for you:</a:t>
            </a:r>
          </a:p>
        </p:txBody>
      </p:sp>
      <p:sp>
        <p:nvSpPr>
          <p:cNvPr id="5" name="Inhaltsplatzhalter 2">
            <a:extLst>
              <a:ext uri="{FF2B5EF4-FFF2-40B4-BE49-F238E27FC236}">
                <a16:creationId xmlns:a16="http://schemas.microsoft.com/office/drawing/2014/main" id="{34C203B0-54BE-4DB4-8354-D71DD559A3DD}"/>
              </a:ext>
            </a:extLst>
          </p:cNvPr>
          <p:cNvSpPr txBox="1">
            <a:spLocks/>
          </p:cNvSpPr>
          <p:nvPr/>
        </p:nvSpPr>
        <p:spPr>
          <a:xfrm>
            <a:off x="536400" y="1465200"/>
            <a:ext cx="11161800" cy="5038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spcBef>
                <a:spcPts val="1800"/>
              </a:spcBef>
              <a:buClr>
                <a:schemeClr val="accent3"/>
              </a:buClr>
              <a:buFont typeface="Wingdings" panose="05000000000000000000" pitchFamily="2" charset="2"/>
              <a:buChar char="ü"/>
            </a:pPr>
            <a:r>
              <a:rPr dirty="0"/>
              <a:t>Greater precision and performance!</a:t>
            </a:r>
          </a:p>
          <a:p>
            <a:pPr marL="357188" indent="-357188">
              <a:spcBef>
                <a:spcPts val="1800"/>
              </a:spcBef>
              <a:buClr>
                <a:schemeClr val="accent3"/>
              </a:buClr>
              <a:buFont typeface="Wingdings" panose="05000000000000000000" pitchFamily="2" charset="2"/>
              <a:buChar char="ü"/>
            </a:pPr>
            <a:r>
              <a:rPr dirty="0"/>
              <a:t>More compact design to save space!</a:t>
            </a:r>
          </a:p>
          <a:p>
            <a:pPr marL="357188" indent="-357188">
              <a:spcBef>
                <a:spcPts val="1800"/>
              </a:spcBef>
              <a:buClr>
                <a:schemeClr val="accent3"/>
              </a:buClr>
              <a:buFont typeface="Wingdings" panose="05000000000000000000" pitchFamily="2" charset="2"/>
              <a:buChar char="ü"/>
            </a:pPr>
            <a:r>
              <a:rPr dirty="0"/>
              <a:t>Guaranteed interface compatibility!</a:t>
            </a:r>
          </a:p>
          <a:p>
            <a:pPr marL="357188" indent="-357188">
              <a:spcBef>
                <a:spcPts val="1800"/>
              </a:spcBef>
              <a:buClr>
                <a:schemeClr val="accent3"/>
              </a:buClr>
              <a:buFont typeface="Wingdings" panose="05000000000000000000" pitchFamily="2" charset="2"/>
              <a:buChar char="ü"/>
            </a:pPr>
            <a:r>
              <a:rPr dirty="0"/>
              <a:t>Attractive design!</a:t>
            </a:r>
          </a:p>
          <a:p>
            <a:pPr marL="357188" indent="-357188">
              <a:spcBef>
                <a:spcPts val="1800"/>
              </a:spcBef>
              <a:buClr>
                <a:schemeClr val="accent3"/>
              </a:buClr>
              <a:buFont typeface="Wingdings" panose="05000000000000000000" pitchFamily="2" charset="2"/>
              <a:buChar char="ü"/>
            </a:pPr>
            <a:r>
              <a:rPr dirty="0"/>
              <a:t>Greater variety and flexibility for custom machine design!</a:t>
            </a:r>
          </a:p>
          <a:p>
            <a:pPr marL="357188" indent="-357188">
              <a:spcBef>
                <a:spcPts val="1800"/>
              </a:spcBef>
              <a:buClr>
                <a:schemeClr val="accent3"/>
              </a:buClr>
              <a:buFont typeface="Wingdings" panose="05000000000000000000" pitchFamily="2" charset="2"/>
              <a:buChar char="ü"/>
            </a:pPr>
            <a:endParaRPr lang="de-DE" dirty="0"/>
          </a:p>
          <a:p>
            <a:pPr marL="0" indent="0">
              <a:spcBef>
                <a:spcPts val="1800"/>
              </a:spcBef>
              <a:buClr>
                <a:schemeClr val="accent3"/>
              </a:buClr>
              <a:buNone/>
            </a:pPr>
            <a:r>
              <a:rPr dirty="0"/>
              <a:t>And as always, everything is available from a single source! </a:t>
            </a:r>
            <a:br>
              <a:rPr dirty="0"/>
            </a:br>
            <a:endParaRPr lang="de-DE" dirty="0"/>
          </a:p>
        </p:txBody>
      </p:sp>
      <p:pic>
        <p:nvPicPr>
          <p:cNvPr id="6" name="Grafik 5">
            <a:extLst>
              <a:ext uri="{FF2B5EF4-FFF2-40B4-BE49-F238E27FC236}">
                <a16:creationId xmlns:a16="http://schemas.microsoft.com/office/drawing/2014/main" id="{755929FB-4680-4250-8C16-7F334818851A}"/>
              </a:ext>
            </a:extLst>
          </p:cNvPr>
          <p:cNvPicPr>
            <a:picLocks noChangeAspect="1"/>
          </p:cNvPicPr>
          <p:nvPr/>
        </p:nvPicPr>
        <p:blipFill>
          <a:blip r:embed="rId3"/>
          <a:srcRect/>
          <a:stretch/>
        </p:blipFill>
        <p:spPr>
          <a:xfrm>
            <a:off x="8681964" y="3987287"/>
            <a:ext cx="2734928" cy="2311206"/>
          </a:xfrm>
          <a:prstGeom prst="rect">
            <a:avLst/>
          </a:prstGeom>
        </p:spPr>
      </p:pic>
      <p:pic>
        <p:nvPicPr>
          <p:cNvPr id="7" name="Grafik 6">
            <a:extLst>
              <a:ext uri="{FF2B5EF4-FFF2-40B4-BE49-F238E27FC236}">
                <a16:creationId xmlns:a16="http://schemas.microsoft.com/office/drawing/2014/main" id="{984517F3-44C1-4C87-9C11-3946E189A084}"/>
              </a:ext>
            </a:extLst>
          </p:cNvPr>
          <p:cNvPicPr>
            <a:picLocks noChangeAspect="1"/>
          </p:cNvPicPr>
          <p:nvPr/>
        </p:nvPicPr>
        <p:blipFill>
          <a:blip r:embed="rId4"/>
          <a:srcRect/>
          <a:stretch/>
        </p:blipFill>
        <p:spPr>
          <a:xfrm>
            <a:off x="8904903" y="1625216"/>
            <a:ext cx="2511989" cy="2357998"/>
          </a:xfrm>
          <a:prstGeom prst="rect">
            <a:avLst/>
          </a:prstGeom>
        </p:spPr>
      </p:pic>
    </p:spTree>
    <p:extLst>
      <p:ext uri="{BB962C8B-B14F-4D97-AF65-F5344CB8AC3E}">
        <p14:creationId xmlns:p14="http://schemas.microsoft.com/office/powerpoint/2010/main" val="37195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fik 83">
            <a:extLst>
              <a:ext uri="{FF2B5EF4-FFF2-40B4-BE49-F238E27FC236}">
                <a16:creationId xmlns:a16="http://schemas.microsoft.com/office/drawing/2014/main" id="{60B63FFA-E64D-4447-8FC1-9D7EC32544DE}"/>
              </a:ext>
            </a:extLst>
          </p:cNvPr>
          <p:cNvPicPr>
            <a:picLocks noChangeAspect="1"/>
          </p:cNvPicPr>
          <p:nvPr/>
        </p:nvPicPr>
        <p:blipFill rotWithShape="1">
          <a:blip r:embed="rId3"/>
          <a:srcRect b="22653"/>
          <a:stretch/>
        </p:blipFill>
        <p:spPr>
          <a:xfrm>
            <a:off x="5670615" y="1649569"/>
            <a:ext cx="6521385" cy="5208431"/>
          </a:xfrm>
          <a:prstGeom prst="rect">
            <a:avLst/>
          </a:prstGeom>
        </p:spPr>
      </p:pic>
      <p:sp>
        <p:nvSpPr>
          <p:cNvPr id="2" name="Titel 1">
            <a:extLst>
              <a:ext uri="{FF2B5EF4-FFF2-40B4-BE49-F238E27FC236}">
                <a16:creationId xmlns:a16="http://schemas.microsoft.com/office/drawing/2014/main" id="{E989713B-B2FF-452F-AC62-F22D666667ED}"/>
              </a:ext>
            </a:extLst>
          </p:cNvPr>
          <p:cNvSpPr>
            <a:spLocks noGrp="1"/>
          </p:cNvSpPr>
          <p:nvPr>
            <p:ph type="title"/>
          </p:nvPr>
        </p:nvSpPr>
        <p:spPr/>
        <p:txBody>
          <a:bodyPr/>
          <a:lstStyle/>
          <a:p>
            <a:r>
              <a:t>Timeline for your upgrade</a:t>
            </a:r>
          </a:p>
        </p:txBody>
      </p:sp>
      <p:grpSp>
        <p:nvGrpSpPr>
          <p:cNvPr id="10" name="Gruppieren 9">
            <a:extLst>
              <a:ext uri="{FF2B5EF4-FFF2-40B4-BE49-F238E27FC236}">
                <a16:creationId xmlns:a16="http://schemas.microsoft.com/office/drawing/2014/main" id="{157507F3-2F6F-449F-9470-C36A99442531}"/>
              </a:ext>
            </a:extLst>
          </p:cNvPr>
          <p:cNvGrpSpPr/>
          <p:nvPr/>
        </p:nvGrpSpPr>
        <p:grpSpPr>
          <a:xfrm>
            <a:off x="0" y="835418"/>
            <a:ext cx="12191788" cy="823652"/>
            <a:chOff x="0" y="835418"/>
            <a:chExt cx="12191788" cy="823652"/>
          </a:xfrm>
        </p:grpSpPr>
        <p:cxnSp>
          <p:nvCxnSpPr>
            <p:cNvPr id="11" name="Gerade Verbindung 6">
              <a:extLst>
                <a:ext uri="{FF2B5EF4-FFF2-40B4-BE49-F238E27FC236}">
                  <a16:creationId xmlns:a16="http://schemas.microsoft.com/office/drawing/2014/main" id="{3A7C16C5-9A2F-4121-A37B-71A7DE5A3A4D}"/>
                </a:ext>
              </a:extLst>
            </p:cNvPr>
            <p:cNvCxnSpPr>
              <a:cxnSpLocks noChangeShapeType="1"/>
            </p:cNvCxnSpPr>
            <p:nvPr/>
          </p:nvCxnSpPr>
          <p:spPr bwMode="auto">
            <a:xfrm>
              <a:off x="215" y="1281472"/>
              <a:ext cx="1219157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6">
              <a:extLst>
                <a:ext uri="{FF2B5EF4-FFF2-40B4-BE49-F238E27FC236}">
                  <a16:creationId xmlns:a16="http://schemas.microsoft.com/office/drawing/2014/main" id="{27DC5378-3D00-4557-8B33-F964A1BCEF65}"/>
                </a:ext>
              </a:extLst>
            </p:cNvPr>
            <p:cNvCxnSpPr>
              <a:cxnSpLocks noChangeShapeType="1"/>
            </p:cNvCxnSpPr>
            <p:nvPr/>
          </p:nvCxnSpPr>
          <p:spPr bwMode="auto">
            <a:xfrm rot="5400000">
              <a:off x="-42985"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6">
              <a:extLst>
                <a:ext uri="{FF2B5EF4-FFF2-40B4-BE49-F238E27FC236}">
                  <a16:creationId xmlns:a16="http://schemas.microsoft.com/office/drawing/2014/main" id="{9761B68D-5512-4752-BE31-A6159DC92D8D}"/>
                </a:ext>
              </a:extLst>
            </p:cNvPr>
            <p:cNvCxnSpPr>
              <a:cxnSpLocks noChangeShapeType="1"/>
            </p:cNvCxnSpPr>
            <p:nvPr/>
          </p:nvCxnSpPr>
          <p:spPr bwMode="auto">
            <a:xfrm rot="5400000">
              <a:off x="5183072"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6">
              <a:extLst>
                <a:ext uri="{FF2B5EF4-FFF2-40B4-BE49-F238E27FC236}">
                  <a16:creationId xmlns:a16="http://schemas.microsoft.com/office/drawing/2014/main" id="{7B998364-BA02-4A38-A8D6-D85FC71C6A4E}"/>
                </a:ext>
              </a:extLst>
            </p:cNvPr>
            <p:cNvCxnSpPr>
              <a:cxnSpLocks noChangeShapeType="1"/>
            </p:cNvCxnSpPr>
            <p:nvPr/>
          </p:nvCxnSpPr>
          <p:spPr bwMode="auto">
            <a:xfrm rot="5400000">
              <a:off x="828665"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6">
              <a:extLst>
                <a:ext uri="{FF2B5EF4-FFF2-40B4-BE49-F238E27FC236}">
                  <a16:creationId xmlns:a16="http://schemas.microsoft.com/office/drawing/2014/main" id="{540725D0-6E1F-4EED-B08C-BCD198BC5389}"/>
                </a:ext>
              </a:extLst>
            </p:cNvPr>
            <p:cNvCxnSpPr>
              <a:cxnSpLocks noChangeShapeType="1"/>
            </p:cNvCxnSpPr>
            <p:nvPr/>
          </p:nvCxnSpPr>
          <p:spPr bwMode="auto">
            <a:xfrm rot="5400000">
              <a:off x="6052803"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6">
              <a:extLst>
                <a:ext uri="{FF2B5EF4-FFF2-40B4-BE49-F238E27FC236}">
                  <a16:creationId xmlns:a16="http://schemas.microsoft.com/office/drawing/2014/main" id="{F30FF886-0C6A-4E27-A7CE-196237951633}"/>
                </a:ext>
              </a:extLst>
            </p:cNvPr>
            <p:cNvCxnSpPr>
              <a:cxnSpLocks noChangeShapeType="1"/>
            </p:cNvCxnSpPr>
            <p:nvPr/>
          </p:nvCxnSpPr>
          <p:spPr bwMode="auto">
            <a:xfrm rot="5400000">
              <a:off x="1698395"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6">
              <a:extLst>
                <a:ext uri="{FF2B5EF4-FFF2-40B4-BE49-F238E27FC236}">
                  <a16:creationId xmlns:a16="http://schemas.microsoft.com/office/drawing/2014/main" id="{7D61DA73-8C3F-4E33-AF63-8113F53D221C}"/>
                </a:ext>
              </a:extLst>
            </p:cNvPr>
            <p:cNvCxnSpPr>
              <a:cxnSpLocks noChangeShapeType="1"/>
            </p:cNvCxnSpPr>
            <p:nvPr/>
          </p:nvCxnSpPr>
          <p:spPr bwMode="auto">
            <a:xfrm rot="5400000">
              <a:off x="2570045"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6">
              <a:extLst>
                <a:ext uri="{FF2B5EF4-FFF2-40B4-BE49-F238E27FC236}">
                  <a16:creationId xmlns:a16="http://schemas.microsoft.com/office/drawing/2014/main" id="{A42C082A-256A-45DB-885D-8C50595D0D46}"/>
                </a:ext>
              </a:extLst>
            </p:cNvPr>
            <p:cNvCxnSpPr>
              <a:cxnSpLocks noChangeShapeType="1"/>
            </p:cNvCxnSpPr>
            <p:nvPr/>
          </p:nvCxnSpPr>
          <p:spPr bwMode="auto">
            <a:xfrm rot="5400000">
              <a:off x="3441694"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6">
              <a:extLst>
                <a:ext uri="{FF2B5EF4-FFF2-40B4-BE49-F238E27FC236}">
                  <a16:creationId xmlns:a16="http://schemas.microsoft.com/office/drawing/2014/main" id="{3922BA56-5D10-4244-AD96-8F342711C738}"/>
                </a:ext>
              </a:extLst>
            </p:cNvPr>
            <p:cNvCxnSpPr>
              <a:cxnSpLocks noChangeShapeType="1"/>
            </p:cNvCxnSpPr>
            <p:nvPr/>
          </p:nvCxnSpPr>
          <p:spPr bwMode="auto">
            <a:xfrm rot="5400000">
              <a:off x="4311423"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6">
              <a:extLst>
                <a:ext uri="{FF2B5EF4-FFF2-40B4-BE49-F238E27FC236}">
                  <a16:creationId xmlns:a16="http://schemas.microsoft.com/office/drawing/2014/main" id="{72F24CBD-66A6-4786-B1A4-5330308ACF7F}"/>
                </a:ext>
              </a:extLst>
            </p:cNvPr>
            <p:cNvCxnSpPr>
              <a:cxnSpLocks noChangeShapeType="1"/>
            </p:cNvCxnSpPr>
            <p:nvPr/>
          </p:nvCxnSpPr>
          <p:spPr bwMode="auto">
            <a:xfrm rot="5400000">
              <a:off x="6924452"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6">
              <a:extLst>
                <a:ext uri="{FF2B5EF4-FFF2-40B4-BE49-F238E27FC236}">
                  <a16:creationId xmlns:a16="http://schemas.microsoft.com/office/drawing/2014/main" id="{80E9C3F6-4E3E-4D42-B945-D0B7D978B5B4}"/>
                </a:ext>
              </a:extLst>
            </p:cNvPr>
            <p:cNvCxnSpPr>
              <a:cxnSpLocks noChangeShapeType="1"/>
            </p:cNvCxnSpPr>
            <p:nvPr/>
          </p:nvCxnSpPr>
          <p:spPr bwMode="auto">
            <a:xfrm rot="5400000">
              <a:off x="7794181"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6">
              <a:extLst>
                <a:ext uri="{FF2B5EF4-FFF2-40B4-BE49-F238E27FC236}">
                  <a16:creationId xmlns:a16="http://schemas.microsoft.com/office/drawing/2014/main" id="{2F89E7FB-CD73-4B3F-A73B-54493266DA83}"/>
                </a:ext>
              </a:extLst>
            </p:cNvPr>
            <p:cNvCxnSpPr>
              <a:cxnSpLocks noChangeShapeType="1"/>
            </p:cNvCxnSpPr>
            <p:nvPr/>
          </p:nvCxnSpPr>
          <p:spPr bwMode="auto">
            <a:xfrm rot="5400000">
              <a:off x="8665831" y="1292033"/>
              <a:ext cx="347507"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6">
              <a:extLst>
                <a:ext uri="{FF2B5EF4-FFF2-40B4-BE49-F238E27FC236}">
                  <a16:creationId xmlns:a16="http://schemas.microsoft.com/office/drawing/2014/main" id="{DBBD3DA9-FCE5-4D89-B714-E906E0A1A4B5}"/>
                </a:ext>
              </a:extLst>
            </p:cNvPr>
            <p:cNvCxnSpPr>
              <a:cxnSpLocks noChangeShapeType="1"/>
            </p:cNvCxnSpPr>
            <p:nvPr/>
          </p:nvCxnSpPr>
          <p:spPr bwMode="auto">
            <a:xfrm rot="5400000">
              <a:off x="10407210" y="1282432"/>
              <a:ext cx="34750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6">
              <a:extLst>
                <a:ext uri="{FF2B5EF4-FFF2-40B4-BE49-F238E27FC236}">
                  <a16:creationId xmlns:a16="http://schemas.microsoft.com/office/drawing/2014/main" id="{CA9A3985-C3FE-4B46-BEEC-B6A40300DB96}"/>
                </a:ext>
              </a:extLst>
            </p:cNvPr>
            <p:cNvCxnSpPr>
              <a:cxnSpLocks noChangeShapeType="1"/>
            </p:cNvCxnSpPr>
            <p:nvPr/>
          </p:nvCxnSpPr>
          <p:spPr bwMode="auto">
            <a:xfrm rot="5400000">
              <a:off x="262285"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6">
              <a:extLst>
                <a:ext uri="{FF2B5EF4-FFF2-40B4-BE49-F238E27FC236}">
                  <a16:creationId xmlns:a16="http://schemas.microsoft.com/office/drawing/2014/main" id="{50A546B5-91BA-4EDD-B05F-8C1B4E4428B5}"/>
                </a:ext>
              </a:extLst>
            </p:cNvPr>
            <p:cNvCxnSpPr>
              <a:cxnSpLocks noChangeShapeType="1"/>
            </p:cNvCxnSpPr>
            <p:nvPr/>
          </p:nvCxnSpPr>
          <p:spPr bwMode="auto">
            <a:xfrm rot="5400000">
              <a:off x="479238"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6">
              <a:extLst>
                <a:ext uri="{FF2B5EF4-FFF2-40B4-BE49-F238E27FC236}">
                  <a16:creationId xmlns:a16="http://schemas.microsoft.com/office/drawing/2014/main" id="{C9948BC4-3951-4B3E-A36D-A037B3B3AF7A}"/>
                </a:ext>
              </a:extLst>
            </p:cNvPr>
            <p:cNvCxnSpPr>
              <a:cxnSpLocks noChangeShapeType="1"/>
            </p:cNvCxnSpPr>
            <p:nvPr/>
          </p:nvCxnSpPr>
          <p:spPr bwMode="auto">
            <a:xfrm rot="5400000">
              <a:off x="698111"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6">
              <a:extLst>
                <a:ext uri="{FF2B5EF4-FFF2-40B4-BE49-F238E27FC236}">
                  <a16:creationId xmlns:a16="http://schemas.microsoft.com/office/drawing/2014/main" id="{148CCE14-B97D-4845-896C-2A19A796FA9B}"/>
                </a:ext>
              </a:extLst>
            </p:cNvPr>
            <p:cNvCxnSpPr>
              <a:cxnSpLocks noChangeShapeType="1"/>
            </p:cNvCxnSpPr>
            <p:nvPr/>
          </p:nvCxnSpPr>
          <p:spPr bwMode="auto">
            <a:xfrm rot="5400000">
              <a:off x="1132015"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6">
              <a:extLst>
                <a:ext uri="{FF2B5EF4-FFF2-40B4-BE49-F238E27FC236}">
                  <a16:creationId xmlns:a16="http://schemas.microsoft.com/office/drawing/2014/main" id="{F64BE59A-FC00-416D-8578-63427F625DD6}"/>
                </a:ext>
              </a:extLst>
            </p:cNvPr>
            <p:cNvCxnSpPr>
              <a:cxnSpLocks noChangeShapeType="1"/>
            </p:cNvCxnSpPr>
            <p:nvPr/>
          </p:nvCxnSpPr>
          <p:spPr bwMode="auto">
            <a:xfrm rot="5400000">
              <a:off x="1350888"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6">
              <a:extLst>
                <a:ext uri="{FF2B5EF4-FFF2-40B4-BE49-F238E27FC236}">
                  <a16:creationId xmlns:a16="http://schemas.microsoft.com/office/drawing/2014/main" id="{30E99D59-46C6-4AF7-9CEC-477F81C2753D}"/>
                </a:ext>
              </a:extLst>
            </p:cNvPr>
            <p:cNvCxnSpPr>
              <a:cxnSpLocks noChangeShapeType="1"/>
            </p:cNvCxnSpPr>
            <p:nvPr/>
          </p:nvCxnSpPr>
          <p:spPr bwMode="auto">
            <a:xfrm rot="5400000">
              <a:off x="1567840"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6">
              <a:extLst>
                <a:ext uri="{FF2B5EF4-FFF2-40B4-BE49-F238E27FC236}">
                  <a16:creationId xmlns:a16="http://schemas.microsoft.com/office/drawing/2014/main" id="{CF365C78-211C-4257-AB87-37938DE1AC5B}"/>
                </a:ext>
              </a:extLst>
            </p:cNvPr>
            <p:cNvCxnSpPr>
              <a:cxnSpLocks noChangeShapeType="1"/>
            </p:cNvCxnSpPr>
            <p:nvPr/>
          </p:nvCxnSpPr>
          <p:spPr bwMode="auto">
            <a:xfrm rot="5400000">
              <a:off x="2003665"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6">
              <a:extLst>
                <a:ext uri="{FF2B5EF4-FFF2-40B4-BE49-F238E27FC236}">
                  <a16:creationId xmlns:a16="http://schemas.microsoft.com/office/drawing/2014/main" id="{3A6498F5-FC87-4C8C-84E0-32BF04F57B6E}"/>
                </a:ext>
              </a:extLst>
            </p:cNvPr>
            <p:cNvCxnSpPr>
              <a:cxnSpLocks noChangeShapeType="1"/>
            </p:cNvCxnSpPr>
            <p:nvPr/>
          </p:nvCxnSpPr>
          <p:spPr bwMode="auto">
            <a:xfrm rot="5400000">
              <a:off x="2220617"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6">
              <a:extLst>
                <a:ext uri="{FF2B5EF4-FFF2-40B4-BE49-F238E27FC236}">
                  <a16:creationId xmlns:a16="http://schemas.microsoft.com/office/drawing/2014/main" id="{00BF201C-ABBC-45E7-A185-4C1D61BF642D}"/>
                </a:ext>
              </a:extLst>
            </p:cNvPr>
            <p:cNvCxnSpPr>
              <a:cxnSpLocks noChangeShapeType="1"/>
            </p:cNvCxnSpPr>
            <p:nvPr/>
          </p:nvCxnSpPr>
          <p:spPr bwMode="auto">
            <a:xfrm rot="5400000">
              <a:off x="2439489"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6">
              <a:extLst>
                <a:ext uri="{FF2B5EF4-FFF2-40B4-BE49-F238E27FC236}">
                  <a16:creationId xmlns:a16="http://schemas.microsoft.com/office/drawing/2014/main" id="{4A140651-7183-4E8E-8849-A8C1E15710FC}"/>
                </a:ext>
              </a:extLst>
            </p:cNvPr>
            <p:cNvCxnSpPr>
              <a:cxnSpLocks noChangeShapeType="1"/>
            </p:cNvCxnSpPr>
            <p:nvPr/>
          </p:nvCxnSpPr>
          <p:spPr bwMode="auto">
            <a:xfrm rot="5400000">
              <a:off x="2873394"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6">
              <a:extLst>
                <a:ext uri="{FF2B5EF4-FFF2-40B4-BE49-F238E27FC236}">
                  <a16:creationId xmlns:a16="http://schemas.microsoft.com/office/drawing/2014/main" id="{EB02645E-F1C5-422A-BFBB-8F68E62EF45F}"/>
                </a:ext>
              </a:extLst>
            </p:cNvPr>
            <p:cNvCxnSpPr>
              <a:cxnSpLocks noChangeShapeType="1"/>
            </p:cNvCxnSpPr>
            <p:nvPr/>
          </p:nvCxnSpPr>
          <p:spPr bwMode="auto">
            <a:xfrm rot="5400000">
              <a:off x="3092266"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6">
              <a:extLst>
                <a:ext uri="{FF2B5EF4-FFF2-40B4-BE49-F238E27FC236}">
                  <a16:creationId xmlns:a16="http://schemas.microsoft.com/office/drawing/2014/main" id="{93FE0372-C975-4642-833C-8E84076A4449}"/>
                </a:ext>
              </a:extLst>
            </p:cNvPr>
            <p:cNvCxnSpPr>
              <a:cxnSpLocks noChangeShapeType="1"/>
            </p:cNvCxnSpPr>
            <p:nvPr/>
          </p:nvCxnSpPr>
          <p:spPr bwMode="auto">
            <a:xfrm rot="5400000">
              <a:off x="3309219"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6">
              <a:extLst>
                <a:ext uri="{FF2B5EF4-FFF2-40B4-BE49-F238E27FC236}">
                  <a16:creationId xmlns:a16="http://schemas.microsoft.com/office/drawing/2014/main" id="{E3C17CF2-DBE7-4EE4-92B4-0C1157C4ED03}"/>
                </a:ext>
              </a:extLst>
            </p:cNvPr>
            <p:cNvCxnSpPr>
              <a:cxnSpLocks noChangeShapeType="1"/>
            </p:cNvCxnSpPr>
            <p:nvPr/>
          </p:nvCxnSpPr>
          <p:spPr bwMode="auto">
            <a:xfrm rot="5400000">
              <a:off x="3745043"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6">
              <a:extLst>
                <a:ext uri="{FF2B5EF4-FFF2-40B4-BE49-F238E27FC236}">
                  <a16:creationId xmlns:a16="http://schemas.microsoft.com/office/drawing/2014/main" id="{93EEA8DF-5C13-4670-BBAF-9A66ACE72BF0}"/>
                </a:ext>
              </a:extLst>
            </p:cNvPr>
            <p:cNvCxnSpPr>
              <a:cxnSpLocks noChangeShapeType="1"/>
            </p:cNvCxnSpPr>
            <p:nvPr/>
          </p:nvCxnSpPr>
          <p:spPr bwMode="auto">
            <a:xfrm rot="5400000">
              <a:off x="3961996"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6">
              <a:extLst>
                <a:ext uri="{FF2B5EF4-FFF2-40B4-BE49-F238E27FC236}">
                  <a16:creationId xmlns:a16="http://schemas.microsoft.com/office/drawing/2014/main" id="{2092211E-39A7-4E8F-9664-28528CEC81CE}"/>
                </a:ext>
              </a:extLst>
            </p:cNvPr>
            <p:cNvCxnSpPr>
              <a:cxnSpLocks noChangeShapeType="1"/>
            </p:cNvCxnSpPr>
            <p:nvPr/>
          </p:nvCxnSpPr>
          <p:spPr bwMode="auto">
            <a:xfrm rot="5400000">
              <a:off x="4180869"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6">
              <a:extLst>
                <a:ext uri="{FF2B5EF4-FFF2-40B4-BE49-F238E27FC236}">
                  <a16:creationId xmlns:a16="http://schemas.microsoft.com/office/drawing/2014/main" id="{DBC830C7-9614-45AF-861B-DC786E60F293}"/>
                </a:ext>
              </a:extLst>
            </p:cNvPr>
            <p:cNvCxnSpPr>
              <a:cxnSpLocks noChangeShapeType="1"/>
            </p:cNvCxnSpPr>
            <p:nvPr/>
          </p:nvCxnSpPr>
          <p:spPr bwMode="auto">
            <a:xfrm rot="5400000">
              <a:off x="4616693"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6">
              <a:extLst>
                <a:ext uri="{FF2B5EF4-FFF2-40B4-BE49-F238E27FC236}">
                  <a16:creationId xmlns:a16="http://schemas.microsoft.com/office/drawing/2014/main" id="{F7CBA1A3-A0FC-4C6D-8F86-3D7E941AF363}"/>
                </a:ext>
              </a:extLst>
            </p:cNvPr>
            <p:cNvCxnSpPr>
              <a:cxnSpLocks noChangeShapeType="1"/>
            </p:cNvCxnSpPr>
            <p:nvPr/>
          </p:nvCxnSpPr>
          <p:spPr bwMode="auto">
            <a:xfrm rot="5400000">
              <a:off x="4833646"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6">
              <a:extLst>
                <a:ext uri="{FF2B5EF4-FFF2-40B4-BE49-F238E27FC236}">
                  <a16:creationId xmlns:a16="http://schemas.microsoft.com/office/drawing/2014/main" id="{D4B92F2A-A780-4DDB-AD2C-4C0FF89DF43E}"/>
                </a:ext>
              </a:extLst>
            </p:cNvPr>
            <p:cNvCxnSpPr>
              <a:cxnSpLocks noChangeShapeType="1"/>
            </p:cNvCxnSpPr>
            <p:nvPr/>
          </p:nvCxnSpPr>
          <p:spPr bwMode="auto">
            <a:xfrm rot="5400000">
              <a:off x="5050598"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6">
              <a:extLst>
                <a:ext uri="{FF2B5EF4-FFF2-40B4-BE49-F238E27FC236}">
                  <a16:creationId xmlns:a16="http://schemas.microsoft.com/office/drawing/2014/main" id="{362256D6-6F95-4676-B5EB-B0702B9F4341}"/>
                </a:ext>
              </a:extLst>
            </p:cNvPr>
            <p:cNvCxnSpPr>
              <a:cxnSpLocks noChangeShapeType="1"/>
            </p:cNvCxnSpPr>
            <p:nvPr/>
          </p:nvCxnSpPr>
          <p:spPr bwMode="auto">
            <a:xfrm rot="5400000">
              <a:off x="5486423"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6">
              <a:extLst>
                <a:ext uri="{FF2B5EF4-FFF2-40B4-BE49-F238E27FC236}">
                  <a16:creationId xmlns:a16="http://schemas.microsoft.com/office/drawing/2014/main" id="{19B8DAC3-2DF2-4B0D-BDF2-16329CE8BF0E}"/>
                </a:ext>
              </a:extLst>
            </p:cNvPr>
            <p:cNvCxnSpPr>
              <a:cxnSpLocks noChangeShapeType="1"/>
            </p:cNvCxnSpPr>
            <p:nvPr/>
          </p:nvCxnSpPr>
          <p:spPr bwMode="auto">
            <a:xfrm rot="5400000">
              <a:off x="5705295"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6">
              <a:extLst>
                <a:ext uri="{FF2B5EF4-FFF2-40B4-BE49-F238E27FC236}">
                  <a16:creationId xmlns:a16="http://schemas.microsoft.com/office/drawing/2014/main" id="{FEAB9BF4-640C-41F0-B2C4-5F3D401C8B98}"/>
                </a:ext>
              </a:extLst>
            </p:cNvPr>
            <p:cNvCxnSpPr>
              <a:cxnSpLocks noChangeShapeType="1"/>
            </p:cNvCxnSpPr>
            <p:nvPr/>
          </p:nvCxnSpPr>
          <p:spPr bwMode="auto">
            <a:xfrm rot="5400000">
              <a:off x="5922247"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6">
              <a:extLst>
                <a:ext uri="{FF2B5EF4-FFF2-40B4-BE49-F238E27FC236}">
                  <a16:creationId xmlns:a16="http://schemas.microsoft.com/office/drawing/2014/main" id="{9A325EEB-39E6-48A5-849C-C2520722E9A4}"/>
                </a:ext>
              </a:extLst>
            </p:cNvPr>
            <p:cNvCxnSpPr>
              <a:cxnSpLocks noChangeShapeType="1"/>
            </p:cNvCxnSpPr>
            <p:nvPr/>
          </p:nvCxnSpPr>
          <p:spPr bwMode="auto">
            <a:xfrm rot="5400000">
              <a:off x="6358072"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6">
              <a:extLst>
                <a:ext uri="{FF2B5EF4-FFF2-40B4-BE49-F238E27FC236}">
                  <a16:creationId xmlns:a16="http://schemas.microsoft.com/office/drawing/2014/main" id="{93986734-A938-435A-8905-73B3122B5C57}"/>
                </a:ext>
              </a:extLst>
            </p:cNvPr>
            <p:cNvCxnSpPr>
              <a:cxnSpLocks noChangeShapeType="1"/>
            </p:cNvCxnSpPr>
            <p:nvPr/>
          </p:nvCxnSpPr>
          <p:spPr bwMode="auto">
            <a:xfrm rot="5400000">
              <a:off x="6575024"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6">
              <a:extLst>
                <a:ext uri="{FF2B5EF4-FFF2-40B4-BE49-F238E27FC236}">
                  <a16:creationId xmlns:a16="http://schemas.microsoft.com/office/drawing/2014/main" id="{CFB715D4-31C1-43C0-A907-31EAA67784D9}"/>
                </a:ext>
              </a:extLst>
            </p:cNvPr>
            <p:cNvCxnSpPr>
              <a:cxnSpLocks noChangeShapeType="1"/>
            </p:cNvCxnSpPr>
            <p:nvPr/>
          </p:nvCxnSpPr>
          <p:spPr bwMode="auto">
            <a:xfrm rot="5400000">
              <a:off x="6793897"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6">
              <a:extLst>
                <a:ext uri="{FF2B5EF4-FFF2-40B4-BE49-F238E27FC236}">
                  <a16:creationId xmlns:a16="http://schemas.microsoft.com/office/drawing/2014/main" id="{B6E607AB-57FB-464C-875D-787863F9A063}"/>
                </a:ext>
              </a:extLst>
            </p:cNvPr>
            <p:cNvCxnSpPr>
              <a:cxnSpLocks noChangeShapeType="1"/>
            </p:cNvCxnSpPr>
            <p:nvPr/>
          </p:nvCxnSpPr>
          <p:spPr bwMode="auto">
            <a:xfrm rot="5400000">
              <a:off x="7227801"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6">
              <a:extLst>
                <a:ext uri="{FF2B5EF4-FFF2-40B4-BE49-F238E27FC236}">
                  <a16:creationId xmlns:a16="http://schemas.microsoft.com/office/drawing/2014/main" id="{EAB15D4F-D3E6-4FF2-B06E-343171D93962}"/>
                </a:ext>
              </a:extLst>
            </p:cNvPr>
            <p:cNvCxnSpPr>
              <a:cxnSpLocks noChangeShapeType="1"/>
            </p:cNvCxnSpPr>
            <p:nvPr/>
          </p:nvCxnSpPr>
          <p:spPr bwMode="auto">
            <a:xfrm rot="5400000">
              <a:off x="7444754"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6">
              <a:extLst>
                <a:ext uri="{FF2B5EF4-FFF2-40B4-BE49-F238E27FC236}">
                  <a16:creationId xmlns:a16="http://schemas.microsoft.com/office/drawing/2014/main" id="{BCD0B0F1-4784-4E67-861F-995E4090D42E}"/>
                </a:ext>
              </a:extLst>
            </p:cNvPr>
            <p:cNvCxnSpPr>
              <a:cxnSpLocks noChangeShapeType="1"/>
            </p:cNvCxnSpPr>
            <p:nvPr/>
          </p:nvCxnSpPr>
          <p:spPr bwMode="auto">
            <a:xfrm rot="5400000">
              <a:off x="7663627"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6">
              <a:extLst>
                <a:ext uri="{FF2B5EF4-FFF2-40B4-BE49-F238E27FC236}">
                  <a16:creationId xmlns:a16="http://schemas.microsoft.com/office/drawing/2014/main" id="{201DA176-DBD6-400C-83F0-5D2FD51B0093}"/>
                </a:ext>
              </a:extLst>
            </p:cNvPr>
            <p:cNvCxnSpPr>
              <a:cxnSpLocks noChangeShapeType="1"/>
            </p:cNvCxnSpPr>
            <p:nvPr/>
          </p:nvCxnSpPr>
          <p:spPr bwMode="auto">
            <a:xfrm rot="5400000">
              <a:off x="8099451"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6">
              <a:extLst>
                <a:ext uri="{FF2B5EF4-FFF2-40B4-BE49-F238E27FC236}">
                  <a16:creationId xmlns:a16="http://schemas.microsoft.com/office/drawing/2014/main" id="{70877D07-67EA-404E-8502-14F7219233C2}"/>
                </a:ext>
              </a:extLst>
            </p:cNvPr>
            <p:cNvCxnSpPr>
              <a:cxnSpLocks noChangeShapeType="1"/>
            </p:cNvCxnSpPr>
            <p:nvPr/>
          </p:nvCxnSpPr>
          <p:spPr bwMode="auto">
            <a:xfrm rot="5400000">
              <a:off x="8316404"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6">
              <a:extLst>
                <a:ext uri="{FF2B5EF4-FFF2-40B4-BE49-F238E27FC236}">
                  <a16:creationId xmlns:a16="http://schemas.microsoft.com/office/drawing/2014/main" id="{AA704C79-7552-419E-B17F-EA9FE226F17F}"/>
                </a:ext>
              </a:extLst>
            </p:cNvPr>
            <p:cNvCxnSpPr>
              <a:cxnSpLocks noChangeShapeType="1"/>
            </p:cNvCxnSpPr>
            <p:nvPr/>
          </p:nvCxnSpPr>
          <p:spPr bwMode="auto">
            <a:xfrm rot="5400000">
              <a:off x="8533356"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6">
              <a:extLst>
                <a:ext uri="{FF2B5EF4-FFF2-40B4-BE49-F238E27FC236}">
                  <a16:creationId xmlns:a16="http://schemas.microsoft.com/office/drawing/2014/main" id="{4E61F97C-B318-4AEF-8F18-17E6F724A348}"/>
                </a:ext>
              </a:extLst>
            </p:cNvPr>
            <p:cNvCxnSpPr>
              <a:cxnSpLocks noChangeShapeType="1"/>
            </p:cNvCxnSpPr>
            <p:nvPr/>
          </p:nvCxnSpPr>
          <p:spPr bwMode="auto">
            <a:xfrm rot="5400000">
              <a:off x="8971100"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6">
              <a:extLst>
                <a:ext uri="{FF2B5EF4-FFF2-40B4-BE49-F238E27FC236}">
                  <a16:creationId xmlns:a16="http://schemas.microsoft.com/office/drawing/2014/main" id="{FAE8D834-9BE6-467C-AFBF-002B5B4B0B2A}"/>
                </a:ext>
              </a:extLst>
            </p:cNvPr>
            <p:cNvCxnSpPr>
              <a:cxnSpLocks noChangeShapeType="1"/>
            </p:cNvCxnSpPr>
            <p:nvPr/>
          </p:nvCxnSpPr>
          <p:spPr bwMode="auto">
            <a:xfrm rot="5400000">
              <a:off x="9188053"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Gruppieren 3">
              <a:extLst>
                <a:ext uri="{FF2B5EF4-FFF2-40B4-BE49-F238E27FC236}">
                  <a16:creationId xmlns:a16="http://schemas.microsoft.com/office/drawing/2014/main" id="{DBA9D804-5934-48E1-B851-73D7BE2BC63A}"/>
                </a:ext>
              </a:extLst>
            </p:cNvPr>
            <p:cNvGrpSpPr>
              <a:grpSpLocks/>
            </p:cNvGrpSpPr>
            <p:nvPr/>
          </p:nvGrpSpPr>
          <p:grpSpPr bwMode="auto">
            <a:xfrm>
              <a:off x="9492363" y="1108678"/>
              <a:ext cx="871649" cy="347508"/>
              <a:chOff x="7848352" y="1035075"/>
              <a:chExt cx="720725" cy="287338"/>
            </a:xfrm>
          </p:grpSpPr>
          <p:cxnSp>
            <p:nvCxnSpPr>
              <p:cNvPr id="69" name="Gerade Verbindung 6">
                <a:extLst>
                  <a:ext uri="{FF2B5EF4-FFF2-40B4-BE49-F238E27FC236}">
                    <a16:creationId xmlns:a16="http://schemas.microsoft.com/office/drawing/2014/main" id="{C94F9A11-6E5E-471F-A324-AEDD6BE9451C}"/>
                  </a:ext>
                </a:extLst>
              </p:cNvPr>
              <p:cNvCxnSpPr>
                <a:cxnSpLocks noChangeShapeType="1"/>
              </p:cNvCxnSpPr>
              <p:nvPr/>
            </p:nvCxnSpPr>
            <p:spPr bwMode="auto">
              <a:xfrm rot="5400000">
                <a:off x="7884071" y="1178744"/>
                <a:ext cx="28733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
                <a:extLst>
                  <a:ext uri="{FF2B5EF4-FFF2-40B4-BE49-F238E27FC236}">
                    <a16:creationId xmlns:a16="http://schemas.microsoft.com/office/drawing/2014/main" id="{77B4659D-FF80-4553-AA93-56187FD0A567}"/>
                  </a:ext>
                </a:extLst>
              </p:cNvPr>
              <p:cNvCxnSpPr>
                <a:cxnSpLocks noChangeShapeType="1"/>
              </p:cNvCxnSpPr>
              <p:nvPr/>
            </p:nvCxnSpPr>
            <p:spPr bwMode="auto">
              <a:xfrm rot="5400000">
                <a:off x="7776121"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6">
                <a:extLst>
                  <a:ext uri="{FF2B5EF4-FFF2-40B4-BE49-F238E27FC236}">
                    <a16:creationId xmlns:a16="http://schemas.microsoft.com/office/drawing/2014/main" id="{31482CE0-7AA7-4FC7-A042-25962C3C7AB7}"/>
                  </a:ext>
                </a:extLst>
              </p:cNvPr>
              <p:cNvCxnSpPr>
                <a:cxnSpLocks noChangeShapeType="1"/>
              </p:cNvCxnSpPr>
              <p:nvPr/>
            </p:nvCxnSpPr>
            <p:spPr bwMode="auto">
              <a:xfrm rot="5400000">
                <a:off x="8136484"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6">
                <a:extLst>
                  <a:ext uri="{FF2B5EF4-FFF2-40B4-BE49-F238E27FC236}">
                    <a16:creationId xmlns:a16="http://schemas.microsoft.com/office/drawing/2014/main" id="{C06837ED-2502-4764-BE2F-F58F570471EF}"/>
                  </a:ext>
                </a:extLst>
              </p:cNvPr>
              <p:cNvCxnSpPr>
                <a:cxnSpLocks noChangeShapeType="1"/>
              </p:cNvCxnSpPr>
              <p:nvPr/>
            </p:nvCxnSpPr>
            <p:spPr bwMode="auto">
              <a:xfrm rot="5400000">
                <a:off x="8317459"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6">
                <a:extLst>
                  <a:ext uri="{FF2B5EF4-FFF2-40B4-BE49-F238E27FC236}">
                    <a16:creationId xmlns:a16="http://schemas.microsoft.com/office/drawing/2014/main" id="{508BE678-45AE-4965-A13D-27D403FAC2CF}"/>
                  </a:ext>
                </a:extLst>
              </p:cNvPr>
              <p:cNvCxnSpPr>
                <a:cxnSpLocks noChangeShapeType="1"/>
              </p:cNvCxnSpPr>
              <p:nvPr/>
            </p:nvCxnSpPr>
            <p:spPr bwMode="auto">
              <a:xfrm rot="5400000">
                <a:off x="8496846"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 name="Gerade Verbindung 6">
              <a:extLst>
                <a:ext uri="{FF2B5EF4-FFF2-40B4-BE49-F238E27FC236}">
                  <a16:creationId xmlns:a16="http://schemas.microsoft.com/office/drawing/2014/main" id="{DA6E27E9-58BB-46FD-942B-363051074DE6}"/>
                </a:ext>
              </a:extLst>
            </p:cNvPr>
            <p:cNvCxnSpPr>
              <a:cxnSpLocks noChangeShapeType="1"/>
            </p:cNvCxnSpPr>
            <p:nvPr/>
          </p:nvCxnSpPr>
          <p:spPr bwMode="auto">
            <a:xfrm rot="5400000">
              <a:off x="10712480" y="1282432"/>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6">
              <a:extLst>
                <a:ext uri="{FF2B5EF4-FFF2-40B4-BE49-F238E27FC236}">
                  <a16:creationId xmlns:a16="http://schemas.microsoft.com/office/drawing/2014/main" id="{1B980786-7E59-481C-91A6-3138E48DCF40}"/>
                </a:ext>
              </a:extLst>
            </p:cNvPr>
            <p:cNvCxnSpPr>
              <a:cxnSpLocks noChangeShapeType="1"/>
            </p:cNvCxnSpPr>
            <p:nvPr/>
          </p:nvCxnSpPr>
          <p:spPr bwMode="auto">
            <a:xfrm rot="5400000">
              <a:off x="10929432" y="1274753"/>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
              <a:extLst>
                <a:ext uri="{FF2B5EF4-FFF2-40B4-BE49-F238E27FC236}">
                  <a16:creationId xmlns:a16="http://schemas.microsoft.com/office/drawing/2014/main" id="{F35D8C15-5DA3-422A-9AFA-4F0F42C087D8}"/>
                </a:ext>
              </a:extLst>
            </p:cNvPr>
            <p:cNvCxnSpPr>
              <a:cxnSpLocks noChangeShapeType="1"/>
            </p:cNvCxnSpPr>
            <p:nvPr/>
          </p:nvCxnSpPr>
          <p:spPr bwMode="auto">
            <a:xfrm rot="5400000">
              <a:off x="11146385" y="1274753"/>
              <a:ext cx="174713"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2" name="Gruppieren 91">
              <a:extLst>
                <a:ext uri="{FF2B5EF4-FFF2-40B4-BE49-F238E27FC236}">
                  <a16:creationId xmlns:a16="http://schemas.microsoft.com/office/drawing/2014/main" id="{C28834CB-B7E8-4E94-97C7-3C79F37EC68C}"/>
                </a:ext>
              </a:extLst>
            </p:cNvPr>
            <p:cNvGrpSpPr>
              <a:grpSpLocks/>
            </p:cNvGrpSpPr>
            <p:nvPr/>
          </p:nvGrpSpPr>
          <p:grpSpPr bwMode="auto">
            <a:xfrm>
              <a:off x="11235662" y="1095240"/>
              <a:ext cx="871649" cy="347507"/>
              <a:chOff x="7848352" y="1035075"/>
              <a:chExt cx="720725" cy="287338"/>
            </a:xfrm>
          </p:grpSpPr>
          <p:cxnSp>
            <p:nvCxnSpPr>
              <p:cNvPr id="64" name="Gerade Verbindung 6">
                <a:extLst>
                  <a:ext uri="{FF2B5EF4-FFF2-40B4-BE49-F238E27FC236}">
                    <a16:creationId xmlns:a16="http://schemas.microsoft.com/office/drawing/2014/main" id="{C75F84BC-C96E-479C-ADFB-A2E4D94F23C5}"/>
                  </a:ext>
                </a:extLst>
              </p:cNvPr>
              <p:cNvCxnSpPr>
                <a:cxnSpLocks noChangeShapeType="1"/>
              </p:cNvCxnSpPr>
              <p:nvPr/>
            </p:nvCxnSpPr>
            <p:spPr bwMode="auto">
              <a:xfrm rot="5400000">
                <a:off x="7884071" y="1178744"/>
                <a:ext cx="287338"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
                <a:extLst>
                  <a:ext uri="{FF2B5EF4-FFF2-40B4-BE49-F238E27FC236}">
                    <a16:creationId xmlns:a16="http://schemas.microsoft.com/office/drawing/2014/main" id="{77FCCC84-B7E6-48F4-A10E-DAAE4E3FB8AE}"/>
                  </a:ext>
                </a:extLst>
              </p:cNvPr>
              <p:cNvCxnSpPr>
                <a:cxnSpLocks noChangeShapeType="1"/>
              </p:cNvCxnSpPr>
              <p:nvPr/>
            </p:nvCxnSpPr>
            <p:spPr bwMode="auto">
              <a:xfrm rot="5400000">
                <a:off x="7776121"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
                <a:extLst>
                  <a:ext uri="{FF2B5EF4-FFF2-40B4-BE49-F238E27FC236}">
                    <a16:creationId xmlns:a16="http://schemas.microsoft.com/office/drawing/2014/main" id="{EAE0CC3A-8773-4768-A701-12D62C406541}"/>
                  </a:ext>
                </a:extLst>
              </p:cNvPr>
              <p:cNvCxnSpPr>
                <a:cxnSpLocks noChangeShapeType="1"/>
              </p:cNvCxnSpPr>
              <p:nvPr/>
            </p:nvCxnSpPr>
            <p:spPr bwMode="auto">
              <a:xfrm rot="5400000">
                <a:off x="8136484"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
                <a:extLst>
                  <a:ext uri="{FF2B5EF4-FFF2-40B4-BE49-F238E27FC236}">
                    <a16:creationId xmlns:a16="http://schemas.microsoft.com/office/drawing/2014/main" id="{155251D0-1158-4FB4-8DE5-8E0B3E77B8C1}"/>
                  </a:ext>
                </a:extLst>
              </p:cNvPr>
              <p:cNvCxnSpPr>
                <a:cxnSpLocks noChangeShapeType="1"/>
              </p:cNvCxnSpPr>
              <p:nvPr/>
            </p:nvCxnSpPr>
            <p:spPr bwMode="auto">
              <a:xfrm rot="5400000">
                <a:off x="8317459"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
                <a:extLst>
                  <a:ext uri="{FF2B5EF4-FFF2-40B4-BE49-F238E27FC236}">
                    <a16:creationId xmlns:a16="http://schemas.microsoft.com/office/drawing/2014/main" id="{1F1A6D1B-5F38-4138-A3A3-2FA6B2E18434}"/>
                  </a:ext>
                </a:extLst>
              </p:cNvPr>
              <p:cNvCxnSpPr>
                <a:cxnSpLocks noChangeShapeType="1"/>
              </p:cNvCxnSpPr>
              <p:nvPr/>
            </p:nvCxnSpPr>
            <p:spPr bwMode="auto">
              <a:xfrm rot="5400000">
                <a:off x="8496846" y="1178744"/>
                <a:ext cx="144462" cy="0"/>
              </a:xfrm>
              <a:prstGeom prst="line">
                <a:avLst/>
              </a:prstGeom>
              <a:noFill/>
              <a:ln w="8890" algn="ctr">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3" name="Rechteck 62">
              <a:extLst>
                <a:ext uri="{FF2B5EF4-FFF2-40B4-BE49-F238E27FC236}">
                  <a16:creationId xmlns:a16="http://schemas.microsoft.com/office/drawing/2014/main" id="{AE38772C-7DC8-4DE2-AB9D-EB33C2B0A96D}"/>
                </a:ext>
              </a:extLst>
            </p:cNvPr>
            <p:cNvSpPr/>
            <p:nvPr/>
          </p:nvSpPr>
          <p:spPr>
            <a:xfrm>
              <a:off x="0" y="835418"/>
              <a:ext cx="12191573" cy="82365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4" name="Gerade Verbindung 6">
            <a:extLst>
              <a:ext uri="{FF2B5EF4-FFF2-40B4-BE49-F238E27FC236}">
                <a16:creationId xmlns:a16="http://schemas.microsoft.com/office/drawing/2014/main" id="{D65C48BD-3FDF-4BB6-94F7-FF72D4869FFD}"/>
              </a:ext>
            </a:extLst>
          </p:cNvPr>
          <p:cNvCxnSpPr>
            <a:cxnSpLocks noChangeShapeType="1"/>
          </p:cNvCxnSpPr>
          <p:nvPr/>
        </p:nvCxnSpPr>
        <p:spPr bwMode="auto">
          <a:xfrm>
            <a:off x="788725" y="1303576"/>
            <a:ext cx="0" cy="1345872"/>
          </a:xfrm>
          <a:prstGeom prst="line">
            <a:avLst/>
          </a:prstGeom>
          <a:noFill/>
          <a:ln w="12700" algn="ctr">
            <a:solidFill>
              <a:srgbClr val="0072B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feld 74">
            <a:extLst>
              <a:ext uri="{FF2B5EF4-FFF2-40B4-BE49-F238E27FC236}">
                <a16:creationId xmlns:a16="http://schemas.microsoft.com/office/drawing/2014/main" id="{1CF6F4E0-DFE6-4697-B8B2-818D204E215B}"/>
              </a:ext>
            </a:extLst>
          </p:cNvPr>
          <p:cNvSpPr txBox="1"/>
          <p:nvPr/>
        </p:nvSpPr>
        <p:spPr>
          <a:xfrm>
            <a:off x="841725" y="2463799"/>
            <a:ext cx="2932496" cy="369332"/>
          </a:xfrm>
          <a:prstGeom prst="rect">
            <a:avLst/>
          </a:prstGeom>
          <a:noFill/>
        </p:spPr>
        <p:txBody>
          <a:bodyPr wrap="square" rtlCol="0">
            <a:spAutoFit/>
          </a:bodyPr>
          <a:lstStyle/>
          <a:p>
            <a:r>
              <a:rPr b="1">
                <a:solidFill>
                  <a:schemeClr val="accent2"/>
                </a:solidFill>
              </a:rPr>
              <a:t>2019-10-01</a:t>
            </a:r>
          </a:p>
        </p:txBody>
      </p:sp>
      <p:sp>
        <p:nvSpPr>
          <p:cNvPr id="76" name="Textfeld 75">
            <a:extLst>
              <a:ext uri="{FF2B5EF4-FFF2-40B4-BE49-F238E27FC236}">
                <a16:creationId xmlns:a16="http://schemas.microsoft.com/office/drawing/2014/main" id="{86D81B74-FB5C-4F9F-9FA8-33DC03021C8C}"/>
              </a:ext>
            </a:extLst>
          </p:cNvPr>
          <p:cNvSpPr txBox="1"/>
          <p:nvPr/>
        </p:nvSpPr>
        <p:spPr>
          <a:xfrm>
            <a:off x="877436" y="2897890"/>
            <a:ext cx="3394455" cy="646331"/>
          </a:xfrm>
          <a:prstGeom prst="rect">
            <a:avLst/>
          </a:prstGeom>
          <a:noFill/>
        </p:spPr>
        <p:txBody>
          <a:bodyPr wrap="square" rtlCol="0">
            <a:spAutoFit/>
          </a:bodyPr>
          <a:lstStyle/>
          <a:p>
            <a:r>
              <a:t>P2 – P4 </a:t>
            </a:r>
            <a:br/>
            <a:r>
              <a:t>PH(Q)3 – PH(Q)4</a:t>
            </a:r>
          </a:p>
        </p:txBody>
      </p:sp>
      <p:sp>
        <p:nvSpPr>
          <p:cNvPr id="77" name="Textfeld 76">
            <a:extLst>
              <a:ext uri="{FF2B5EF4-FFF2-40B4-BE49-F238E27FC236}">
                <a16:creationId xmlns:a16="http://schemas.microsoft.com/office/drawing/2014/main" id="{1B030326-C4F5-44F9-B559-2D086F765EE4}"/>
              </a:ext>
            </a:extLst>
          </p:cNvPr>
          <p:cNvSpPr txBox="1"/>
          <p:nvPr/>
        </p:nvSpPr>
        <p:spPr>
          <a:xfrm>
            <a:off x="2822876" y="2449523"/>
            <a:ext cx="2932496" cy="369332"/>
          </a:xfrm>
          <a:prstGeom prst="rect">
            <a:avLst/>
          </a:prstGeom>
          <a:noFill/>
        </p:spPr>
        <p:txBody>
          <a:bodyPr wrap="square" rtlCol="0">
            <a:spAutoFit/>
          </a:bodyPr>
          <a:lstStyle/>
          <a:p>
            <a:r>
              <a:rPr b="1">
                <a:solidFill>
                  <a:schemeClr val="accent2"/>
                </a:solidFill>
              </a:rPr>
              <a:t>2020-03-01</a:t>
            </a:r>
          </a:p>
        </p:txBody>
      </p:sp>
      <p:cxnSp>
        <p:nvCxnSpPr>
          <p:cNvPr id="78" name="Gerade Verbindung 6">
            <a:extLst>
              <a:ext uri="{FF2B5EF4-FFF2-40B4-BE49-F238E27FC236}">
                <a16:creationId xmlns:a16="http://schemas.microsoft.com/office/drawing/2014/main" id="{4C55283F-49E3-40CF-B751-A70B883EF04D}"/>
              </a:ext>
            </a:extLst>
          </p:cNvPr>
          <p:cNvCxnSpPr>
            <a:cxnSpLocks noChangeShapeType="1"/>
          </p:cNvCxnSpPr>
          <p:nvPr/>
        </p:nvCxnSpPr>
        <p:spPr bwMode="auto">
          <a:xfrm>
            <a:off x="2738119" y="1292693"/>
            <a:ext cx="0" cy="1345872"/>
          </a:xfrm>
          <a:prstGeom prst="line">
            <a:avLst/>
          </a:prstGeom>
          <a:noFill/>
          <a:ln w="12700" algn="ctr">
            <a:solidFill>
              <a:srgbClr val="0072B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feld 78">
            <a:extLst>
              <a:ext uri="{FF2B5EF4-FFF2-40B4-BE49-F238E27FC236}">
                <a16:creationId xmlns:a16="http://schemas.microsoft.com/office/drawing/2014/main" id="{9A654B27-A988-4B80-8DE5-51ADB40B18BC}"/>
              </a:ext>
            </a:extLst>
          </p:cNvPr>
          <p:cNvSpPr txBox="1"/>
          <p:nvPr/>
        </p:nvSpPr>
        <p:spPr>
          <a:xfrm>
            <a:off x="2822876" y="2884099"/>
            <a:ext cx="3394455" cy="646331"/>
          </a:xfrm>
          <a:prstGeom prst="rect">
            <a:avLst/>
          </a:prstGeom>
          <a:noFill/>
        </p:spPr>
        <p:txBody>
          <a:bodyPr wrap="square" rtlCol="0">
            <a:spAutoFit/>
          </a:bodyPr>
          <a:lstStyle/>
          <a:p>
            <a:r>
              <a:t>P5 – P7 </a:t>
            </a:r>
            <a:br/>
            <a:r>
              <a:t>PH(Q)5 – PH(Q)7</a:t>
            </a:r>
          </a:p>
        </p:txBody>
      </p:sp>
      <p:cxnSp>
        <p:nvCxnSpPr>
          <p:cNvPr id="80" name="Gerade Verbindung 6">
            <a:extLst>
              <a:ext uri="{FF2B5EF4-FFF2-40B4-BE49-F238E27FC236}">
                <a16:creationId xmlns:a16="http://schemas.microsoft.com/office/drawing/2014/main" id="{43024478-1FB9-421F-B424-EBCE1C34D8C4}"/>
              </a:ext>
            </a:extLst>
          </p:cNvPr>
          <p:cNvCxnSpPr>
            <a:cxnSpLocks noChangeShapeType="1"/>
          </p:cNvCxnSpPr>
          <p:nvPr/>
        </p:nvCxnSpPr>
        <p:spPr bwMode="auto">
          <a:xfrm>
            <a:off x="4597594" y="1292693"/>
            <a:ext cx="0" cy="1345872"/>
          </a:xfrm>
          <a:prstGeom prst="line">
            <a:avLst/>
          </a:prstGeom>
          <a:noFill/>
          <a:ln w="12700" algn="ctr">
            <a:solidFill>
              <a:srgbClr val="0072B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Inhaltsplatzhalter 2">
            <a:extLst>
              <a:ext uri="{FF2B5EF4-FFF2-40B4-BE49-F238E27FC236}">
                <a16:creationId xmlns:a16="http://schemas.microsoft.com/office/drawing/2014/main" id="{4AA32FD8-37A9-4598-837A-0B882FF08E51}"/>
              </a:ext>
            </a:extLst>
          </p:cNvPr>
          <p:cNvSpPr txBox="1">
            <a:spLocks/>
          </p:cNvSpPr>
          <p:nvPr/>
        </p:nvSpPr>
        <p:spPr>
          <a:xfrm>
            <a:off x="496554" y="3923258"/>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The delivery times for the G3 planetary gear units </a:t>
            </a:r>
            <a:br/>
            <a:r>
              <a:t>are the same as for those of the G2.</a:t>
            </a:r>
          </a:p>
          <a:p>
            <a:pPr marL="0" indent="0">
              <a:buFont typeface="Arial" panose="020B0604020202020204" pitchFamily="34" charset="0"/>
              <a:buNone/>
            </a:pPr>
            <a:endParaRPr lang="de-DE" dirty="0"/>
          </a:p>
          <a:p>
            <a:pPr marL="0" indent="0">
              <a:buFont typeface="Arial" panose="020B0604020202020204" pitchFamily="34" charset="0"/>
              <a:buNone/>
            </a:pPr>
            <a:r>
              <a:rPr b="1">
                <a:solidFill>
                  <a:schemeClr val="accent3"/>
                </a:solidFill>
              </a:rPr>
              <a:t>When will you make the switch?</a:t>
            </a: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85" name="Textfeld 84">
            <a:extLst>
              <a:ext uri="{FF2B5EF4-FFF2-40B4-BE49-F238E27FC236}">
                <a16:creationId xmlns:a16="http://schemas.microsoft.com/office/drawing/2014/main" id="{93EFB586-BDCB-4813-80D3-316BF3FCDD28}"/>
              </a:ext>
            </a:extLst>
          </p:cNvPr>
          <p:cNvSpPr txBox="1"/>
          <p:nvPr/>
        </p:nvSpPr>
        <p:spPr>
          <a:xfrm>
            <a:off x="6238332" y="2626632"/>
            <a:ext cx="4403558" cy="523220"/>
          </a:xfrm>
          <a:prstGeom prst="rect">
            <a:avLst/>
          </a:prstGeom>
          <a:noFill/>
        </p:spPr>
        <p:txBody>
          <a:bodyPr wrap="square" rtlCol="0">
            <a:spAutoFit/>
          </a:bodyPr>
          <a:lstStyle/>
          <a:p>
            <a:r>
              <a:rPr>
                <a:solidFill>
                  <a:schemeClr val="bg1"/>
                </a:solidFill>
                <a:highlight>
                  <a:srgbClr val="A3A62C"/>
                </a:highlight>
                <a:latin typeface="Exo 2"/>
              </a:rPr>
              <a:t> </a:t>
            </a:r>
            <a:r>
              <a:rPr sz="2800">
                <a:solidFill>
                  <a:schemeClr val="bg1"/>
                </a:solidFill>
                <a:highlight>
                  <a:srgbClr val="A3A62C"/>
                </a:highlight>
                <a:latin typeface="Exo 2"/>
              </a:rPr>
              <a:t>THAN JUST A GEARBOX</a:t>
            </a:r>
            <a:r>
              <a:rPr sz="2800">
                <a:solidFill>
                  <a:srgbClr val="A3A62C"/>
                </a:solidFill>
                <a:highlight>
                  <a:srgbClr val="A3A62C"/>
                </a:highlight>
                <a:latin typeface="Exo 2"/>
              </a:rPr>
              <a:t>.</a:t>
            </a:r>
            <a:r>
              <a:rPr sz="2800">
                <a:solidFill>
                  <a:schemeClr val="bg1"/>
                </a:solidFill>
                <a:highlight>
                  <a:srgbClr val="A3A62C"/>
                </a:highlight>
                <a:latin typeface="Exo 2"/>
              </a:rPr>
              <a:t>  </a:t>
            </a:r>
            <a:endParaRPr lang="de-DE" dirty="0">
              <a:solidFill>
                <a:schemeClr val="bg1"/>
              </a:solidFill>
              <a:highlight>
                <a:srgbClr val="A3A62C"/>
              </a:highlight>
              <a:latin typeface="Exo 2" panose="00000500000000000000" pitchFamily="2" charset="0"/>
            </a:endParaRPr>
          </a:p>
        </p:txBody>
      </p:sp>
      <p:sp>
        <p:nvSpPr>
          <p:cNvPr id="86" name="Textfeld 85">
            <a:extLst>
              <a:ext uri="{FF2B5EF4-FFF2-40B4-BE49-F238E27FC236}">
                <a16:creationId xmlns:a16="http://schemas.microsoft.com/office/drawing/2014/main" id="{4E3F840F-73A5-4385-9762-B2B9AF3DBD79}"/>
              </a:ext>
            </a:extLst>
          </p:cNvPr>
          <p:cNvSpPr txBox="1"/>
          <p:nvPr/>
        </p:nvSpPr>
        <p:spPr>
          <a:xfrm>
            <a:off x="6238332" y="1906715"/>
            <a:ext cx="2153652" cy="707886"/>
          </a:xfrm>
          <a:prstGeom prst="rect">
            <a:avLst/>
          </a:prstGeom>
          <a:noFill/>
        </p:spPr>
        <p:txBody>
          <a:bodyPr wrap="square" rtlCol="0">
            <a:spAutoFit/>
          </a:bodyPr>
          <a:lstStyle/>
          <a:p>
            <a:r>
              <a:rPr>
                <a:solidFill>
                  <a:schemeClr val="bg1"/>
                </a:solidFill>
                <a:highlight>
                  <a:srgbClr val="A3A62C"/>
                </a:highlight>
                <a:latin typeface="Exo 2"/>
              </a:rPr>
              <a:t> </a:t>
            </a:r>
            <a:r>
              <a:rPr sz="4000">
                <a:solidFill>
                  <a:schemeClr val="bg1"/>
                </a:solidFill>
                <a:highlight>
                  <a:srgbClr val="A3A62C"/>
                </a:highlight>
                <a:latin typeface="Exo 2"/>
              </a:rPr>
              <a:t>MORE</a:t>
            </a:r>
            <a:r>
              <a:rPr sz="4000">
                <a:solidFill>
                  <a:srgbClr val="A3A62C"/>
                </a:solidFill>
                <a:highlight>
                  <a:srgbClr val="A3A62C"/>
                </a:highlight>
                <a:latin typeface="Exo 2"/>
              </a:rPr>
              <a:t>.</a:t>
            </a:r>
            <a:r>
              <a:rPr sz="4000">
                <a:solidFill>
                  <a:schemeClr val="bg1"/>
                </a:solidFill>
                <a:highlight>
                  <a:srgbClr val="A3A62C"/>
                </a:highlight>
                <a:latin typeface="Exo 2"/>
              </a:rPr>
              <a:t>  </a:t>
            </a:r>
            <a:endParaRPr lang="de-DE" dirty="0">
              <a:solidFill>
                <a:schemeClr val="bg1"/>
              </a:solidFill>
              <a:highlight>
                <a:srgbClr val="A3A62C"/>
              </a:highlight>
              <a:latin typeface="Exo 2" panose="00000500000000000000" pitchFamily="2" charset="0"/>
            </a:endParaRPr>
          </a:p>
        </p:txBody>
      </p:sp>
      <p:sp>
        <p:nvSpPr>
          <p:cNvPr id="81" name="Textfeld 80">
            <a:extLst>
              <a:ext uri="{FF2B5EF4-FFF2-40B4-BE49-F238E27FC236}">
                <a16:creationId xmlns:a16="http://schemas.microsoft.com/office/drawing/2014/main" id="{0B83DB52-9307-4EA4-9530-632DEADE8437}"/>
              </a:ext>
            </a:extLst>
          </p:cNvPr>
          <p:cNvSpPr txBox="1"/>
          <p:nvPr/>
        </p:nvSpPr>
        <p:spPr>
          <a:xfrm>
            <a:off x="4641745" y="2449523"/>
            <a:ext cx="2932496" cy="369332"/>
          </a:xfrm>
          <a:prstGeom prst="rect">
            <a:avLst/>
          </a:prstGeom>
          <a:noFill/>
        </p:spPr>
        <p:txBody>
          <a:bodyPr wrap="square" rtlCol="0">
            <a:spAutoFit/>
          </a:bodyPr>
          <a:lstStyle/>
          <a:p>
            <a:r>
              <a:rPr b="1">
                <a:solidFill>
                  <a:schemeClr val="accent2"/>
                </a:solidFill>
              </a:rPr>
              <a:t>2020-05-01</a:t>
            </a:r>
          </a:p>
        </p:txBody>
      </p:sp>
      <p:sp>
        <p:nvSpPr>
          <p:cNvPr id="82" name="Textfeld 81">
            <a:extLst>
              <a:ext uri="{FF2B5EF4-FFF2-40B4-BE49-F238E27FC236}">
                <a16:creationId xmlns:a16="http://schemas.microsoft.com/office/drawing/2014/main" id="{61C16A1A-498A-4219-BEEB-C8BB2365AB2D}"/>
              </a:ext>
            </a:extLst>
          </p:cNvPr>
          <p:cNvSpPr txBox="1"/>
          <p:nvPr/>
        </p:nvSpPr>
        <p:spPr>
          <a:xfrm>
            <a:off x="4641745" y="2884099"/>
            <a:ext cx="3394455" cy="646331"/>
          </a:xfrm>
          <a:prstGeom prst="rect">
            <a:avLst/>
          </a:prstGeom>
          <a:noFill/>
        </p:spPr>
        <p:txBody>
          <a:bodyPr wrap="square" rtlCol="0">
            <a:spAutoFit/>
          </a:bodyPr>
          <a:lstStyle/>
          <a:p>
            <a:r>
              <a:t>P8 – P9 </a:t>
            </a:r>
            <a:br/>
            <a:r>
              <a:t>PH(Q)8</a:t>
            </a:r>
          </a:p>
        </p:txBody>
      </p:sp>
    </p:spTree>
    <p:extLst>
      <p:ext uri="{BB962C8B-B14F-4D97-AF65-F5344CB8AC3E}">
        <p14:creationId xmlns:p14="http://schemas.microsoft.com/office/powerpoint/2010/main" val="223052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9" grpId="0"/>
      <p:bldP spid="83" grpId="0"/>
      <p:bldP spid="81"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Up to 59.5% greater </a:t>
            </a:r>
            <a:br/>
            <a:r>
              <a:t>acceleration torque.</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More PERFORMANCE: Acceleration torque</a:t>
            </a:r>
          </a:p>
        </p:txBody>
      </p:sp>
      <p:pic>
        <p:nvPicPr>
          <p:cNvPr id="8" name="Grafik 7">
            <a:extLst>
              <a:ext uri="{FF2B5EF4-FFF2-40B4-BE49-F238E27FC236}">
                <a16:creationId xmlns:a16="http://schemas.microsoft.com/office/drawing/2014/main" id="{69A63908-D6AC-4CC2-B287-A2B058149490}"/>
              </a:ext>
            </a:extLst>
          </p:cNvPr>
          <p:cNvPicPr>
            <a:picLocks noChangeAspect="1"/>
          </p:cNvPicPr>
          <p:nvPr/>
        </p:nvPicPr>
        <p:blipFill>
          <a:blip r:embed="rId3"/>
          <a:srcRect/>
          <a:stretch/>
        </p:blipFill>
        <p:spPr>
          <a:xfrm>
            <a:off x="602139" y="3592561"/>
            <a:ext cx="2948932" cy="2768156"/>
          </a:xfrm>
          <a:prstGeom prst="rect">
            <a:avLst/>
          </a:prstGeom>
        </p:spPr>
      </p:pic>
      <p:pic>
        <p:nvPicPr>
          <p:cNvPr id="5" name="Grafik 4">
            <a:extLst>
              <a:ext uri="{FF2B5EF4-FFF2-40B4-BE49-F238E27FC236}">
                <a16:creationId xmlns:a16="http://schemas.microsoft.com/office/drawing/2014/main" id="{1D61CF1E-429E-41F6-9107-A2D3B4BBC1CA}"/>
              </a:ext>
            </a:extLst>
          </p:cNvPr>
          <p:cNvPicPr>
            <a:picLocks noChangeAspect="1"/>
          </p:cNvPicPr>
          <p:nvPr/>
        </p:nvPicPr>
        <p:blipFill>
          <a:blip r:embed="rId4"/>
          <a:stretch>
            <a:fillRect/>
          </a:stretch>
        </p:blipFill>
        <p:spPr>
          <a:xfrm>
            <a:off x="4326328" y="1282172"/>
            <a:ext cx="7424928" cy="5009347"/>
          </a:xfrm>
          <a:prstGeom prst="rect">
            <a:avLst/>
          </a:prstGeom>
        </p:spPr>
      </p:pic>
      <p:sp>
        <p:nvSpPr>
          <p:cNvPr id="3" name="Rechteck 2">
            <a:extLst>
              <a:ext uri="{FF2B5EF4-FFF2-40B4-BE49-F238E27FC236}">
                <a16:creationId xmlns:a16="http://schemas.microsoft.com/office/drawing/2014/main" id="{579D0148-4B9A-42F8-B9AF-566138CDA9E7}"/>
              </a:ext>
            </a:extLst>
          </p:cNvPr>
          <p:cNvSpPr/>
          <p:nvPr/>
        </p:nvSpPr>
        <p:spPr>
          <a:xfrm>
            <a:off x="5391150" y="1348847"/>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97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677373B-533C-472E-A495-40A6BEDD9D46}"/>
              </a:ext>
            </a:extLst>
          </p:cNvPr>
          <p:cNvPicPr>
            <a:picLocks noChangeAspect="1"/>
          </p:cNvPicPr>
          <p:nvPr/>
        </p:nvPicPr>
        <p:blipFill>
          <a:blip r:embed="rId3"/>
          <a:stretch>
            <a:fillRect/>
          </a:stretch>
        </p:blipFill>
        <p:spPr>
          <a:xfrm>
            <a:off x="4526428" y="1463737"/>
            <a:ext cx="7173278" cy="4890135"/>
          </a:xfrm>
          <a:prstGeom prst="rect">
            <a:avLst/>
          </a:prstGeom>
        </p:spPr>
      </p:pic>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Up to 66.7% higher</a:t>
            </a:r>
            <a:br/>
            <a:r>
              <a:t>nominal torque.</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More PERFORMANCE: Nominal torque</a:t>
            </a:r>
          </a:p>
        </p:txBody>
      </p:sp>
      <p:pic>
        <p:nvPicPr>
          <p:cNvPr id="10" name="Grafik 9">
            <a:extLst>
              <a:ext uri="{FF2B5EF4-FFF2-40B4-BE49-F238E27FC236}">
                <a16:creationId xmlns:a16="http://schemas.microsoft.com/office/drawing/2014/main" id="{F54C0074-8E95-47F0-AB78-B4FFAC909FAB}"/>
              </a:ext>
            </a:extLst>
          </p:cNvPr>
          <p:cNvPicPr>
            <a:picLocks noChangeAspect="1"/>
          </p:cNvPicPr>
          <p:nvPr/>
        </p:nvPicPr>
        <p:blipFill>
          <a:blip r:embed="rId4"/>
          <a:srcRect/>
          <a:stretch/>
        </p:blipFill>
        <p:spPr>
          <a:xfrm>
            <a:off x="602139" y="3592561"/>
            <a:ext cx="2948932" cy="2768156"/>
          </a:xfrm>
          <a:prstGeom prst="rect">
            <a:avLst/>
          </a:prstGeom>
        </p:spPr>
      </p:pic>
      <p:sp>
        <p:nvSpPr>
          <p:cNvPr id="8" name="Rechteck 7">
            <a:extLst>
              <a:ext uri="{FF2B5EF4-FFF2-40B4-BE49-F238E27FC236}">
                <a16:creationId xmlns:a16="http://schemas.microsoft.com/office/drawing/2014/main" id="{D0885C8A-7996-43EF-92B2-36F5C0B52EFC}"/>
              </a:ext>
            </a:extLst>
          </p:cNvPr>
          <p:cNvSpPr/>
          <p:nvPr/>
        </p:nvSpPr>
        <p:spPr>
          <a:xfrm>
            <a:off x="5391150" y="1558397"/>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7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1FB936D6-CDEA-4675-A8C4-B33A06B4FA4A}"/>
              </a:ext>
            </a:extLst>
          </p:cNvPr>
          <p:cNvPicPr>
            <a:picLocks noChangeAspect="1"/>
          </p:cNvPicPr>
          <p:nvPr/>
        </p:nvPicPr>
        <p:blipFill>
          <a:blip r:embed="rId3"/>
          <a:stretch>
            <a:fillRect/>
          </a:stretch>
        </p:blipFill>
        <p:spPr>
          <a:xfrm>
            <a:off x="4536222" y="1480842"/>
            <a:ext cx="7165181" cy="4910880"/>
          </a:xfrm>
          <a:prstGeom prst="rect">
            <a:avLst/>
          </a:prstGeom>
        </p:spPr>
      </p:pic>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Up to 57.5% higher </a:t>
            </a:r>
            <a:br/>
            <a:r>
              <a:t>emergency-off torque.</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More PERFORMANCE: Emergency-off torque</a:t>
            </a:r>
          </a:p>
        </p:txBody>
      </p:sp>
      <p:pic>
        <p:nvPicPr>
          <p:cNvPr id="11" name="Grafik 10">
            <a:extLst>
              <a:ext uri="{FF2B5EF4-FFF2-40B4-BE49-F238E27FC236}">
                <a16:creationId xmlns:a16="http://schemas.microsoft.com/office/drawing/2014/main" id="{CEE734D2-2743-489F-9622-96A30B624703}"/>
              </a:ext>
            </a:extLst>
          </p:cNvPr>
          <p:cNvPicPr>
            <a:picLocks noChangeAspect="1"/>
          </p:cNvPicPr>
          <p:nvPr/>
        </p:nvPicPr>
        <p:blipFill>
          <a:blip r:embed="rId4"/>
          <a:srcRect/>
          <a:stretch/>
        </p:blipFill>
        <p:spPr>
          <a:xfrm>
            <a:off x="602139" y="3592561"/>
            <a:ext cx="2948932" cy="2768156"/>
          </a:xfrm>
          <a:prstGeom prst="rect">
            <a:avLst/>
          </a:prstGeom>
        </p:spPr>
      </p:pic>
      <p:sp>
        <p:nvSpPr>
          <p:cNvPr id="8" name="Rechteck 7">
            <a:extLst>
              <a:ext uri="{FF2B5EF4-FFF2-40B4-BE49-F238E27FC236}">
                <a16:creationId xmlns:a16="http://schemas.microsoft.com/office/drawing/2014/main" id="{7AE7E3BB-559D-4F7C-8E83-B70F121FEDD8}"/>
              </a:ext>
            </a:extLst>
          </p:cNvPr>
          <p:cNvSpPr/>
          <p:nvPr/>
        </p:nvSpPr>
        <p:spPr>
          <a:xfrm>
            <a:off x="5391150" y="1586972"/>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971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4B035A8-5C0D-4529-8341-880C50E76394}"/>
              </a:ext>
            </a:extLst>
          </p:cNvPr>
          <p:cNvPicPr>
            <a:picLocks noChangeAspect="1"/>
          </p:cNvPicPr>
          <p:nvPr/>
        </p:nvPicPr>
        <p:blipFill rotWithShape="1">
          <a:blip r:embed="rId3"/>
          <a:srcRect l="689"/>
          <a:stretch/>
        </p:blipFill>
        <p:spPr>
          <a:xfrm>
            <a:off x="4582928" y="1425545"/>
            <a:ext cx="7071165" cy="4822034"/>
          </a:xfrm>
          <a:prstGeom prst="rect">
            <a:avLst/>
          </a:prstGeom>
        </p:spPr>
      </p:pic>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chemeClr val="accent3"/>
              </a:buClr>
              <a:buNone/>
            </a:pPr>
            <a:r>
              <a:rPr dirty="0"/>
              <a:t>Increased input speed</a:t>
            </a:r>
            <a:endParaRPr lang="de-DE" dirty="0"/>
          </a:p>
          <a:p>
            <a:pPr marL="285750" indent="-285750">
              <a:spcBef>
                <a:spcPts val="600"/>
              </a:spcBef>
              <a:buClr>
                <a:schemeClr val="accent3"/>
              </a:buClr>
              <a:buFont typeface="Wingdings" panose="05000000000000000000" pitchFamily="2" charset="2"/>
              <a:buChar char="Ø"/>
            </a:pPr>
            <a:r>
              <a:rPr dirty="0"/>
              <a:t>Up to 33.3% higher input speed </a:t>
            </a:r>
            <a:br>
              <a:rPr lang="de-DE" dirty="0"/>
            </a:br>
            <a:r>
              <a:rPr dirty="0"/>
              <a:t>during cyclic operation.</a:t>
            </a:r>
          </a:p>
          <a:p>
            <a:pPr marL="285750" indent="-285750">
              <a:spcBef>
                <a:spcPts val="600"/>
              </a:spcBef>
              <a:buClr>
                <a:schemeClr val="accent3"/>
              </a:buClr>
              <a:buFont typeface="Wingdings" panose="05000000000000000000" pitchFamily="2" charset="2"/>
              <a:buChar char="Ø"/>
            </a:pPr>
            <a:r>
              <a:rPr dirty="0"/>
              <a:t>Up to 44.7% in continuous </a:t>
            </a:r>
            <a:br>
              <a:rPr lang="de-DE" dirty="0"/>
            </a:br>
            <a:r>
              <a:rPr dirty="0"/>
              <a:t>operation.</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More PERFORMANCE: Input speed</a:t>
            </a:r>
          </a:p>
        </p:txBody>
      </p:sp>
      <p:pic>
        <p:nvPicPr>
          <p:cNvPr id="11" name="Grafik 10">
            <a:extLst>
              <a:ext uri="{FF2B5EF4-FFF2-40B4-BE49-F238E27FC236}">
                <a16:creationId xmlns:a16="http://schemas.microsoft.com/office/drawing/2014/main" id="{CEE734D2-2743-489F-9622-96A30B624703}"/>
              </a:ext>
            </a:extLst>
          </p:cNvPr>
          <p:cNvPicPr>
            <a:picLocks noChangeAspect="1"/>
          </p:cNvPicPr>
          <p:nvPr/>
        </p:nvPicPr>
        <p:blipFill>
          <a:blip r:embed="rId4"/>
          <a:srcRect/>
          <a:stretch/>
        </p:blipFill>
        <p:spPr>
          <a:xfrm>
            <a:off x="602139" y="3592561"/>
            <a:ext cx="2948932" cy="2768156"/>
          </a:xfrm>
          <a:prstGeom prst="rect">
            <a:avLst/>
          </a:prstGeom>
        </p:spPr>
      </p:pic>
      <p:sp>
        <p:nvSpPr>
          <p:cNvPr id="9" name="Rechteck 8">
            <a:extLst>
              <a:ext uri="{FF2B5EF4-FFF2-40B4-BE49-F238E27FC236}">
                <a16:creationId xmlns:a16="http://schemas.microsoft.com/office/drawing/2014/main" id="{32BEE942-8F8D-44B2-9083-8CF8983E6813}"/>
              </a:ext>
            </a:extLst>
          </p:cNvPr>
          <p:cNvSpPr/>
          <p:nvPr/>
        </p:nvSpPr>
        <p:spPr>
          <a:xfrm>
            <a:off x="5391150" y="1548872"/>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395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D43A71F-AB68-4596-B344-503588669BBD}"/>
              </a:ext>
            </a:extLst>
          </p:cNvPr>
          <p:cNvPicPr>
            <a:picLocks noChangeAspect="1"/>
          </p:cNvPicPr>
          <p:nvPr/>
        </p:nvPicPr>
        <p:blipFill>
          <a:blip r:embed="rId3"/>
          <a:stretch>
            <a:fillRect/>
          </a:stretch>
        </p:blipFill>
        <p:spPr>
          <a:xfrm>
            <a:off x="4497009" y="1424789"/>
            <a:ext cx="7157085" cy="4914424"/>
          </a:xfrm>
          <a:prstGeom prst="rect">
            <a:avLst/>
          </a:prstGeom>
        </p:spPr>
      </p:pic>
      <p:sp>
        <p:nvSpPr>
          <p:cNvPr id="7" name="Inhaltsplatzhalter 2">
            <a:extLst>
              <a:ext uri="{FF2B5EF4-FFF2-40B4-BE49-F238E27FC236}">
                <a16:creationId xmlns:a16="http://schemas.microsoft.com/office/drawing/2014/main" id="{C0D6A740-DEC9-4D82-AAA9-D32C7733FB25}"/>
              </a:ext>
            </a:extLst>
          </p:cNvPr>
          <p:cNvSpPr txBox="1">
            <a:spLocks/>
          </p:cNvSpPr>
          <p:nvPr/>
        </p:nvSpPr>
        <p:spPr>
          <a:xfrm>
            <a:off x="537906" y="1463737"/>
            <a:ext cx="11161800" cy="16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accent3"/>
              </a:buClr>
              <a:buFont typeface="Wingdings" panose="05000000000000000000" pitchFamily="2" charset="2"/>
              <a:buChar char="Ø"/>
            </a:pPr>
            <a:r>
              <a:t>Up to 50.1% </a:t>
            </a:r>
            <a:br/>
            <a:r>
              <a:t>greater torsional stiffness. </a:t>
            </a:r>
          </a:p>
          <a:p>
            <a:pPr marL="0" indent="0">
              <a:spcBef>
                <a:spcPts val="600"/>
              </a:spcBef>
              <a:buClr>
                <a:schemeClr val="accent3"/>
              </a:buClr>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6" name="Rechtwinkliges Dreieck 5">
            <a:extLst>
              <a:ext uri="{FF2B5EF4-FFF2-40B4-BE49-F238E27FC236}">
                <a16:creationId xmlns:a16="http://schemas.microsoft.com/office/drawing/2014/main" id="{2D6B4C70-133C-43B7-A27C-C860B0474EF4}"/>
              </a:ext>
            </a:extLst>
          </p:cNvPr>
          <p:cNvSpPr>
            <a:spLocks noChangeAspect="1"/>
          </p:cNvSpPr>
          <p:nvPr/>
        </p:nvSpPr>
        <p:spPr>
          <a:xfrm>
            <a:off x="0" y="3375852"/>
            <a:ext cx="5627686" cy="3585667"/>
          </a:xfrm>
          <a:prstGeom prst="rtTriangle">
            <a:avLst/>
          </a:prstGeom>
          <a:gradFill flip="none" rotWithShape="1">
            <a:gsLst>
              <a:gs pos="0">
                <a:schemeClr val="accent3"/>
              </a:gs>
              <a:gs pos="100000">
                <a:schemeClr val="accent3">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5D7E02A-0D98-49E8-82C6-7F750AB96B12}"/>
              </a:ext>
            </a:extLst>
          </p:cNvPr>
          <p:cNvSpPr>
            <a:spLocks noGrp="1"/>
          </p:cNvSpPr>
          <p:nvPr>
            <p:ph type="title"/>
          </p:nvPr>
        </p:nvSpPr>
        <p:spPr/>
        <p:txBody>
          <a:bodyPr/>
          <a:lstStyle/>
          <a:p>
            <a:r>
              <a:t>More PERFORMANCE: Torsional stiffness</a:t>
            </a:r>
          </a:p>
        </p:txBody>
      </p:sp>
      <p:pic>
        <p:nvPicPr>
          <p:cNvPr id="11" name="Grafik 10">
            <a:extLst>
              <a:ext uri="{FF2B5EF4-FFF2-40B4-BE49-F238E27FC236}">
                <a16:creationId xmlns:a16="http://schemas.microsoft.com/office/drawing/2014/main" id="{CEE734D2-2743-489F-9622-96A30B624703}"/>
              </a:ext>
            </a:extLst>
          </p:cNvPr>
          <p:cNvPicPr>
            <a:picLocks noChangeAspect="1"/>
          </p:cNvPicPr>
          <p:nvPr/>
        </p:nvPicPr>
        <p:blipFill>
          <a:blip r:embed="rId4"/>
          <a:srcRect/>
          <a:stretch/>
        </p:blipFill>
        <p:spPr>
          <a:xfrm>
            <a:off x="602139" y="3592561"/>
            <a:ext cx="2948932" cy="2768156"/>
          </a:xfrm>
          <a:prstGeom prst="rect">
            <a:avLst/>
          </a:prstGeom>
        </p:spPr>
      </p:pic>
      <p:sp>
        <p:nvSpPr>
          <p:cNvPr id="8" name="Rechteck 7">
            <a:extLst>
              <a:ext uri="{FF2B5EF4-FFF2-40B4-BE49-F238E27FC236}">
                <a16:creationId xmlns:a16="http://schemas.microsoft.com/office/drawing/2014/main" id="{23C43647-BD51-4443-8019-0330E7E4AF43}"/>
              </a:ext>
            </a:extLst>
          </p:cNvPr>
          <p:cNvSpPr/>
          <p:nvPr/>
        </p:nvSpPr>
        <p:spPr>
          <a:xfrm>
            <a:off x="5391150" y="1567922"/>
            <a:ext cx="5210175" cy="3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404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2">
            <a:extLst>
              <a:ext uri="{FF2B5EF4-FFF2-40B4-BE49-F238E27FC236}">
                <a16:creationId xmlns:a16="http://schemas.microsoft.com/office/drawing/2014/main" id="{AC43708D-4337-4051-8E6B-EFB80F8B0D03}"/>
              </a:ext>
            </a:extLst>
          </p:cNvPr>
          <p:cNvSpPr txBox="1">
            <a:spLocks/>
          </p:cNvSpPr>
          <p:nvPr/>
        </p:nvSpPr>
        <p:spPr>
          <a:xfrm>
            <a:off x="537906" y="1396276"/>
            <a:ext cx="11161800" cy="553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sz="2400" b="1" dirty="0">
                <a:solidFill>
                  <a:schemeClr val="accent3"/>
                </a:solidFill>
              </a:rPr>
              <a:t>Greater torque!</a:t>
            </a:r>
          </a:p>
          <a:p>
            <a:pPr marL="285750" indent="-285750">
              <a:spcBef>
                <a:spcPts val="600"/>
              </a:spcBef>
              <a:buClr>
                <a:schemeClr val="accent3"/>
              </a:buClr>
              <a:buFont typeface="Wingdings" panose="05000000000000000000" pitchFamily="2" charset="2"/>
              <a:buChar char="Ø"/>
            </a:pPr>
            <a:r>
              <a:rPr dirty="0"/>
              <a:t>Greater torques with wider </a:t>
            </a:r>
            <a:r>
              <a:rPr dirty="0" err="1"/>
              <a:t>toothing</a:t>
            </a:r>
            <a:r>
              <a:rPr dirty="0"/>
              <a:t>. </a:t>
            </a: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285750" indent="-285750">
              <a:spcBef>
                <a:spcPts val="600"/>
              </a:spcBef>
              <a:buClr>
                <a:schemeClr val="accent3"/>
              </a:buClr>
              <a:buFont typeface="Wingdings" panose="05000000000000000000" pitchFamily="2" charset="2"/>
              <a:buChar char="Ø"/>
            </a:pPr>
            <a:endParaRPr lang="de-DE" dirty="0">
              <a:sym typeface="Wingdings" panose="05000000000000000000" pitchFamily="2" charset="2"/>
            </a:endParaRP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More PERFORMANCE for your machine!</a:t>
            </a:r>
          </a:p>
        </p:txBody>
      </p:sp>
      <p:pic>
        <p:nvPicPr>
          <p:cNvPr id="8" name="Grafik 7">
            <a:extLst>
              <a:ext uri="{FF2B5EF4-FFF2-40B4-BE49-F238E27FC236}">
                <a16:creationId xmlns:a16="http://schemas.microsoft.com/office/drawing/2014/main" id="{BDC6306B-F773-4982-A1CE-CC6FF33793A0}"/>
              </a:ext>
            </a:extLst>
          </p:cNvPr>
          <p:cNvPicPr>
            <a:picLocks noChangeAspect="1"/>
          </p:cNvPicPr>
          <p:nvPr/>
        </p:nvPicPr>
        <p:blipFill>
          <a:blip r:embed="rId3"/>
          <a:srcRect/>
          <a:stretch/>
        </p:blipFill>
        <p:spPr>
          <a:xfrm>
            <a:off x="45613" y="4469766"/>
            <a:ext cx="3740990" cy="2807410"/>
          </a:xfrm>
          <a:prstGeom prst="rect">
            <a:avLst/>
          </a:prstGeom>
        </p:spPr>
      </p:pic>
      <p:grpSp>
        <p:nvGrpSpPr>
          <p:cNvPr id="9" name="Gruppieren 8">
            <a:extLst>
              <a:ext uri="{FF2B5EF4-FFF2-40B4-BE49-F238E27FC236}">
                <a16:creationId xmlns:a16="http://schemas.microsoft.com/office/drawing/2014/main" id="{8AAA85E2-548A-4B44-95C7-8477FA2788D1}"/>
              </a:ext>
            </a:extLst>
          </p:cNvPr>
          <p:cNvGrpSpPr>
            <a:grpSpLocks noChangeAspect="1"/>
          </p:cNvGrpSpPr>
          <p:nvPr/>
        </p:nvGrpSpPr>
        <p:grpSpPr>
          <a:xfrm>
            <a:off x="803275" y="2329665"/>
            <a:ext cx="2178512" cy="1548452"/>
            <a:chOff x="916177" y="3223371"/>
            <a:chExt cx="3922951" cy="2788371"/>
          </a:xfrm>
        </p:grpSpPr>
        <p:pic>
          <p:nvPicPr>
            <p:cNvPr id="10" name="Grafik 9" descr="Ein Bild, das Maschine enthält.&#10;&#10;Automatisch generierte Beschreibung">
              <a:extLst>
                <a:ext uri="{FF2B5EF4-FFF2-40B4-BE49-F238E27FC236}">
                  <a16:creationId xmlns:a16="http://schemas.microsoft.com/office/drawing/2014/main" id="{9426AC2F-05B4-44DD-87EB-9D1231C4A100}"/>
                </a:ext>
              </a:extLst>
            </p:cNvPr>
            <p:cNvPicPr>
              <a:picLocks noChangeAspect="1"/>
            </p:cNvPicPr>
            <p:nvPr/>
          </p:nvPicPr>
          <p:blipFill>
            <a:blip r:embed="rId4">
              <a:alphaModFix amt="35000"/>
            </a:blip>
            <a:stretch>
              <a:fillRect/>
            </a:stretch>
          </p:blipFill>
          <p:spPr>
            <a:xfrm>
              <a:off x="916177" y="3223371"/>
              <a:ext cx="1533963" cy="2002805"/>
            </a:xfrm>
            <a:prstGeom prst="rect">
              <a:avLst/>
            </a:prstGeom>
          </p:spPr>
        </p:pic>
        <p:pic>
          <p:nvPicPr>
            <p:cNvPr id="11" name="Grafik 10" descr="Ein Bild, das Gebäude enthält.&#10;&#10;Automatisch generierte Beschreibung">
              <a:extLst>
                <a:ext uri="{FF2B5EF4-FFF2-40B4-BE49-F238E27FC236}">
                  <a16:creationId xmlns:a16="http://schemas.microsoft.com/office/drawing/2014/main" id="{BE835ACB-6E7B-415E-8295-08476E110CF8}"/>
                </a:ext>
              </a:extLst>
            </p:cNvPr>
            <p:cNvPicPr>
              <a:picLocks noChangeAspect="1"/>
            </p:cNvPicPr>
            <p:nvPr/>
          </p:nvPicPr>
          <p:blipFill>
            <a:blip r:embed="rId5"/>
            <a:stretch>
              <a:fillRect/>
            </a:stretch>
          </p:blipFill>
          <p:spPr>
            <a:xfrm>
              <a:off x="2755699" y="3310687"/>
              <a:ext cx="2083429" cy="2701055"/>
            </a:xfrm>
            <a:prstGeom prst="rect">
              <a:avLst/>
            </a:prstGeom>
          </p:spPr>
        </p:pic>
      </p:grpSp>
      <p:sp>
        <p:nvSpPr>
          <p:cNvPr id="4" name="Rechteck 3">
            <a:extLst>
              <a:ext uri="{FF2B5EF4-FFF2-40B4-BE49-F238E27FC236}">
                <a16:creationId xmlns:a16="http://schemas.microsoft.com/office/drawing/2014/main" id="{116A96AC-D861-47BD-85F2-37C3280DDFC8}"/>
              </a:ext>
            </a:extLst>
          </p:cNvPr>
          <p:cNvSpPr/>
          <p:nvPr/>
        </p:nvSpPr>
        <p:spPr>
          <a:xfrm>
            <a:off x="537906" y="4161370"/>
            <a:ext cx="6340876" cy="646331"/>
          </a:xfrm>
          <a:prstGeom prst="rect">
            <a:avLst/>
          </a:prstGeom>
        </p:spPr>
        <p:txBody>
          <a:bodyPr wrap="square">
            <a:spAutoFit/>
          </a:bodyPr>
          <a:lstStyle/>
          <a:p>
            <a:pPr marL="285750" indent="-285750">
              <a:lnSpc>
                <a:spcPct val="90000"/>
              </a:lnSpc>
              <a:spcBef>
                <a:spcPts val="600"/>
              </a:spcBef>
              <a:buClr>
                <a:schemeClr val="accent3"/>
              </a:buClr>
              <a:buFont typeface="Wingdings" panose="05000000000000000000" pitchFamily="2" charset="2"/>
              <a:buChar char="Ø"/>
            </a:pPr>
            <a:r>
              <a:rPr lang="en-US" sz="2000" dirty="0"/>
              <a:t>Greater torques with nitride housing gearing</a:t>
            </a:r>
            <a:br>
              <a:rPr lang="en-US" sz="2000" dirty="0"/>
            </a:br>
            <a:r>
              <a:rPr lang="en-US" sz="2000" dirty="0"/>
              <a:t> (reduced backlash).</a:t>
            </a:r>
          </a:p>
        </p:txBody>
      </p:sp>
      <p:pic>
        <p:nvPicPr>
          <p:cNvPr id="14" name="Grafik 13">
            <a:extLst>
              <a:ext uri="{FF2B5EF4-FFF2-40B4-BE49-F238E27FC236}">
                <a16:creationId xmlns:a16="http://schemas.microsoft.com/office/drawing/2014/main" id="{A65EDA66-A171-4103-A543-9A5E112F373A}"/>
              </a:ext>
            </a:extLst>
          </p:cNvPr>
          <p:cNvPicPr>
            <a:picLocks noChangeAspect="1"/>
          </p:cNvPicPr>
          <p:nvPr/>
        </p:nvPicPr>
        <p:blipFill>
          <a:blip r:embed="rId6"/>
          <a:srcRect/>
          <a:stretch/>
        </p:blipFill>
        <p:spPr>
          <a:xfrm>
            <a:off x="5912180" y="1048145"/>
            <a:ext cx="5729143" cy="5420387"/>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15CD49A8-B68A-42D6-92DB-0DAEE64CE354}"/>
              </a:ext>
            </a:extLst>
          </p:cNvPr>
          <p:cNvPicPr>
            <a:picLocks noChangeAspect="1"/>
          </p:cNvPicPr>
          <p:nvPr/>
        </p:nvPicPr>
        <p:blipFill>
          <a:blip r:embed="rId7"/>
          <a:srcRect/>
          <a:stretch/>
        </p:blipFill>
        <p:spPr>
          <a:xfrm>
            <a:off x="7623754" y="1741288"/>
            <a:ext cx="962964" cy="4350853"/>
          </a:xfrm>
          <a:prstGeom prst="rect">
            <a:avLst/>
          </a:prstGeom>
          <a:ln w="28575">
            <a:solidFill>
              <a:schemeClr val="accent4"/>
            </a:solidFill>
          </a:ln>
        </p:spPr>
      </p:pic>
    </p:spTree>
    <p:extLst>
      <p:ext uri="{BB962C8B-B14F-4D97-AF65-F5344CB8AC3E}">
        <p14:creationId xmlns:p14="http://schemas.microsoft.com/office/powerpoint/2010/main" val="42277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0B84DDE9-AAFA-4A8B-81A9-7E4BA492B546}"/>
              </a:ext>
            </a:extLst>
          </p:cNvPr>
          <p:cNvPicPr/>
          <p:nvPr/>
        </p:nvPicPr>
        <p:blipFill>
          <a:blip r:embed="rId3"/>
          <a:srcRect/>
          <a:stretch/>
        </p:blipFill>
        <p:spPr>
          <a:xfrm>
            <a:off x="5531502" y="847268"/>
            <a:ext cx="6942007" cy="3828102"/>
          </a:xfrm>
          <a:prstGeom prst="rect">
            <a:avLst/>
          </a:prstGeom>
        </p:spPr>
      </p:pic>
      <p:sp>
        <p:nvSpPr>
          <p:cNvPr id="22" name="Inhaltsplatzhalter 2">
            <a:extLst>
              <a:ext uri="{FF2B5EF4-FFF2-40B4-BE49-F238E27FC236}">
                <a16:creationId xmlns:a16="http://schemas.microsoft.com/office/drawing/2014/main" id="{FB918BD7-89EB-4E53-9909-E8D3AA5104CA}"/>
              </a:ext>
            </a:extLst>
          </p:cNvPr>
          <p:cNvSpPr>
            <a:spLocks noGrp="1"/>
          </p:cNvSpPr>
          <p:nvPr>
            <p:ph idx="1"/>
          </p:nvPr>
        </p:nvSpPr>
        <p:spPr>
          <a:xfrm>
            <a:off x="540000" y="1463737"/>
            <a:ext cx="11161800" cy="4861225"/>
          </a:xfrm>
        </p:spPr>
        <p:txBody>
          <a:bodyPr>
            <a:normAutofit fontScale="92500" lnSpcReduction="10000"/>
          </a:bodyPr>
          <a:lstStyle/>
          <a:p>
            <a:pPr marL="0" indent="0">
              <a:spcAft>
                <a:spcPts val="600"/>
              </a:spcAft>
              <a:buNone/>
            </a:pPr>
            <a:r>
              <a:rPr sz="2400" b="1">
                <a:solidFill>
                  <a:schemeClr val="accent3"/>
                </a:solidFill>
              </a:rPr>
              <a:t>Space-saving! </a:t>
            </a:r>
          </a:p>
          <a:p>
            <a:pPr marL="285750" indent="-285750">
              <a:spcBef>
                <a:spcPts val="600"/>
              </a:spcBef>
              <a:buClr>
                <a:schemeClr val="accent3"/>
              </a:buClr>
              <a:buFont typeface="Wingdings" panose="05000000000000000000" pitchFamily="2" charset="2"/>
              <a:buChar char="Ø"/>
            </a:pPr>
            <a:r>
              <a:t>Smaller installation space.</a:t>
            </a:r>
          </a:p>
          <a:p>
            <a:pPr marL="285750" indent="-285750">
              <a:spcBef>
                <a:spcPts val="600"/>
              </a:spcBef>
              <a:buClr>
                <a:schemeClr val="accent3"/>
              </a:buClr>
              <a:buFont typeface="Wingdings" panose="05000000000000000000" pitchFamily="2" charset="2"/>
              <a:buChar char="Ø"/>
            </a:pPr>
            <a:r>
              <a:t>Low weight.</a:t>
            </a:r>
          </a:p>
          <a:p>
            <a:pPr marL="285750" indent="-285750">
              <a:spcBef>
                <a:spcPts val="600"/>
              </a:spcBef>
              <a:buClr>
                <a:schemeClr val="accent3"/>
              </a:buClr>
              <a:buFont typeface="Wingdings" panose="05000000000000000000" pitchFamily="2" charset="2"/>
              <a:buChar char="Ø"/>
            </a:pPr>
            <a:r>
              <a:t>High torque.</a:t>
            </a:r>
          </a:p>
          <a:p>
            <a:pPr marL="0" indent="0">
              <a:buNone/>
            </a:pPr>
            <a:endParaRPr lang="de-DE" dirty="0"/>
          </a:p>
          <a:p>
            <a:pPr marL="0" indent="0">
              <a:spcAft>
                <a:spcPts val="600"/>
              </a:spcAft>
              <a:buNone/>
            </a:pPr>
            <a:endParaRPr lang="de-DE" sz="2400" b="1" dirty="0">
              <a:solidFill>
                <a:schemeClr val="accent4"/>
              </a:solidFill>
            </a:endParaRPr>
          </a:p>
          <a:p>
            <a:pPr marL="0" indent="0">
              <a:spcAft>
                <a:spcPts val="600"/>
              </a:spcAft>
              <a:buNone/>
            </a:pPr>
            <a:br>
              <a:rPr sz="2400" b="1">
                <a:solidFill>
                  <a:schemeClr val="accent4"/>
                </a:solidFill>
              </a:rPr>
            </a:br>
            <a:br>
              <a:rPr sz="2400" b="1">
                <a:solidFill>
                  <a:schemeClr val="accent4"/>
                </a:solidFill>
              </a:rPr>
            </a:br>
            <a:r>
              <a:rPr sz="2400" b="1">
                <a:solidFill>
                  <a:schemeClr val="accent4"/>
                </a:solidFill>
              </a:rPr>
              <a:t>Leverage the benefits of direct attachment! </a:t>
            </a:r>
          </a:p>
          <a:p>
            <a:pPr marL="285750" indent="-285750">
              <a:spcBef>
                <a:spcPts val="600"/>
              </a:spcBef>
              <a:buClr>
                <a:schemeClr val="accent4"/>
              </a:buClr>
              <a:buFont typeface="Wingdings" panose="05000000000000000000" pitchFamily="2" charset="2"/>
              <a:buChar char="Ø"/>
            </a:pPr>
            <a:r>
              <a:t>No motor adapter.</a:t>
            </a:r>
          </a:p>
          <a:p>
            <a:pPr marL="285750" indent="-285750">
              <a:spcBef>
                <a:spcPts val="600"/>
              </a:spcBef>
              <a:buClr>
                <a:schemeClr val="accent4"/>
              </a:buClr>
              <a:buFont typeface="Wingdings" panose="05000000000000000000" pitchFamily="2" charset="2"/>
              <a:buChar char="Ø"/>
            </a:pPr>
            <a:r>
              <a:t>Low weight.</a:t>
            </a:r>
          </a:p>
          <a:p>
            <a:pPr marL="285750" indent="-285750">
              <a:spcBef>
                <a:spcPts val="600"/>
              </a:spcBef>
              <a:buClr>
                <a:schemeClr val="accent4"/>
              </a:buClr>
              <a:buFont typeface="Wingdings" panose="05000000000000000000" pitchFamily="2" charset="2"/>
              <a:buChar char="Ø"/>
            </a:pPr>
            <a:r>
              <a:t>Maximum drive dynamics.</a:t>
            </a:r>
          </a:p>
          <a:p>
            <a:pPr marL="285750" indent="-285750">
              <a:spcBef>
                <a:spcPts val="600"/>
              </a:spcBef>
              <a:buClr>
                <a:schemeClr val="accent4"/>
              </a:buClr>
              <a:buFont typeface="Wingdings" panose="05000000000000000000" pitchFamily="2" charset="2"/>
              <a:buChar char="Ø"/>
            </a:pPr>
            <a:r>
              <a:t>Power density improved by 65%.</a:t>
            </a:r>
          </a:p>
          <a:p>
            <a:pPr marL="285750" indent="-285750">
              <a:spcBef>
                <a:spcPts val="600"/>
              </a:spcBef>
              <a:buClr>
                <a:schemeClr val="accent4"/>
              </a:buClr>
              <a:buFont typeface="Wingdings" panose="05000000000000000000" pitchFamily="2" charset="2"/>
              <a:buChar char="Ø"/>
            </a:pPr>
            <a:r>
              <a:t>Ready-to-install drive solution.</a:t>
            </a:r>
          </a:p>
          <a:p>
            <a:pPr marL="0" indent="0">
              <a:spcBef>
                <a:spcPts val="600"/>
              </a:spcBef>
              <a:buClr>
                <a:schemeClr val="accent3"/>
              </a:buClr>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25" name="Grafik 24">
            <a:extLst>
              <a:ext uri="{FF2B5EF4-FFF2-40B4-BE49-F238E27FC236}">
                <a16:creationId xmlns:a16="http://schemas.microsoft.com/office/drawing/2014/main" id="{87582C7B-B5DE-49EF-B995-E14C2F23BF82}"/>
              </a:ext>
            </a:extLst>
          </p:cNvPr>
          <p:cNvPicPr>
            <a:picLocks noChangeAspect="1"/>
          </p:cNvPicPr>
          <p:nvPr/>
        </p:nvPicPr>
        <p:blipFill>
          <a:blip r:embed="rId4"/>
          <a:srcRect/>
          <a:stretch/>
        </p:blipFill>
        <p:spPr>
          <a:xfrm>
            <a:off x="3547898" y="1773411"/>
            <a:ext cx="1832815" cy="1728354"/>
          </a:xfrm>
          <a:prstGeom prst="rect">
            <a:avLst/>
          </a:prstGeom>
        </p:spPr>
      </p:pic>
      <p:pic>
        <p:nvPicPr>
          <p:cNvPr id="24" name="Grafik 23">
            <a:extLst>
              <a:ext uri="{FF2B5EF4-FFF2-40B4-BE49-F238E27FC236}">
                <a16:creationId xmlns:a16="http://schemas.microsoft.com/office/drawing/2014/main" id="{72DD6A68-3D37-4755-9F7A-66A96A885198}"/>
              </a:ext>
            </a:extLst>
          </p:cNvPr>
          <p:cNvPicPr>
            <a:picLocks noChangeAspect="1"/>
          </p:cNvPicPr>
          <p:nvPr/>
        </p:nvPicPr>
        <p:blipFill>
          <a:blip r:embed="rId5"/>
          <a:srcRect/>
          <a:stretch/>
        </p:blipFill>
        <p:spPr>
          <a:xfrm>
            <a:off x="5394538" y="1286275"/>
            <a:ext cx="2049677" cy="1727042"/>
          </a:xfrm>
          <a:prstGeom prst="rect">
            <a:avLst/>
          </a:prstGeom>
        </p:spPr>
      </p:pic>
      <p:sp>
        <p:nvSpPr>
          <p:cNvPr id="13" name="Rechtwinkliges Dreieck 12">
            <a:extLst>
              <a:ext uri="{FF2B5EF4-FFF2-40B4-BE49-F238E27FC236}">
                <a16:creationId xmlns:a16="http://schemas.microsoft.com/office/drawing/2014/main" id="{D9E33637-7BDB-450E-8F56-B9EE9C93E370}"/>
              </a:ext>
            </a:extLst>
          </p:cNvPr>
          <p:cNvSpPr>
            <a:spLocks noChangeAspect="1"/>
          </p:cNvSpPr>
          <p:nvPr/>
        </p:nvSpPr>
        <p:spPr>
          <a:xfrm flipH="1">
            <a:off x="6564313" y="3272333"/>
            <a:ext cx="5627686" cy="3585667"/>
          </a:xfrm>
          <a:prstGeom prst="rtTriangle">
            <a:avLst/>
          </a:prstGeom>
          <a:gradFill flip="none" rotWithShape="1">
            <a:gsLst>
              <a:gs pos="11000">
                <a:schemeClr val="accent4"/>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2E16233E-F15F-4E4F-A455-C032BF1886C1}"/>
              </a:ext>
            </a:extLst>
          </p:cNvPr>
          <p:cNvSpPr>
            <a:spLocks noGrp="1"/>
          </p:cNvSpPr>
          <p:nvPr>
            <p:ph type="title"/>
          </p:nvPr>
        </p:nvSpPr>
        <p:spPr/>
        <p:txBody>
          <a:bodyPr/>
          <a:lstStyle/>
          <a:p>
            <a:r>
              <a:t>More PERFORMANCE for your machine!</a:t>
            </a:r>
          </a:p>
        </p:txBody>
      </p:sp>
      <p:pic>
        <p:nvPicPr>
          <p:cNvPr id="18" name="Grafik 17">
            <a:extLst>
              <a:ext uri="{FF2B5EF4-FFF2-40B4-BE49-F238E27FC236}">
                <a16:creationId xmlns:a16="http://schemas.microsoft.com/office/drawing/2014/main" id="{2B402B33-FB2D-42B0-94BF-9BE74C0B0042}"/>
              </a:ext>
            </a:extLst>
          </p:cNvPr>
          <p:cNvPicPr>
            <a:picLocks noChangeAspect="1"/>
          </p:cNvPicPr>
          <p:nvPr/>
        </p:nvPicPr>
        <p:blipFill>
          <a:blip r:embed="rId6"/>
          <a:srcRect/>
          <a:stretch/>
        </p:blipFill>
        <p:spPr>
          <a:xfrm>
            <a:off x="6336103" y="3021235"/>
            <a:ext cx="5005685" cy="3330778"/>
          </a:xfrm>
          <a:prstGeom prst="rect">
            <a:avLst/>
          </a:prstGeom>
        </p:spPr>
      </p:pic>
      <p:cxnSp>
        <p:nvCxnSpPr>
          <p:cNvPr id="27" name="Gerade Verbindung mit Pfeil 26">
            <a:extLst>
              <a:ext uri="{FF2B5EF4-FFF2-40B4-BE49-F238E27FC236}">
                <a16:creationId xmlns:a16="http://schemas.microsoft.com/office/drawing/2014/main" id="{650C756D-71E1-4FF6-8290-5CE7A531A405}"/>
              </a:ext>
            </a:extLst>
          </p:cNvPr>
          <p:cNvCxnSpPr>
            <a:cxnSpLocks/>
          </p:cNvCxnSpPr>
          <p:nvPr/>
        </p:nvCxnSpPr>
        <p:spPr>
          <a:xfrm flipV="1">
            <a:off x="4645334" y="2976312"/>
            <a:ext cx="1027713" cy="607579"/>
          </a:xfrm>
          <a:prstGeom prst="straightConnector1">
            <a:avLst/>
          </a:prstGeom>
          <a:ln w="222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3CA26171-2716-433D-997B-8EEFBE125078}"/>
              </a:ext>
            </a:extLst>
          </p:cNvPr>
          <p:cNvCxnSpPr>
            <a:cxnSpLocks/>
          </p:cNvCxnSpPr>
          <p:nvPr/>
        </p:nvCxnSpPr>
        <p:spPr>
          <a:xfrm flipV="1">
            <a:off x="6554452" y="2661626"/>
            <a:ext cx="1070318" cy="632765"/>
          </a:xfrm>
          <a:prstGeom prst="straightConnector1">
            <a:avLst/>
          </a:prstGeom>
          <a:ln w="222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A94459B5-B295-45CF-A835-C068CD0C2251}"/>
              </a:ext>
            </a:extLst>
          </p:cNvPr>
          <p:cNvSpPr txBox="1"/>
          <p:nvPr/>
        </p:nvSpPr>
        <p:spPr>
          <a:xfrm>
            <a:off x="6962951" y="3048196"/>
            <a:ext cx="481264" cy="369332"/>
          </a:xfrm>
          <a:prstGeom prst="rect">
            <a:avLst/>
          </a:prstGeom>
          <a:noFill/>
        </p:spPr>
        <p:txBody>
          <a:bodyPr wrap="square" rtlCol="0">
            <a:spAutoFit/>
          </a:bodyPr>
          <a:lstStyle/>
          <a:p>
            <a:r>
              <a:rPr b="1">
                <a:solidFill>
                  <a:schemeClr val="accent3"/>
                </a:solidFill>
              </a:rPr>
              <a:t>L</a:t>
            </a:r>
          </a:p>
        </p:txBody>
      </p:sp>
      <p:sp>
        <p:nvSpPr>
          <p:cNvPr id="30" name="Textfeld 29">
            <a:extLst>
              <a:ext uri="{FF2B5EF4-FFF2-40B4-BE49-F238E27FC236}">
                <a16:creationId xmlns:a16="http://schemas.microsoft.com/office/drawing/2014/main" id="{35687FD5-8E36-470E-B742-E57F4055E9DC}"/>
              </a:ext>
            </a:extLst>
          </p:cNvPr>
          <p:cNvSpPr txBox="1"/>
          <p:nvPr/>
        </p:nvSpPr>
        <p:spPr>
          <a:xfrm>
            <a:off x="5024352" y="3329012"/>
            <a:ext cx="481264" cy="369332"/>
          </a:xfrm>
          <a:prstGeom prst="rect">
            <a:avLst/>
          </a:prstGeom>
          <a:noFill/>
        </p:spPr>
        <p:txBody>
          <a:bodyPr wrap="square" rtlCol="0">
            <a:spAutoFit/>
          </a:bodyPr>
          <a:lstStyle/>
          <a:p>
            <a:r>
              <a:rPr b="1">
                <a:solidFill>
                  <a:schemeClr val="accent3"/>
                </a:solidFill>
              </a:rPr>
              <a:t>L</a:t>
            </a:r>
          </a:p>
        </p:txBody>
      </p:sp>
      <p:sp>
        <p:nvSpPr>
          <p:cNvPr id="31" name="Rechteck 30">
            <a:extLst>
              <a:ext uri="{FF2B5EF4-FFF2-40B4-BE49-F238E27FC236}">
                <a16:creationId xmlns:a16="http://schemas.microsoft.com/office/drawing/2014/main" id="{1FB17353-00D5-4DD7-8F2B-0713096A83F1}"/>
              </a:ext>
            </a:extLst>
          </p:cNvPr>
          <p:cNvSpPr/>
          <p:nvPr/>
        </p:nvSpPr>
        <p:spPr>
          <a:xfrm>
            <a:off x="9166281" y="5476650"/>
            <a:ext cx="2707280" cy="1077218"/>
          </a:xfrm>
          <a:prstGeom prst="rect">
            <a:avLst/>
          </a:prstGeom>
        </p:spPr>
        <p:txBody>
          <a:bodyPr wrap="none">
            <a:spAutoFit/>
          </a:bodyPr>
          <a:lstStyle/>
          <a:p>
            <a:pPr algn="r">
              <a:spcBef>
                <a:spcPts val="600"/>
              </a:spcBef>
              <a:buClr>
                <a:schemeClr val="accent4"/>
              </a:buClr>
            </a:pPr>
            <a:r>
              <a:rPr b="1">
                <a:solidFill>
                  <a:schemeClr val="bg1"/>
                </a:solidFill>
              </a:rPr>
              <a:t>The most compact</a:t>
            </a:r>
            <a:br>
              <a:rPr b="1">
                <a:solidFill>
                  <a:schemeClr val="bg1"/>
                </a:solidFill>
              </a:rPr>
            </a:br>
            <a:r>
              <a:rPr b="1">
                <a:solidFill>
                  <a:schemeClr val="bg1"/>
                </a:solidFill>
              </a:rPr>
              <a:t>planetary geared motors</a:t>
            </a:r>
            <a:br>
              <a:rPr b="1">
                <a:solidFill>
                  <a:schemeClr val="bg1"/>
                </a:solidFill>
              </a:rPr>
            </a:br>
            <a:r>
              <a:rPr b="1">
                <a:solidFill>
                  <a:schemeClr val="bg1"/>
                </a:solidFill>
              </a:rPr>
              <a:t>on the market</a:t>
            </a:r>
          </a:p>
        </p:txBody>
      </p:sp>
      <p:sp>
        <p:nvSpPr>
          <p:cNvPr id="6" name="Textfeld 5">
            <a:extLst>
              <a:ext uri="{FF2B5EF4-FFF2-40B4-BE49-F238E27FC236}">
                <a16:creationId xmlns:a16="http://schemas.microsoft.com/office/drawing/2014/main" id="{A2493CFD-DDA9-483E-99D5-50259D508F6A}"/>
              </a:ext>
            </a:extLst>
          </p:cNvPr>
          <p:cNvSpPr txBox="1"/>
          <p:nvPr/>
        </p:nvSpPr>
        <p:spPr>
          <a:xfrm>
            <a:off x="3807862" y="1558521"/>
            <a:ext cx="1047819" cy="369332"/>
          </a:xfrm>
          <a:prstGeom prst="rect">
            <a:avLst/>
          </a:prstGeom>
          <a:noFill/>
        </p:spPr>
        <p:txBody>
          <a:bodyPr wrap="square" rtlCol="0">
            <a:spAutoFit/>
          </a:bodyPr>
          <a:lstStyle/>
          <a:p>
            <a:r>
              <a:t>PH</a:t>
            </a:r>
          </a:p>
        </p:txBody>
      </p:sp>
      <p:sp>
        <p:nvSpPr>
          <p:cNvPr id="19" name="Textfeld 18">
            <a:extLst>
              <a:ext uri="{FF2B5EF4-FFF2-40B4-BE49-F238E27FC236}">
                <a16:creationId xmlns:a16="http://schemas.microsoft.com/office/drawing/2014/main" id="{64B6C2D9-A06E-419C-89CD-41FB0DB3C49C}"/>
              </a:ext>
            </a:extLst>
          </p:cNvPr>
          <p:cNvSpPr txBox="1"/>
          <p:nvPr/>
        </p:nvSpPr>
        <p:spPr>
          <a:xfrm>
            <a:off x="5875864" y="1373855"/>
            <a:ext cx="1047819" cy="369332"/>
          </a:xfrm>
          <a:prstGeom prst="rect">
            <a:avLst/>
          </a:prstGeom>
          <a:noFill/>
        </p:spPr>
        <p:txBody>
          <a:bodyPr wrap="square" rtlCol="0">
            <a:spAutoFit/>
          </a:bodyPr>
          <a:lstStyle/>
          <a:p>
            <a:r>
              <a:t>P</a:t>
            </a:r>
          </a:p>
        </p:txBody>
      </p:sp>
    </p:spTree>
    <p:extLst>
      <p:ext uri="{BB962C8B-B14F-4D97-AF65-F5344CB8AC3E}">
        <p14:creationId xmlns:p14="http://schemas.microsoft.com/office/powerpoint/2010/main" val="11487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a:themeElements>
    <a:clrScheme name="STÖBER_Farben">
      <a:dk1>
        <a:sysClr val="windowText" lastClr="000000"/>
      </a:dk1>
      <a:lt1>
        <a:sysClr val="window" lastClr="FFFFFF"/>
      </a:lt1>
      <a:dk2>
        <a:srgbClr val="2F3965"/>
      </a:dk2>
      <a:lt2>
        <a:srgbClr val="E7E6E6"/>
      </a:lt2>
      <a:accent1>
        <a:srgbClr val="E19A32"/>
      </a:accent1>
      <a:accent2>
        <a:srgbClr val="3C77BA"/>
      </a:accent2>
      <a:accent3>
        <a:srgbClr val="A3A62C"/>
      </a:accent3>
      <a:accent4>
        <a:srgbClr val="98669F"/>
      </a:accent4>
      <a:accent5>
        <a:srgbClr val="83AFD6"/>
      </a:accent5>
      <a:accent6>
        <a:srgbClr val="1CA19C"/>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107_STOBER PowerPoint MASTER.potx" id="{79069752-FF27-410C-858C-29C91EFCE081}" vid="{E279E2F9-0BC4-4E86-A8C5-45BE164A9A2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STOBER PowerPoint MASTER 2019-0107</Template>
  <TotalTime>0</TotalTime>
  <Words>2075</Words>
  <Application>Microsoft Office PowerPoint</Application>
  <PresentationFormat>Breitbild</PresentationFormat>
  <Paragraphs>640</Paragraphs>
  <Slides>20</Slides>
  <Notes>19</Notes>
  <HiddenSlides>5</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Exo 2</vt:lpstr>
      <vt:lpstr>Wingdings</vt:lpstr>
      <vt:lpstr>Office</vt:lpstr>
      <vt:lpstr>Planetary gear units  from STOBER.</vt:lpstr>
      <vt:lpstr>What an upgrade means for you:</vt:lpstr>
      <vt:lpstr>More PERFORMANCE: Acceleration torque</vt:lpstr>
      <vt:lpstr>More PERFORMANCE: Nominal torque</vt:lpstr>
      <vt:lpstr>More PERFORMANCE: Emergency-off torque</vt:lpstr>
      <vt:lpstr>More PERFORMANCE: Input speed</vt:lpstr>
      <vt:lpstr>More PERFORMANCE: Torsional stiffness</vt:lpstr>
      <vt:lpstr>More PERFORMANCE for your machine!</vt:lpstr>
      <vt:lpstr>More PERFORMANCE for your machine!</vt:lpstr>
      <vt:lpstr>PowerPoint-Präsentation</vt:lpstr>
      <vt:lpstr>PowerPoint-Präsentation</vt:lpstr>
      <vt:lpstr>P direct attachment: Comparison table of modified design lengths</vt:lpstr>
      <vt:lpstr>PH direct attachment: Comparison table of modified design lengths</vt:lpstr>
      <vt:lpstr>PowerPoint-Präsentation</vt:lpstr>
      <vt:lpstr>Greater PRECISION with planetary gear units from STOBER</vt:lpstr>
      <vt:lpstr>PERFECTLY ADAPTED to your individual requirements</vt:lpstr>
      <vt:lpstr>Attractive DESIGN</vt:lpstr>
      <vt:lpstr>Planetary gear units from STOBER</vt:lpstr>
      <vt:lpstr>Make it yours! STOBER Configurator</vt:lpstr>
      <vt:lpstr>Timeline for your upgrade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Vergleich G2 zu G3</dc:title>
  <dc:creator>Göransson, Ulla</dc:creator>
  <cp:lastModifiedBy>Grotzfeld, Claudia</cp:lastModifiedBy>
  <cp:revision>59</cp:revision>
  <dcterms:created xsi:type="dcterms:W3CDTF">2019-11-07T08:51:09Z</dcterms:created>
  <dcterms:modified xsi:type="dcterms:W3CDTF">2020-01-15T11:53:10Z</dcterms:modified>
</cp:coreProperties>
</file>