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4"/>
  </p:sldMasterIdLst>
  <p:notesMasterIdLst>
    <p:notesMasterId r:id="rId22"/>
  </p:notesMasterIdLst>
  <p:sldIdLst>
    <p:sldId id="256" r:id="rId5"/>
    <p:sldId id="342" r:id="rId6"/>
    <p:sldId id="339" r:id="rId7"/>
    <p:sldId id="343" r:id="rId8"/>
    <p:sldId id="328" r:id="rId9"/>
    <p:sldId id="338" r:id="rId10"/>
    <p:sldId id="335" r:id="rId11"/>
    <p:sldId id="329" r:id="rId12"/>
    <p:sldId id="323" r:id="rId13"/>
    <p:sldId id="306" r:id="rId14"/>
    <p:sldId id="347" r:id="rId15"/>
    <p:sldId id="348" r:id="rId16"/>
    <p:sldId id="349" r:id="rId17"/>
    <p:sldId id="351" r:id="rId18"/>
    <p:sldId id="353" r:id="rId19"/>
    <p:sldId id="352" r:id="rId20"/>
    <p:sldId id="336" r:id="rId2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" userDrawn="1">
          <p15:clr>
            <a:srgbClr val="A4A3A4"/>
          </p15:clr>
        </p15:guide>
        <p15:guide id="2" pos="393" userDrawn="1">
          <p15:clr>
            <a:srgbClr val="A4A3A4"/>
          </p15:clr>
        </p15:guide>
        <p15:guide id="3" pos="824" userDrawn="1">
          <p15:clr>
            <a:srgbClr val="A4A3A4"/>
          </p15:clr>
        </p15:guide>
        <p15:guide id="4" pos="1663" userDrawn="1">
          <p15:clr>
            <a:srgbClr val="A4A3A4"/>
          </p15:clr>
        </p15:guide>
        <p15:guide id="5" pos="2479" userDrawn="1">
          <p15:clr>
            <a:srgbClr val="A4A3A4"/>
          </p15:clr>
        </p15:guide>
        <p15:guide id="6" pos="3318" userDrawn="1">
          <p15:clr>
            <a:srgbClr val="A4A3A4"/>
          </p15:clr>
        </p15:guide>
        <p15:guide id="7" pos="4135" userDrawn="1">
          <p15:clr>
            <a:srgbClr val="A4A3A4"/>
          </p15:clr>
        </p15:guide>
        <p15:guide id="8" pos="4951" userDrawn="1">
          <p15:clr>
            <a:srgbClr val="A4A3A4"/>
          </p15:clr>
        </p15:guide>
        <p15:guide id="9" pos="5790" userDrawn="1">
          <p15:clr>
            <a:srgbClr val="A4A3A4"/>
          </p15:clr>
        </p15:guide>
        <p15:guide id="10" pos="6607" userDrawn="1">
          <p15:clr>
            <a:srgbClr val="A4A3A4"/>
          </p15:clr>
        </p15:guide>
        <p15:guide id="11" pos="7446" userDrawn="1">
          <p15:clr>
            <a:srgbClr val="A4A3A4"/>
          </p15:clr>
        </p15:guide>
        <p15:guide id="12" orient="horz" pos="4247" userDrawn="1">
          <p15:clr>
            <a:srgbClr val="A4A3A4"/>
          </p15:clr>
        </p15:guide>
        <p15:guide id="13" orient="horz" pos="3770" userDrawn="1">
          <p15:clr>
            <a:srgbClr val="A4A3A4"/>
          </p15:clr>
        </p15:guide>
        <p15:guide id="14" orient="horz" pos="3317" userDrawn="1">
          <p15:clr>
            <a:srgbClr val="A4A3A4"/>
          </p15:clr>
        </p15:guide>
        <p15:guide id="15" orient="horz" pos="2863" userDrawn="1">
          <p15:clr>
            <a:srgbClr val="A4A3A4"/>
          </p15:clr>
        </p15:guide>
        <p15:guide id="16" orient="horz" pos="2387" userDrawn="1">
          <p15:clr>
            <a:srgbClr val="A4A3A4"/>
          </p15:clr>
        </p15:guide>
        <p15:guide id="17" orient="horz" pos="1933" userDrawn="1">
          <p15:clr>
            <a:srgbClr val="A4A3A4"/>
          </p15:clr>
        </p15:guide>
        <p15:guide id="18" orient="horz" pos="1457" userDrawn="1">
          <p15:clr>
            <a:srgbClr val="A4A3A4"/>
          </p15:clr>
        </p15:guide>
        <p15:guide id="19" orient="horz" pos="1026" userDrawn="1">
          <p15:clr>
            <a:srgbClr val="A4A3A4"/>
          </p15:clr>
        </p15:guide>
        <p15:guide id="20" orient="horz" pos="5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9A32"/>
    <a:srgbClr val="3C77BA"/>
    <a:srgbClr val="E6A025"/>
    <a:srgbClr val="E19A32"/>
    <a:srgbClr val="003E74"/>
    <a:srgbClr val="004B88"/>
    <a:srgbClr val="006EB6"/>
    <a:srgbClr val="007FC4"/>
    <a:srgbClr val="6A9DD3"/>
    <a:srgbClr val="0038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276" y="96"/>
      </p:cViewPr>
      <p:guideLst>
        <p:guide pos="7"/>
        <p:guide pos="393"/>
        <p:guide pos="824"/>
        <p:guide pos="1663"/>
        <p:guide pos="2479"/>
        <p:guide pos="3318"/>
        <p:guide pos="4135"/>
        <p:guide pos="4951"/>
        <p:guide pos="5790"/>
        <p:guide pos="6607"/>
        <p:guide pos="7446"/>
        <p:guide orient="horz" pos="4247"/>
        <p:guide orient="horz" pos="3770"/>
        <p:guide orient="horz" pos="3317"/>
        <p:guide orient="horz" pos="2863"/>
        <p:guide orient="horz" pos="2387"/>
        <p:guide orient="horz" pos="1933"/>
        <p:guide orient="horz" pos="1457"/>
        <p:guide orient="horz" pos="1026"/>
        <p:guide orient="horz" pos="5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496BB-EB4D-D448-9822-9A227480818A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A3DF1-23CF-5344-9949-DF1C92A429D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8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-6" y="840456"/>
            <a:ext cx="12192000" cy="3704557"/>
          </a:xfrm>
          <a:prstGeom prst="rect">
            <a:avLst/>
          </a:prstGeom>
          <a:solidFill>
            <a:srgbClr val="F8E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60400" y="2314800"/>
            <a:ext cx="6534000" cy="14760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660400" y="3874174"/>
            <a:ext cx="6534000" cy="645454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8" name="Dreieck 9"/>
          <p:cNvSpPr/>
          <p:nvPr userDrawn="1"/>
        </p:nvSpPr>
        <p:spPr>
          <a:xfrm rot="10800000">
            <a:off x="-6" y="11564"/>
            <a:ext cx="5245106" cy="3401561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1">
                  <a:alpha val="16000"/>
                </a:schemeClr>
              </a:gs>
              <a:gs pos="90000">
                <a:srgbClr val="003E74">
                  <a:alpha val="70000"/>
                </a:srgb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d 10">
            <a:extLst>
              <a:ext uri="{FF2B5EF4-FFF2-40B4-BE49-F238E27FC236}">
                <a16:creationId xmlns:a16="http://schemas.microsoft.com/office/drawing/2014/main" id="{483D2F1A-6EAB-4925-A019-3186E5FDB7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0"/>
            <a:ext cx="12192004" cy="840456"/>
          </a:xfrm>
          <a:prstGeom prst="rect">
            <a:avLst/>
          </a:prstGeom>
        </p:spPr>
      </p:pic>
      <p:pic>
        <p:nvPicPr>
          <p:cNvPr id="9" name="Bild 12">
            <a:extLst>
              <a:ext uri="{FF2B5EF4-FFF2-40B4-BE49-F238E27FC236}">
                <a16:creationId xmlns:a16="http://schemas.microsoft.com/office/drawing/2014/main" id="{C1DA38FF-A07F-40A2-AA15-D39AF17FD3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802" y="217830"/>
            <a:ext cx="1958817" cy="41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14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42967881"/>
              </p:ext>
            </p:extLst>
          </p:nvPr>
        </p:nvGraphicFramePr>
        <p:xfrm>
          <a:off x="16696" y="842510"/>
          <a:ext cx="11808000" cy="590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9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8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73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371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3162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3800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360055"/>
            <a:ext cx="7987800" cy="460800"/>
          </a:xfrm>
        </p:spPr>
        <p:txBody>
          <a:bodyPr>
            <a:noAutofit/>
          </a:bodyPr>
          <a:lstStyle>
            <a:lvl1pPr>
              <a:defRPr sz="2400" b="1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0000" y="1260000"/>
            <a:ext cx="11161800" cy="4351338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48837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9FFA86E-70FD-4ED7-971F-19F75EF91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FCB7A8E-3883-4B8B-8D2B-1C3EE3168F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1174750"/>
            <a:ext cx="5245033" cy="635000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/>
              <a:t>Text durch Doppelklick hinzufügen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A0DFAE58-A779-486A-85B6-608FBE5C03B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40000" y="1809750"/>
            <a:ext cx="5244782" cy="456217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Text durch Doppelklick hinzufügen</a:t>
            </a:r>
          </a:p>
          <a:p>
            <a:pPr lvl="0"/>
            <a:endParaRPr lang="de-DE"/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AEE395DD-57B5-40B5-8B09-03782464AA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0399" y="1173346"/>
            <a:ext cx="5245033" cy="635000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/>
              <a:t>Text durch Doppelklick hinzufügen</a:t>
            </a:r>
          </a:p>
        </p:txBody>
      </p:sp>
      <p:sp>
        <p:nvSpPr>
          <p:cNvPr id="9" name="Inhaltsplatzhalter 6">
            <a:extLst>
              <a:ext uri="{FF2B5EF4-FFF2-40B4-BE49-F238E27FC236}">
                <a16:creationId xmlns:a16="http://schemas.microsoft.com/office/drawing/2014/main" id="{661C66C9-EBBF-4E36-AF62-D4A443DE853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90650" y="1808346"/>
            <a:ext cx="5244782" cy="456217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Text durch Doppelklick hinzufügen</a:t>
            </a: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0900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ild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E009D1-3427-4610-9FFC-3390DE02A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067B44FA-4344-4C42-9984-409D309E92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9750" y="1030288"/>
            <a:ext cx="8469313" cy="4340225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A855298-25E6-4AF7-888E-E8C4B36500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5524500"/>
            <a:ext cx="8469313" cy="77946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</a:lstStyle>
          <a:p>
            <a:pPr lvl="0"/>
            <a:r>
              <a:rPr lang="de-DE"/>
              <a:t>Bildunterschrift hinzufügen</a:t>
            </a:r>
          </a:p>
        </p:txBody>
      </p:sp>
    </p:spTree>
    <p:extLst>
      <p:ext uri="{BB962C8B-B14F-4D97-AF65-F5344CB8AC3E}">
        <p14:creationId xmlns:p14="http://schemas.microsoft.com/office/powerpoint/2010/main" val="2803756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FE9D6-7069-476B-965D-19553A057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19A4448-DE34-4F08-B0C3-38DA176AF8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077913"/>
            <a:ext cx="3878263" cy="1385887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/>
              <a:t>Text durch Doppelklick hinzufügen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E394F618-8017-4FF4-AE8C-1E7E7314C34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39750" y="2579688"/>
            <a:ext cx="3878263" cy="3830637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0C48FE18-9242-41FE-9623-D0DD0D431B4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10100" y="1077913"/>
            <a:ext cx="7042150" cy="5332412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5661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FE9D6-7069-476B-965D-19553A057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19A4448-DE34-4F08-B0C3-38DA176AF8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077913"/>
            <a:ext cx="3878263" cy="1385887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de-DE"/>
              <a:t>Text durch Doppelklick hinzufügen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E394F618-8017-4FF4-AE8C-1E7E7314C34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39750" y="2579688"/>
            <a:ext cx="3878263" cy="3830637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abellenplatzhalter 3">
            <a:extLst>
              <a:ext uri="{FF2B5EF4-FFF2-40B4-BE49-F238E27FC236}">
                <a16:creationId xmlns:a16="http://schemas.microsoft.com/office/drawing/2014/main" id="{ED340692-74E6-41C6-8608-577B467B3A1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4581525" y="1077913"/>
            <a:ext cx="7070725" cy="5332412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r>
              <a:rPr lang="de-DE"/>
              <a:t>Tabelle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738100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78748A-91EA-4D8B-865E-C90630812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6">
            <a:extLst>
              <a:ext uri="{FF2B5EF4-FFF2-40B4-BE49-F238E27FC236}">
                <a16:creationId xmlns:a16="http://schemas.microsoft.com/office/drawing/2014/main" id="{F130F313-2472-43F1-B79D-725F8BA57A7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40000" y="1126156"/>
            <a:ext cx="5244782" cy="524576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Text durch Doppelklick hinzufügen</a:t>
            </a:r>
          </a:p>
          <a:p>
            <a:pPr lvl="0"/>
            <a:endParaRPr lang="de-DE"/>
          </a:p>
        </p:txBody>
      </p:sp>
      <p:sp>
        <p:nvSpPr>
          <p:cNvPr id="4" name="Inhaltsplatzhalter 6">
            <a:extLst>
              <a:ext uri="{FF2B5EF4-FFF2-40B4-BE49-F238E27FC236}">
                <a16:creationId xmlns:a16="http://schemas.microsoft.com/office/drawing/2014/main" id="{ED33610E-C335-427F-8866-A7A6C50C8DC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90650" y="1124752"/>
            <a:ext cx="5244782" cy="524576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Text durch Doppelklick hinzufügen</a:t>
            </a: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0559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865C63-9FD7-4BB0-B647-648194031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90003EE5-3F76-4707-A0E6-1BFFF90A5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4C5409A5-780A-44F0-B736-94BFCB7EFF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2378075"/>
            <a:ext cx="10515600" cy="2136173"/>
          </a:xfrm>
        </p:spPr>
        <p:txBody>
          <a:bodyPr numCol="1" anchor="b">
            <a:noAutofit/>
          </a:bodyPr>
          <a:lstStyle>
            <a:lvl1pPr marL="0" indent="0">
              <a:buNone/>
              <a:defRPr sz="4400"/>
            </a:lvl1pPr>
          </a:lstStyle>
          <a:p>
            <a:pPr lvl="0"/>
            <a:r>
              <a:rPr lang="de-DE"/>
              <a:t>Titel durch Doppelklick hinzufügen</a:t>
            </a:r>
          </a:p>
        </p:txBody>
      </p:sp>
    </p:spTree>
    <p:extLst>
      <p:ext uri="{BB962C8B-B14F-4D97-AF65-F5344CB8AC3E}">
        <p14:creationId xmlns:p14="http://schemas.microsoft.com/office/powerpoint/2010/main" val="340609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reieck 9"/>
          <p:cNvSpPr/>
          <p:nvPr userDrawn="1"/>
        </p:nvSpPr>
        <p:spPr>
          <a:xfrm rot="10800000">
            <a:off x="-14" y="11555"/>
            <a:ext cx="5267209" cy="3351681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1">
                  <a:alpha val="16000"/>
                </a:schemeClr>
              </a:gs>
              <a:gs pos="90000">
                <a:srgbClr val="003E74">
                  <a:alpha val="70000"/>
                </a:srgb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Bild 10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0"/>
            <a:ext cx="12192004" cy="840456"/>
          </a:xfrm>
          <a:prstGeom prst="rect">
            <a:avLst/>
          </a:prstGeom>
        </p:spPr>
      </p:pic>
      <p:pic>
        <p:nvPicPr>
          <p:cNvPr id="9" name="Bild 12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802" y="217830"/>
            <a:ext cx="1958817" cy="418701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40000" y="341887"/>
            <a:ext cx="10695432" cy="4868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0000" y="1260000"/>
            <a:ext cx="10695432" cy="45676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Rectangle 17">
            <a:extLst>
              <a:ext uri="{FF2B5EF4-FFF2-40B4-BE49-F238E27FC236}">
                <a16:creationId xmlns:a16="http://schemas.microsoft.com/office/drawing/2014/main" id="{8A75CD3E-870F-439E-8EC1-378B5C7B688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353800" y="6529604"/>
            <a:ext cx="742950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 anchor="b"/>
          <a:lstStyle/>
          <a:p>
            <a:pPr algn="r" defTabSz="1019175" eaLnBrk="0" hangingPunct="0"/>
            <a:fld id="{51CB384A-0536-4360-B28A-1B00EEFBB37D}" type="slidenum">
              <a:rPr lang="de-DE" altLang="de-DE" sz="1300" b="1">
                <a:solidFill>
                  <a:srgbClr val="808080"/>
                </a:solidFill>
              </a:rPr>
              <a:pPr algn="r" defTabSz="1019175" eaLnBrk="0" hangingPunct="0"/>
              <a:t>‹Nr.›</a:t>
            </a:fld>
            <a:endParaRPr lang="de-DE" altLang="de-DE" sz="1300" b="1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60" r:id="rId6"/>
    <p:sldLayoutId id="2147483658" r:id="rId7"/>
    <p:sldLayoutId id="214748365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STÖBER </a:t>
            </a:r>
            <a:r>
              <a:rPr lang="de-DE" err="1"/>
              <a:t>goes</a:t>
            </a:r>
            <a:r>
              <a:rPr lang="de-DE"/>
              <a:t> </a:t>
            </a:r>
            <a:r>
              <a:rPr lang="de-DE" err="1"/>
              <a:t>PROFIdrive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z="1200" dirty="0"/>
              <a:t>Realisierung von Motion Control-Anwendungen mit STÖBER und Siemens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6880CD9-7652-4C0D-ABF6-53D1377453A9}"/>
              </a:ext>
            </a:extLst>
          </p:cNvPr>
          <p:cNvSpPr txBox="1"/>
          <p:nvPr/>
        </p:nvSpPr>
        <p:spPr>
          <a:xfrm>
            <a:off x="97378" y="6390305"/>
            <a:ext cx="1204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/>
              <a:t>Frei verwendbar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F6C3AD3-6475-40BA-ADFD-CABEC2595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400" y="4804945"/>
            <a:ext cx="2396163" cy="1110149"/>
          </a:xfrm>
          <a:prstGeom prst="rect">
            <a:avLst/>
          </a:prstGeom>
        </p:spPr>
      </p:pic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6F0481D1-9A45-44F7-AD45-88676FD5B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9659" y="4808674"/>
            <a:ext cx="1983168" cy="104916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15483F7-4685-4A8C-9209-A479838A4D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7200" y="4917600"/>
            <a:ext cx="1007680" cy="87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524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winkliges Dreieck 7">
            <a:extLst>
              <a:ext uri="{FF2B5EF4-FFF2-40B4-BE49-F238E27FC236}">
                <a16:creationId xmlns:a16="http://schemas.microsoft.com/office/drawing/2014/main" id="{67B8BBFD-0855-43D0-B42A-80B9C2760C0A}"/>
              </a:ext>
            </a:extLst>
          </p:cNvPr>
          <p:cNvSpPr>
            <a:spLocks noChangeAspect="1"/>
          </p:cNvSpPr>
          <p:nvPr/>
        </p:nvSpPr>
        <p:spPr>
          <a:xfrm flipH="1">
            <a:off x="6576037" y="3272333"/>
            <a:ext cx="5627686" cy="3585667"/>
          </a:xfrm>
          <a:prstGeom prst="rtTriangle">
            <a:avLst/>
          </a:prstGeom>
          <a:gradFill flip="none" rotWithShape="1">
            <a:gsLst>
              <a:gs pos="100000">
                <a:schemeClr val="accent6">
                  <a:lumMod val="0"/>
                  <a:lumOff val="100000"/>
                </a:schemeClr>
              </a:gs>
              <a:gs pos="0">
                <a:schemeClr val="accent6">
                  <a:lumMod val="10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14429FE-71EC-4ED8-BAAF-91E7F2731F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32"/>
          <a:stretch/>
        </p:blipFill>
        <p:spPr>
          <a:xfrm>
            <a:off x="5232735" y="2049983"/>
            <a:ext cx="4357291" cy="354801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32089EA-403C-44E3-BC3C-63AEA4187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b="1"/>
              <a:t>Klasse AC1: Drehzahlregelung mit Drehzahlsollwert via FB</a:t>
            </a:r>
          </a:p>
        </p:txBody>
      </p:sp>
      <p:sp>
        <p:nvSpPr>
          <p:cNvPr id="6" name="Inhaltsplatzhalter 4">
            <a:extLst>
              <a:ext uri="{FF2B5EF4-FFF2-40B4-BE49-F238E27FC236}">
                <a16:creationId xmlns:a16="http://schemas.microsoft.com/office/drawing/2014/main" id="{0B09ACC0-1DA1-48FC-B29B-7BCB9B484F43}"/>
              </a:ext>
            </a:extLst>
          </p:cNvPr>
          <p:cNvSpPr txBox="1">
            <a:spLocks/>
          </p:cNvSpPr>
          <p:nvPr/>
        </p:nvSpPr>
        <p:spPr>
          <a:xfrm>
            <a:off x="540000" y="1260000"/>
            <a:ext cx="7689600" cy="3943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de-DE" b="1" dirty="0"/>
              <a:t>Antriebsanbindung über Funktionsbaustein </a:t>
            </a:r>
            <a:r>
              <a:rPr lang="de-DE" b="1" dirty="0">
                <a:solidFill>
                  <a:schemeClr val="accent6"/>
                </a:solidFill>
              </a:rPr>
              <a:t>FB</a:t>
            </a:r>
            <a:r>
              <a:rPr lang="de-DE" b="1" dirty="0"/>
              <a:t> </a:t>
            </a:r>
            <a:r>
              <a:rPr lang="de-DE" b="1" dirty="0">
                <a:solidFill>
                  <a:schemeClr val="accent6"/>
                </a:solidFill>
              </a:rPr>
              <a:t>SINA_SPEED </a:t>
            </a:r>
            <a:br>
              <a:rPr lang="de-DE" b="1" dirty="0">
                <a:solidFill>
                  <a:schemeClr val="accent6"/>
                </a:solidFill>
              </a:rPr>
            </a:br>
            <a:endParaRPr lang="de-DE" b="1" dirty="0">
              <a:solidFill>
                <a:schemeClr val="accent6"/>
              </a:solidFill>
            </a:endParaRPr>
          </a:p>
          <a:p>
            <a:pPr>
              <a:lnSpc>
                <a:spcPct val="100000"/>
              </a:lnSpc>
            </a:pPr>
            <a:r>
              <a:rPr lang="de-DE" dirty="0"/>
              <a:t>Telegramm 1.</a:t>
            </a:r>
            <a:br>
              <a:rPr lang="de-DE" dirty="0"/>
            </a:br>
            <a:r>
              <a:rPr lang="de-DE" sz="1600" dirty="0"/>
              <a:t>Bewährte Technik ( &gt; 10 Jahre verfügbar),</a:t>
            </a:r>
            <a:br>
              <a:rPr lang="de-DE" sz="1600" dirty="0"/>
            </a:br>
            <a:r>
              <a:rPr lang="de-DE" sz="1600" dirty="0"/>
              <a:t>quelloffener Funktionsbaustein.</a:t>
            </a:r>
            <a:br>
              <a:rPr lang="de-DE" sz="1600" dirty="0"/>
            </a:br>
            <a:endParaRPr lang="de-DE" sz="1600" b="1" dirty="0"/>
          </a:p>
          <a:p>
            <a:pPr>
              <a:lnSpc>
                <a:spcPct val="100000"/>
              </a:lnSpc>
            </a:pPr>
            <a:r>
              <a:rPr lang="de-DE" dirty="0"/>
              <a:t>Für alle Anwendungen, die keine </a:t>
            </a:r>
            <a:br>
              <a:rPr lang="de-DE" dirty="0"/>
            </a:br>
            <a:r>
              <a:rPr lang="de-DE" dirty="0"/>
              <a:t>Positionierung benötigen:</a:t>
            </a:r>
            <a:br>
              <a:rPr lang="de-DE" dirty="0"/>
            </a:br>
            <a:r>
              <a:rPr lang="de-DE" dirty="0"/>
              <a:t>Pumpen, Lüfter, Rührwerk …</a:t>
            </a:r>
            <a:br>
              <a:rPr lang="de-DE" dirty="0"/>
            </a:br>
            <a:endParaRPr lang="de-DE" dirty="0"/>
          </a:p>
          <a:p>
            <a:pPr>
              <a:lnSpc>
                <a:spcPct val="100000"/>
              </a:lnSpc>
            </a:pPr>
            <a:r>
              <a:rPr lang="de-DE" b="1" dirty="0">
                <a:solidFill>
                  <a:schemeClr val="accent2"/>
                </a:solidFill>
              </a:rPr>
              <a:t>Verfügbar seit Firmware V6.5-D</a:t>
            </a:r>
            <a:br>
              <a:rPr lang="de-DE" b="1" dirty="0">
                <a:solidFill>
                  <a:schemeClr val="accent2"/>
                </a:solidFill>
              </a:rPr>
            </a:br>
            <a:r>
              <a:rPr lang="de-DE" b="1" dirty="0">
                <a:solidFill>
                  <a:schemeClr val="accent2"/>
                </a:solidFill>
              </a:rPr>
              <a:t>(Juli 2021). </a:t>
            </a:r>
          </a:p>
          <a:p>
            <a:pPr marL="0" indent="0">
              <a:lnSpc>
                <a:spcPct val="100000"/>
              </a:lnSpc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83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winkliges Dreieck 7">
            <a:extLst>
              <a:ext uri="{FF2B5EF4-FFF2-40B4-BE49-F238E27FC236}">
                <a16:creationId xmlns:a16="http://schemas.microsoft.com/office/drawing/2014/main" id="{67B8BBFD-0855-43D0-B42A-80B9C2760C0A}"/>
              </a:ext>
            </a:extLst>
          </p:cNvPr>
          <p:cNvSpPr>
            <a:spLocks noChangeAspect="1"/>
          </p:cNvSpPr>
          <p:nvPr/>
        </p:nvSpPr>
        <p:spPr>
          <a:xfrm flipH="1">
            <a:off x="6576037" y="3272333"/>
            <a:ext cx="5627686" cy="3585667"/>
          </a:xfrm>
          <a:prstGeom prst="rtTriangle">
            <a:avLst/>
          </a:prstGeom>
          <a:gradFill flip="none" rotWithShape="1">
            <a:gsLst>
              <a:gs pos="100000">
                <a:schemeClr val="accent6">
                  <a:lumMod val="0"/>
                  <a:lumOff val="100000"/>
                </a:schemeClr>
              </a:gs>
              <a:gs pos="0">
                <a:schemeClr val="accent6">
                  <a:lumMod val="10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32089EA-403C-44E3-BC3C-63AEA4187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b="1"/>
              <a:t>Klasse AC1: Drehzahlregelung mit Drehzahlsollwert via TO</a:t>
            </a:r>
          </a:p>
        </p:txBody>
      </p:sp>
      <p:sp>
        <p:nvSpPr>
          <p:cNvPr id="6" name="Inhaltsplatzhalter 4">
            <a:extLst>
              <a:ext uri="{FF2B5EF4-FFF2-40B4-BE49-F238E27FC236}">
                <a16:creationId xmlns:a16="http://schemas.microsoft.com/office/drawing/2014/main" id="{0B09ACC0-1DA1-48FC-B29B-7BCB9B484F43}"/>
              </a:ext>
            </a:extLst>
          </p:cNvPr>
          <p:cNvSpPr txBox="1">
            <a:spLocks/>
          </p:cNvSpPr>
          <p:nvPr/>
        </p:nvSpPr>
        <p:spPr>
          <a:xfrm>
            <a:off x="540000" y="1260000"/>
            <a:ext cx="7689600" cy="3943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de-DE" b="1" dirty="0"/>
              <a:t>Antriebsanbindung über Technologieobjekt </a:t>
            </a:r>
            <a:r>
              <a:rPr lang="de-DE" b="1" dirty="0" err="1">
                <a:solidFill>
                  <a:schemeClr val="accent6"/>
                </a:solidFill>
              </a:rPr>
              <a:t>TO_SpeedAxis</a:t>
            </a:r>
            <a:br>
              <a:rPr lang="de-DE" b="1" dirty="0">
                <a:solidFill>
                  <a:schemeClr val="accent6"/>
                </a:solidFill>
              </a:rPr>
            </a:br>
            <a:endParaRPr lang="de-DE" b="1" dirty="0"/>
          </a:p>
          <a:p>
            <a:pPr>
              <a:lnSpc>
                <a:spcPct val="100000"/>
              </a:lnSpc>
            </a:pPr>
            <a:r>
              <a:rPr lang="de-DE" dirty="0"/>
              <a:t>Telegramm 1, 2 oder 3.</a:t>
            </a:r>
            <a:br>
              <a:rPr lang="de-DE" dirty="0"/>
            </a:br>
            <a:endParaRPr lang="de-DE" sz="1600" b="1" dirty="0"/>
          </a:p>
          <a:p>
            <a:pPr>
              <a:lnSpc>
                <a:spcPct val="100000"/>
              </a:lnSpc>
            </a:pPr>
            <a:r>
              <a:rPr lang="de-DE" dirty="0"/>
              <a:t>Für alle Anwendungen, die keine </a:t>
            </a:r>
            <a:br>
              <a:rPr lang="de-DE" dirty="0"/>
            </a:br>
            <a:r>
              <a:rPr lang="de-DE" dirty="0"/>
              <a:t>Positionierung benötigen.</a:t>
            </a:r>
            <a:br>
              <a:rPr lang="de-DE" dirty="0"/>
            </a:br>
            <a:endParaRPr lang="de-DE" dirty="0"/>
          </a:p>
          <a:p>
            <a:pPr>
              <a:lnSpc>
                <a:spcPct val="100000"/>
              </a:lnSpc>
            </a:pPr>
            <a:r>
              <a:rPr lang="de-DE" b="1" dirty="0">
                <a:solidFill>
                  <a:schemeClr val="accent2"/>
                </a:solidFill>
              </a:rPr>
              <a:t>Verfügbar seit Firmware V6.5-D</a:t>
            </a:r>
            <a:br>
              <a:rPr lang="de-DE" b="1" dirty="0">
                <a:solidFill>
                  <a:schemeClr val="accent2"/>
                </a:solidFill>
              </a:rPr>
            </a:br>
            <a:r>
              <a:rPr lang="de-DE" b="1" dirty="0">
                <a:solidFill>
                  <a:schemeClr val="accent2"/>
                </a:solidFill>
              </a:rPr>
              <a:t>(Juli 2021). </a:t>
            </a:r>
          </a:p>
          <a:p>
            <a:pPr marL="0" indent="0">
              <a:lnSpc>
                <a:spcPct val="100000"/>
              </a:lnSpc>
              <a:buNone/>
            </a:pP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DFC1868-B427-4F98-9D0F-A95FDC8F82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422" y="2049734"/>
            <a:ext cx="6271044" cy="444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732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winkliges Dreieck 7">
            <a:extLst>
              <a:ext uri="{FF2B5EF4-FFF2-40B4-BE49-F238E27FC236}">
                <a16:creationId xmlns:a16="http://schemas.microsoft.com/office/drawing/2014/main" id="{67B8BBFD-0855-43D0-B42A-80B9C2760C0A}"/>
              </a:ext>
            </a:extLst>
          </p:cNvPr>
          <p:cNvSpPr>
            <a:spLocks noChangeAspect="1"/>
          </p:cNvSpPr>
          <p:nvPr/>
        </p:nvSpPr>
        <p:spPr>
          <a:xfrm flipH="1">
            <a:off x="6576037" y="3272333"/>
            <a:ext cx="5627686" cy="3585667"/>
          </a:xfrm>
          <a:prstGeom prst="rtTriangle">
            <a:avLst/>
          </a:prstGeom>
          <a:gradFill flip="none" rotWithShape="1">
            <a:gsLst>
              <a:gs pos="100000">
                <a:schemeClr val="accent6">
                  <a:lumMod val="0"/>
                  <a:lumOff val="100000"/>
                </a:schemeClr>
              </a:gs>
              <a:gs pos="0">
                <a:schemeClr val="accent6">
                  <a:lumMod val="10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32089EA-403C-44E3-BC3C-63AEA4187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b="1" dirty="0"/>
              <a:t>Klasse AC1: Drehzahlregelung mit Drehzahlsollwert via FB</a:t>
            </a:r>
          </a:p>
        </p:txBody>
      </p:sp>
      <p:sp>
        <p:nvSpPr>
          <p:cNvPr id="6" name="Inhaltsplatzhalter 4">
            <a:extLst>
              <a:ext uri="{FF2B5EF4-FFF2-40B4-BE49-F238E27FC236}">
                <a16:creationId xmlns:a16="http://schemas.microsoft.com/office/drawing/2014/main" id="{0B09ACC0-1DA1-48FC-B29B-7BCB9B484F43}"/>
              </a:ext>
            </a:extLst>
          </p:cNvPr>
          <p:cNvSpPr txBox="1">
            <a:spLocks/>
          </p:cNvSpPr>
          <p:nvPr/>
        </p:nvSpPr>
        <p:spPr>
          <a:xfrm>
            <a:off x="540000" y="1260000"/>
            <a:ext cx="7689600" cy="3943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de-DE" b="1" dirty="0"/>
              <a:t>Antriebsanbindung über Funktionsbaustein </a:t>
            </a:r>
            <a:r>
              <a:rPr lang="de-DE" b="1" dirty="0">
                <a:solidFill>
                  <a:schemeClr val="accent6"/>
                </a:solidFill>
              </a:rPr>
              <a:t>FB SINA_POS</a:t>
            </a:r>
            <a:br>
              <a:rPr lang="de-DE" b="1" dirty="0">
                <a:solidFill>
                  <a:schemeClr val="accent6"/>
                </a:solidFill>
              </a:rPr>
            </a:br>
            <a:endParaRPr lang="de-DE" b="1" dirty="0"/>
          </a:p>
          <a:p>
            <a:pPr>
              <a:lnSpc>
                <a:spcPct val="100000"/>
              </a:lnSpc>
            </a:pPr>
            <a:r>
              <a:rPr lang="de-DE" dirty="0"/>
              <a:t>Telegramm 111.</a:t>
            </a:r>
            <a:br>
              <a:rPr lang="de-DE" dirty="0"/>
            </a:br>
            <a:r>
              <a:rPr lang="de-DE" sz="1600" dirty="0"/>
              <a:t>Bewährte Technik ( &gt; 10 Jahre verfügbar),</a:t>
            </a:r>
            <a:br>
              <a:rPr lang="de-DE" sz="1600" dirty="0"/>
            </a:br>
            <a:r>
              <a:rPr lang="de-DE" sz="1600" dirty="0"/>
              <a:t>quelloffener Funktionsbaustein.</a:t>
            </a:r>
            <a:br>
              <a:rPr lang="de-DE" sz="1800" dirty="0"/>
            </a:br>
            <a:endParaRPr lang="de-DE" sz="1800" b="1" dirty="0"/>
          </a:p>
          <a:p>
            <a:pPr>
              <a:lnSpc>
                <a:spcPct val="100000"/>
              </a:lnSpc>
            </a:pPr>
            <a:r>
              <a:rPr lang="de-DE" dirty="0"/>
              <a:t>Lageregelung im Antriebsregler, </a:t>
            </a:r>
            <a:br>
              <a:rPr lang="de-DE" dirty="0"/>
            </a:br>
            <a:r>
              <a:rPr lang="de-DE" dirty="0"/>
              <a:t>sehr gute Qualität auch bei </a:t>
            </a:r>
            <a:br>
              <a:rPr lang="de-DE" dirty="0"/>
            </a:br>
            <a:r>
              <a:rPr lang="de-DE" dirty="0"/>
              <a:t>preisgünstiger CPU. </a:t>
            </a:r>
            <a:br>
              <a:rPr lang="de-DE" dirty="0"/>
            </a:br>
            <a:endParaRPr lang="de-DE" dirty="0"/>
          </a:p>
          <a:p>
            <a:pPr>
              <a:lnSpc>
                <a:spcPct val="100000"/>
              </a:lnSpc>
            </a:pPr>
            <a:r>
              <a:rPr lang="de-DE" b="1" dirty="0">
                <a:solidFill>
                  <a:schemeClr val="accent2"/>
                </a:solidFill>
              </a:rPr>
              <a:t>Verfügbar seit Firmware V6.5-D</a:t>
            </a:r>
            <a:br>
              <a:rPr lang="de-DE" b="1" dirty="0">
                <a:solidFill>
                  <a:schemeClr val="accent2"/>
                </a:solidFill>
              </a:rPr>
            </a:br>
            <a:r>
              <a:rPr lang="de-DE" b="1" dirty="0">
                <a:solidFill>
                  <a:schemeClr val="accent2"/>
                </a:solidFill>
              </a:rPr>
              <a:t>(Juli 2021). </a:t>
            </a:r>
          </a:p>
          <a:p>
            <a:pPr marL="0" indent="0">
              <a:lnSpc>
                <a:spcPct val="100000"/>
              </a:lnSpc>
              <a:buNone/>
            </a:pP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C1435BA-602A-4D36-A0E4-C88D6AA258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858"/>
          <a:stretch/>
        </p:blipFill>
        <p:spPr>
          <a:xfrm>
            <a:off x="5269959" y="2018803"/>
            <a:ext cx="3257841" cy="437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102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winkliges Dreieck 7">
            <a:extLst>
              <a:ext uri="{FF2B5EF4-FFF2-40B4-BE49-F238E27FC236}">
                <a16:creationId xmlns:a16="http://schemas.microsoft.com/office/drawing/2014/main" id="{67B8BBFD-0855-43D0-B42A-80B9C2760C0A}"/>
              </a:ext>
            </a:extLst>
          </p:cNvPr>
          <p:cNvSpPr>
            <a:spLocks noChangeAspect="1"/>
          </p:cNvSpPr>
          <p:nvPr/>
        </p:nvSpPr>
        <p:spPr>
          <a:xfrm flipH="1">
            <a:off x="6576037" y="3272333"/>
            <a:ext cx="5627686" cy="3585667"/>
          </a:xfrm>
          <a:prstGeom prst="rtTriangle">
            <a:avLst/>
          </a:prstGeom>
          <a:gradFill flip="none" rotWithShape="1">
            <a:gsLst>
              <a:gs pos="100000">
                <a:schemeClr val="accent6">
                  <a:lumMod val="0"/>
                  <a:lumOff val="100000"/>
                </a:schemeClr>
              </a:gs>
              <a:gs pos="0">
                <a:schemeClr val="accent6">
                  <a:lumMod val="10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32089EA-403C-44E3-BC3C-63AEA4187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b="1"/>
              <a:t>Klasse AC3: Lageregelung via TO</a:t>
            </a:r>
          </a:p>
        </p:txBody>
      </p:sp>
      <p:sp>
        <p:nvSpPr>
          <p:cNvPr id="6" name="Inhaltsplatzhalter 4">
            <a:extLst>
              <a:ext uri="{FF2B5EF4-FFF2-40B4-BE49-F238E27FC236}">
                <a16:creationId xmlns:a16="http://schemas.microsoft.com/office/drawing/2014/main" id="{0B09ACC0-1DA1-48FC-B29B-7BCB9B484F43}"/>
              </a:ext>
            </a:extLst>
          </p:cNvPr>
          <p:cNvSpPr txBox="1">
            <a:spLocks/>
          </p:cNvSpPr>
          <p:nvPr/>
        </p:nvSpPr>
        <p:spPr>
          <a:xfrm>
            <a:off x="539999" y="1260000"/>
            <a:ext cx="10113823" cy="3943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de-DE" b="1" dirty="0"/>
              <a:t>Antriebsanbindung über Technologieobjekt </a:t>
            </a:r>
            <a:r>
              <a:rPr lang="de-DE" b="1" dirty="0" err="1">
                <a:solidFill>
                  <a:schemeClr val="accent6"/>
                </a:solidFill>
              </a:rPr>
              <a:t>TO_BasicPos</a:t>
            </a:r>
            <a:br>
              <a:rPr lang="de-DE" b="1" dirty="0">
                <a:solidFill>
                  <a:schemeClr val="accent6"/>
                </a:solidFill>
              </a:rPr>
            </a:br>
            <a:endParaRPr lang="de-DE" b="1" dirty="0"/>
          </a:p>
          <a:p>
            <a:pPr>
              <a:lnSpc>
                <a:spcPct val="100000"/>
              </a:lnSpc>
            </a:pPr>
            <a:r>
              <a:rPr lang="de-DE" dirty="0"/>
              <a:t>Telegramm 111.</a:t>
            </a:r>
            <a:br>
              <a:rPr lang="de-DE" sz="1800" dirty="0"/>
            </a:br>
            <a:endParaRPr lang="de-DE" sz="1800" b="1" dirty="0"/>
          </a:p>
          <a:p>
            <a:pPr>
              <a:lnSpc>
                <a:spcPct val="100000"/>
              </a:lnSpc>
            </a:pPr>
            <a:r>
              <a:rPr lang="de-DE" dirty="0"/>
              <a:t>Lageregelung im Antriebsregler, </a:t>
            </a:r>
            <a:br>
              <a:rPr lang="de-DE" dirty="0"/>
            </a:br>
            <a:r>
              <a:rPr lang="de-DE" dirty="0"/>
              <a:t>sehr gute Qualität auch bei </a:t>
            </a:r>
            <a:br>
              <a:rPr lang="de-DE" dirty="0"/>
            </a:br>
            <a:r>
              <a:rPr lang="de-DE" dirty="0"/>
              <a:t>preisgünstiger CPU. </a:t>
            </a:r>
            <a:br>
              <a:rPr lang="de-DE" dirty="0"/>
            </a:br>
            <a:endParaRPr lang="de-DE" dirty="0"/>
          </a:p>
          <a:p>
            <a:pPr>
              <a:lnSpc>
                <a:spcPct val="100000"/>
              </a:lnSpc>
            </a:pPr>
            <a:r>
              <a:rPr lang="de-DE" b="1" dirty="0">
                <a:solidFill>
                  <a:schemeClr val="accent2"/>
                </a:solidFill>
              </a:rPr>
              <a:t>Verfügbar seit Firmware V6.5-D </a:t>
            </a:r>
            <a:br>
              <a:rPr lang="de-DE" b="1" dirty="0">
                <a:solidFill>
                  <a:schemeClr val="accent2"/>
                </a:solidFill>
              </a:rPr>
            </a:br>
            <a:r>
              <a:rPr lang="de-DE" b="1" dirty="0">
                <a:solidFill>
                  <a:schemeClr val="accent2"/>
                </a:solidFill>
              </a:rPr>
              <a:t>(Juli 2021). </a:t>
            </a:r>
          </a:p>
          <a:p>
            <a:pPr marL="0" indent="0">
              <a:lnSpc>
                <a:spcPct val="100000"/>
              </a:lnSpc>
              <a:buNone/>
            </a:pP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0552AB8-C64C-4B83-8DA3-CF0012B82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8578" y="2073750"/>
            <a:ext cx="6023019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028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winkliges Dreieck 7">
            <a:extLst>
              <a:ext uri="{FF2B5EF4-FFF2-40B4-BE49-F238E27FC236}">
                <a16:creationId xmlns:a16="http://schemas.microsoft.com/office/drawing/2014/main" id="{67B8BBFD-0855-43D0-B42A-80B9C2760C0A}"/>
              </a:ext>
            </a:extLst>
          </p:cNvPr>
          <p:cNvSpPr>
            <a:spLocks noChangeAspect="1"/>
          </p:cNvSpPr>
          <p:nvPr/>
        </p:nvSpPr>
        <p:spPr>
          <a:xfrm flipH="1">
            <a:off x="6576037" y="3272333"/>
            <a:ext cx="5627686" cy="3585667"/>
          </a:xfrm>
          <a:prstGeom prst="rtTriangle">
            <a:avLst/>
          </a:prstGeom>
          <a:gradFill flip="none" rotWithShape="1">
            <a:gsLst>
              <a:gs pos="100000">
                <a:schemeClr val="accent6">
                  <a:lumMod val="0"/>
                  <a:lumOff val="100000"/>
                </a:schemeClr>
              </a:gs>
              <a:gs pos="0">
                <a:schemeClr val="accent6">
                  <a:lumMod val="10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32089EA-403C-44E3-BC3C-63AEA4187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Klasse AC4: Lageregelung mit Drehzahlsollwert mit IRT via TO</a:t>
            </a:r>
            <a:endParaRPr lang="de-DE" sz="2400" b="1" dirty="0"/>
          </a:p>
        </p:txBody>
      </p:sp>
      <p:sp>
        <p:nvSpPr>
          <p:cNvPr id="6" name="Inhaltsplatzhalter 4">
            <a:extLst>
              <a:ext uri="{FF2B5EF4-FFF2-40B4-BE49-F238E27FC236}">
                <a16:creationId xmlns:a16="http://schemas.microsoft.com/office/drawing/2014/main" id="{0B09ACC0-1DA1-48FC-B29B-7BCB9B484F43}"/>
              </a:ext>
            </a:extLst>
          </p:cNvPr>
          <p:cNvSpPr txBox="1">
            <a:spLocks/>
          </p:cNvSpPr>
          <p:nvPr/>
        </p:nvSpPr>
        <p:spPr>
          <a:xfrm>
            <a:off x="539999" y="1260000"/>
            <a:ext cx="10113823" cy="3943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de-DE" b="1" dirty="0"/>
              <a:t>Antriebsanbindung über Technologieobjekte </a:t>
            </a:r>
            <a:r>
              <a:rPr lang="de-DE" b="1" dirty="0" err="1">
                <a:solidFill>
                  <a:schemeClr val="accent6"/>
                </a:solidFill>
              </a:rPr>
              <a:t>TO_PositioningAxis</a:t>
            </a:r>
            <a:r>
              <a:rPr lang="de-DE" b="1" dirty="0">
                <a:solidFill>
                  <a:schemeClr val="accent6"/>
                </a:solidFill>
              </a:rPr>
              <a:t>, </a:t>
            </a:r>
            <a:r>
              <a:rPr lang="de-DE" b="1" dirty="0" err="1">
                <a:solidFill>
                  <a:schemeClr val="accent6"/>
                </a:solidFill>
              </a:rPr>
              <a:t>TO_SynchronousAxis</a:t>
            </a:r>
            <a:r>
              <a:rPr lang="de-DE" b="1" dirty="0">
                <a:solidFill>
                  <a:schemeClr val="accent6"/>
                </a:solidFill>
              </a:rPr>
              <a:t>, TO_CAM </a:t>
            </a:r>
            <a:r>
              <a:rPr lang="de-DE" b="1" dirty="0"/>
              <a:t>und </a:t>
            </a:r>
            <a:r>
              <a:rPr lang="de-DE" b="1" dirty="0" err="1">
                <a:solidFill>
                  <a:schemeClr val="accent6"/>
                </a:solidFill>
              </a:rPr>
              <a:t>TO_Kinematics</a:t>
            </a:r>
            <a:br>
              <a:rPr lang="de-DE" b="1" dirty="0">
                <a:solidFill>
                  <a:schemeClr val="accent6"/>
                </a:solidFill>
              </a:rPr>
            </a:br>
            <a:endParaRPr lang="de-DE" b="1" dirty="0"/>
          </a:p>
          <a:p>
            <a:pPr>
              <a:lnSpc>
                <a:spcPct val="100000"/>
              </a:lnSpc>
            </a:pPr>
            <a:r>
              <a:rPr lang="de-DE" dirty="0"/>
              <a:t>Telegramm 3.</a:t>
            </a:r>
            <a:br>
              <a:rPr lang="de-DE" dirty="0"/>
            </a:br>
            <a:endParaRPr lang="de-DE" sz="1800" b="1" dirty="0"/>
          </a:p>
          <a:p>
            <a:pPr>
              <a:lnSpc>
                <a:spcPct val="100000"/>
              </a:lnSpc>
            </a:pPr>
            <a:r>
              <a:rPr lang="de-DE" dirty="0"/>
              <a:t>Lagesynchronlauf, Kurvenscheibe,</a:t>
            </a:r>
            <a:br>
              <a:rPr lang="de-DE" dirty="0"/>
            </a:br>
            <a:r>
              <a:rPr lang="de-DE" dirty="0"/>
              <a:t>Interpolation, Transformationen. </a:t>
            </a:r>
            <a:br>
              <a:rPr lang="de-DE" dirty="0"/>
            </a:br>
            <a:endParaRPr lang="de-DE" dirty="0"/>
          </a:p>
          <a:p>
            <a:pPr>
              <a:lnSpc>
                <a:spcPct val="100000"/>
              </a:lnSpc>
            </a:pPr>
            <a:r>
              <a:rPr lang="de-DE" dirty="0"/>
              <a:t>Beste Performance mit IRT und T-CPU.</a:t>
            </a:r>
            <a:br>
              <a:rPr lang="de-DE" dirty="0"/>
            </a:br>
            <a:endParaRPr lang="de-DE" dirty="0"/>
          </a:p>
          <a:p>
            <a:pPr>
              <a:lnSpc>
                <a:spcPct val="100000"/>
              </a:lnSpc>
            </a:pPr>
            <a:r>
              <a:rPr lang="de-DE" b="1" dirty="0">
                <a:solidFill>
                  <a:schemeClr val="accent2"/>
                </a:solidFill>
              </a:rPr>
              <a:t>Verfügbar seit Firmware V6.5-F </a:t>
            </a:r>
            <a:br>
              <a:rPr lang="de-DE" b="1" dirty="0">
                <a:solidFill>
                  <a:schemeClr val="accent2"/>
                </a:solidFill>
              </a:rPr>
            </a:br>
            <a:r>
              <a:rPr lang="de-DE" b="1" dirty="0">
                <a:solidFill>
                  <a:schemeClr val="accent2"/>
                </a:solidFill>
              </a:rPr>
              <a:t>(April 2022).</a:t>
            </a:r>
            <a:br>
              <a:rPr lang="de-DE" b="1" dirty="0">
                <a:solidFill>
                  <a:schemeClr val="accent2"/>
                </a:solidFill>
              </a:rPr>
            </a:br>
            <a:br>
              <a:rPr lang="de-DE" b="1" dirty="0">
                <a:solidFill>
                  <a:schemeClr val="accent2"/>
                </a:solidFill>
              </a:rPr>
            </a:br>
            <a:endParaRPr lang="de-DE" b="1" dirty="0">
              <a:solidFill>
                <a:schemeClr val="accent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DC09E70-7EB6-420E-8210-98A05D11EB8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9010" y="2389513"/>
            <a:ext cx="6562991" cy="364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900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winkliges Dreieck 7">
            <a:extLst>
              <a:ext uri="{FF2B5EF4-FFF2-40B4-BE49-F238E27FC236}">
                <a16:creationId xmlns:a16="http://schemas.microsoft.com/office/drawing/2014/main" id="{67B8BBFD-0855-43D0-B42A-80B9C2760C0A}"/>
              </a:ext>
            </a:extLst>
          </p:cNvPr>
          <p:cNvSpPr>
            <a:spLocks noChangeAspect="1"/>
          </p:cNvSpPr>
          <p:nvPr/>
        </p:nvSpPr>
        <p:spPr>
          <a:xfrm flipH="1">
            <a:off x="6576037" y="3272333"/>
            <a:ext cx="5627686" cy="3585667"/>
          </a:xfrm>
          <a:prstGeom prst="rtTriangle">
            <a:avLst/>
          </a:prstGeom>
          <a:gradFill flip="none" rotWithShape="1">
            <a:gsLst>
              <a:gs pos="100000">
                <a:schemeClr val="accent6">
                  <a:lumMod val="0"/>
                  <a:lumOff val="100000"/>
                </a:schemeClr>
              </a:gs>
              <a:gs pos="0">
                <a:schemeClr val="accent6">
                  <a:lumMod val="10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32089EA-403C-44E3-BC3C-63AEA4187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360055"/>
            <a:ext cx="9226169" cy="460800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Klasse AC4: Lageregelung mit Drehzahlsollwert mit IRT und DSC via TO</a:t>
            </a:r>
            <a:endParaRPr lang="de-DE" sz="2400" b="1" dirty="0"/>
          </a:p>
        </p:txBody>
      </p:sp>
      <p:sp>
        <p:nvSpPr>
          <p:cNvPr id="6" name="Inhaltsplatzhalter 4">
            <a:extLst>
              <a:ext uri="{FF2B5EF4-FFF2-40B4-BE49-F238E27FC236}">
                <a16:creationId xmlns:a16="http://schemas.microsoft.com/office/drawing/2014/main" id="{0B09ACC0-1DA1-48FC-B29B-7BCB9B484F43}"/>
              </a:ext>
            </a:extLst>
          </p:cNvPr>
          <p:cNvSpPr txBox="1">
            <a:spLocks/>
          </p:cNvSpPr>
          <p:nvPr/>
        </p:nvSpPr>
        <p:spPr>
          <a:xfrm>
            <a:off x="539999" y="1260000"/>
            <a:ext cx="10113823" cy="3943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de-DE" b="1" dirty="0"/>
              <a:t>Antriebsanbindung über Technologieobjekte </a:t>
            </a:r>
            <a:r>
              <a:rPr lang="de-DE" b="1" dirty="0" err="1">
                <a:solidFill>
                  <a:schemeClr val="accent6"/>
                </a:solidFill>
              </a:rPr>
              <a:t>TO_PositioningAxis</a:t>
            </a:r>
            <a:r>
              <a:rPr lang="de-DE" b="1" dirty="0">
                <a:solidFill>
                  <a:schemeClr val="accent6"/>
                </a:solidFill>
              </a:rPr>
              <a:t>, </a:t>
            </a:r>
            <a:r>
              <a:rPr lang="de-DE" b="1" dirty="0" err="1">
                <a:solidFill>
                  <a:schemeClr val="accent6"/>
                </a:solidFill>
              </a:rPr>
              <a:t>TO_SynchronousAxis</a:t>
            </a:r>
            <a:r>
              <a:rPr lang="de-DE" b="1" dirty="0">
                <a:solidFill>
                  <a:schemeClr val="accent6"/>
                </a:solidFill>
              </a:rPr>
              <a:t>, TO_CAM </a:t>
            </a:r>
            <a:r>
              <a:rPr lang="de-DE" b="1" dirty="0"/>
              <a:t>und </a:t>
            </a:r>
            <a:r>
              <a:rPr lang="de-DE" b="1" dirty="0" err="1">
                <a:solidFill>
                  <a:schemeClr val="accent6"/>
                </a:solidFill>
              </a:rPr>
              <a:t>TO_Kinematics</a:t>
            </a:r>
            <a:br>
              <a:rPr lang="de-DE" b="1" dirty="0">
                <a:solidFill>
                  <a:schemeClr val="accent6"/>
                </a:solidFill>
              </a:rPr>
            </a:br>
            <a:endParaRPr lang="de-DE" b="1" dirty="0"/>
          </a:p>
          <a:p>
            <a:pPr>
              <a:lnSpc>
                <a:spcPct val="100000"/>
              </a:lnSpc>
            </a:pPr>
            <a:r>
              <a:rPr lang="de-DE" dirty="0"/>
              <a:t>Telegramm 5, 102 oder 105. </a:t>
            </a:r>
            <a:br>
              <a:rPr lang="de-DE" dirty="0"/>
            </a:br>
            <a:endParaRPr lang="de-DE" sz="1800" b="1" dirty="0"/>
          </a:p>
          <a:p>
            <a:pPr>
              <a:lnSpc>
                <a:spcPct val="100000"/>
              </a:lnSpc>
            </a:pPr>
            <a:r>
              <a:rPr lang="de-DE" dirty="0"/>
              <a:t>Lagesynchronlauf, Kurvenscheibe,</a:t>
            </a:r>
            <a:br>
              <a:rPr lang="de-DE" dirty="0"/>
            </a:br>
            <a:r>
              <a:rPr lang="de-DE" dirty="0"/>
              <a:t>Interpolation, Transformationen. </a:t>
            </a:r>
            <a:br>
              <a:rPr lang="de-DE" dirty="0"/>
            </a:br>
            <a:endParaRPr lang="de-DE" dirty="0"/>
          </a:p>
          <a:p>
            <a:pPr>
              <a:lnSpc>
                <a:spcPct val="100000"/>
              </a:lnSpc>
            </a:pPr>
            <a:r>
              <a:rPr lang="de-DE" dirty="0"/>
              <a:t>Höchste Performance durch DSC </a:t>
            </a:r>
            <a:br>
              <a:rPr lang="de-DE" dirty="0"/>
            </a:br>
            <a:r>
              <a:rPr lang="de-DE" dirty="0"/>
              <a:t>(Lageregelung im Antrieb).</a:t>
            </a:r>
          </a:p>
          <a:p>
            <a:pPr>
              <a:lnSpc>
                <a:spcPct val="100000"/>
              </a:lnSpc>
            </a:pPr>
            <a:endParaRPr lang="de-DE" dirty="0"/>
          </a:p>
          <a:p>
            <a:pPr>
              <a:lnSpc>
                <a:spcPct val="100000"/>
              </a:lnSpc>
            </a:pPr>
            <a:r>
              <a:rPr lang="de-DE" b="1" dirty="0">
                <a:solidFill>
                  <a:schemeClr val="accent2"/>
                </a:solidFill>
              </a:rPr>
              <a:t>Verfügbar ab Firmware V6.5-K </a:t>
            </a:r>
            <a:br>
              <a:rPr lang="de-DE" b="1" dirty="0">
                <a:solidFill>
                  <a:schemeClr val="accent2"/>
                </a:solidFill>
              </a:rPr>
            </a:br>
            <a:r>
              <a:rPr lang="de-DE" b="1" dirty="0">
                <a:solidFill>
                  <a:schemeClr val="accent2"/>
                </a:solidFill>
              </a:rPr>
              <a:t>(August 2023).</a:t>
            </a:r>
            <a:br>
              <a:rPr lang="de-DE" b="1" dirty="0">
                <a:solidFill>
                  <a:schemeClr val="accent2"/>
                </a:solidFill>
              </a:rPr>
            </a:br>
            <a:br>
              <a:rPr lang="de-DE" b="1" dirty="0">
                <a:solidFill>
                  <a:schemeClr val="accent2"/>
                </a:solidFill>
              </a:rPr>
            </a:br>
            <a:endParaRPr lang="de-DE" b="1" dirty="0">
              <a:solidFill>
                <a:schemeClr val="accent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DC09E70-7EB6-420E-8210-98A05D11EB8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9010" y="2389513"/>
            <a:ext cx="6562991" cy="364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858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494906-E548-4D5C-90F9-DFBBBEDE8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STÖBER </a:t>
            </a:r>
            <a:r>
              <a:rPr lang="de-DE" err="1"/>
              <a:t>goes</a:t>
            </a:r>
            <a:r>
              <a:rPr lang="de-DE"/>
              <a:t> </a:t>
            </a:r>
            <a:r>
              <a:rPr lang="de-DE" err="1"/>
              <a:t>PROFIdrive</a:t>
            </a:r>
            <a:r>
              <a:rPr lang="de-DE"/>
              <a:t>: Fakten &amp; Benefits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7A2A834-91A5-4587-B2BC-66C810A5C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100" y="1259999"/>
            <a:ext cx="5045728" cy="5237945"/>
          </a:xfrm>
        </p:spPr>
        <p:txBody>
          <a:bodyPr/>
          <a:lstStyle/>
          <a:p>
            <a:pPr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de-DE" dirty="0"/>
              <a:t>Standardisierte Schnittstellen zu den </a:t>
            </a:r>
            <a:br>
              <a:rPr lang="de-DE" dirty="0"/>
            </a:br>
            <a:r>
              <a:rPr lang="de-DE" dirty="0"/>
              <a:t>STÖBER Antriebsreglern SC6 und SI6.</a:t>
            </a:r>
          </a:p>
          <a:p>
            <a:pPr lvl="1"/>
            <a:r>
              <a:rPr lang="de-DE" dirty="0"/>
              <a:t>Standardisierte zyklische Mappings.</a:t>
            </a:r>
          </a:p>
          <a:p>
            <a:pPr lvl="1"/>
            <a:r>
              <a:rPr lang="de-DE" dirty="0"/>
              <a:t>Komfortable Inbetriebnahme: Controller ermittelt die Eigenschaften des Antriebs durch definierte </a:t>
            </a:r>
            <a:r>
              <a:rPr lang="de-DE" dirty="0" err="1"/>
              <a:t>PROFIdrive</a:t>
            </a:r>
            <a:r>
              <a:rPr lang="de-DE" dirty="0"/>
              <a:t>-Objekte.</a:t>
            </a:r>
            <a:br>
              <a:rPr lang="de-DE" dirty="0"/>
            </a:br>
            <a:endParaRPr lang="de-DE" dirty="0"/>
          </a:p>
          <a:p>
            <a:pPr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de-DE" dirty="0"/>
              <a:t>Unkomplizierter Austausch von Antriebsreglern.</a:t>
            </a:r>
          </a:p>
          <a:p>
            <a:pPr lvl="1"/>
            <a:r>
              <a:rPr lang="de-DE" dirty="0"/>
              <a:t>Antriebsregler in bereits konfigurierten Applikationen sind einfach und ohne Programmänderungen im TIA Portal austauschbar.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4" name="Grafik 3" descr="Ein Bild, das Text, Briefpapier enthält.&#10;&#10;Automatisch generierte Beschreibung">
            <a:extLst>
              <a:ext uri="{FF2B5EF4-FFF2-40B4-BE49-F238E27FC236}">
                <a16:creationId xmlns:a16="http://schemas.microsoft.com/office/drawing/2014/main" id="{95DD1255-FEE9-472B-9173-629D18A3FD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22" r="29375" b="5996"/>
          <a:stretch/>
        </p:blipFill>
        <p:spPr>
          <a:xfrm>
            <a:off x="5677786" y="1402061"/>
            <a:ext cx="6514214" cy="5237945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E0F07659-6BEC-4618-97B0-31E3D4632A00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7041714" y="4224427"/>
            <a:ext cx="1269645" cy="3997498"/>
            <a:chOff x="-1" y="3023810"/>
            <a:chExt cx="1333173" cy="1488424"/>
          </a:xfrm>
        </p:grpSpPr>
        <p:sp>
          <p:nvSpPr>
            <p:cNvPr id="9" name="Rechtwinkliges Dreieck 8">
              <a:extLst>
                <a:ext uri="{FF2B5EF4-FFF2-40B4-BE49-F238E27FC236}">
                  <a16:creationId xmlns:a16="http://schemas.microsoft.com/office/drawing/2014/main" id="{63D0F5A5-DCDB-4A1F-80AA-34CDD3DAA8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" y="3023810"/>
              <a:ext cx="1333173" cy="747883"/>
            </a:xfrm>
            <a:prstGeom prst="rtTriangle">
              <a:avLst/>
            </a:prstGeom>
            <a:solidFill>
              <a:schemeClr val="accent6">
                <a:alpha val="9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winkliges Dreieck 9">
              <a:extLst>
                <a:ext uri="{FF2B5EF4-FFF2-40B4-BE49-F238E27FC236}">
                  <a16:creationId xmlns:a16="http://schemas.microsoft.com/office/drawing/2014/main" id="{3E5AFCE3-8169-4F34-9048-263C232F35EF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0" y="3771693"/>
              <a:ext cx="1333170" cy="740541"/>
            </a:xfrm>
            <a:prstGeom prst="rtTriangle">
              <a:avLst/>
            </a:prstGeom>
            <a:gradFill flip="none" rotWithShape="1">
              <a:gsLst>
                <a:gs pos="0">
                  <a:schemeClr val="accent6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11" name="Grafik 10">
            <a:extLst>
              <a:ext uri="{FF2B5EF4-FFF2-40B4-BE49-F238E27FC236}">
                <a16:creationId xmlns:a16="http://schemas.microsoft.com/office/drawing/2014/main" id="{ABBF40A7-FEBE-4DA2-9143-41CB687E9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73" y="5231251"/>
            <a:ext cx="2806297" cy="1300165"/>
          </a:xfrm>
          <a:prstGeom prst="rect">
            <a:avLst/>
          </a:prstGeom>
        </p:spPr>
      </p:pic>
      <p:pic>
        <p:nvPicPr>
          <p:cNvPr id="12" name="Grafik 11" descr="Ein Bild, das Text enthält.&#10;&#10;Automatisch generierte Beschreibung">
            <a:extLst>
              <a:ext uri="{FF2B5EF4-FFF2-40B4-BE49-F238E27FC236}">
                <a16:creationId xmlns:a16="http://schemas.microsoft.com/office/drawing/2014/main" id="{3B92716D-4A9C-4AE6-9C90-24CCB62EDE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701" y="5266965"/>
            <a:ext cx="2322612" cy="1228737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FEA51C66-F46C-4A97-9D33-14DEE86876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8899" y="5445733"/>
            <a:ext cx="1007680" cy="87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321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494906-E548-4D5C-90F9-DFBBBEDE8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STÖBER </a:t>
            </a:r>
            <a:r>
              <a:rPr lang="de-DE" err="1"/>
              <a:t>goes</a:t>
            </a:r>
            <a:r>
              <a:rPr lang="de-DE"/>
              <a:t> </a:t>
            </a:r>
            <a:r>
              <a:rPr lang="de-DE" err="1"/>
              <a:t>PROFIdrive</a:t>
            </a:r>
            <a:r>
              <a:rPr lang="de-DE"/>
              <a:t>: Fakten &amp; Benefits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7A2A834-91A5-4587-B2BC-66C810A5C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100" y="1259999"/>
            <a:ext cx="6427960" cy="5237945"/>
          </a:xfrm>
        </p:spPr>
        <p:txBody>
          <a:bodyPr/>
          <a:lstStyle/>
          <a:p>
            <a:pPr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de-DE" dirty="0"/>
              <a:t>Wiederverwendbare Software-Komponenten.</a:t>
            </a:r>
          </a:p>
          <a:p>
            <a:pPr lvl="1"/>
            <a:r>
              <a:rPr lang="de-DE" dirty="0"/>
              <a:t>Software-Komponenten können 1:1 herstellerübergreifend innerhalb einer Applikation genutzt werden – durch eine Programmierung der Technologieobjekte gemäß </a:t>
            </a:r>
            <a:r>
              <a:rPr lang="de-DE" dirty="0" err="1"/>
              <a:t>PLCopen</a:t>
            </a:r>
            <a:r>
              <a:rPr lang="de-DE" dirty="0"/>
              <a:t> oder unter Verwendung von </a:t>
            </a:r>
            <a:r>
              <a:rPr lang="de-DE" dirty="0" err="1"/>
              <a:t>DriveLib</a:t>
            </a:r>
            <a:r>
              <a:rPr lang="de-DE" dirty="0"/>
              <a:t>-Funktionsbausteinen.</a:t>
            </a:r>
            <a:br>
              <a:rPr lang="de-DE" dirty="0"/>
            </a:br>
            <a:endParaRPr lang="de-DE" dirty="0"/>
          </a:p>
          <a:p>
            <a:pPr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de-DE" dirty="0"/>
              <a:t>Simulation.</a:t>
            </a:r>
          </a:p>
          <a:p>
            <a:pPr lvl="1"/>
            <a:r>
              <a:rPr lang="de-DE" dirty="0"/>
              <a:t>Achsen können ohne den Einsatz entsprechender Hardware simuliert werden; die CPU-Auslastung ist im Vorfeld abschätzbar.</a:t>
            </a:r>
            <a:br>
              <a:rPr lang="de-DE" dirty="0"/>
            </a:br>
            <a:endParaRPr lang="de-DE" dirty="0"/>
          </a:p>
          <a:p>
            <a:pPr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de-DE" dirty="0"/>
              <a:t>Applikationen.</a:t>
            </a:r>
          </a:p>
          <a:p>
            <a:pPr lvl="1"/>
            <a:r>
              <a:rPr lang="de-DE" dirty="0"/>
              <a:t>Zahlreiche Applikationsvorlagen verfügbar: Wickler, Fliegende Säge, Rotierendes Messer, </a:t>
            </a:r>
            <a:r>
              <a:rPr lang="de-DE" dirty="0" err="1"/>
              <a:t>Conveyor</a:t>
            </a:r>
            <a:r>
              <a:rPr lang="de-DE" dirty="0"/>
              <a:t> Tracking, </a:t>
            </a:r>
            <a:r>
              <a:rPr lang="de-DE" dirty="0" err="1"/>
              <a:t>Kinematiken</a:t>
            </a:r>
            <a:r>
              <a:rPr lang="de-DE" dirty="0"/>
              <a:t> …</a:t>
            </a:r>
          </a:p>
          <a:p>
            <a:pPr lvl="1"/>
            <a:endParaRPr lang="de-DE" dirty="0"/>
          </a:p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D85E10F-4734-40D5-8B2E-11F48F8B0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0733" y="3617395"/>
            <a:ext cx="4269406" cy="2401541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84747235-5B88-4E93-BDD3-87E08750D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1404" y="839064"/>
            <a:ext cx="4947515" cy="2782977"/>
          </a:xfrm>
          <a:prstGeom prst="rect">
            <a:avLst/>
          </a:prstGeom>
        </p:spPr>
      </p:pic>
      <p:sp>
        <p:nvSpPr>
          <p:cNvPr id="20" name="Rechtwinkliges Dreieck 19">
            <a:extLst>
              <a:ext uri="{FF2B5EF4-FFF2-40B4-BE49-F238E27FC236}">
                <a16:creationId xmlns:a16="http://schemas.microsoft.com/office/drawing/2014/main" id="{E56A9169-33AE-4CB8-BAEC-0E1536198604}"/>
              </a:ext>
            </a:extLst>
          </p:cNvPr>
          <p:cNvSpPr>
            <a:spLocks noChangeAspect="1"/>
          </p:cNvSpPr>
          <p:nvPr/>
        </p:nvSpPr>
        <p:spPr>
          <a:xfrm>
            <a:off x="7244801" y="1231361"/>
            <a:ext cx="3752161" cy="2390680"/>
          </a:xfrm>
          <a:prstGeom prst="rtTriangle">
            <a:avLst/>
          </a:prstGeom>
          <a:gradFill flip="none" rotWithShape="1">
            <a:gsLst>
              <a:gs pos="100000">
                <a:schemeClr val="accent2">
                  <a:alpha val="4500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B1168320-2281-4D8E-A878-CA3773FB4BF2}"/>
              </a:ext>
            </a:extLst>
          </p:cNvPr>
          <p:cNvGrpSpPr/>
          <p:nvPr/>
        </p:nvGrpSpPr>
        <p:grpSpPr>
          <a:xfrm flipH="1" flipV="1">
            <a:off x="10996962" y="2856325"/>
            <a:ext cx="1195355" cy="1531429"/>
            <a:chOff x="-1" y="2079114"/>
            <a:chExt cx="3017183" cy="3364751"/>
          </a:xfrm>
        </p:grpSpPr>
        <p:sp>
          <p:nvSpPr>
            <p:cNvPr id="22" name="Rechtwinkliges Dreieck 21">
              <a:extLst>
                <a:ext uri="{FF2B5EF4-FFF2-40B4-BE49-F238E27FC236}">
                  <a16:creationId xmlns:a16="http://schemas.microsoft.com/office/drawing/2014/main" id="{06F5A2A1-5ADA-4DA5-B170-75AF6ADF8B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" y="2079114"/>
              <a:ext cx="3017183" cy="1692579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Rechtwinkliges Dreieck 22">
              <a:extLst>
                <a:ext uri="{FF2B5EF4-FFF2-40B4-BE49-F238E27FC236}">
                  <a16:creationId xmlns:a16="http://schemas.microsoft.com/office/drawing/2014/main" id="{6431E16A-F242-4310-9D40-0890EBC7875B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0" y="3771693"/>
              <a:ext cx="3010354" cy="1672172"/>
            </a:xfrm>
            <a:prstGeom prst="rtTriangle">
              <a:avLst/>
            </a:prstGeom>
            <a:gradFill>
              <a:gsLst>
                <a:gs pos="100000">
                  <a:schemeClr val="accent1">
                    <a:alpha val="16000"/>
                  </a:schemeClr>
                </a:gs>
                <a:gs pos="0">
                  <a:schemeClr val="accent1">
                    <a:alpha val="83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8FC4B197-F6CB-4128-9531-0F34F1603C25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7487821" y="5067333"/>
            <a:ext cx="885825" cy="2789034"/>
            <a:chOff x="-1" y="3023810"/>
            <a:chExt cx="1333173" cy="1488424"/>
          </a:xfrm>
        </p:grpSpPr>
        <p:sp>
          <p:nvSpPr>
            <p:cNvPr id="26" name="Rechtwinkliges Dreieck 25">
              <a:extLst>
                <a:ext uri="{FF2B5EF4-FFF2-40B4-BE49-F238E27FC236}">
                  <a16:creationId xmlns:a16="http://schemas.microsoft.com/office/drawing/2014/main" id="{6FE8FE79-596E-4870-B5D3-784F5C2AD22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" y="3023810"/>
              <a:ext cx="1333173" cy="747883"/>
            </a:xfrm>
            <a:prstGeom prst="rtTriangle">
              <a:avLst/>
            </a:prstGeom>
            <a:solidFill>
              <a:schemeClr val="accent6">
                <a:alpha val="9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Rechtwinkliges Dreieck 26">
              <a:extLst>
                <a:ext uri="{FF2B5EF4-FFF2-40B4-BE49-F238E27FC236}">
                  <a16:creationId xmlns:a16="http://schemas.microsoft.com/office/drawing/2014/main" id="{21618E90-1742-4E88-A057-334545D6B799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0" y="3771693"/>
              <a:ext cx="1333170" cy="740541"/>
            </a:xfrm>
            <a:prstGeom prst="rtTriangle">
              <a:avLst/>
            </a:prstGeom>
            <a:gradFill flip="none" rotWithShape="1">
              <a:gsLst>
                <a:gs pos="0">
                  <a:schemeClr val="accent6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267757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B6AF8A-1D94-4D68-9967-7DEC47B9F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STÖBER Systemvorteile jetzt auch mit PROFIdrive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1C0F12-6620-4403-A766-493C3A715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de-DE" dirty="0"/>
              <a:t>Profitieren Sie von den Vorteilen des STÖBER Antriebssystems aus</a:t>
            </a:r>
          </a:p>
          <a:p>
            <a:r>
              <a:rPr lang="de-DE" b="1" dirty="0">
                <a:solidFill>
                  <a:schemeClr val="accent3"/>
                </a:solidFill>
              </a:rPr>
              <a:t>Getrieben,</a:t>
            </a:r>
            <a:r>
              <a:rPr lang="de-DE" b="1" dirty="0"/>
              <a:t> </a:t>
            </a:r>
          </a:p>
          <a:p>
            <a:r>
              <a:rPr lang="de-DE" b="1" dirty="0">
                <a:solidFill>
                  <a:schemeClr val="accent5"/>
                </a:solidFill>
              </a:rPr>
              <a:t>Motoren, </a:t>
            </a:r>
          </a:p>
          <a:p>
            <a:r>
              <a:rPr lang="de-DE" b="1" dirty="0">
                <a:solidFill>
                  <a:schemeClr val="accent6"/>
                </a:solidFill>
              </a:rPr>
              <a:t>Antriebsreglern und Kabeln</a:t>
            </a:r>
            <a:r>
              <a:rPr lang="de-DE" dirty="0">
                <a:solidFill>
                  <a:schemeClr val="accent6"/>
                </a:solidFill>
              </a:rPr>
              <a:t>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dirty="0"/>
              <a:t>In Kombination mit einem SIMATIC Controller.</a:t>
            </a:r>
            <a:br>
              <a:rPr lang="de-DE" dirty="0"/>
            </a:br>
            <a:br>
              <a:rPr lang="de-DE" dirty="0"/>
            </a:br>
            <a:r>
              <a:rPr lang="de-DE" b="1" dirty="0"/>
              <a:t>Für schnellen Erfolg und anspruchsvolle Bewegung. </a:t>
            </a:r>
            <a:br>
              <a:rPr lang="de-DE" b="1" dirty="0"/>
            </a:br>
            <a:r>
              <a:rPr lang="de-DE" b="1" dirty="0"/>
              <a:t>In jeder Branche. Für jede Anwendung.</a:t>
            </a:r>
          </a:p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74A1597-A900-4413-BA15-7837A4DDC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333" y="5336645"/>
            <a:ext cx="2506567" cy="11613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E44A70E-CC9C-4901-BF1C-F36C39642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781" y="1978118"/>
            <a:ext cx="7319824" cy="487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673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Spielzeug enthält.&#10;&#10;Automatisch generierte Beschreibung">
            <a:extLst>
              <a:ext uri="{FF2B5EF4-FFF2-40B4-BE49-F238E27FC236}">
                <a16:creationId xmlns:a16="http://schemas.microsoft.com/office/drawing/2014/main" id="{2A0A2A6D-9673-6FB8-0F95-F809C3E4D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600" y="2183312"/>
            <a:ext cx="5486400" cy="452079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9B6AF8A-1D94-4D68-9967-7DEC47B9F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STÖBER Systemvorteile jetzt auch mit </a:t>
            </a:r>
            <a:r>
              <a:rPr lang="de-DE" err="1"/>
              <a:t>PROFIdrive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1C0F12-6620-4403-A766-493C3A715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260000"/>
            <a:ext cx="5880121" cy="435133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de-DE" sz="1800" b="1" dirty="0"/>
              <a:t>Zahnstangentriebe</a:t>
            </a:r>
            <a:r>
              <a:rPr lang="de-DE" sz="1800" dirty="0"/>
              <a:t> mit höchster</a:t>
            </a:r>
            <a:br>
              <a:rPr lang="de-DE" sz="1800" dirty="0"/>
            </a:br>
            <a:r>
              <a:rPr lang="de-DE" sz="1800" dirty="0"/>
              <a:t>Verzahnungsqualität.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de-DE" sz="1800" dirty="0"/>
              <a:t>Hochwertige </a:t>
            </a:r>
            <a:r>
              <a:rPr lang="de-DE" sz="1800" b="1" dirty="0"/>
              <a:t>Schräg­verzahnung</a:t>
            </a:r>
            <a:r>
              <a:rPr lang="de-DE" sz="1800" dirty="0"/>
              <a:t> für geringe Geräuschentwicklung und beste Laufruhe.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de-DE" sz="1800" b="1" dirty="0"/>
              <a:t>Spielarme Planetengetriebe </a:t>
            </a:r>
            <a:r>
              <a:rPr lang="de-DE" sz="1800" dirty="0"/>
              <a:t>für µm-genaue </a:t>
            </a:r>
            <a:br>
              <a:rPr lang="de-DE" sz="1800" dirty="0"/>
            </a:br>
            <a:r>
              <a:rPr lang="de-DE" sz="1800" dirty="0"/>
              <a:t>Positionierung und maximale Verdrehsteifigkeit. 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de-DE" sz="1800" dirty="0"/>
              <a:t>Große Auswahl an </a:t>
            </a:r>
            <a:r>
              <a:rPr lang="de-DE" sz="1800" b="1" dirty="0"/>
              <a:t>Koaxial- und Winkelgetrieben</a:t>
            </a:r>
            <a:r>
              <a:rPr lang="de-DE" sz="1800" dirty="0"/>
              <a:t>.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de-DE" sz="1800" b="1" dirty="0"/>
              <a:t>Hohe Übersetzungsvarianzen </a:t>
            </a:r>
            <a:r>
              <a:rPr lang="de-DE" sz="1800" dirty="0"/>
              <a:t>für die bestmögliche Optimierung von Massenträgheitsverhältnissen.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de-DE" sz="1800" b="1" dirty="0"/>
              <a:t>Kompakte Getriebemotoren </a:t>
            </a:r>
            <a:r>
              <a:rPr lang="de-DE" sz="1800" dirty="0"/>
              <a:t>im Direktanbau.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de-DE" sz="1800" dirty="0"/>
              <a:t>Superkompakte </a:t>
            </a:r>
            <a:r>
              <a:rPr lang="de-DE" sz="1800" b="1" dirty="0"/>
              <a:t>Synchron-Servomotoren</a:t>
            </a:r>
            <a:r>
              <a:rPr lang="de-DE" sz="1800" dirty="0"/>
              <a:t>.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de-DE" sz="1800" b="1" dirty="0" err="1"/>
              <a:t>Hoch­performante</a:t>
            </a:r>
            <a:r>
              <a:rPr lang="de-DE" sz="1800" b="1" dirty="0"/>
              <a:t> Antriebs­regler </a:t>
            </a:r>
            <a:r>
              <a:rPr lang="de-DE" sz="1800" dirty="0"/>
              <a:t>mit zahlreichen zertifizierten Sicherheitsfunktionen.</a:t>
            </a:r>
          </a:p>
          <a:p>
            <a:pPr>
              <a:lnSpc>
                <a:spcPct val="100000"/>
              </a:lnSpc>
            </a:pPr>
            <a:endParaRPr lang="de-DE" sz="1800" dirty="0"/>
          </a:p>
          <a:p>
            <a:endParaRPr lang="de-DE" sz="18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D228BE6-75E2-49C6-BBD6-8A904BAB87E5}"/>
              </a:ext>
            </a:extLst>
          </p:cNvPr>
          <p:cNvSpPr txBox="1"/>
          <p:nvPr/>
        </p:nvSpPr>
        <p:spPr>
          <a:xfrm>
            <a:off x="8434508" y="1609322"/>
            <a:ext cx="24340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b="1">
                <a:solidFill>
                  <a:schemeClr val="accent1"/>
                </a:solidFill>
              </a:rPr>
              <a:t>Modular aufgebaut </a:t>
            </a:r>
          </a:p>
          <a:p>
            <a:pPr algn="r"/>
            <a:r>
              <a:rPr lang="de-DE" b="1">
                <a:solidFill>
                  <a:schemeClr val="accent1"/>
                </a:solidFill>
              </a:rPr>
              <a:t>und frei skalierbar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361167F1-5CC2-4457-BD3C-D5C0F740684D}"/>
              </a:ext>
            </a:extLst>
          </p:cNvPr>
          <p:cNvGrpSpPr/>
          <p:nvPr/>
        </p:nvGrpSpPr>
        <p:grpSpPr>
          <a:xfrm flipH="1" flipV="1">
            <a:off x="10999667" y="1171418"/>
            <a:ext cx="1195355" cy="1531429"/>
            <a:chOff x="-1" y="2079114"/>
            <a:chExt cx="3017183" cy="3364751"/>
          </a:xfrm>
        </p:grpSpPr>
        <p:sp>
          <p:nvSpPr>
            <p:cNvPr id="18" name="Rechtwinkliges Dreieck 17">
              <a:extLst>
                <a:ext uri="{FF2B5EF4-FFF2-40B4-BE49-F238E27FC236}">
                  <a16:creationId xmlns:a16="http://schemas.microsoft.com/office/drawing/2014/main" id="{8BAA3352-A654-437B-AA0F-E717D4A267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" y="2079114"/>
              <a:ext cx="3017183" cy="1692579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Rechtwinkliges Dreieck 18">
              <a:extLst>
                <a:ext uri="{FF2B5EF4-FFF2-40B4-BE49-F238E27FC236}">
                  <a16:creationId xmlns:a16="http://schemas.microsoft.com/office/drawing/2014/main" id="{308D1E8B-00F5-4A04-816C-48D6E10474A5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0" y="3771693"/>
              <a:ext cx="3010354" cy="1672172"/>
            </a:xfrm>
            <a:prstGeom prst="rtTriangle">
              <a:avLst/>
            </a:prstGeom>
            <a:gradFill>
              <a:gsLst>
                <a:gs pos="100000">
                  <a:schemeClr val="accent1">
                    <a:alpha val="16000"/>
                  </a:schemeClr>
                </a:gs>
                <a:gs pos="0">
                  <a:schemeClr val="accent1">
                    <a:alpha val="83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22" name="Grafik 21" descr="Ein Bild, das Raum, Schild enthält.&#10;&#10;Automatisch generierte Beschreibung">
            <a:extLst>
              <a:ext uri="{FF2B5EF4-FFF2-40B4-BE49-F238E27FC236}">
                <a16:creationId xmlns:a16="http://schemas.microsoft.com/office/drawing/2014/main" id="{1A90147C-89F9-4159-B7A2-98EDB28369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alphaModFix amt="15000"/>
          </a:blip>
          <a:srcRect l="6260" r="12840" b="32157"/>
          <a:stretch/>
        </p:blipFill>
        <p:spPr>
          <a:xfrm>
            <a:off x="6096000" y="1816592"/>
            <a:ext cx="6096000" cy="511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9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B6AF8A-1D94-4D68-9967-7DEC47B9F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Ihr Partner für die anspruchsvolle Bewegung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EDD917C5-5C88-4900-BB1E-F66D22BFECCA}"/>
              </a:ext>
            </a:extLst>
          </p:cNvPr>
          <p:cNvGrpSpPr/>
          <p:nvPr/>
        </p:nvGrpSpPr>
        <p:grpSpPr>
          <a:xfrm>
            <a:off x="5741581" y="842121"/>
            <a:ext cx="6450419" cy="6015879"/>
            <a:chOff x="5741581" y="842121"/>
            <a:chExt cx="6450419" cy="6015879"/>
          </a:xfrm>
        </p:grpSpPr>
        <p:pic>
          <p:nvPicPr>
            <p:cNvPr id="10" name="Grafik 9" descr="Ein Bild, das Baum, Himmel, draußen enthält.&#10;&#10;Automatisch generierte Beschreibung">
              <a:extLst>
                <a:ext uri="{FF2B5EF4-FFF2-40B4-BE49-F238E27FC236}">
                  <a16:creationId xmlns:a16="http://schemas.microsoft.com/office/drawing/2014/main" id="{A7B31A25-6232-4AA9-8016-6C1104C65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76121" y="842121"/>
              <a:ext cx="6015879" cy="6015879"/>
            </a:xfrm>
            <a:prstGeom prst="rect">
              <a:avLst/>
            </a:prstGeom>
          </p:spPr>
        </p:pic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23AD4986-5F8F-4235-8730-51D88181988C}"/>
                </a:ext>
              </a:extLst>
            </p:cNvPr>
            <p:cNvSpPr/>
            <p:nvPr/>
          </p:nvSpPr>
          <p:spPr>
            <a:xfrm>
              <a:off x="5741581" y="4407209"/>
              <a:ext cx="3359889" cy="5050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11" name="Grafik 10">
            <a:extLst>
              <a:ext uri="{FF2B5EF4-FFF2-40B4-BE49-F238E27FC236}">
                <a16:creationId xmlns:a16="http://schemas.microsoft.com/office/drawing/2014/main" id="{12752E28-865B-45D7-B28E-16DD15216E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121791" y="3940996"/>
            <a:ext cx="4599467" cy="2304306"/>
          </a:xfrm>
          <a:prstGeom prst="rect">
            <a:avLst/>
          </a:prstGeom>
        </p:spPr>
      </p:pic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8B501C24-BC7D-4C4E-8F55-5BEC97EB2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281266"/>
            <a:ext cx="6243572" cy="4351338"/>
          </a:xfrm>
        </p:spPr>
        <p:txBody>
          <a:bodyPr/>
          <a:lstStyle/>
          <a:p>
            <a:pPr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  <a:tabLst>
                <a:tab pos="627063" algn="l"/>
              </a:tabLst>
            </a:pPr>
            <a:r>
              <a:rPr lang="de-DE" sz="1800" dirty="0"/>
              <a:t>Praxisorientierte Systemlösungen für Antrieb </a:t>
            </a:r>
            <a:br>
              <a:rPr lang="de-DE" sz="1800" dirty="0"/>
            </a:br>
            <a:r>
              <a:rPr lang="de-DE" sz="1800" dirty="0"/>
              <a:t>und Automation seit </a:t>
            </a:r>
            <a:r>
              <a:rPr lang="de-DE" sz="1800" b="1" dirty="0"/>
              <a:t>1934</a:t>
            </a:r>
            <a:r>
              <a:rPr lang="de-DE" sz="1800" dirty="0"/>
              <a:t>.</a:t>
            </a:r>
          </a:p>
          <a:p>
            <a:pPr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  <a:tabLst>
                <a:tab pos="627063" algn="l"/>
              </a:tabLst>
            </a:pPr>
            <a:r>
              <a:rPr lang="de-DE" sz="1800" b="1" dirty="0">
                <a:effectLst/>
                <a:ea typeface="Calibri" panose="020F0502020204030204" pitchFamily="34" charset="0"/>
              </a:rPr>
              <a:t>15.283 </a:t>
            </a:r>
            <a:r>
              <a:rPr lang="de-DE" sz="1800" dirty="0">
                <a:effectLst/>
                <a:ea typeface="Calibri" panose="020F0502020204030204" pitchFamily="34" charset="0"/>
              </a:rPr>
              <a:t>mögliche Kombinationen aus </a:t>
            </a:r>
            <a:br>
              <a:rPr lang="de-DE" sz="1800" dirty="0">
                <a:effectLst/>
                <a:ea typeface="Calibri" panose="020F0502020204030204" pitchFamily="34" charset="0"/>
              </a:rPr>
            </a:br>
            <a:r>
              <a:rPr lang="de-DE" sz="1800" dirty="0">
                <a:effectLst/>
                <a:ea typeface="Calibri" panose="020F0502020204030204" pitchFamily="34" charset="0"/>
              </a:rPr>
              <a:t>Getrieben und Motoren.</a:t>
            </a:r>
          </a:p>
          <a:p>
            <a:pPr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  <a:tabLst>
                <a:tab pos="627063" algn="l"/>
              </a:tabLst>
            </a:pPr>
            <a:r>
              <a:rPr lang="de-DE" sz="1800" dirty="0"/>
              <a:t>Zahlreiche einzigartige </a:t>
            </a:r>
            <a:r>
              <a:rPr lang="de-DE" sz="1800" b="1" dirty="0"/>
              <a:t>Technologie-Highlights</a:t>
            </a:r>
            <a:r>
              <a:rPr lang="de-DE" sz="1800" dirty="0"/>
              <a:t> und projektbezogene Anpassungen.</a:t>
            </a:r>
          </a:p>
          <a:p>
            <a:pPr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  <a:tabLst>
                <a:tab pos="627063" algn="l"/>
              </a:tabLst>
            </a:pPr>
            <a:r>
              <a:rPr lang="de-DE" sz="1800" dirty="0"/>
              <a:t>Kompetente Unterstützung bei der </a:t>
            </a:r>
            <a:r>
              <a:rPr lang="de-DE" sz="1800" b="1" dirty="0"/>
              <a:t>Antriebsauslegung</a:t>
            </a:r>
            <a:r>
              <a:rPr lang="de-DE" sz="1800" dirty="0"/>
              <a:t> und </a:t>
            </a:r>
            <a:r>
              <a:rPr lang="de-DE" sz="1800" b="1" dirty="0"/>
              <a:t>Inbetriebnahme</a:t>
            </a:r>
            <a:r>
              <a:rPr lang="de-DE" sz="1800" dirty="0"/>
              <a:t> inklusive.</a:t>
            </a:r>
          </a:p>
          <a:p>
            <a:pPr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  <a:tabLst>
                <a:tab pos="627063" algn="l"/>
              </a:tabLst>
            </a:pPr>
            <a:r>
              <a:rPr lang="de-DE" sz="1800" dirty="0"/>
              <a:t>Internationale </a:t>
            </a:r>
            <a:r>
              <a:rPr lang="de-DE" sz="1800" b="1" dirty="0"/>
              <a:t>Verfügbarkeit</a:t>
            </a:r>
            <a:r>
              <a:rPr lang="de-DE" sz="1800" dirty="0"/>
              <a:t> und </a:t>
            </a:r>
            <a:br>
              <a:rPr lang="de-DE" sz="1800" dirty="0"/>
            </a:br>
            <a:r>
              <a:rPr lang="de-DE" sz="1800" dirty="0"/>
              <a:t>weltweiter </a:t>
            </a:r>
            <a:r>
              <a:rPr lang="de-DE" sz="1800" b="1" dirty="0"/>
              <a:t>Service</a:t>
            </a:r>
            <a:r>
              <a:rPr lang="de-DE" sz="1800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de-DE" dirty="0"/>
          </a:p>
          <a:p>
            <a:pPr>
              <a:lnSpc>
                <a:spcPct val="100000"/>
              </a:lnSpc>
            </a:pP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7166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494906-E548-4D5C-90F9-DFBBBEDE8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Motion Control: Intuitiv. Effizient. Bewährt. Programmieren.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7A2A834-91A5-4587-B2BC-66C810A5C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259999"/>
            <a:ext cx="10156958" cy="5237945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de-DE" dirty="0"/>
              <a:t>Realisieren Sie selbst die komplexesten Motion Control (MC)-Anwendungen mit STÖBER, </a:t>
            </a:r>
            <a:r>
              <a:rPr lang="de-DE" dirty="0" err="1"/>
              <a:t>PROFIdrive</a:t>
            </a:r>
            <a:r>
              <a:rPr lang="de-DE" dirty="0"/>
              <a:t> und dem Engineering-Framework für alle Automatisierungsaufgaben – dem TIA Portal. 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br>
              <a:rPr lang="de-DE" b="1" dirty="0"/>
            </a:br>
            <a:r>
              <a:rPr lang="de-DE" b="1" dirty="0" err="1"/>
              <a:t>PROFIdrive</a:t>
            </a:r>
            <a:r>
              <a:rPr lang="de-DE" b="1" dirty="0"/>
              <a:t>: Ein Profil – sechs Applikationsklassen.</a:t>
            </a:r>
          </a:p>
          <a:p>
            <a:pPr marL="0" indent="0">
              <a:lnSpc>
                <a:spcPct val="100000"/>
              </a:lnSpc>
              <a:buNone/>
              <a:tabLst>
                <a:tab pos="1254125" algn="l"/>
              </a:tabLst>
            </a:pPr>
            <a:r>
              <a:rPr lang="de-DE" sz="1800" dirty="0">
                <a:solidFill>
                  <a:schemeClr val="accent6"/>
                </a:solidFill>
              </a:rPr>
              <a:t>Klasse </a:t>
            </a:r>
            <a:r>
              <a:rPr lang="de-DE" sz="1800" b="1" dirty="0">
                <a:solidFill>
                  <a:schemeClr val="accent6"/>
                </a:solidFill>
              </a:rPr>
              <a:t>AC1</a:t>
            </a:r>
            <a:r>
              <a:rPr lang="de-DE" sz="1800" dirty="0"/>
              <a:t>: 	Standardantriebe (Pumpen, Lüfter, Rührwerke …).</a:t>
            </a:r>
          </a:p>
          <a:p>
            <a:pPr marL="0" indent="0">
              <a:lnSpc>
                <a:spcPct val="100000"/>
              </a:lnSpc>
              <a:buNone/>
              <a:tabLst>
                <a:tab pos="1254125" algn="l"/>
              </a:tabLst>
            </a:pPr>
            <a:r>
              <a:rPr lang="de-DE" sz="1800" dirty="0">
                <a:solidFill>
                  <a:schemeClr val="accent6"/>
                </a:solidFill>
              </a:rPr>
              <a:t>Klasse </a:t>
            </a:r>
            <a:r>
              <a:rPr lang="de-DE" sz="1800" b="1" dirty="0">
                <a:solidFill>
                  <a:schemeClr val="accent6"/>
                </a:solidFill>
              </a:rPr>
              <a:t>AC2</a:t>
            </a:r>
            <a:r>
              <a:rPr lang="de-DE" sz="1800" dirty="0"/>
              <a:t>: 	Standardantriebe mit Technologiefunktionen.</a:t>
            </a:r>
          </a:p>
          <a:p>
            <a:pPr marL="0" indent="0">
              <a:lnSpc>
                <a:spcPct val="100000"/>
              </a:lnSpc>
              <a:buNone/>
              <a:tabLst>
                <a:tab pos="1254125" algn="l"/>
              </a:tabLst>
            </a:pPr>
            <a:r>
              <a:rPr lang="de-DE" sz="1800" dirty="0">
                <a:solidFill>
                  <a:schemeClr val="accent6"/>
                </a:solidFill>
              </a:rPr>
              <a:t>Klasse </a:t>
            </a:r>
            <a:r>
              <a:rPr lang="de-DE" sz="1800" b="1" dirty="0">
                <a:solidFill>
                  <a:schemeClr val="accent6"/>
                </a:solidFill>
              </a:rPr>
              <a:t>AC3</a:t>
            </a:r>
            <a:r>
              <a:rPr lang="de-DE" sz="1800" dirty="0"/>
              <a:t>: 	Positionierantriebe.</a:t>
            </a:r>
          </a:p>
          <a:p>
            <a:pPr marL="0" indent="0">
              <a:lnSpc>
                <a:spcPct val="100000"/>
              </a:lnSpc>
              <a:buNone/>
              <a:tabLst>
                <a:tab pos="1254125" algn="l"/>
              </a:tabLst>
            </a:pPr>
            <a:r>
              <a:rPr lang="de-DE" sz="1800" dirty="0">
                <a:solidFill>
                  <a:schemeClr val="accent6"/>
                </a:solidFill>
              </a:rPr>
              <a:t>Klasse </a:t>
            </a:r>
            <a:r>
              <a:rPr lang="de-DE" sz="1800" b="1" dirty="0">
                <a:solidFill>
                  <a:schemeClr val="accent6"/>
                </a:solidFill>
              </a:rPr>
              <a:t>AC4</a:t>
            </a:r>
            <a:r>
              <a:rPr lang="de-DE" sz="1800" dirty="0"/>
              <a:t>: 	MC-Antriebe mit zentraler, übergeordneter </a:t>
            </a:r>
            <a:br>
              <a:rPr lang="de-DE" sz="1800" dirty="0"/>
            </a:br>
            <a:r>
              <a:rPr lang="de-DE" sz="1800" dirty="0"/>
              <a:t>	MC-Intelligenz und patentiertem Lageregelkonzept</a:t>
            </a:r>
            <a:br>
              <a:rPr lang="de-DE" sz="1800" dirty="0"/>
            </a:br>
            <a:r>
              <a:rPr lang="de-DE" sz="1800" dirty="0"/>
              <a:t>	 „Dynamic Servo Control“.</a:t>
            </a:r>
          </a:p>
          <a:p>
            <a:pPr marL="0" indent="0">
              <a:lnSpc>
                <a:spcPct val="100000"/>
              </a:lnSpc>
              <a:buNone/>
              <a:tabLst>
                <a:tab pos="1254125" algn="l"/>
              </a:tabLst>
            </a:pPr>
            <a:r>
              <a:rPr lang="de-DE" sz="1800" dirty="0">
                <a:solidFill>
                  <a:schemeClr val="accent6"/>
                </a:solidFill>
              </a:rPr>
              <a:t>Klasse </a:t>
            </a:r>
            <a:r>
              <a:rPr lang="de-DE" sz="1800" b="1" dirty="0">
                <a:solidFill>
                  <a:schemeClr val="accent6"/>
                </a:solidFill>
              </a:rPr>
              <a:t>AC5</a:t>
            </a:r>
            <a:r>
              <a:rPr lang="de-DE" sz="1800" dirty="0"/>
              <a:t>: 	MC-Antriebe mit zentraler, übergeordneter MC-Intelligenz </a:t>
            </a:r>
            <a:br>
              <a:rPr lang="de-DE" sz="1800" dirty="0"/>
            </a:br>
            <a:r>
              <a:rPr lang="de-DE" sz="1800" dirty="0"/>
              <a:t>	und Lagesollwertschnittstelle.</a:t>
            </a:r>
          </a:p>
          <a:p>
            <a:pPr marL="0" indent="0">
              <a:lnSpc>
                <a:spcPct val="100000"/>
              </a:lnSpc>
              <a:buNone/>
              <a:tabLst>
                <a:tab pos="1254125" algn="l"/>
              </a:tabLst>
            </a:pPr>
            <a:r>
              <a:rPr lang="de-DE" sz="1800" dirty="0">
                <a:solidFill>
                  <a:schemeClr val="accent6"/>
                </a:solidFill>
              </a:rPr>
              <a:t>Klasse </a:t>
            </a:r>
            <a:r>
              <a:rPr lang="de-DE" sz="1800" b="1" dirty="0">
                <a:solidFill>
                  <a:schemeClr val="accent6"/>
                </a:solidFill>
              </a:rPr>
              <a:t>AC6</a:t>
            </a:r>
            <a:r>
              <a:rPr lang="de-DE" sz="1800" dirty="0"/>
              <a:t>: 	MC-Antriebe mit dezentraler, in den Antrieben </a:t>
            </a:r>
            <a:br>
              <a:rPr lang="de-DE" sz="1800" dirty="0"/>
            </a:br>
            <a:r>
              <a:rPr lang="de-DE" sz="1800" dirty="0"/>
              <a:t>	integrierter MC-Intelligenz.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br>
              <a:rPr lang="de-DE" dirty="0"/>
            </a:br>
            <a:endParaRPr lang="de-DE" dirty="0"/>
          </a:p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F86C83D-B2A7-4D96-8353-82D7F09B9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4104" y="2836308"/>
            <a:ext cx="2674327" cy="1239023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848D45D9-D965-41B1-8A9B-8471F9EFEE32}"/>
              </a:ext>
            </a:extLst>
          </p:cNvPr>
          <p:cNvSpPr txBox="1"/>
          <p:nvPr/>
        </p:nvSpPr>
        <p:spPr>
          <a:xfrm>
            <a:off x="4042133" y="3985550"/>
            <a:ext cx="6097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de-DE" b="1"/>
              <a:t>Für eine riesige Bandbreite </a:t>
            </a:r>
            <a:br>
              <a:rPr lang="de-DE" b="1"/>
            </a:br>
            <a:r>
              <a:rPr lang="de-DE" b="1"/>
              <a:t>an Applikationen.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ED9F767F-71EA-4E8F-AFD0-AF3AF51F8765}"/>
              </a:ext>
            </a:extLst>
          </p:cNvPr>
          <p:cNvGrpSpPr/>
          <p:nvPr/>
        </p:nvGrpSpPr>
        <p:grpSpPr>
          <a:xfrm>
            <a:off x="10307476" y="2044774"/>
            <a:ext cx="1884524" cy="2695798"/>
            <a:chOff x="9639978" y="1979266"/>
            <a:chExt cx="2552023" cy="3650650"/>
          </a:xfrm>
        </p:grpSpPr>
        <p:sp>
          <p:nvSpPr>
            <p:cNvPr id="12" name="Gleichschenkliges Dreieck 11">
              <a:extLst>
                <a:ext uri="{FF2B5EF4-FFF2-40B4-BE49-F238E27FC236}">
                  <a16:creationId xmlns:a16="http://schemas.microsoft.com/office/drawing/2014/main" id="{872971B7-1830-42EA-83E5-C779A673769F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9281226" y="2338018"/>
              <a:ext cx="3269527" cy="2552023"/>
            </a:xfrm>
            <a:prstGeom prst="triangle">
              <a:avLst/>
            </a:prstGeom>
            <a:gradFill flip="none" rotWithShape="1">
              <a:gsLst>
                <a:gs pos="0">
                  <a:schemeClr val="tx2"/>
                </a:gs>
                <a:gs pos="52000">
                  <a:schemeClr val="accent2"/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Gleichschenkliges Dreieck 12">
              <a:extLst>
                <a:ext uri="{FF2B5EF4-FFF2-40B4-BE49-F238E27FC236}">
                  <a16:creationId xmlns:a16="http://schemas.microsoft.com/office/drawing/2014/main" id="{6B3CF955-E1C1-4312-8E92-5E89480DA33F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0067193" y="3505109"/>
              <a:ext cx="2386689" cy="1862926"/>
            </a:xfrm>
            <a:prstGeom prst="triangle">
              <a:avLst/>
            </a:prstGeom>
            <a:gradFill flip="none" rotWithShape="1">
              <a:gsLst>
                <a:gs pos="0">
                  <a:schemeClr val="accent2">
                    <a:alpha val="47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9" name="Grafik 8">
            <a:extLst>
              <a:ext uri="{FF2B5EF4-FFF2-40B4-BE49-F238E27FC236}">
                <a16:creationId xmlns:a16="http://schemas.microsoft.com/office/drawing/2014/main" id="{07DB159A-53B6-4EA5-8BE0-DEBF7B122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2445" y="4766382"/>
            <a:ext cx="1448403" cy="125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716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494906-E548-4D5C-90F9-DFBBBEDE8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Fokus Motion Control: </a:t>
            </a:r>
            <a:r>
              <a:rPr lang="de-DE" err="1"/>
              <a:t>PROFIdrive</a:t>
            </a:r>
            <a:r>
              <a:rPr lang="de-DE"/>
              <a:t> und die MC-Intelligenz …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7A2A834-91A5-4587-B2BC-66C810A5C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259999"/>
            <a:ext cx="11161800" cy="5237945"/>
          </a:xfrm>
        </p:spPr>
        <p:txBody>
          <a:bodyPr/>
          <a:lstStyle/>
          <a:p>
            <a:pPr marL="0" indent="0">
              <a:buNone/>
            </a:pPr>
            <a:r>
              <a:rPr lang="de-DE" b="1"/>
              <a:t>Dezentrale Steuerung und Positionierung – die MC-Intelligenz im Antrieb!</a:t>
            </a:r>
          </a:p>
          <a:p>
            <a:endParaRPr lang="de-DE" b="1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6650F84-2DDC-4E0B-8569-13AB68A8E8F1}"/>
              </a:ext>
            </a:extLst>
          </p:cNvPr>
          <p:cNvSpPr txBox="1"/>
          <p:nvPr/>
        </p:nvSpPr>
        <p:spPr>
          <a:xfrm>
            <a:off x="3861595" y="1829513"/>
            <a:ext cx="6692114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Antriebsanbindung über Funktionsbausteine (FB)</a:t>
            </a:r>
          </a:p>
          <a:p>
            <a:r>
              <a:rPr lang="de-DE" sz="1400" dirty="0"/>
              <a:t>Bewährte Code-Bausteine mit standardisierten Schnittstellen.</a:t>
            </a:r>
            <a:br>
              <a:rPr lang="de-DE" sz="1400" dirty="0"/>
            </a:br>
            <a:endParaRPr lang="de-DE" sz="1400" dirty="0"/>
          </a:p>
          <a:p>
            <a:pPr>
              <a:spcAft>
                <a:spcPts val="600"/>
              </a:spcAft>
            </a:pPr>
            <a:r>
              <a:rPr lang="de-DE" b="1" dirty="0">
                <a:solidFill>
                  <a:schemeClr val="accent6"/>
                </a:solidFill>
              </a:rPr>
              <a:t>3 Funktionsbausteine </a:t>
            </a:r>
            <a:r>
              <a:rPr lang="de-DE" dirty="0"/>
              <a:t>übernehmen die Kommunikation zum Antriebsregler (</a:t>
            </a:r>
            <a:r>
              <a:rPr lang="de-DE" dirty="0" err="1"/>
              <a:t>PROFIdrive</a:t>
            </a:r>
            <a:r>
              <a:rPr lang="de-DE" dirty="0"/>
              <a:t> über PROFINET)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Anbindung einer drehzahlgeregelten Achse mittels </a:t>
            </a:r>
            <a:br>
              <a:rPr lang="de-DE" dirty="0"/>
            </a:br>
            <a:r>
              <a:rPr lang="de-DE" dirty="0">
                <a:solidFill>
                  <a:schemeClr val="accent6"/>
                </a:solidFill>
              </a:rPr>
              <a:t>FB SINA_SPEED</a:t>
            </a:r>
            <a:r>
              <a:rPr lang="de-DE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Anbindung einer positionsgeregelten Achse mittels </a:t>
            </a:r>
            <a:br>
              <a:rPr lang="de-DE" dirty="0"/>
            </a:br>
            <a:r>
              <a:rPr lang="de-DE" dirty="0">
                <a:solidFill>
                  <a:schemeClr val="accent6"/>
                </a:solidFill>
              </a:rPr>
              <a:t>FB SINA_POS</a:t>
            </a:r>
            <a:r>
              <a:rPr lang="de-DE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Zyklische Kommunikation über </a:t>
            </a:r>
            <a:br>
              <a:rPr lang="de-DE" dirty="0"/>
            </a:br>
            <a:r>
              <a:rPr lang="de-DE" dirty="0">
                <a:solidFill>
                  <a:schemeClr val="accent6"/>
                </a:solidFill>
              </a:rPr>
              <a:t>FB SINA_PARA</a:t>
            </a:r>
            <a:r>
              <a:rPr lang="de-DE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708485C1-8FF6-4CF5-B5D1-3798B7170F6D}"/>
              </a:ext>
            </a:extLst>
          </p:cNvPr>
          <p:cNvGrpSpPr/>
          <p:nvPr/>
        </p:nvGrpSpPr>
        <p:grpSpPr>
          <a:xfrm>
            <a:off x="625926" y="1797934"/>
            <a:ext cx="2750517" cy="3980952"/>
            <a:chOff x="710986" y="1888495"/>
            <a:chExt cx="2750517" cy="3980952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252BE025-65D7-4363-8658-1918431C9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0986" y="1888495"/>
              <a:ext cx="2419048" cy="3980952"/>
            </a:xfrm>
            <a:prstGeom prst="rect">
              <a:avLst/>
            </a:prstGeom>
          </p:spPr>
        </p:pic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5EF950C1-D0EC-4F34-A549-B0653B03F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65373" y="3582068"/>
              <a:ext cx="996130" cy="1001790"/>
            </a:xfrm>
            <a:prstGeom prst="rect">
              <a:avLst/>
            </a:prstGeom>
          </p:spPr>
        </p:pic>
        <p:cxnSp>
          <p:nvCxnSpPr>
            <p:cNvPr id="20" name="Gerade Verbindung mit Pfeil 19">
              <a:extLst>
                <a:ext uri="{FF2B5EF4-FFF2-40B4-BE49-F238E27FC236}">
                  <a16:creationId xmlns:a16="http://schemas.microsoft.com/office/drawing/2014/main" id="{35A07AC9-6627-42DE-8ABD-256256C765E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17367" y="3178413"/>
              <a:ext cx="502593" cy="368167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mit Pfeil 22">
              <a:extLst>
                <a:ext uri="{FF2B5EF4-FFF2-40B4-BE49-F238E27FC236}">
                  <a16:creationId xmlns:a16="http://schemas.microsoft.com/office/drawing/2014/main" id="{0DB5C2C8-C6AD-4A51-85E5-ED0A120674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33674" y="4715862"/>
              <a:ext cx="409711" cy="364488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33045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494906-E548-4D5C-90F9-DFBBBEDE8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Fokus Motion Control: </a:t>
            </a:r>
            <a:r>
              <a:rPr lang="de-DE" err="1"/>
              <a:t>PROFIdrive</a:t>
            </a:r>
            <a:r>
              <a:rPr lang="de-DE"/>
              <a:t> und die MC-Intelligenz …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7A2A834-91A5-4587-B2BC-66C810A5C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259999"/>
            <a:ext cx="11161800" cy="5237945"/>
          </a:xfrm>
        </p:spPr>
        <p:txBody>
          <a:bodyPr/>
          <a:lstStyle/>
          <a:p>
            <a:pPr marL="0" indent="0">
              <a:buNone/>
            </a:pPr>
            <a:r>
              <a:rPr lang="de-DE" b="1"/>
              <a:t>Zentrale Steuerung und Positionierung – die MC-Intelligenz im Controller!</a:t>
            </a:r>
          </a:p>
          <a:p>
            <a:endParaRPr lang="de-DE" b="1"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A24CC1A1-F497-4358-B890-E713047CFE1E}"/>
              </a:ext>
            </a:extLst>
          </p:cNvPr>
          <p:cNvGrpSpPr/>
          <p:nvPr/>
        </p:nvGrpSpPr>
        <p:grpSpPr>
          <a:xfrm>
            <a:off x="623888" y="1759838"/>
            <a:ext cx="2796478" cy="4057143"/>
            <a:chOff x="623888" y="1998937"/>
            <a:chExt cx="2796478" cy="4057143"/>
          </a:xfrm>
        </p:grpSpPr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85E54D10-2B18-4728-8C37-59EB6B15A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3888" y="1998937"/>
              <a:ext cx="2409524" cy="4057143"/>
            </a:xfrm>
            <a:prstGeom prst="rect">
              <a:avLst/>
            </a:prstGeom>
          </p:spPr>
        </p:pic>
        <p:cxnSp>
          <p:nvCxnSpPr>
            <p:cNvPr id="22" name="Gerade Verbindung mit Pfeil 21">
              <a:extLst>
                <a:ext uri="{FF2B5EF4-FFF2-40B4-BE49-F238E27FC236}">
                  <a16:creationId xmlns:a16="http://schemas.microsoft.com/office/drawing/2014/main" id="{E3B82450-0850-4432-9252-946D321B519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47738" y="3573147"/>
              <a:ext cx="502593" cy="368167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mit Pfeil 22">
              <a:extLst>
                <a:ext uri="{FF2B5EF4-FFF2-40B4-BE49-F238E27FC236}">
                  <a16:creationId xmlns:a16="http://schemas.microsoft.com/office/drawing/2014/main" id="{596D6D8C-5279-4053-B2E9-E228DECBAF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4045" y="5110596"/>
              <a:ext cx="409711" cy="364488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uppieren 23">
              <a:extLst>
                <a:ext uri="{FF2B5EF4-FFF2-40B4-BE49-F238E27FC236}">
                  <a16:creationId xmlns:a16="http://schemas.microsoft.com/office/drawing/2014/main" id="{5816C322-DC8F-4086-AA00-839C576A0132}"/>
                </a:ext>
              </a:extLst>
            </p:cNvPr>
            <p:cNvGrpSpPr/>
            <p:nvPr/>
          </p:nvGrpSpPr>
          <p:grpSpPr>
            <a:xfrm>
              <a:off x="1859660" y="3979002"/>
              <a:ext cx="1560706" cy="1032051"/>
              <a:chOff x="8670682" y="1628774"/>
              <a:chExt cx="1560706" cy="1032051"/>
            </a:xfrm>
          </p:grpSpPr>
          <p:pic>
            <p:nvPicPr>
              <p:cNvPr id="25" name="Grafik 24">
                <a:extLst>
                  <a:ext uri="{FF2B5EF4-FFF2-40B4-BE49-F238E27FC236}">
                    <a16:creationId xmlns:a16="http://schemas.microsoft.com/office/drawing/2014/main" id="{A9E757AC-BE00-43CD-8442-B19350C8B0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18299" y="1628774"/>
                <a:ext cx="313089" cy="1027877"/>
              </a:xfrm>
              <a:prstGeom prst="rect">
                <a:avLst/>
              </a:prstGeom>
            </p:spPr>
          </p:pic>
          <p:sp>
            <p:nvSpPr>
              <p:cNvPr id="26" name="Textfeld 25">
                <a:extLst>
                  <a:ext uri="{FF2B5EF4-FFF2-40B4-BE49-F238E27FC236}">
                    <a16:creationId xmlns:a16="http://schemas.microsoft.com/office/drawing/2014/main" id="{F7345C92-A9D7-47EF-B059-87EE72D0CD74}"/>
                  </a:ext>
                </a:extLst>
              </p:cNvPr>
              <p:cNvSpPr txBox="1"/>
              <p:nvPr/>
            </p:nvSpPr>
            <p:spPr>
              <a:xfrm>
                <a:off x="8670682" y="1645162"/>
                <a:ext cx="126513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DE" sz="1200"/>
                  <a:t>Drehzahlachse</a:t>
                </a:r>
                <a:br>
                  <a:rPr lang="de-DE" sz="1200"/>
                </a:br>
                <a:endParaRPr lang="de-DE" sz="1200"/>
              </a:p>
              <a:p>
                <a:pPr algn="r"/>
                <a:r>
                  <a:rPr lang="de-DE" sz="1200"/>
                  <a:t>Positionierachse</a:t>
                </a:r>
                <a:br>
                  <a:rPr lang="de-DE" sz="1200"/>
                </a:br>
                <a:endParaRPr lang="de-DE" sz="1200"/>
              </a:p>
              <a:p>
                <a:pPr algn="r"/>
                <a:r>
                  <a:rPr lang="de-DE" sz="1200"/>
                  <a:t>Gleichlauf</a:t>
                </a:r>
              </a:p>
            </p:txBody>
          </p:sp>
        </p:grpSp>
      </p:grpSp>
      <p:sp>
        <p:nvSpPr>
          <p:cNvPr id="28" name="Textfeld 27">
            <a:extLst>
              <a:ext uri="{FF2B5EF4-FFF2-40B4-BE49-F238E27FC236}">
                <a16:creationId xmlns:a16="http://schemas.microsoft.com/office/drawing/2014/main" id="{CF116640-4ED2-40D4-8905-AC00531B17CB}"/>
              </a:ext>
            </a:extLst>
          </p:cNvPr>
          <p:cNvSpPr txBox="1"/>
          <p:nvPr/>
        </p:nvSpPr>
        <p:spPr>
          <a:xfrm>
            <a:off x="3861595" y="1829513"/>
            <a:ext cx="707568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dirty="0"/>
              <a:t>Antriebsanbindung über Technologieobjekte (TO)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Repräsentieren die mechanischen Komponenten.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Kapseln die technische Funktionalität.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Stellen eine einheitliche Schnittstelle zwischen Software und Hardware dar. </a:t>
            </a:r>
          </a:p>
          <a:p>
            <a:pPr>
              <a:spcAft>
                <a:spcPts val="600"/>
              </a:spcAft>
            </a:pPr>
            <a:br>
              <a:rPr lang="de-DE" dirty="0"/>
            </a:br>
            <a:r>
              <a:rPr lang="de-DE" b="1" dirty="0">
                <a:solidFill>
                  <a:schemeClr val="accent6"/>
                </a:solidFill>
              </a:rPr>
              <a:t>Technologieobjekte </a:t>
            </a:r>
            <a:r>
              <a:rPr lang="de-DE" dirty="0"/>
              <a:t>übernehmen die Kommunikation zum Antriebsregler (</a:t>
            </a:r>
            <a:r>
              <a:rPr lang="de-DE" dirty="0" err="1"/>
              <a:t>PROFIdrive</a:t>
            </a:r>
            <a:r>
              <a:rPr lang="de-DE" dirty="0"/>
              <a:t> über PROFINET)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sz="1600" dirty="0"/>
              <a:t>Drehzahlachse: </a:t>
            </a:r>
            <a:r>
              <a:rPr lang="de-DE" sz="1600" dirty="0" err="1">
                <a:solidFill>
                  <a:schemeClr val="accent6"/>
                </a:solidFill>
              </a:rPr>
              <a:t>TO_SpeedAxis</a:t>
            </a:r>
            <a:endParaRPr lang="de-DE" sz="1600" dirty="0">
              <a:solidFill>
                <a:schemeClr val="accent6"/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sz="1600" dirty="0"/>
              <a:t>Positionierachse: </a:t>
            </a:r>
            <a:r>
              <a:rPr lang="de-DE" sz="1600" dirty="0" err="1">
                <a:solidFill>
                  <a:schemeClr val="accent6"/>
                </a:solidFill>
              </a:rPr>
              <a:t>TO_PositioningAxis</a:t>
            </a:r>
            <a:r>
              <a:rPr lang="de-DE" sz="1600" dirty="0">
                <a:solidFill>
                  <a:schemeClr val="accent6"/>
                </a:solidFill>
              </a:rPr>
              <a:t> (</a:t>
            </a:r>
            <a:r>
              <a:rPr lang="de-DE" sz="1600" dirty="0" err="1">
                <a:solidFill>
                  <a:schemeClr val="accent6"/>
                </a:solidFill>
              </a:rPr>
              <a:t>TO_BasicPos</a:t>
            </a:r>
            <a:r>
              <a:rPr lang="de-DE" sz="1600" dirty="0">
                <a:solidFill>
                  <a:schemeClr val="accent6"/>
                </a:solidFill>
              </a:rPr>
              <a:t>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sz="1600" dirty="0"/>
              <a:t>Gleichlaufachse: </a:t>
            </a:r>
            <a:r>
              <a:rPr lang="de-DE" sz="1600" dirty="0" err="1">
                <a:solidFill>
                  <a:schemeClr val="accent6"/>
                </a:solidFill>
              </a:rPr>
              <a:t>TO_SynchronousAxis</a:t>
            </a:r>
            <a:endParaRPr lang="de-DE" sz="1600" dirty="0">
              <a:solidFill>
                <a:schemeClr val="accent6"/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sz="1600" dirty="0"/>
              <a:t>Externer Encoder: </a:t>
            </a:r>
            <a:r>
              <a:rPr lang="de-DE" sz="1600" dirty="0" err="1">
                <a:solidFill>
                  <a:schemeClr val="accent6"/>
                </a:solidFill>
              </a:rPr>
              <a:t>TO_ExternalEncoder</a:t>
            </a:r>
            <a:endParaRPr lang="de-DE" sz="1600" dirty="0">
              <a:solidFill>
                <a:schemeClr val="accent6"/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sz="1600" dirty="0"/>
              <a:t>Messtaster: </a:t>
            </a:r>
            <a:r>
              <a:rPr lang="de-DE" sz="1600" dirty="0" err="1">
                <a:solidFill>
                  <a:schemeClr val="accent6"/>
                </a:solidFill>
              </a:rPr>
              <a:t>TO_MeasuringInput</a:t>
            </a:r>
            <a:endParaRPr lang="de-DE" sz="1600" dirty="0">
              <a:solidFill>
                <a:schemeClr val="accent6"/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sz="1600" dirty="0"/>
              <a:t>Nocken: </a:t>
            </a:r>
            <a:r>
              <a:rPr lang="de-DE" sz="1600" dirty="0" err="1">
                <a:solidFill>
                  <a:schemeClr val="accent6"/>
                </a:solidFill>
              </a:rPr>
              <a:t>TO_OutputCam</a:t>
            </a:r>
            <a:endParaRPr lang="de-DE" sz="1600" dirty="0">
              <a:solidFill>
                <a:schemeClr val="accent6"/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sz="1600" dirty="0"/>
              <a:t>Nockenspur: </a:t>
            </a:r>
            <a:r>
              <a:rPr lang="de-DE" sz="1600" dirty="0" err="1">
                <a:solidFill>
                  <a:schemeClr val="accent6"/>
                </a:solidFill>
              </a:rPr>
              <a:t>TO_CamTrack</a:t>
            </a:r>
            <a:endParaRPr lang="de-DE" sz="1600" dirty="0">
              <a:solidFill>
                <a:schemeClr val="accent6"/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sz="1600" dirty="0"/>
              <a:t>Kurvenscheibe: </a:t>
            </a:r>
            <a:r>
              <a:rPr lang="de-DE" sz="1600" dirty="0" err="1">
                <a:solidFill>
                  <a:schemeClr val="accent6"/>
                </a:solidFill>
              </a:rPr>
              <a:t>TO_Cam</a:t>
            </a:r>
            <a:endParaRPr lang="de-DE" sz="1600" dirty="0">
              <a:solidFill>
                <a:schemeClr val="accent6"/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sz="1600" dirty="0"/>
              <a:t>Kinematik: </a:t>
            </a:r>
            <a:r>
              <a:rPr lang="de-DE" sz="1600" dirty="0" err="1">
                <a:solidFill>
                  <a:schemeClr val="accent6"/>
                </a:solidFill>
              </a:rPr>
              <a:t>TO_Kinematics</a:t>
            </a:r>
            <a:endParaRPr lang="de-DE" sz="2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22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7A2A834-91A5-4587-B2BC-66C810A5C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259999"/>
            <a:ext cx="11161800" cy="5237945"/>
          </a:xfrm>
        </p:spPr>
        <p:txBody>
          <a:bodyPr/>
          <a:lstStyle/>
          <a:p>
            <a:endParaRPr lang="de-DE"/>
          </a:p>
          <a:p>
            <a:endParaRPr lang="de-DE"/>
          </a:p>
        </p:txBody>
      </p:sp>
      <p:sp>
        <p:nvSpPr>
          <p:cNvPr id="6" name="Inhaltsplatzhalter 4">
            <a:extLst>
              <a:ext uri="{FF2B5EF4-FFF2-40B4-BE49-F238E27FC236}">
                <a16:creationId xmlns:a16="http://schemas.microsoft.com/office/drawing/2014/main" id="{E7815A96-D0FB-44B5-83EF-866195CBD740}"/>
              </a:ext>
            </a:extLst>
          </p:cNvPr>
          <p:cNvSpPr txBox="1">
            <a:spLocks/>
          </p:cNvSpPr>
          <p:nvPr/>
        </p:nvSpPr>
        <p:spPr>
          <a:xfrm>
            <a:off x="540000" y="1259999"/>
            <a:ext cx="7338726" cy="52379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de-DE" dirty="0"/>
              <a:t>STÖBER unterstützt die </a:t>
            </a:r>
            <a:r>
              <a:rPr lang="de-DE" dirty="0" err="1"/>
              <a:t>PROFIdrive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Motion Control-Funktionalitäten des TIA Portals: 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br>
              <a:rPr lang="de-DE" b="1" dirty="0"/>
            </a:br>
            <a:r>
              <a:rPr lang="de-DE" b="1" dirty="0"/>
              <a:t>Intuitiv, leistungsstark und kostenfrei!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73C392C7-71BC-436D-BAC9-4BD6C7320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360363"/>
            <a:ext cx="7988300" cy="460375"/>
          </a:xfrm>
        </p:spPr>
        <p:txBody>
          <a:bodyPr/>
          <a:lstStyle/>
          <a:p>
            <a:r>
              <a:rPr lang="de-DE"/>
              <a:t>Intuitiv, leistungsstark und kostenfrei!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0E7C72D9-9502-4FDE-86FF-95F7AEE619F1}"/>
              </a:ext>
            </a:extLst>
          </p:cNvPr>
          <p:cNvGrpSpPr/>
          <p:nvPr/>
        </p:nvGrpSpPr>
        <p:grpSpPr>
          <a:xfrm rot="10800000" flipH="1" flipV="1">
            <a:off x="0" y="3298514"/>
            <a:ext cx="1195355" cy="1531429"/>
            <a:chOff x="-1" y="2079114"/>
            <a:chExt cx="3017183" cy="3364751"/>
          </a:xfrm>
        </p:grpSpPr>
        <p:sp>
          <p:nvSpPr>
            <p:cNvPr id="12" name="Rechtwinkliges Dreieck 11">
              <a:extLst>
                <a:ext uri="{FF2B5EF4-FFF2-40B4-BE49-F238E27FC236}">
                  <a16:creationId xmlns:a16="http://schemas.microsoft.com/office/drawing/2014/main" id="{45B9794A-0B8A-4E2D-9064-EE49D188AF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" y="2079114"/>
              <a:ext cx="3017183" cy="1692579"/>
            </a:xfrm>
            <a:prstGeom prst="rt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winkliges Dreieck 12">
              <a:extLst>
                <a:ext uri="{FF2B5EF4-FFF2-40B4-BE49-F238E27FC236}">
                  <a16:creationId xmlns:a16="http://schemas.microsoft.com/office/drawing/2014/main" id="{ABEF6D5D-2A0C-4A50-8249-C0CA71504072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0" y="3771693"/>
              <a:ext cx="3010354" cy="1672172"/>
            </a:xfrm>
            <a:prstGeom prst="rtTriangle">
              <a:avLst/>
            </a:prstGeom>
            <a:gradFill>
              <a:gsLst>
                <a:gs pos="100000">
                  <a:schemeClr val="accent2"/>
                </a:gs>
                <a:gs pos="0">
                  <a:schemeClr val="accent2">
                    <a:lumMod val="40000"/>
                    <a:lumOff val="60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AFD62F9F-35F3-4B94-8661-195DABED791F}"/>
              </a:ext>
            </a:extLst>
          </p:cNvPr>
          <p:cNvGrpSpPr/>
          <p:nvPr/>
        </p:nvGrpSpPr>
        <p:grpSpPr>
          <a:xfrm>
            <a:off x="1327974" y="3335989"/>
            <a:ext cx="4072198" cy="2743965"/>
            <a:chOff x="1327974" y="3335990"/>
            <a:chExt cx="3317079" cy="2235144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7F7E0739-B1E0-4C2C-A168-079D23F2C8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27974" y="3335990"/>
              <a:ext cx="2202654" cy="1465766"/>
            </a:xfrm>
            <a:prstGeom prst="rect">
              <a:avLst/>
            </a:prstGeom>
          </p:spPr>
        </p:pic>
        <p:pic>
          <p:nvPicPr>
            <p:cNvPr id="15" name="Grafik 14" descr="Ein Bild, das Text, ClipArt, Schild enthält.&#10;&#10;Automatisch generierte Beschreibung">
              <a:extLst>
                <a:ext uri="{FF2B5EF4-FFF2-40B4-BE49-F238E27FC236}">
                  <a16:creationId xmlns:a16="http://schemas.microsoft.com/office/drawing/2014/main" id="{B69DE069-700F-4ACA-91BC-8525CCADB4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7042" r="37667"/>
            <a:stretch/>
          </p:blipFill>
          <p:spPr>
            <a:xfrm>
              <a:off x="2749578" y="4802512"/>
              <a:ext cx="781050" cy="768622"/>
            </a:xfrm>
            <a:prstGeom prst="rect">
              <a:avLst/>
            </a:prstGeom>
          </p:spPr>
        </p:pic>
        <p:pic>
          <p:nvPicPr>
            <p:cNvPr id="16" name="Grafik 15" descr="Ein Bild, das Text, ClipArt, Schild enthält.&#10;&#10;Automatisch generierte Beschreibung">
              <a:extLst>
                <a:ext uri="{FF2B5EF4-FFF2-40B4-BE49-F238E27FC236}">
                  <a16:creationId xmlns:a16="http://schemas.microsoft.com/office/drawing/2014/main" id="{ECF5DC31-EC65-4573-A80C-05812AE724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7582" r="37434"/>
            <a:stretch/>
          </p:blipFill>
          <p:spPr>
            <a:xfrm>
              <a:off x="3530628" y="4286844"/>
              <a:ext cx="1114425" cy="1066800"/>
            </a:xfrm>
            <a:prstGeom prst="rect">
              <a:avLst/>
            </a:prstGeom>
          </p:spPr>
        </p:pic>
      </p:grpSp>
      <p:sp>
        <p:nvSpPr>
          <p:cNvPr id="23" name="Textfeld 22">
            <a:extLst>
              <a:ext uri="{FF2B5EF4-FFF2-40B4-BE49-F238E27FC236}">
                <a16:creationId xmlns:a16="http://schemas.microsoft.com/office/drawing/2014/main" id="{0436721E-FFDE-4D3A-AE0D-DDE5F994CED9}"/>
              </a:ext>
            </a:extLst>
          </p:cNvPr>
          <p:cNvSpPr txBox="1"/>
          <p:nvPr/>
        </p:nvSpPr>
        <p:spPr>
          <a:xfrm>
            <a:off x="7467663" y="3608073"/>
            <a:ext cx="4366756" cy="2754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de-DE" b="1" dirty="0"/>
              <a:t>Wir unterstützen Sie …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dirty="0"/>
              <a:t>beim leistungsfähigen </a:t>
            </a:r>
            <a:br>
              <a:rPr lang="de-DE" dirty="0"/>
            </a:br>
            <a:r>
              <a:rPr lang="de-DE" dirty="0"/>
              <a:t>Programmieren von </a:t>
            </a:r>
            <a:br>
              <a:rPr lang="de-DE" dirty="0"/>
            </a:br>
            <a:r>
              <a:rPr lang="de-DE" dirty="0"/>
              <a:t>Motion Control-Lösungen.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dirty="0"/>
              <a:t>mit wiederverwendbaren </a:t>
            </a:r>
            <a:br>
              <a:rPr lang="de-DE" dirty="0"/>
            </a:br>
            <a:r>
              <a:rPr lang="de-DE" dirty="0"/>
              <a:t>Ergebnissen.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dirty="0"/>
              <a:t>zeitsparend.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dirty="0"/>
              <a:t>mit höchster Projektqualität. </a:t>
            </a:r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F3280772-6E9E-4CCA-9F11-761EC02626AA}"/>
              </a:ext>
            </a:extLst>
          </p:cNvPr>
          <p:cNvGrpSpPr/>
          <p:nvPr/>
        </p:nvGrpSpPr>
        <p:grpSpPr>
          <a:xfrm>
            <a:off x="10311310" y="2221039"/>
            <a:ext cx="1884525" cy="2871340"/>
            <a:chOff x="9639978" y="1360424"/>
            <a:chExt cx="2552025" cy="3888369"/>
          </a:xfrm>
        </p:grpSpPr>
        <p:sp>
          <p:nvSpPr>
            <p:cNvPr id="26" name="Gleichschenkliges Dreieck 25">
              <a:extLst>
                <a:ext uri="{FF2B5EF4-FFF2-40B4-BE49-F238E27FC236}">
                  <a16:creationId xmlns:a16="http://schemas.microsoft.com/office/drawing/2014/main" id="{454528F1-72B3-475B-96B7-73BBEB65EC55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9281226" y="2338018"/>
              <a:ext cx="3269527" cy="2552023"/>
            </a:xfrm>
            <a:prstGeom prst="triangle">
              <a:avLst/>
            </a:prstGeom>
            <a:gradFill flip="none" rotWithShape="1">
              <a:gsLst>
                <a:gs pos="0">
                  <a:schemeClr val="tx2"/>
                </a:gs>
                <a:gs pos="52000">
                  <a:schemeClr val="accent2"/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Gleichschenkliges Dreieck 26">
              <a:extLst>
                <a:ext uri="{FF2B5EF4-FFF2-40B4-BE49-F238E27FC236}">
                  <a16:creationId xmlns:a16="http://schemas.microsoft.com/office/drawing/2014/main" id="{B6B4BA7C-4473-4F5B-834E-586355F2F3A0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0067196" y="1622305"/>
              <a:ext cx="2386687" cy="1862926"/>
            </a:xfrm>
            <a:prstGeom prst="triangle">
              <a:avLst/>
            </a:prstGeom>
            <a:gradFill flip="none" rotWithShape="1">
              <a:gsLst>
                <a:gs pos="0">
                  <a:schemeClr val="accent2">
                    <a:alpha val="47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29948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262F9F2E-BAEE-44CB-830B-9013DDC6C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9" y="360363"/>
            <a:ext cx="8923227" cy="460375"/>
          </a:xfrm>
        </p:spPr>
        <p:txBody>
          <a:bodyPr/>
          <a:lstStyle/>
          <a:p>
            <a:r>
              <a:rPr lang="de-DE" dirty="0"/>
              <a:t>STÖBER &amp; </a:t>
            </a:r>
            <a:r>
              <a:rPr lang="de-DE" dirty="0" err="1"/>
              <a:t>PROFIdrive</a:t>
            </a:r>
            <a:r>
              <a:rPr lang="de-DE" dirty="0"/>
              <a:t> </a:t>
            </a:r>
            <a:r>
              <a:rPr lang="de-DE" dirty="0" err="1"/>
              <a:t>Step</a:t>
            </a:r>
            <a:r>
              <a:rPr lang="de-DE" dirty="0"/>
              <a:t> 1: Funktionalitäten ab Firmware V6.5-J</a:t>
            </a:r>
          </a:p>
        </p:txBody>
      </p:sp>
      <p:graphicFrame>
        <p:nvGraphicFramePr>
          <p:cNvPr id="11" name="Tabelle 11">
            <a:extLst>
              <a:ext uri="{FF2B5EF4-FFF2-40B4-BE49-F238E27FC236}">
                <a16:creationId xmlns:a16="http://schemas.microsoft.com/office/drawing/2014/main" id="{AD9D6CF2-76F4-4757-889A-00BD3660D0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400155"/>
              </p:ext>
            </p:extLst>
          </p:nvPr>
        </p:nvGraphicFramePr>
        <p:xfrm>
          <a:off x="583018" y="1761143"/>
          <a:ext cx="11025964" cy="3931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92057">
                  <a:extLst>
                    <a:ext uri="{9D8B030D-6E8A-4147-A177-3AD203B41FA5}">
                      <a16:colId xmlns:a16="http://schemas.microsoft.com/office/drawing/2014/main" val="1812305693"/>
                    </a:ext>
                  </a:extLst>
                </a:gridCol>
                <a:gridCol w="4148469">
                  <a:extLst>
                    <a:ext uri="{9D8B030D-6E8A-4147-A177-3AD203B41FA5}">
                      <a16:colId xmlns:a16="http://schemas.microsoft.com/office/drawing/2014/main" val="1206077753"/>
                    </a:ext>
                  </a:extLst>
                </a:gridCol>
                <a:gridCol w="2158409">
                  <a:extLst>
                    <a:ext uri="{9D8B030D-6E8A-4147-A177-3AD203B41FA5}">
                      <a16:colId xmlns:a16="http://schemas.microsoft.com/office/drawing/2014/main" val="2415082962"/>
                    </a:ext>
                  </a:extLst>
                </a:gridCol>
                <a:gridCol w="1827029">
                  <a:extLst>
                    <a:ext uri="{9D8B030D-6E8A-4147-A177-3AD203B41FA5}">
                      <a16:colId xmlns:a16="http://schemas.microsoft.com/office/drawing/2014/main" val="21578653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Applikationsklasse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Applikation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Antriebsanbindung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Kommunikations-Telegramm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688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AC1</a:t>
                      </a:r>
                    </a:p>
                    <a:p>
                      <a:r>
                        <a:rPr lang="de-DE"/>
                        <a:t>Standardantriebe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/>
                        <a:t>Drehzahlregelung mit Drehzahlsollwert</a:t>
                      </a:r>
                      <a:br>
                        <a:rPr lang="de-DE"/>
                      </a:br>
                      <a:r>
                        <a:rPr lang="de-DE"/>
                        <a:t>Pumpen, Lüfter, Rührwerk, Förderbänder</a:t>
                      </a:r>
                    </a:p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/>
                        <a:t>FB SINA_SPEED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/>
                        <a:t>TO_SpeedAxis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1</a:t>
                      </a:r>
                    </a:p>
                    <a:p>
                      <a:r>
                        <a:rPr lang="de-DE"/>
                        <a:t>1,2,3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4035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/>
                        <a:t>AC3</a:t>
                      </a:r>
                      <a:br>
                        <a:rPr lang="de-DE"/>
                      </a:br>
                      <a:r>
                        <a:rPr lang="de-DE"/>
                        <a:t>Positionierantriebe</a:t>
                      </a:r>
                    </a:p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/>
                        <a:t>Drive-Based-Positionierung:</a:t>
                      </a:r>
                      <a:br>
                        <a:rPr lang="de-DE"/>
                      </a:br>
                      <a:r>
                        <a:rPr lang="de-DE"/>
                        <a:t>Lageregelung ohne Interpolation/Kinematiken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/>
                        <a:t>FB SINA_POS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/>
                        <a:t>TO_BasicPos</a:t>
                      </a:r>
                      <a:br>
                        <a:rPr lang="de-DE"/>
                      </a:b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111</a:t>
                      </a:r>
                    </a:p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0921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AC4</a:t>
                      </a:r>
                      <a:br>
                        <a:rPr lang="de-DE" dirty="0"/>
                      </a:br>
                      <a:r>
                        <a:rPr lang="de-DE" sz="1800" dirty="0"/>
                        <a:t>MC-Antriebe mit zentraler, übergeordneter MC-Intelligenz</a:t>
                      </a:r>
                      <a:endParaRPr lang="de-DE" dirty="0"/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Controller-</a:t>
                      </a:r>
                      <a:r>
                        <a:rPr lang="de-DE" dirty="0" err="1"/>
                        <a:t>Based</a:t>
                      </a:r>
                      <a:r>
                        <a:rPr lang="de-DE" dirty="0"/>
                        <a:t>-Positionierung:</a:t>
                      </a:r>
                      <a:br>
                        <a:rPr lang="de-DE" dirty="0"/>
                      </a:br>
                      <a:r>
                        <a:rPr lang="de-DE" dirty="0"/>
                        <a:t>Positionierung, Drehzahlsynchronlauf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Kurvenscheibe, Interpolation/</a:t>
                      </a:r>
                      <a:r>
                        <a:rPr lang="de-DE" dirty="0" err="1"/>
                        <a:t>Kinematiken</a:t>
                      </a:r>
                      <a:endParaRPr lang="de-DE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/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TO_PositioningAxis</a:t>
                      </a:r>
                      <a:endParaRPr lang="de-DE" dirty="0"/>
                    </a:p>
                    <a:p>
                      <a:r>
                        <a:rPr lang="de-DE" dirty="0" err="1"/>
                        <a:t>TO_SynchronousAxis</a:t>
                      </a:r>
                      <a:endParaRPr lang="de-DE" dirty="0"/>
                    </a:p>
                    <a:p>
                      <a:r>
                        <a:rPr lang="de-DE" dirty="0"/>
                        <a:t>TO_CAM</a:t>
                      </a:r>
                    </a:p>
                    <a:p>
                      <a:r>
                        <a:rPr lang="de-DE" dirty="0" err="1"/>
                        <a:t>TO_Kinematics</a:t>
                      </a:r>
                      <a:r>
                        <a:rPr lang="de-DE" dirty="0"/>
                        <a:t>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3,5,102,105</a:t>
                      </a:r>
                    </a:p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5998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1681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STÖBER_Farben">
      <a:dk1>
        <a:sysClr val="windowText" lastClr="000000"/>
      </a:dk1>
      <a:lt1>
        <a:sysClr val="window" lastClr="FFFFFF"/>
      </a:lt1>
      <a:dk2>
        <a:srgbClr val="2F3965"/>
      </a:dk2>
      <a:lt2>
        <a:srgbClr val="E7E6E6"/>
      </a:lt2>
      <a:accent1>
        <a:srgbClr val="E19A32"/>
      </a:accent1>
      <a:accent2>
        <a:srgbClr val="3C77BA"/>
      </a:accent2>
      <a:accent3>
        <a:srgbClr val="A3A62C"/>
      </a:accent3>
      <a:accent4>
        <a:srgbClr val="98669F"/>
      </a:accent4>
      <a:accent5>
        <a:srgbClr val="83AFD6"/>
      </a:accent5>
      <a:accent6>
        <a:srgbClr val="1CA19C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5BE4510B-E333-41EA-A161-387568982D9A}" vid="{D76D92FE-D632-45A9-8F0F-C5B0A5C66379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639C92AA470E941AC1178A057AC3A48" ma:contentTypeVersion="15" ma:contentTypeDescription="Ein neues Dokument erstellen." ma:contentTypeScope="" ma:versionID="a35deaa770c2a30c48bc6f4b96e457c5">
  <xsd:schema xmlns:xsd="http://www.w3.org/2001/XMLSchema" xmlns:xs="http://www.w3.org/2001/XMLSchema" xmlns:p="http://schemas.microsoft.com/office/2006/metadata/properties" xmlns:ns1="http://schemas.microsoft.com/sharepoint/v3" xmlns:ns2="4a8697f0-c76d-499e-be29-89ced1eddd9c" xmlns:ns3="352fe6d6-49b9-4a74-86bd-6ac6be2ee85c" targetNamespace="http://schemas.microsoft.com/office/2006/metadata/properties" ma:root="true" ma:fieldsID="705e77f1a5dccc48e40d432880d7ee4a" ns1:_="" ns2:_="" ns3:_="">
    <xsd:import namespace="http://schemas.microsoft.com/sharepoint/v3"/>
    <xsd:import namespace="4a8697f0-c76d-499e-be29-89ced1eddd9c"/>
    <xsd:import namespace="352fe6d6-49b9-4a74-86bd-6ac6be2ee8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Eigenschaften der einheitlichen Compliancerichtlinie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I-Aktion der einheitlichen Compliancerichtlini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8697f0-c76d-499e-be29-89ced1eddd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2fe6d6-49b9-4a74-86bd-6ac6be2ee85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3831C2-72B5-41D6-AFCF-3708CCA88D0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07958E8E-BB94-4930-9BD1-6FCB592014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FE71D9-45F6-435B-8AA7-9E109C2BD553}">
  <ds:schemaRefs>
    <ds:schemaRef ds:uri="352fe6d6-49b9-4a74-86bd-6ac6be2ee85c"/>
    <ds:schemaRef ds:uri="4a8697f0-c76d-499e-be29-89ced1eddd9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STOBER PowerPoint MASTER 2020-11-17</Template>
  <TotalTime>0</TotalTime>
  <Words>1104</Words>
  <Application>Microsoft Office PowerPoint</Application>
  <PresentationFormat>Breitbild</PresentationFormat>
  <Paragraphs>147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Office</vt:lpstr>
      <vt:lpstr>STÖBER goes PROFIdrive</vt:lpstr>
      <vt:lpstr>STÖBER Systemvorteile jetzt auch mit PROFIdrive</vt:lpstr>
      <vt:lpstr>STÖBER Systemvorteile jetzt auch mit PROFIdrive</vt:lpstr>
      <vt:lpstr>Ihr Partner für die anspruchsvolle Bewegung</vt:lpstr>
      <vt:lpstr>Motion Control: Intuitiv. Effizient. Bewährt. Programmieren.</vt:lpstr>
      <vt:lpstr>Fokus Motion Control: PROFIdrive und die MC-Intelligenz …</vt:lpstr>
      <vt:lpstr>Fokus Motion Control: PROFIdrive und die MC-Intelligenz …</vt:lpstr>
      <vt:lpstr>Intuitiv, leistungsstark und kostenfrei!</vt:lpstr>
      <vt:lpstr>STÖBER &amp; PROFIdrive Step 1: Funktionalitäten ab Firmware V6.5-J</vt:lpstr>
      <vt:lpstr>Klasse AC1: Drehzahlregelung mit Drehzahlsollwert via FB</vt:lpstr>
      <vt:lpstr>Klasse AC1: Drehzahlregelung mit Drehzahlsollwert via TO</vt:lpstr>
      <vt:lpstr>Klasse AC1: Drehzahlregelung mit Drehzahlsollwert via FB</vt:lpstr>
      <vt:lpstr>Klasse AC3: Lageregelung via TO</vt:lpstr>
      <vt:lpstr>Klasse AC4: Lageregelung mit Drehzahlsollwert mit IRT via TO</vt:lpstr>
      <vt:lpstr>Klasse AC4: Lageregelung mit Drehzahlsollwert mit IRT und DSC via TO</vt:lpstr>
      <vt:lpstr>STÖBER goes PROFIdrive: Fakten &amp; Benefits</vt:lpstr>
      <vt:lpstr>STÖBER goes PROFIdrive: Fakten &amp; Benefits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Heiko.Berner@stoeber.de</dc:creator>
  <cp:lastModifiedBy>Grotzfeld, Claudia</cp:lastModifiedBy>
  <cp:revision>6</cp:revision>
  <dcterms:created xsi:type="dcterms:W3CDTF">2021-02-19T15:06:59Z</dcterms:created>
  <dcterms:modified xsi:type="dcterms:W3CDTF">2023-08-31T09:04:08Z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0x0101009639C92AA470E941AC1178A057AC3A48</vt:lpwstr>
  </property>
</Properties>
</file>