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</p:sldMasterIdLst>
  <p:notesMasterIdLst>
    <p:notesMasterId r:id="rId18"/>
  </p:notesMasterIdLst>
  <p:handoutMasterIdLst>
    <p:handoutMasterId r:id="rId19"/>
  </p:handoutMasterIdLst>
  <p:sldIdLst>
    <p:sldId id="817" r:id="rId5"/>
    <p:sldId id="841" r:id="rId6"/>
    <p:sldId id="844" r:id="rId7"/>
    <p:sldId id="830" r:id="rId8"/>
    <p:sldId id="829" r:id="rId9"/>
    <p:sldId id="836" r:id="rId10"/>
    <p:sldId id="306" r:id="rId11"/>
    <p:sldId id="307" r:id="rId12"/>
    <p:sldId id="833" r:id="rId13"/>
    <p:sldId id="843" r:id="rId14"/>
    <p:sldId id="837" r:id="rId15"/>
    <p:sldId id="827" r:id="rId16"/>
    <p:sldId id="83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85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74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2478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298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44"/>
    <a:srgbClr val="EE6F49"/>
    <a:srgbClr val="007FC4"/>
    <a:srgbClr val="E94994"/>
    <a:srgbClr val="98669F"/>
    <a:srgbClr val="A3A62C"/>
    <a:srgbClr val="003E74"/>
    <a:srgbClr val="004B88"/>
    <a:srgbClr val="006EB6"/>
    <a:srgbClr val="6A9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7B244-C21E-42FA-A85C-D99C87D06DE1}" v="1" dt="2024-09-10T06:08:51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918" y="72"/>
      </p:cViewPr>
      <p:guideLst>
        <p:guide pos="7"/>
        <p:guide pos="393"/>
        <p:guide pos="824"/>
        <p:guide pos="1685"/>
        <p:guide pos="2479"/>
        <p:guide pos="3318"/>
        <p:guide pos="4135"/>
        <p:guide pos="4974"/>
        <p:guide pos="5790"/>
        <p:guide pos="6607"/>
        <p:guide pos="7446"/>
        <p:guide orient="horz" pos="4247"/>
        <p:guide orient="horz" pos="3770"/>
        <p:guide orient="horz" pos="2863"/>
        <p:guide orient="horz" pos="2387"/>
        <p:guide orient="horz" pos="2478"/>
        <p:guide orient="horz" pos="1457"/>
        <p:guide orient="horz" pos="1298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rachadis, Tiffany" userId="15cd90af-7c4d-4248-9f31-7ed048375acb" providerId="ADAL" clId="{CB37B244-C21E-42FA-A85C-D99C87D06DE1}"/>
    <pc:docChg chg="addSld delSld modSld">
      <pc:chgData name="Tsirachadis, Tiffany" userId="15cd90af-7c4d-4248-9f31-7ed048375acb" providerId="ADAL" clId="{CB37B244-C21E-42FA-A85C-D99C87D06DE1}" dt="2024-09-10T06:08:54.885" v="1" actId="47"/>
      <pc:docMkLst>
        <pc:docMk/>
      </pc:docMkLst>
      <pc:sldChg chg="del">
        <pc:chgData name="Tsirachadis, Tiffany" userId="15cd90af-7c4d-4248-9f31-7ed048375acb" providerId="ADAL" clId="{CB37B244-C21E-42FA-A85C-D99C87D06DE1}" dt="2024-09-10T06:08:54.885" v="1" actId="47"/>
        <pc:sldMkLst>
          <pc:docMk/>
          <pc:sldMk cId="1457608587" sldId="835"/>
        </pc:sldMkLst>
      </pc:sldChg>
      <pc:sldChg chg="add">
        <pc:chgData name="Tsirachadis, Tiffany" userId="15cd90af-7c4d-4248-9f31-7ed048375acb" providerId="ADAL" clId="{CB37B244-C21E-42FA-A85C-D99C87D06DE1}" dt="2024-09-10T06:08:51.020" v="0"/>
        <pc:sldMkLst>
          <pc:docMk/>
          <pc:sldMk cId="1911374834" sldId="8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1EB5FA9-F412-4E7E-C843-FF267D489A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B0EF3D-24A7-9316-9A82-21C8B5D90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7C88-FF06-46E7-B93D-F5272BF7D222}" type="datetimeFigureOut">
              <a:rPr lang="de-DE" smtClean="0"/>
              <a:t>10.09.2024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B8C78-DA6B-D794-5A41-AEC39104EE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054308-0775-3D63-98B5-40C373FA9B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BAC6-15DB-4D55-86A7-7022E8319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1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87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8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82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2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4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9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0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Text durch Doppelklick hinzufügen</a:t>
            </a: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95084" y="2499858"/>
            <a:ext cx="6534000" cy="1476000"/>
          </a:xfrm>
        </p:spPr>
        <p:txBody>
          <a:bodyPr/>
          <a:lstStyle/>
          <a:p>
            <a:r>
              <a:rPr lang="de-DE"/>
              <a:t>Das STÖBER System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27742" y="4026574"/>
            <a:ext cx="6534000" cy="645454"/>
          </a:xfrm>
        </p:spPr>
        <p:txBody>
          <a:bodyPr/>
          <a:lstStyle/>
          <a:p>
            <a:r>
              <a:rPr lang="de-DE"/>
              <a:t>Zuhause in der Welt anspruchsvoller Bewegung.</a:t>
            </a:r>
          </a:p>
        </p:txBody>
      </p:sp>
    </p:spTree>
    <p:extLst>
      <p:ext uri="{BB962C8B-B14F-4D97-AF65-F5344CB8AC3E}">
        <p14:creationId xmlns:p14="http://schemas.microsoft.com/office/powerpoint/2010/main" val="8707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30" y="1261330"/>
            <a:ext cx="11161800" cy="46608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400" b="1" dirty="0">
                <a:solidFill>
                  <a:schemeClr val="accent4"/>
                </a:solidFill>
              </a:rPr>
              <a:t>Lean-Motor – Die Brücke zu mehr Effizienz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de-DE" b="1" dirty="0"/>
              <a:t>Kosteneffizienter</a:t>
            </a:r>
            <a:r>
              <a:rPr lang="de-DE" dirty="0"/>
              <a:t> und </a:t>
            </a:r>
            <a:r>
              <a:rPr lang="de-DE" b="1" dirty="0"/>
              <a:t>robuster</a:t>
            </a:r>
            <a:r>
              <a:rPr lang="de-DE" dirty="0"/>
              <a:t> als ein Servoantrieb</a:t>
            </a:r>
          </a:p>
          <a:p>
            <a:pPr>
              <a:spcBef>
                <a:spcPts val="600"/>
              </a:spcBef>
            </a:pPr>
            <a:r>
              <a:rPr lang="de-DE" dirty="0"/>
              <a:t>Komplett </a:t>
            </a:r>
            <a:r>
              <a:rPr lang="de-DE" b="1" dirty="0"/>
              <a:t>ohne Encoder</a:t>
            </a:r>
          </a:p>
          <a:p>
            <a:pPr>
              <a:spcBef>
                <a:spcPts val="600"/>
              </a:spcBef>
            </a:pPr>
            <a:r>
              <a:rPr lang="de-DE" dirty="0"/>
              <a:t>Mit </a:t>
            </a:r>
            <a:r>
              <a:rPr lang="de-DE" b="1" dirty="0"/>
              <a:t>nur einem Kabel</a:t>
            </a:r>
          </a:p>
          <a:p>
            <a:pPr>
              <a:spcBef>
                <a:spcPts val="600"/>
              </a:spcBef>
            </a:pPr>
            <a:r>
              <a:rPr lang="de-DE" dirty="0"/>
              <a:t>Bei gleicher Leistung </a:t>
            </a:r>
            <a:r>
              <a:rPr lang="de-DE" b="1" dirty="0"/>
              <a:t>leichter</a:t>
            </a:r>
            <a:r>
              <a:rPr lang="de-DE" dirty="0"/>
              <a:t> und </a:t>
            </a:r>
            <a:r>
              <a:rPr lang="de-DE" b="1" dirty="0"/>
              <a:t>kleiner</a:t>
            </a:r>
            <a:r>
              <a:rPr lang="de-DE" dirty="0"/>
              <a:t> als ein Asynchronmotor</a:t>
            </a:r>
          </a:p>
          <a:p>
            <a:pPr>
              <a:spcBef>
                <a:spcPts val="600"/>
              </a:spcBef>
            </a:pPr>
            <a:r>
              <a:rPr lang="de-DE" b="1" dirty="0"/>
              <a:t>Effizienzklasse IE5</a:t>
            </a:r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 dirty="0"/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16774"/>
            <a:ext cx="9463316" cy="460800"/>
          </a:xfrm>
        </p:spPr>
        <p:txBody>
          <a:bodyPr>
            <a:normAutofit/>
          </a:bodyPr>
          <a:lstStyle/>
          <a:p>
            <a:r>
              <a:rPr lang="de-DE" dirty="0"/>
              <a:t>Der schlanke Ansatz!</a:t>
            </a:r>
            <a:endParaRPr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19690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FD2582EC-E0BF-401D-84C3-4AD83C3755D0}"/>
              </a:ext>
            </a:extLst>
          </p:cNvPr>
          <p:cNvSpPr txBox="1"/>
          <p:nvPr/>
        </p:nvSpPr>
        <p:spPr>
          <a:xfrm>
            <a:off x="1332711" y="559506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</a:pPr>
            <a:r>
              <a:rPr lang="en-US" sz="2000" b="1" dirty="0"/>
              <a:t>Lean-Motor – Die </a:t>
            </a:r>
            <a:r>
              <a:rPr lang="en-US" sz="2000" b="1" dirty="0" err="1"/>
              <a:t>neue</a:t>
            </a:r>
            <a:r>
              <a:rPr lang="en-US" sz="2000" b="1" dirty="0"/>
              <a:t> </a:t>
            </a:r>
            <a:r>
              <a:rPr lang="en-US" sz="2000" b="1" dirty="0" err="1"/>
              <a:t>Motorklasse</a:t>
            </a:r>
            <a:r>
              <a:rPr lang="en-US" sz="2000" b="1" dirty="0"/>
              <a:t>!</a:t>
            </a:r>
            <a:endParaRPr sz="20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3A6DE0-FE07-2702-1FF5-E30A39794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30" y="5245455"/>
            <a:ext cx="1186485" cy="1062474"/>
          </a:xfrm>
          <a:prstGeom prst="rect">
            <a:avLst/>
          </a:prstGeom>
        </p:spPr>
      </p:pic>
      <p:pic>
        <p:nvPicPr>
          <p:cNvPr id="8" name="Grafik 7" descr="Ein Bild, das Elektronik, Kabel, Elektrische Leitungen, Stromversorgung enthält.&#10;&#10;Automatisch generierte Beschreibung">
            <a:extLst>
              <a:ext uri="{FF2B5EF4-FFF2-40B4-BE49-F238E27FC236}">
                <a16:creationId xmlns:a16="http://schemas.microsoft.com/office/drawing/2014/main" id="{9EA1F094-2156-294B-3CC5-74671B375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466" y="1086095"/>
            <a:ext cx="3581164" cy="39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4928FE-7EFF-816C-B4AD-9BC4138A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949490"/>
            <a:ext cx="2251370" cy="18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56948" y="1206490"/>
            <a:ext cx="7953904" cy="401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err="1">
                <a:solidFill>
                  <a:schemeClr val="accent1"/>
                </a:solidFill>
              </a:rPr>
              <a:t>Condition</a:t>
            </a:r>
            <a:r>
              <a:rPr lang="de-DE" sz="2400" b="1">
                <a:solidFill>
                  <a:schemeClr val="accent1"/>
                </a:solidFill>
              </a:rPr>
              <a:t> Monitoring. </a:t>
            </a:r>
            <a:br>
              <a:rPr lang="de-DE" sz="2400" b="1">
                <a:solidFill>
                  <a:schemeClr val="accent1"/>
                </a:solidFill>
              </a:rPr>
            </a:br>
            <a:r>
              <a:rPr lang="de-DE" sz="2400" b="1" err="1">
                <a:solidFill>
                  <a:schemeClr val="accent1"/>
                </a:solidFill>
              </a:rPr>
              <a:t>Predictive</a:t>
            </a:r>
            <a:r>
              <a:rPr lang="de-DE" sz="2400" b="1">
                <a:solidFill>
                  <a:schemeClr val="accent1"/>
                </a:solidFill>
              </a:rPr>
              <a:t> Maintenance. </a:t>
            </a:r>
            <a:br>
              <a:rPr lang="de-DE" sz="2400" b="1">
                <a:solidFill>
                  <a:schemeClr val="accent1"/>
                </a:solidFill>
              </a:rPr>
            </a:br>
            <a:r>
              <a:rPr lang="de-DE" sz="2400" b="1">
                <a:solidFill>
                  <a:schemeClr val="accent1"/>
                </a:solidFill>
              </a:rPr>
              <a:t>Drive </a:t>
            </a:r>
            <a:r>
              <a:rPr lang="de-DE" sz="2400" b="1" err="1">
                <a:solidFill>
                  <a:schemeClr val="accent1"/>
                </a:solidFill>
              </a:rPr>
              <a:t>Optimization</a:t>
            </a:r>
            <a:r>
              <a:rPr lang="de-DE" sz="2400" b="1">
                <a:solidFill>
                  <a:schemeClr val="accent1"/>
                </a:solidFill>
              </a:rPr>
              <a:t>.</a:t>
            </a:r>
            <a:br>
              <a:rPr lang="de-DE" sz="2400" b="1">
                <a:solidFill>
                  <a:schemeClr val="accent1"/>
                </a:solidFill>
              </a:rPr>
            </a:br>
            <a:endParaRPr lang="de-DE" sz="2400" b="1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/>
              <a:t>Getriebemotoren des Antriebssystems überwachen.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/>
              <a:t>Lebensdauer über ein modellbasiertes Analyseverfahren berechnen.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/>
              <a:t>Reale Belastungssituation des Systems erfassen.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000"/>
              <a:t>Qualität und Wirtschaftlichkeit steigern. </a:t>
            </a:r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STÖBER Virtual Lifetime.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3A520E-7D26-4045-AB55-D1A883DA68A3}"/>
              </a:ext>
            </a:extLst>
          </p:cNvPr>
          <p:cNvGrpSpPr/>
          <p:nvPr/>
        </p:nvGrpSpPr>
        <p:grpSpPr>
          <a:xfrm rot="10800000" flipH="1" flipV="1">
            <a:off x="83" y="4929254"/>
            <a:ext cx="1329799" cy="1703672"/>
            <a:chOff x="-1" y="2079114"/>
            <a:chExt cx="3017183" cy="3364751"/>
          </a:xfrm>
        </p:grpSpPr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F0F13C1F-1D4E-4624-8C0B-8632763F3D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35AECFF4-DFA1-4CC7-B2D8-DEC9DFF1EEC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CF46DD-64DD-4E01-95E9-789A2A930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3744" y="1321384"/>
            <a:ext cx="3663128" cy="378502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C5686E2-E641-44FB-A6DF-9FBD8F31D416}"/>
              </a:ext>
            </a:extLst>
          </p:cNvPr>
          <p:cNvSpPr txBox="1"/>
          <p:nvPr/>
        </p:nvSpPr>
        <p:spPr>
          <a:xfrm>
            <a:off x="1486301" y="4727582"/>
            <a:ext cx="6095198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chemeClr val="tx2"/>
              </a:buClr>
            </a:pPr>
            <a:r>
              <a:rPr lang="de-DE" sz="2000"/>
              <a:t>STÖBER Virtual Lifetime – das Feature für die </a:t>
            </a:r>
            <a:br>
              <a:rPr lang="de-DE" sz="2000"/>
            </a:br>
            <a:r>
              <a:rPr lang="de-DE" sz="2000"/>
              <a:t>vorausschauende Wartung Ihrer Getriebemotoren. </a:t>
            </a:r>
          </a:p>
          <a:p>
            <a:pPr>
              <a:lnSpc>
                <a:spcPct val="130000"/>
              </a:lnSpc>
              <a:buClr>
                <a:schemeClr val="tx2"/>
              </a:buClr>
            </a:pPr>
            <a:r>
              <a:rPr lang="de-DE" sz="2000" b="1"/>
              <a:t>Für ein langes, effizientes Leben!</a:t>
            </a:r>
          </a:p>
        </p:txBody>
      </p:sp>
    </p:spTree>
    <p:extLst>
      <p:ext uri="{BB962C8B-B14F-4D97-AF65-F5344CB8AC3E}">
        <p14:creationId xmlns:p14="http://schemas.microsoft.com/office/powerpoint/2010/main" val="9362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 </a:t>
            </a:r>
            <a:r>
              <a:rPr lang="de-DE" err="1"/>
              <a:t>perfect</a:t>
            </a:r>
            <a:r>
              <a:rPr lang="de-DE"/>
              <a:t> match!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623C5D8-4CE6-D772-E425-0F31A3E5D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99" y="5358155"/>
            <a:ext cx="9165708" cy="1334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Ob B&amp;R, Siemens, Beckhoff, Bosch Rexroth, Kollmorgen oder Rockwell/Allen-Bradley – wir haben für jeden Regler das perfekte „match“!</a:t>
            </a:r>
          </a:p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de-DE" sz="2400" b="1">
                <a:solidFill>
                  <a:schemeClr val="accent4"/>
                </a:solidFill>
              </a:rPr>
              <a:t>Synchron-Servogetriebemotoren </a:t>
            </a:r>
            <a:r>
              <a:rPr lang="de-DE" sz="2400" b="1" dirty="0">
                <a:solidFill>
                  <a:schemeClr val="accent4"/>
                </a:solidFill>
              </a:rPr>
              <a:t>für Ihre Anlage.</a:t>
            </a:r>
          </a:p>
          <a:p>
            <a:r>
              <a:rPr lang="de-DE" dirty="0"/>
              <a:t>Kompakte Bauform durch den Direktanbau.</a:t>
            </a:r>
          </a:p>
          <a:p>
            <a:r>
              <a:rPr lang="de-DE" dirty="0"/>
              <a:t>Großes Drehmoment. Geringere Massenträgheit. </a:t>
            </a:r>
            <a:br>
              <a:rPr lang="de-DE" dirty="0"/>
            </a:br>
            <a:r>
              <a:rPr lang="de-DE" dirty="0"/>
              <a:t>Höchste Antriebsdynamik.</a:t>
            </a:r>
          </a:p>
          <a:p>
            <a:r>
              <a:rPr lang="de-DE" dirty="0"/>
              <a:t>Einbaufertige Antriebslösung aus einer Hand.</a:t>
            </a:r>
          </a:p>
          <a:p>
            <a:r>
              <a:rPr lang="de-DE" dirty="0"/>
              <a:t>Einzigartige Kombinations- und Optionsvielfalt!</a:t>
            </a:r>
          </a:p>
          <a:p>
            <a:r>
              <a:rPr lang="de-DE" dirty="0"/>
              <a:t>Einfaches Plug-and-Play, Pin-kompatibel.</a:t>
            </a:r>
          </a:p>
          <a:p>
            <a:r>
              <a:rPr lang="de-DE" dirty="0"/>
              <a:t>Schnelle und unkomplizierte Inbetriebnahme.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4DC76AD-9D60-48F4-9697-8820EDCC6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69" y="-127884"/>
            <a:ext cx="5699355" cy="56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Zuhause in der Welt anspruchsvoller Bewegung.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837C6A4-E516-46D4-15DD-9640819A9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1952625"/>
            <a:ext cx="8759366" cy="3258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3779EBA-DF08-A2D6-D300-CA1D76B5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30" y="838200"/>
            <a:ext cx="6905625" cy="60198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81075" y="2229425"/>
            <a:ext cx="7574845" cy="4054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50"/>
              </a:spcAft>
            </a:pPr>
            <a:endParaRPr lang="de-DE" sz="1600" b="1" dirty="0"/>
          </a:p>
          <a:p>
            <a:pPr>
              <a:spcAft>
                <a:spcPts val="250"/>
              </a:spcAft>
            </a:pPr>
            <a:r>
              <a:rPr lang="de-DE" b="1" dirty="0"/>
              <a:t>Gegründet </a:t>
            </a:r>
            <a:r>
              <a:rPr lang="de-DE" dirty="0"/>
              <a:t>1934</a:t>
            </a:r>
          </a:p>
          <a:p>
            <a:pPr>
              <a:spcAft>
                <a:spcPts val="250"/>
              </a:spcAft>
            </a:pPr>
            <a:r>
              <a:rPr lang="de-DE" b="1" dirty="0"/>
              <a:t>Hauptsitz </a:t>
            </a:r>
            <a:r>
              <a:rPr lang="de-DE" dirty="0"/>
              <a:t>Pforzheim, Germany</a:t>
            </a:r>
          </a:p>
          <a:p>
            <a:pPr>
              <a:spcAft>
                <a:spcPts val="250"/>
              </a:spcAft>
            </a:pPr>
            <a:r>
              <a:rPr lang="de-DE" b="1" dirty="0"/>
              <a:t>Gesellschafter:</a:t>
            </a:r>
            <a:r>
              <a:rPr lang="de-DE" dirty="0"/>
              <a:t> Andreas Thiel und Patrick Stöber</a:t>
            </a:r>
          </a:p>
          <a:p>
            <a:pPr>
              <a:spcAft>
                <a:spcPts val="250"/>
              </a:spcAft>
            </a:pPr>
            <a:r>
              <a:rPr lang="de-DE" b="1" dirty="0"/>
              <a:t>CEO: </a:t>
            </a:r>
            <a:r>
              <a:rPr lang="de-DE" dirty="0"/>
              <a:t>Rainer Wegener</a:t>
            </a:r>
          </a:p>
          <a:p>
            <a:pPr>
              <a:spcAft>
                <a:spcPts val="250"/>
              </a:spcAft>
            </a:pPr>
            <a:r>
              <a:rPr lang="de-DE" b="1" dirty="0"/>
              <a:t>Mitarbeiter: </a:t>
            </a:r>
            <a:r>
              <a:rPr lang="de-DE" dirty="0"/>
              <a:t>1000</a:t>
            </a:r>
          </a:p>
          <a:p>
            <a:pPr>
              <a:spcAft>
                <a:spcPts val="250"/>
              </a:spcAft>
            </a:pPr>
            <a:r>
              <a:rPr lang="de-DE" b="1" dirty="0"/>
              <a:t>Gesamtumsatz: </a:t>
            </a:r>
            <a:r>
              <a:rPr lang="de-DE" dirty="0"/>
              <a:t>160 Millionen Euro</a:t>
            </a:r>
          </a:p>
          <a:p>
            <a:pPr>
              <a:spcAft>
                <a:spcPts val="250"/>
              </a:spcAft>
            </a:pPr>
            <a:r>
              <a:rPr lang="de-DE" altLang="de-DE" b="1" dirty="0"/>
              <a:t>Produktionsfläche: </a:t>
            </a:r>
            <a:r>
              <a:rPr lang="de-DE" altLang="de-DE" dirty="0"/>
              <a:t>40.000 m²</a:t>
            </a:r>
          </a:p>
          <a:p>
            <a:pPr>
              <a:spcAft>
                <a:spcPts val="250"/>
              </a:spcAft>
            </a:pPr>
            <a:endParaRPr lang="de-DE" altLang="de-DE" dirty="0"/>
          </a:p>
          <a:p>
            <a:pPr>
              <a:spcAft>
                <a:spcPts val="250"/>
              </a:spcAft>
            </a:pPr>
            <a:endParaRPr lang="de-DE" altLang="de-DE" dirty="0"/>
          </a:p>
          <a:p>
            <a:pPr>
              <a:spcAft>
                <a:spcPts val="250"/>
              </a:spcAft>
            </a:pPr>
            <a:endParaRPr lang="de-DE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br>
              <a:rPr lang="de-DE" sz="1600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/>
              <a:t>Der bevorzugte Partner für die perfekte Bewegung.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283189"/>
            <a:ext cx="8670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International agierend. </a:t>
            </a:r>
            <a:br>
              <a:rPr lang="de-DE" sz="2400" b="1" dirty="0">
                <a:solidFill>
                  <a:schemeClr val="accent1"/>
                </a:solidFill>
              </a:rPr>
            </a:br>
            <a:r>
              <a:rPr lang="de-DE" sz="2400" b="1" dirty="0">
                <a:solidFill>
                  <a:schemeClr val="accent1"/>
                </a:solidFill>
              </a:rPr>
              <a:t>Mit dem Charme eines Familienbetriebs.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40E2AEC-48A8-4334-8B70-0AE7505A8CD0}"/>
              </a:ext>
            </a:extLst>
          </p:cNvPr>
          <p:cNvSpPr txBox="1"/>
          <p:nvPr/>
        </p:nvSpPr>
        <p:spPr>
          <a:xfrm>
            <a:off x="577616" y="4743814"/>
            <a:ext cx="7831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de-DE" sz="20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Die STÖBER Bewegung ist </a:t>
            </a:r>
            <a:br>
              <a:rPr lang="de-DE" sz="20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DE" sz="20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geschmeidig, schnell, präzise und zuverlässig. </a:t>
            </a:r>
            <a:r>
              <a:rPr lang="de-DE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23358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C56849B2-7E33-4680-9774-A30860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21"/>
          <a:stretch/>
        </p:blipFill>
        <p:spPr>
          <a:xfrm>
            <a:off x="2002986" y="915252"/>
            <a:ext cx="10189014" cy="6037145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/>
              <a:t>Gemeinsam. Weltweit. Erfolgreich.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D7C195-3E5E-4342-A2FB-833315944771}"/>
              </a:ext>
            </a:extLst>
          </p:cNvPr>
          <p:cNvSpPr txBox="1"/>
          <p:nvPr/>
        </p:nvSpPr>
        <p:spPr>
          <a:xfrm>
            <a:off x="508691" y="2886416"/>
            <a:ext cx="2119382" cy="25981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 b="1" dirty="0">
                <a:solidFill>
                  <a:schemeClr val="accent1"/>
                </a:solidFill>
              </a:rPr>
              <a:t>BELGIEN</a:t>
            </a:r>
            <a:r>
              <a:rPr lang="de-DE" sz="1200" dirty="0">
                <a:solidFill>
                  <a:schemeClr val="accent1"/>
                </a:solidFill>
              </a:rPr>
              <a:t>,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000" dirty="0"/>
              <a:t>VDP Industries </a:t>
            </a:r>
            <a:r>
              <a:rPr lang="de-DE" sz="1000" dirty="0" err="1"/>
              <a:t>b.v.b.a</a:t>
            </a:r>
            <a:r>
              <a:rPr lang="de-DE" sz="1000" dirty="0"/>
              <a:t> , Nazareth  ATB Automation , </a:t>
            </a:r>
            <a:r>
              <a:rPr lang="de-DE" sz="1000" dirty="0" err="1"/>
              <a:t>Sint</a:t>
            </a:r>
            <a:r>
              <a:rPr lang="de-DE" sz="1000" dirty="0"/>
              <a:t>-Pieters-</a:t>
            </a:r>
            <a:r>
              <a:rPr lang="de-DE" sz="1000" dirty="0" err="1"/>
              <a:t>Leeuw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BRASILIEN</a:t>
            </a:r>
            <a:r>
              <a:rPr lang="de-DE"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lang="de-DE" sz="1000" dirty="0"/>
              <a:t>Automotion LTDA., </a:t>
            </a:r>
            <a:r>
              <a:rPr lang="de-DE" sz="1000" dirty="0" err="1"/>
              <a:t>Boituva</a:t>
            </a:r>
            <a:r>
              <a:rPr lang="de-DE" sz="1000" dirty="0"/>
              <a:t> - SP</a:t>
            </a:r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DÄNEMARK</a:t>
            </a:r>
            <a:r>
              <a:rPr lang="de-DE"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lang="de-DE" sz="1000" dirty="0"/>
              <a:t>Delta Elektronik A/S, </a:t>
            </a:r>
            <a:r>
              <a:rPr lang="de-DE" sz="1000" dirty="0" err="1"/>
              <a:t>Taastrup</a:t>
            </a:r>
            <a:endParaRPr lang="de-DE" sz="1000" dirty="0"/>
          </a:p>
          <a:p>
            <a:pPr>
              <a:spcBef>
                <a:spcPts val="3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INDIEN, </a:t>
            </a:r>
            <a:endParaRPr lang="de-DE" sz="1000" dirty="0"/>
          </a:p>
          <a:p>
            <a:r>
              <a:rPr lang="de-DE" sz="1000" dirty="0" err="1"/>
              <a:t>Fluro</a:t>
            </a:r>
            <a:r>
              <a:rPr lang="de-DE" sz="1000" dirty="0"/>
              <a:t> Engineering </a:t>
            </a:r>
            <a:r>
              <a:rPr lang="de-DE" sz="1000" dirty="0" err="1"/>
              <a:t>Pvt</a:t>
            </a:r>
            <a:r>
              <a:rPr lang="de-DE" sz="1000" dirty="0"/>
              <a:t> Ltd, Mumbai</a:t>
            </a:r>
            <a:endParaRPr lang="de-DE" sz="1000" dirty="0">
              <a:cs typeface="Calibri"/>
            </a:endParaRPr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ISRAEL</a:t>
            </a:r>
            <a:r>
              <a:rPr lang="de-DE" sz="1200" dirty="0">
                <a:solidFill>
                  <a:schemeClr val="accent1"/>
                </a:solidFill>
              </a:rPr>
              <a:t>, </a:t>
            </a:r>
          </a:p>
          <a:p>
            <a:pPr>
              <a:spcBef>
                <a:spcPts val="200"/>
              </a:spcBef>
            </a:pPr>
            <a:r>
              <a:rPr lang="de-DE" sz="1000" dirty="0" err="1"/>
              <a:t>Contel</a:t>
            </a:r>
            <a:r>
              <a:rPr lang="de-DE" sz="1000" dirty="0"/>
              <a:t> Automation &amp; Control Ltd., </a:t>
            </a:r>
            <a:r>
              <a:rPr lang="de-DE" sz="1000" dirty="0" err="1"/>
              <a:t>Kiryat</a:t>
            </a:r>
            <a:r>
              <a:rPr lang="de-DE" sz="1000" dirty="0"/>
              <a:t> – </a:t>
            </a:r>
            <a:r>
              <a:rPr lang="de-DE" sz="1000" dirty="0" err="1"/>
              <a:t>Arieh</a:t>
            </a:r>
            <a:r>
              <a:rPr lang="de-DE" sz="1000" dirty="0"/>
              <a:t> </a:t>
            </a:r>
            <a:r>
              <a:rPr lang="de-DE" sz="1000" dirty="0" err="1"/>
              <a:t>Petach-Tikva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NIEDERLANDE, </a:t>
            </a:r>
            <a:endParaRPr lang="de-DE" sz="1200" dirty="0"/>
          </a:p>
          <a:p>
            <a:r>
              <a:rPr lang="de-DE" sz="1000" dirty="0"/>
              <a:t>ATB Automation, </a:t>
            </a:r>
            <a:r>
              <a:rPr lang="de-DE" sz="1000" dirty="0" err="1">
                <a:solidFill>
                  <a:prstClr val="black"/>
                </a:solidFill>
              </a:rPr>
              <a:t>Mijdrecht</a:t>
            </a: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9AC2069-1EB0-4DD4-9DFD-A18E268119E5}"/>
              </a:ext>
            </a:extLst>
          </p:cNvPr>
          <p:cNvSpPr txBox="1"/>
          <p:nvPr/>
        </p:nvSpPr>
        <p:spPr>
          <a:xfrm>
            <a:off x="2697647" y="2886416"/>
            <a:ext cx="3549233" cy="22006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POLEN,</a:t>
            </a:r>
            <a:r>
              <a:rPr lang="de-DE" sz="1200" dirty="0"/>
              <a:t> </a:t>
            </a:r>
            <a:endParaRPr lang="de-DE" sz="1000" dirty="0">
              <a:cs typeface="Calibri"/>
            </a:endParaRPr>
          </a:p>
          <a:p>
            <a:r>
              <a:rPr lang="de-DE" sz="1000" dirty="0"/>
              <a:t>DEMERO – Automation Systems, </a:t>
            </a:r>
            <a:r>
              <a:rPr lang="de-DE" sz="1000" dirty="0">
                <a:solidFill>
                  <a:prstClr val="black"/>
                </a:solidFill>
              </a:rPr>
              <a:t>Wroclaw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PORTUGAL</a:t>
            </a:r>
            <a:r>
              <a:rPr lang="de-DE" sz="1200" dirty="0">
                <a:solidFill>
                  <a:schemeClr val="accent1"/>
                </a:solidFill>
              </a:rPr>
              <a:t>,</a:t>
            </a:r>
          </a:p>
          <a:p>
            <a:r>
              <a:rPr lang="de-DE" sz="1000" dirty="0" err="1"/>
              <a:t>PowerTech</a:t>
            </a:r>
            <a:r>
              <a:rPr lang="de-DE" sz="1000" dirty="0"/>
              <a:t> System, Vitoria-Gasteiz </a:t>
            </a:r>
          </a:p>
          <a:p>
            <a:r>
              <a:rPr lang="de-DE" sz="1200" b="1" dirty="0">
                <a:solidFill>
                  <a:schemeClr val="accent1"/>
                </a:solidFill>
              </a:rPr>
              <a:t>SLOWAKEI,</a:t>
            </a:r>
          </a:p>
          <a:p>
            <a:r>
              <a:rPr lang="de-DE" sz="1000" dirty="0"/>
              <a:t>REM-Technik </a:t>
            </a:r>
            <a:r>
              <a:rPr lang="de-DE" sz="1000" dirty="0" err="1"/>
              <a:t>s.r.o</a:t>
            </a:r>
            <a:r>
              <a:rPr lang="de-DE" sz="1000" dirty="0"/>
              <a:t>., Brno</a:t>
            </a:r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SPANIEN</a:t>
            </a:r>
            <a:r>
              <a:rPr lang="de-DE" sz="1200" dirty="0">
                <a:solidFill>
                  <a:schemeClr val="accent1"/>
                </a:solidFill>
              </a:rPr>
              <a:t>, </a:t>
            </a:r>
            <a:endParaRPr lang="de-DE" sz="1000" dirty="0"/>
          </a:p>
          <a:p>
            <a:r>
              <a:rPr lang="de-DE" sz="1000" dirty="0" err="1"/>
              <a:t>PowerTech</a:t>
            </a:r>
            <a:r>
              <a:rPr lang="de-DE" sz="1000" dirty="0"/>
              <a:t> System, Vitoria-Gasteiz</a:t>
            </a:r>
            <a:br>
              <a:rPr lang="de-DE" sz="1000" dirty="0"/>
            </a:br>
            <a:r>
              <a:rPr lang="de-DE" sz="1200" b="1" dirty="0">
                <a:solidFill>
                  <a:schemeClr val="accent1"/>
                </a:solidFill>
              </a:rPr>
              <a:t>THAILAND,</a:t>
            </a:r>
          </a:p>
          <a:p>
            <a:r>
              <a:rPr lang="en-US" sz="1000" dirty="0"/>
              <a:t>PMP Precision Motion Products Co. Ltd, </a:t>
            </a:r>
            <a:r>
              <a:rPr lang="de-DE" sz="1000" dirty="0" err="1"/>
              <a:t>Samutprakarn</a:t>
            </a:r>
            <a:endParaRPr lang="de-DE" sz="1000" dirty="0"/>
          </a:p>
          <a:p>
            <a:pPr>
              <a:spcBef>
                <a:spcPts val="200"/>
              </a:spcBef>
            </a:pPr>
            <a:r>
              <a:rPr lang="de-DE" sz="1200" b="1" dirty="0">
                <a:solidFill>
                  <a:schemeClr val="accent1"/>
                </a:solidFill>
              </a:rPr>
              <a:t>TSCHECHIEN, </a:t>
            </a:r>
          </a:p>
          <a:p>
            <a:r>
              <a:rPr lang="de-DE" sz="1000" dirty="0"/>
              <a:t>REM-Technik </a:t>
            </a:r>
            <a:r>
              <a:rPr lang="de-DE" sz="1000" dirty="0" err="1"/>
              <a:t>s.r.o</a:t>
            </a:r>
            <a:r>
              <a:rPr lang="de-DE" sz="1000" dirty="0"/>
              <a:t>., Brno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F6B0DE-4E30-4BB0-A7E0-2AF5EA1AE9FF}"/>
              </a:ext>
            </a:extLst>
          </p:cNvPr>
          <p:cNvSpPr txBox="1"/>
          <p:nvPr/>
        </p:nvSpPr>
        <p:spPr>
          <a:xfrm>
            <a:off x="540000" y="2434905"/>
            <a:ext cx="212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12 Partner weltweit.</a:t>
            </a:r>
            <a:endParaRPr lang="de-DE" sz="1200" b="1" dirty="0">
              <a:solidFill>
                <a:schemeClr val="accent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AB9AF00-C9F1-4D25-91EB-B2990B1D10E1}"/>
              </a:ext>
            </a:extLst>
          </p:cNvPr>
          <p:cNvSpPr txBox="1"/>
          <p:nvPr/>
        </p:nvSpPr>
        <p:spPr>
          <a:xfrm>
            <a:off x="534461" y="1485914"/>
            <a:ext cx="1963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DEUTSCHLAND</a:t>
            </a:r>
            <a:r>
              <a:rPr lang="de-DE" sz="2000" dirty="0">
                <a:solidFill>
                  <a:schemeClr val="accent2"/>
                </a:solidFill>
              </a:rPr>
              <a:t>, </a:t>
            </a:r>
            <a:r>
              <a:rPr lang="de-DE" sz="1050" dirty="0"/>
              <a:t>Pforzheim</a:t>
            </a:r>
          </a:p>
          <a:p>
            <a:pPr lvl="0"/>
            <a:r>
              <a:rPr lang="de-DE" sz="1400" b="1" dirty="0">
                <a:solidFill>
                  <a:srgbClr val="3C77BA"/>
                </a:solidFill>
              </a:rPr>
              <a:t>CHINA, </a:t>
            </a:r>
            <a:r>
              <a:rPr lang="de-DE" sz="1050" dirty="0">
                <a:solidFill>
                  <a:prstClr val="black"/>
                </a:solidFill>
              </a:rPr>
              <a:t>Taicang City</a:t>
            </a:r>
            <a:endParaRPr lang="de-DE" sz="10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925CE90-1FD1-47B6-96C0-373DC494C40D}"/>
              </a:ext>
            </a:extLst>
          </p:cNvPr>
          <p:cNvSpPr txBox="1"/>
          <p:nvPr/>
        </p:nvSpPr>
        <p:spPr>
          <a:xfrm>
            <a:off x="547778" y="1158689"/>
            <a:ext cx="291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/>
                </a:solidFill>
              </a:rPr>
              <a:t>14 Standorte weltweit.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E40AC9-8A3C-494C-9C23-0C5CED472E86}"/>
              </a:ext>
            </a:extLst>
          </p:cNvPr>
          <p:cNvSpPr txBox="1"/>
          <p:nvPr/>
        </p:nvSpPr>
        <p:spPr>
          <a:xfrm>
            <a:off x="4615750" y="1554229"/>
            <a:ext cx="1782349" cy="736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de-DE" sz="1400" b="1" dirty="0">
                <a:solidFill>
                  <a:schemeClr val="accent2"/>
                </a:solidFill>
              </a:rPr>
              <a:t>JAPAN, </a:t>
            </a:r>
            <a:r>
              <a:rPr lang="de-DE" sz="1050" dirty="0"/>
              <a:t>Tokyo</a:t>
            </a:r>
          </a:p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ÖSTERREICH, </a:t>
            </a:r>
            <a:r>
              <a:rPr lang="de-DE" sz="1000" dirty="0">
                <a:solidFill>
                  <a:prstClr val="black"/>
                </a:solidFill>
              </a:rPr>
              <a:t>Laakirchen</a:t>
            </a:r>
          </a:p>
          <a:p>
            <a:pPr>
              <a:spcBef>
                <a:spcPts val="200"/>
              </a:spcBef>
            </a:pPr>
            <a:endParaRPr lang="de-DE" sz="105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856B9F4-EDE4-4B6C-82FB-2745930897EC}"/>
              </a:ext>
            </a:extLst>
          </p:cNvPr>
          <p:cNvSpPr txBox="1"/>
          <p:nvPr/>
        </p:nvSpPr>
        <p:spPr>
          <a:xfrm>
            <a:off x="6291751" y="1554229"/>
            <a:ext cx="167179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SCHWEIZ, </a:t>
            </a:r>
            <a:r>
              <a:rPr lang="de-DE" sz="1000" dirty="0">
                <a:solidFill>
                  <a:prstClr val="black"/>
                </a:solidFill>
              </a:rPr>
              <a:t>Remetschwil</a:t>
            </a:r>
          </a:p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TAIWAN, </a:t>
            </a:r>
            <a:r>
              <a:rPr lang="de-DE" sz="1050" dirty="0">
                <a:solidFill>
                  <a:prstClr val="black"/>
                </a:solidFill>
              </a:rPr>
              <a:t>Taichung City</a:t>
            </a: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8F445A-36CA-274C-DE05-D35E6D067499}"/>
              </a:ext>
            </a:extLst>
          </p:cNvPr>
          <p:cNvSpPr txBox="1"/>
          <p:nvPr/>
        </p:nvSpPr>
        <p:spPr>
          <a:xfrm>
            <a:off x="9186782" y="1554229"/>
            <a:ext cx="1341896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UK, </a:t>
            </a:r>
            <a:r>
              <a:rPr lang="de-DE" sz="1050" dirty="0">
                <a:solidFill>
                  <a:prstClr val="black"/>
                </a:solidFill>
              </a:rPr>
              <a:t>Staffordshire</a:t>
            </a:r>
            <a:endParaRPr lang="de-DE" sz="100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chemeClr val="accent2"/>
                </a:solidFill>
              </a:rPr>
              <a:t>USA, </a:t>
            </a:r>
            <a:r>
              <a:rPr lang="de-DE" sz="1050" dirty="0" err="1"/>
              <a:t>Maysville</a:t>
            </a:r>
            <a:r>
              <a:rPr lang="de-DE" sz="1050" dirty="0"/>
              <a:t>, KY</a:t>
            </a:r>
            <a:endParaRPr lang="de-DE" sz="1000" dirty="0"/>
          </a:p>
          <a:p>
            <a:pPr>
              <a:spcBef>
                <a:spcPts val="200"/>
              </a:spcBef>
            </a:pPr>
            <a:endParaRPr lang="de-DE" sz="1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534D15-D7DF-638E-C64E-E42943C3B4F5}"/>
              </a:ext>
            </a:extLst>
          </p:cNvPr>
          <p:cNvSpPr txBox="1"/>
          <p:nvPr/>
        </p:nvSpPr>
        <p:spPr>
          <a:xfrm>
            <a:off x="2524868" y="1554229"/>
            <a:ext cx="20775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accent2"/>
                </a:solidFill>
              </a:rPr>
              <a:t>FRANKREICH, </a:t>
            </a:r>
            <a:r>
              <a:rPr lang="de-DE" sz="1050" dirty="0" err="1"/>
              <a:t>Caluire</a:t>
            </a:r>
            <a:r>
              <a:rPr lang="de-DE" sz="1050" dirty="0"/>
              <a:t>-et-</a:t>
            </a:r>
            <a:r>
              <a:rPr lang="de-DE" sz="1050" dirty="0" err="1"/>
              <a:t>Cuire</a:t>
            </a:r>
            <a:endParaRPr lang="de-DE" sz="1050" dirty="0"/>
          </a:p>
          <a:p>
            <a:r>
              <a:rPr lang="de-DE" sz="1400" b="1" dirty="0">
                <a:solidFill>
                  <a:srgbClr val="3C77BA"/>
                </a:solidFill>
              </a:rPr>
              <a:t>ITALIEN, </a:t>
            </a:r>
            <a:r>
              <a:rPr lang="de-DE" sz="1050" dirty="0">
                <a:solidFill>
                  <a:prstClr val="black"/>
                </a:solidFill>
              </a:rPr>
              <a:t>Milano</a:t>
            </a:r>
            <a:endParaRPr lang="de-DE" sz="1050" dirty="0"/>
          </a:p>
          <a:p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114149-D8D7-902F-5EB6-91470BD33D54}"/>
              </a:ext>
            </a:extLst>
          </p:cNvPr>
          <p:cNvSpPr txBox="1"/>
          <p:nvPr/>
        </p:nvSpPr>
        <p:spPr>
          <a:xfrm>
            <a:off x="7831572" y="1554229"/>
            <a:ext cx="1341896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TÜRKEI, </a:t>
            </a:r>
            <a:r>
              <a:rPr lang="de-DE" sz="1000" dirty="0"/>
              <a:t>Istanbul</a:t>
            </a:r>
            <a:endParaRPr lang="de-DE" sz="1000" dirty="0">
              <a:solidFill>
                <a:prstClr val="black"/>
              </a:solidFill>
            </a:endParaRPr>
          </a:p>
          <a:p>
            <a:pPr>
              <a:spcBef>
                <a:spcPts val="200"/>
              </a:spcBef>
            </a:pPr>
            <a:r>
              <a:rPr lang="de-DE" sz="1400" b="1" dirty="0">
                <a:solidFill>
                  <a:schemeClr val="accent2"/>
                </a:solidFill>
              </a:rPr>
              <a:t>UNGARN, </a:t>
            </a:r>
            <a:r>
              <a:rPr lang="de-DE" sz="1050" dirty="0" err="1"/>
              <a:t>Cegléd</a:t>
            </a:r>
            <a:endParaRPr lang="de-DE" sz="105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FFAB95-FF4E-43B6-E18C-F08C870D951C}"/>
              </a:ext>
            </a:extLst>
          </p:cNvPr>
          <p:cNvSpPr txBox="1"/>
          <p:nvPr/>
        </p:nvSpPr>
        <p:spPr>
          <a:xfrm>
            <a:off x="10358891" y="1561462"/>
            <a:ext cx="1094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KOREA, </a:t>
            </a:r>
            <a:r>
              <a:rPr lang="de-DE" sz="1050" dirty="0">
                <a:solidFill>
                  <a:prstClr val="black"/>
                </a:solidFill>
              </a:rPr>
              <a:t>Seoul</a:t>
            </a:r>
            <a:endParaRPr lang="de-DE" sz="1000" dirty="0">
              <a:solidFill>
                <a:prstClr val="black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270496-ABCE-C13D-1DAC-8FF5CE21F62A}"/>
              </a:ext>
            </a:extLst>
          </p:cNvPr>
          <p:cNvSpPr txBox="1"/>
          <p:nvPr/>
        </p:nvSpPr>
        <p:spPr>
          <a:xfrm>
            <a:off x="10345574" y="1800923"/>
            <a:ext cx="165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200"/>
              </a:spcBef>
            </a:pPr>
            <a:r>
              <a:rPr lang="de-DE" sz="1400" b="1" dirty="0">
                <a:solidFill>
                  <a:srgbClr val="3C77BA"/>
                </a:solidFill>
              </a:rPr>
              <a:t>SCHWEDEN, </a:t>
            </a:r>
            <a:r>
              <a:rPr lang="de-DE" sz="1050" dirty="0">
                <a:solidFill>
                  <a:prstClr val="black"/>
                </a:solidFill>
              </a:rPr>
              <a:t>Göteborg</a:t>
            </a:r>
            <a:endParaRPr lang="de-DE" sz="1000" dirty="0">
              <a:solidFill>
                <a:prstClr val="black"/>
              </a:solidFill>
            </a:endParaRPr>
          </a:p>
        </p:txBody>
      </p:sp>
      <p:pic>
        <p:nvPicPr>
          <p:cNvPr id="8" name="Grafik 7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6162DAC5-8C33-E441-3C9F-E134FB5A1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27" y="2537022"/>
            <a:ext cx="6377631" cy="31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7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Wofür wir stehen.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31B826-27B9-4A6A-B2D7-25F63F7D7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8"/>
          <a:stretch/>
        </p:blipFill>
        <p:spPr>
          <a:xfrm>
            <a:off x="0" y="3724102"/>
            <a:ext cx="12192000" cy="31422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98049A5-57B6-40FE-8D16-616202CF64BF}"/>
              </a:ext>
            </a:extLst>
          </p:cNvPr>
          <p:cNvSpPr txBox="1"/>
          <p:nvPr/>
        </p:nvSpPr>
        <p:spPr>
          <a:xfrm>
            <a:off x="540000" y="1291243"/>
            <a:ext cx="212561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1"/>
                </a:solidFill>
              </a:rPr>
              <a:t>Unsere </a:t>
            </a:r>
            <a:br>
              <a:rPr lang="de-DE" sz="2400" b="1">
                <a:solidFill>
                  <a:schemeClr val="accent1"/>
                </a:solidFill>
              </a:rPr>
            </a:br>
            <a:r>
              <a:rPr lang="de-DE" sz="2400" b="1">
                <a:solidFill>
                  <a:schemeClr val="accent1"/>
                </a:solidFill>
              </a:rPr>
              <a:t>Werte:</a:t>
            </a:r>
          </a:p>
          <a:p>
            <a:br>
              <a:rPr lang="de-DE" b="1"/>
            </a:br>
            <a:r>
              <a:rPr lang="de-DE" sz="2000" b="1"/>
              <a:t>Wir sind STÖBER.</a:t>
            </a:r>
          </a:p>
          <a:p>
            <a:r>
              <a:rPr lang="de-DE" sz="2000" b="1"/>
              <a:t>Empathisch.</a:t>
            </a:r>
          </a:p>
          <a:p>
            <a:r>
              <a:rPr lang="de-DE" sz="2000" b="1"/>
              <a:t>Engagiert.</a:t>
            </a:r>
          </a:p>
          <a:p>
            <a:r>
              <a:rPr lang="de-DE" sz="2000" b="1"/>
              <a:t>Familiär.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BF9B7B3-F036-40B4-9928-960E51A7EB51}"/>
              </a:ext>
            </a:extLst>
          </p:cNvPr>
          <p:cNvSpPr/>
          <p:nvPr/>
        </p:nvSpPr>
        <p:spPr>
          <a:xfrm>
            <a:off x="3951220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/>
            <a:endParaRPr lang="de-DE" sz="1400" dirty="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 dirty="0">
                <a:solidFill>
                  <a:schemeClr val="tx1"/>
                </a:solidFill>
              </a:rPr>
              <a:t>GANZHEITLICHKEIT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</a:rPr>
              <a:t>Wir denken immer in ganzheitlichen Lösungen.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FDF9E8C-CCDA-4243-9E57-71774F858C01}"/>
              </a:ext>
            </a:extLst>
          </p:cNvPr>
          <p:cNvSpPr/>
          <p:nvPr/>
        </p:nvSpPr>
        <p:spPr>
          <a:xfrm>
            <a:off x="5964497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>
                <a:solidFill>
                  <a:schemeClr val="tx1"/>
                </a:solidFill>
              </a:rPr>
              <a:t>ENGAGEMENT</a:t>
            </a:r>
          </a:p>
          <a:p>
            <a:pPr algn="ctr"/>
            <a:r>
              <a:rPr lang="de-DE" sz="1200">
                <a:solidFill>
                  <a:schemeClr val="tx1"/>
                </a:solidFill>
              </a:rPr>
              <a:t>Wir zeigen vollen Einsatz für den gemeinsamen Erfolg.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71FB993-5FC9-4BD7-854C-C5E194A436C6}"/>
              </a:ext>
            </a:extLst>
          </p:cNvPr>
          <p:cNvSpPr/>
          <p:nvPr/>
        </p:nvSpPr>
        <p:spPr>
          <a:xfrm>
            <a:off x="7977774" y="1291243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>
                <a:solidFill>
                  <a:schemeClr val="tx1"/>
                </a:solidFill>
              </a:rPr>
              <a:t>INNOVATION</a:t>
            </a:r>
          </a:p>
          <a:p>
            <a:pPr algn="ctr"/>
            <a:r>
              <a:rPr lang="de-DE" sz="1200">
                <a:solidFill>
                  <a:schemeClr val="tx1"/>
                </a:solidFill>
              </a:rPr>
              <a:t>Innovation ist unser Antrieb.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DB79165-1FA1-42E7-8B2C-D5EFC7030E84}"/>
              </a:ext>
            </a:extLst>
          </p:cNvPr>
          <p:cNvSpPr/>
          <p:nvPr/>
        </p:nvSpPr>
        <p:spPr>
          <a:xfrm>
            <a:off x="4846223" y="3529347"/>
            <a:ext cx="1790007" cy="1959998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>
                <a:solidFill>
                  <a:schemeClr val="tx1"/>
                </a:solidFill>
              </a:rPr>
              <a:t>QUALITÄT</a:t>
            </a:r>
          </a:p>
          <a:p>
            <a:pPr algn="ctr"/>
            <a:r>
              <a:rPr lang="de-DE" sz="1200">
                <a:solidFill>
                  <a:schemeClr val="tx1"/>
                </a:solidFill>
              </a:rPr>
              <a:t>Qualität ist Teil unserer DNA.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BDD9EB7-843A-44F1-8870-5251D05AB446}"/>
              </a:ext>
            </a:extLst>
          </p:cNvPr>
          <p:cNvSpPr/>
          <p:nvPr/>
        </p:nvSpPr>
        <p:spPr>
          <a:xfrm>
            <a:off x="6859500" y="3509288"/>
            <a:ext cx="1790007" cy="1982987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>
                <a:solidFill>
                  <a:schemeClr val="tx1"/>
                </a:solidFill>
              </a:rPr>
              <a:t>TEAMWORK</a:t>
            </a:r>
          </a:p>
          <a:p>
            <a:pPr algn="ctr"/>
            <a:r>
              <a:rPr lang="de-DE" sz="1200">
                <a:solidFill>
                  <a:schemeClr val="tx1"/>
                </a:solidFill>
              </a:rPr>
              <a:t>Wir leben Teamwork.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1414671-5298-40BF-94E6-B3230B1B1CF1}"/>
              </a:ext>
            </a:extLst>
          </p:cNvPr>
          <p:cNvSpPr/>
          <p:nvPr/>
        </p:nvSpPr>
        <p:spPr>
          <a:xfrm>
            <a:off x="8872777" y="3495501"/>
            <a:ext cx="1790007" cy="1982985"/>
          </a:xfrm>
          <a:prstGeom prst="roundRect">
            <a:avLst>
              <a:gd name="adj" fmla="val 74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/>
            <a:endParaRPr lang="de-DE" sz="1400">
              <a:solidFill>
                <a:schemeClr val="tx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DE" sz="1400" b="1">
                <a:solidFill>
                  <a:schemeClr val="tx1"/>
                </a:solidFill>
              </a:rPr>
              <a:t>VERANTWORTUNG</a:t>
            </a:r>
          </a:p>
          <a:p>
            <a:pPr algn="ctr"/>
            <a:r>
              <a:rPr lang="de-DE" sz="1200">
                <a:solidFill>
                  <a:schemeClr val="tx1"/>
                </a:solidFill>
              </a:rPr>
              <a:t>Nachhaltiges Wachstum hat oberste Priorität.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7E69163-3D28-43EC-9683-DE863467D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7" t="15778" r="10621"/>
          <a:stretch/>
        </p:blipFill>
        <p:spPr>
          <a:xfrm>
            <a:off x="4558223" y="1347495"/>
            <a:ext cx="576000" cy="6634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865CCC2-22BC-48BB-BFAD-7F8F18D64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8" t="20534" r="11391"/>
          <a:stretch/>
        </p:blipFill>
        <p:spPr>
          <a:xfrm>
            <a:off x="5458107" y="3649524"/>
            <a:ext cx="576000" cy="6194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470212-47FC-47FD-9C67-D6AB1DEDA7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48" t="8988" r="6324"/>
          <a:stretch/>
        </p:blipFill>
        <p:spPr>
          <a:xfrm>
            <a:off x="7466503" y="3583800"/>
            <a:ext cx="576000" cy="6306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E32B80-8FF4-4070-8ECE-CD8B9D9D37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3" t="15585" r="8736"/>
          <a:stretch/>
        </p:blipFill>
        <p:spPr>
          <a:xfrm>
            <a:off x="9479780" y="3611276"/>
            <a:ext cx="576000" cy="575679"/>
          </a:xfrm>
          <a:prstGeom prst="rect">
            <a:avLst/>
          </a:prstGeom>
        </p:spPr>
      </p:pic>
      <p:pic>
        <p:nvPicPr>
          <p:cNvPr id="18" name="Grafik 17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5093DCC1-8226-417A-9E15-3E5FB737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970" y="1327435"/>
            <a:ext cx="675060" cy="675060"/>
          </a:xfrm>
          <a:prstGeom prst="rect">
            <a:avLst/>
          </a:prstGeom>
        </p:spPr>
      </p:pic>
      <p:pic>
        <p:nvPicPr>
          <p:cNvPr id="19" name="Grafik 18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96836B93-B15D-4D22-9FBE-A70A77A968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525" t="16779" r="9505"/>
          <a:stretch/>
        </p:blipFill>
        <p:spPr>
          <a:xfrm>
            <a:off x="8584777" y="1393949"/>
            <a:ext cx="576000" cy="6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F7A4665-4948-44E3-0219-C5255456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8"/>
          <a:stretch/>
        </p:blipFill>
        <p:spPr>
          <a:xfrm>
            <a:off x="0" y="3723683"/>
            <a:ext cx="12192000" cy="3142206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FE98350-3E78-529C-50D4-CDA7EAB4586D}"/>
              </a:ext>
            </a:extLst>
          </p:cNvPr>
          <p:cNvGrpSpPr/>
          <p:nvPr/>
        </p:nvGrpSpPr>
        <p:grpSpPr>
          <a:xfrm>
            <a:off x="1128846" y="2116201"/>
            <a:ext cx="2614259" cy="2744650"/>
            <a:chOff x="1427230" y="2140764"/>
            <a:chExt cx="2614259" cy="2744650"/>
          </a:xfrm>
        </p:grpSpPr>
        <p:pic>
          <p:nvPicPr>
            <p:cNvPr id="36" name="Grafik 35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9D240CCF-D2DC-2331-93EC-35899E0F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6706" y="2140764"/>
              <a:ext cx="1191487" cy="1191487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DEF7AFE5-7DB8-2F3B-66C2-ACA1CF7C5F1C}"/>
                </a:ext>
              </a:extLst>
            </p:cNvPr>
            <p:cNvSpPr txBox="1"/>
            <p:nvPr/>
          </p:nvSpPr>
          <p:spPr>
            <a:xfrm>
              <a:off x="1427230" y="3715863"/>
              <a:ext cx="26142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AUTOMATION &amp; ROBOTIK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Die passende Antriebslösung für jede Achse. Kompakt und leistungsstark, für dynamische Anwendungen. 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9892D41-42BE-3534-451A-EF19605F2A45}"/>
              </a:ext>
            </a:extLst>
          </p:cNvPr>
          <p:cNvGrpSpPr/>
          <p:nvPr/>
        </p:nvGrpSpPr>
        <p:grpSpPr>
          <a:xfrm>
            <a:off x="3793319" y="2116201"/>
            <a:ext cx="2614259" cy="2730171"/>
            <a:chOff x="4343003" y="2140764"/>
            <a:chExt cx="2614259" cy="2730171"/>
          </a:xfrm>
        </p:grpSpPr>
        <p:pic>
          <p:nvPicPr>
            <p:cNvPr id="34" name="Grafik 33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2E42855A-DD22-040E-C41D-9A66FB286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2785" y="2140764"/>
              <a:ext cx="1015873" cy="1015873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E1B9CD7-DB9A-0313-4476-94A1F03C0051}"/>
                </a:ext>
              </a:extLst>
            </p:cNvPr>
            <p:cNvSpPr txBox="1"/>
            <p:nvPr/>
          </p:nvSpPr>
          <p:spPr>
            <a:xfrm>
              <a:off x="4343003" y="3701384"/>
              <a:ext cx="26142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KUNSTSTOFFMASCHINEN</a:t>
              </a:r>
              <a:br>
                <a:rPr lang="de-DE" b="1" dirty="0"/>
              </a:br>
              <a:endParaRPr lang="de-DE" b="1" dirty="0"/>
            </a:p>
            <a:p>
              <a:pPr algn="ctr"/>
              <a:r>
                <a:rPr lang="de-DE" sz="1200" dirty="0"/>
                <a:t>Lösungen mit hoher Leistungsdichte und Effizienz, für produktive, Ressourcen-schonende Maschinen. 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6A810CC-B1CE-C4AE-7B62-333DD89EFA86}"/>
              </a:ext>
            </a:extLst>
          </p:cNvPr>
          <p:cNvGrpSpPr/>
          <p:nvPr/>
        </p:nvGrpSpPr>
        <p:grpSpPr>
          <a:xfrm>
            <a:off x="6457791" y="2052908"/>
            <a:ext cx="2614259" cy="2700066"/>
            <a:chOff x="6864269" y="2012629"/>
            <a:chExt cx="2614259" cy="2700066"/>
          </a:xfrm>
        </p:grpSpPr>
        <p:pic>
          <p:nvPicPr>
            <p:cNvPr id="32" name="Grafik 31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5FB382B0-E1D5-06D4-5E0B-999BF5D31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8744" y="2012629"/>
              <a:ext cx="1294120" cy="1294120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B53B91AC-8C71-4567-5A64-E1E43D8BF06F}"/>
                </a:ext>
              </a:extLst>
            </p:cNvPr>
            <p:cNvSpPr txBox="1"/>
            <p:nvPr/>
          </p:nvSpPr>
          <p:spPr>
            <a:xfrm>
              <a:off x="6864269" y="3635477"/>
              <a:ext cx="26142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VERPACKUNGSMASCHINEN</a:t>
              </a:r>
              <a:br>
                <a:rPr lang="de-DE" sz="1400" b="1" dirty="0"/>
              </a:br>
              <a:endParaRPr lang="de-DE" sz="1400" b="1" dirty="0"/>
            </a:p>
            <a:p>
              <a:pPr algn="ctr"/>
              <a:r>
                <a:rPr lang="de-DE" sz="1200" dirty="0"/>
                <a:t>Kompakte Antriebslösungen für eine produktive, energieeffiziente und flexible Verpackungsweise. 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7822B17E-84F4-DDD7-9C5E-095DD60424BF}"/>
              </a:ext>
            </a:extLst>
          </p:cNvPr>
          <p:cNvGrpSpPr/>
          <p:nvPr/>
        </p:nvGrpSpPr>
        <p:grpSpPr>
          <a:xfrm>
            <a:off x="9122264" y="2072387"/>
            <a:ext cx="2614259" cy="2680587"/>
            <a:chOff x="9420648" y="2096950"/>
            <a:chExt cx="2614259" cy="2680587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62E942C4-C51C-C8A6-8747-5D4943B9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0410" y="2096950"/>
              <a:ext cx="1191487" cy="1191487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208C0265-582A-35B3-2AA6-CF15FB153783}"/>
                </a:ext>
              </a:extLst>
            </p:cNvPr>
            <p:cNvSpPr txBox="1"/>
            <p:nvPr/>
          </p:nvSpPr>
          <p:spPr>
            <a:xfrm>
              <a:off x="9420648" y="3669541"/>
              <a:ext cx="26142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WERKZEUGMASCHINEN</a:t>
              </a:r>
              <a:br>
                <a:rPr lang="de-DE" sz="1600" b="1" dirty="0"/>
              </a:br>
              <a:endParaRPr lang="de-DE" sz="1600" b="1" dirty="0"/>
            </a:p>
            <a:p>
              <a:pPr algn="ctr"/>
              <a:r>
                <a:rPr lang="de-DE" sz="1200" dirty="0"/>
                <a:t>Präzise, flexible und leistungsstarke Antriebssysteme, für maximale Wirtschaftlichkeit und Performance. </a:t>
              </a:r>
            </a:p>
          </p:txBody>
        </p:sp>
      </p:grpSp>
      <p:sp>
        <p:nvSpPr>
          <p:cNvPr id="40" name="Titel 1">
            <a:extLst>
              <a:ext uri="{FF2B5EF4-FFF2-40B4-BE49-F238E27FC236}">
                <a16:creationId xmlns:a16="http://schemas.microsoft.com/office/drawing/2014/main" id="{94DFDAE9-C74A-99D2-7E49-A82DB5FB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rmAutofit/>
          </a:bodyPr>
          <a:lstStyle/>
          <a:p>
            <a:r>
              <a:rPr lang="de-DE" dirty="0"/>
              <a:t>A </a:t>
            </a:r>
            <a:r>
              <a:rPr lang="de-DE" dirty="0" err="1"/>
              <a:t>perfect</a:t>
            </a:r>
            <a:r>
              <a:rPr lang="de-DE" dirty="0"/>
              <a:t> match – das Antriebssystem für Ihre Anlage!</a:t>
            </a:r>
          </a:p>
        </p:txBody>
      </p:sp>
    </p:spTree>
    <p:extLst>
      <p:ext uri="{BB962C8B-B14F-4D97-AF65-F5344CB8AC3E}">
        <p14:creationId xmlns:p14="http://schemas.microsoft.com/office/powerpoint/2010/main" val="419555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Vorteile des Systems.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AAA320B-7F59-14B1-EE7B-813B26613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952625"/>
            <a:ext cx="8759366" cy="32584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6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tationär enthält.&#10;&#10;Automatisch generierte Beschreibung">
            <a:extLst>
              <a:ext uri="{FF2B5EF4-FFF2-40B4-BE49-F238E27FC236}">
                <a16:creationId xmlns:a16="http://schemas.microsoft.com/office/drawing/2014/main" id="{B69F28A7-145D-1D63-5AD1-A60E075C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34468" y="1130355"/>
            <a:ext cx="4493332" cy="2995555"/>
          </a:xfrm>
          <a:prstGeom prst="rect">
            <a:avLst/>
          </a:prstGeom>
        </p:spPr>
      </p:pic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67B8BBFD-0855-43D0-B42A-80B9C2760C0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10000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2089EA-403C-44E3-BC3C-63AEA418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b="1"/>
              <a:t>Antriebsregler der </a:t>
            </a:r>
            <a:r>
              <a:rPr lang="de-DE"/>
              <a:t>neuesten</a:t>
            </a:r>
            <a:r>
              <a:rPr lang="de-DE" sz="2400" b="1"/>
              <a:t> Generation. 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0B09ACC0-1DA1-48FC-B29B-7BCB9B484F43}"/>
              </a:ext>
            </a:extLst>
          </p:cNvPr>
          <p:cNvSpPr txBox="1">
            <a:spLocks/>
          </p:cNvSpPr>
          <p:nvPr/>
        </p:nvSpPr>
        <p:spPr>
          <a:xfrm>
            <a:off x="540000" y="1261208"/>
            <a:ext cx="7689600" cy="3943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de-DE" b="1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de-DE" b="1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7ED40C-421B-8E52-6047-9E855EADF98A}"/>
              </a:ext>
            </a:extLst>
          </p:cNvPr>
          <p:cNvSpPr txBox="1"/>
          <p:nvPr/>
        </p:nvSpPr>
        <p:spPr>
          <a:xfrm>
            <a:off x="538384" y="1261208"/>
            <a:ext cx="60093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>
                <a:solidFill>
                  <a:schemeClr val="accent6"/>
                </a:solidFill>
              </a:rPr>
              <a:t>Kompakt. </a:t>
            </a:r>
            <a:r>
              <a:rPr lang="de-DE" sz="2400" b="1" err="1">
                <a:solidFill>
                  <a:schemeClr val="accent6"/>
                </a:solidFill>
              </a:rPr>
              <a:t>Anreihbar</a:t>
            </a:r>
            <a:r>
              <a:rPr lang="de-DE" sz="2400" b="1">
                <a:solidFill>
                  <a:schemeClr val="accent6"/>
                </a:solidFill>
              </a:rPr>
              <a:t>. </a:t>
            </a:r>
            <a:br>
              <a:rPr lang="de-DE" sz="2400" b="1">
                <a:solidFill>
                  <a:schemeClr val="accent6"/>
                </a:solidFill>
              </a:rPr>
            </a:br>
            <a:r>
              <a:rPr lang="de-DE" sz="2400" b="1">
                <a:solidFill>
                  <a:schemeClr val="accent6"/>
                </a:solidFill>
              </a:rPr>
              <a:t>Für höchste Dynamik.</a:t>
            </a:r>
          </a:p>
          <a:p>
            <a:endParaRPr lang="de-DE" sz="2000"/>
          </a:p>
          <a:p>
            <a:r>
              <a:rPr lang="de-DE" sz="2000"/>
              <a:t>Jede Antriebslösung hat ihren </a:t>
            </a:r>
          </a:p>
          <a:p>
            <a:r>
              <a:rPr lang="de-DE" sz="2000"/>
              <a:t>individuellen Charakter. Und wir </a:t>
            </a:r>
            <a:br>
              <a:rPr lang="de-DE" sz="2000"/>
            </a:br>
            <a:r>
              <a:rPr lang="de-DE" sz="2000"/>
              <a:t>die passenden Antriebsregler!</a:t>
            </a:r>
          </a:p>
          <a:p>
            <a:endParaRPr lang="de-DE" sz="2000"/>
          </a:p>
          <a:p>
            <a:r>
              <a:rPr lang="de-DE" sz="2000"/>
              <a:t>Maßgeschneidert für jede Antriebsaufgabe </a:t>
            </a:r>
            <a:br>
              <a:rPr lang="de-DE" sz="2000"/>
            </a:br>
            <a:r>
              <a:rPr lang="de-DE" sz="2000"/>
              <a:t>– die untereinander kombinierbaren </a:t>
            </a:r>
            <a:br>
              <a:rPr lang="de-DE" sz="2000"/>
            </a:br>
            <a:r>
              <a:rPr lang="de-DE" sz="2000" b="1"/>
              <a:t>Baureihen SC6, SI6 und SD6</a:t>
            </a:r>
            <a:r>
              <a:rPr lang="de-DE" sz="2000"/>
              <a:t>!</a:t>
            </a:r>
          </a:p>
          <a:p>
            <a:r>
              <a:rPr lang="de-DE" sz="200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3A8CF2-E5F4-154B-5A8B-2C7C1804AC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699" y="5359738"/>
            <a:ext cx="1326790" cy="47410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B8BC61D-B4C1-4D84-84D3-86312FB050CC}"/>
              </a:ext>
            </a:extLst>
          </p:cNvPr>
          <p:cNvGrpSpPr/>
          <p:nvPr/>
        </p:nvGrpSpPr>
        <p:grpSpPr>
          <a:xfrm rot="10800000" flipH="1" flipV="1">
            <a:off x="1588" y="4929254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76548383-6F67-4FAC-AE12-9B7462E4D9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122F50CB-FF11-40DF-93DE-CD83C071E42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3FA5BC16-368C-1FC1-44DF-95378B868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379" y="4578106"/>
            <a:ext cx="852188" cy="736120"/>
          </a:xfrm>
          <a:prstGeom prst="rect">
            <a:avLst/>
          </a:prstGeom>
        </p:spPr>
      </p:pic>
      <p:pic>
        <p:nvPicPr>
          <p:cNvPr id="15" name="Grafik 14" descr="Ein Bild, das Text, Teller, Geschirr, ClipArt enthält.&#10;&#10;Automatisch generierte Beschreibung">
            <a:extLst>
              <a:ext uri="{FF2B5EF4-FFF2-40B4-BE49-F238E27FC236}">
                <a16:creationId xmlns:a16="http://schemas.microsoft.com/office/drawing/2014/main" id="{89C7EE00-AA01-C5A2-BEC3-8CFDEA43E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567" y="5148215"/>
            <a:ext cx="1602754" cy="6341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8F1AF50-02BD-DE03-6DB3-560D80ED2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549" y="4815870"/>
            <a:ext cx="1203464" cy="31528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704DADE-CEF6-CC0B-7FBF-24AD2F3A9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677" y="5635264"/>
            <a:ext cx="796749" cy="688837"/>
          </a:xfrm>
          <a:prstGeom prst="rect">
            <a:avLst/>
          </a:prstGeom>
        </p:spPr>
      </p:pic>
      <p:pic>
        <p:nvPicPr>
          <p:cNvPr id="3" name="Grafik 2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39DFCCC0-9FF7-281A-E3D6-84BC7B8747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50191" r="10311"/>
          <a:stretch/>
        </p:blipFill>
        <p:spPr>
          <a:xfrm>
            <a:off x="8490221" y="511315"/>
            <a:ext cx="3530009" cy="59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amera, Projektor enthält.&#10;&#10;Automatisch generierte Beschreibung">
            <a:extLst>
              <a:ext uri="{FF2B5EF4-FFF2-40B4-BE49-F238E27FC236}">
                <a16:creationId xmlns:a16="http://schemas.microsoft.com/office/drawing/2014/main" id="{0E02958B-F849-7DA3-D5D0-D4A5515D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09" y="1466850"/>
            <a:ext cx="5842860" cy="389524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86529"/>
            <a:ext cx="11161800" cy="46608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de-DE" sz="2400" b="1">
                <a:solidFill>
                  <a:schemeClr val="accent4"/>
                </a:solidFill>
              </a:rPr>
              <a:t>Kompakte Synchron-Servogetriebemotoren ...</a:t>
            </a:r>
          </a:p>
          <a:p>
            <a:pPr>
              <a:spcBef>
                <a:spcPts val="600"/>
              </a:spcBef>
            </a:pPr>
            <a:r>
              <a:rPr lang="de-DE"/>
              <a:t>Ohne Motoradapter.</a:t>
            </a:r>
            <a:endParaRPr lang="de-DE" b="1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de-DE"/>
              <a:t>Kleiner Bauraum.</a:t>
            </a:r>
          </a:p>
          <a:p>
            <a:pPr>
              <a:spcBef>
                <a:spcPts val="600"/>
              </a:spcBef>
            </a:pPr>
            <a:r>
              <a:rPr lang="de-DE"/>
              <a:t>Geringes Gewicht.</a:t>
            </a:r>
          </a:p>
          <a:p>
            <a:pPr>
              <a:spcBef>
                <a:spcPts val="600"/>
              </a:spcBef>
            </a:pPr>
            <a:r>
              <a:rPr lang="de-DE"/>
              <a:t>Höchste Antriebsdynamik.</a:t>
            </a:r>
          </a:p>
          <a:p>
            <a:pPr>
              <a:spcBef>
                <a:spcPts val="600"/>
              </a:spcBef>
            </a:pPr>
            <a:r>
              <a:rPr lang="de-DE"/>
              <a:t>Geringere Erwärmung.</a:t>
            </a:r>
          </a:p>
          <a:p>
            <a:pPr>
              <a:spcBef>
                <a:spcPts val="600"/>
              </a:spcBef>
            </a:pPr>
            <a:r>
              <a:rPr lang="de-DE"/>
              <a:t>Gesteigerte Leistungsdichte.</a:t>
            </a:r>
          </a:p>
          <a:p>
            <a:pPr>
              <a:spcBef>
                <a:spcPts val="600"/>
              </a:spcBef>
            </a:pPr>
            <a:r>
              <a:rPr lang="de-DE"/>
              <a:t>Einbaufertige Antriebslösung.</a:t>
            </a:r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/>
          </a:p>
          <a:p>
            <a:pPr>
              <a:spcBef>
                <a:spcPts val="600"/>
              </a:spcBef>
              <a:buClr>
                <a:schemeClr val="accent4"/>
              </a:buClr>
            </a:pPr>
            <a:endParaRPr lang="de-DE"/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rPr lang="de-DE"/>
              <a:t>Synchron-Servogetriebemotoren im Direktanbau.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19690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FD2582EC-E0BF-401D-84C3-4AD83C3755D0}"/>
              </a:ext>
            </a:extLst>
          </p:cNvPr>
          <p:cNvSpPr txBox="1"/>
          <p:nvPr/>
        </p:nvSpPr>
        <p:spPr>
          <a:xfrm>
            <a:off x="1502734" y="557663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Clr>
                <a:schemeClr val="accent4"/>
              </a:buClr>
              <a:buNone/>
            </a:pPr>
            <a:r>
              <a:rPr lang="de-DE" sz="2000" b="1"/>
              <a:t>Mehr PERFORMANCE für Ihre Maschine! </a:t>
            </a:r>
          </a:p>
        </p:txBody>
      </p:sp>
    </p:spTree>
    <p:extLst>
      <p:ext uri="{BB962C8B-B14F-4D97-AF65-F5344CB8AC3E}">
        <p14:creationId xmlns:p14="http://schemas.microsoft.com/office/powerpoint/2010/main" val="11487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9463316" cy="460800"/>
          </a:xfrm>
        </p:spPr>
        <p:txBody>
          <a:bodyPr>
            <a:normAutofit/>
          </a:bodyPr>
          <a:lstStyle/>
          <a:p>
            <a:r>
              <a:rPr lang="de-DE"/>
              <a:t>Verbunden auf Distanz.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1BAFB9-1D7D-47EA-ACCF-F26062E3A18E}"/>
              </a:ext>
            </a:extLst>
          </p:cNvPr>
          <p:cNvGrpSpPr/>
          <p:nvPr/>
        </p:nvGrpSpPr>
        <p:grpSpPr>
          <a:xfrm rot="10800000" flipH="1" flipV="1">
            <a:off x="1588" y="4929254"/>
            <a:ext cx="1329799" cy="1703672"/>
            <a:chOff x="-1" y="2079114"/>
            <a:chExt cx="3017183" cy="3364751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5BCE69A4-8999-4ECC-B78F-1670B228D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DF9A621C-A901-4AE8-AEC6-5748012D55A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B4A28D4-31C8-4027-A423-12B2DC1AA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62726" y="847547"/>
            <a:ext cx="5627686" cy="363635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801741C9-9152-4BBE-BF76-6AB6ACC5AE8D}"/>
              </a:ext>
            </a:extLst>
          </p:cNvPr>
          <p:cNvSpPr txBox="1"/>
          <p:nvPr/>
        </p:nvSpPr>
        <p:spPr>
          <a:xfrm>
            <a:off x="1415847" y="5586201"/>
            <a:ext cx="6259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>
                <a:effectLst/>
              </a:rPr>
              <a:t>Sie sparen Zeit, Platz und Kosten.</a:t>
            </a:r>
          </a:p>
        </p:txBody>
      </p:sp>
      <p:pic>
        <p:nvPicPr>
          <p:cNvPr id="19" name="Grafik 18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D337C32-98CD-48C6-B63D-17852A5CBF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9761" y="2939902"/>
            <a:ext cx="3202239" cy="355804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9F84242-C584-460F-A779-09FD5C658C80}"/>
              </a:ext>
            </a:extLst>
          </p:cNvPr>
          <p:cNvSpPr txBox="1"/>
          <p:nvPr/>
        </p:nvSpPr>
        <p:spPr>
          <a:xfrm>
            <a:off x="538384" y="1261208"/>
            <a:ext cx="574191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ED6C44"/>
                </a:solidFill>
              </a:rPr>
              <a:t>Mit One Cable auf 100 Meter!</a:t>
            </a:r>
          </a:p>
          <a:p>
            <a:endParaRPr lang="de-DE" sz="2000" dirty="0"/>
          </a:p>
          <a:p>
            <a:pPr marL="0" indent="0">
              <a:spcAft>
                <a:spcPts val="1200"/>
              </a:spcAft>
              <a:buNone/>
            </a:pPr>
            <a:r>
              <a:rPr lang="de-DE" sz="2000" dirty="0"/>
              <a:t>Das neue </a:t>
            </a:r>
            <a:r>
              <a:rPr lang="de-DE" sz="2000" b="1" dirty="0"/>
              <a:t>STÖBER Hybridkabel </a:t>
            </a:r>
            <a:r>
              <a:rPr lang="de-DE" sz="2000" dirty="0"/>
              <a:t>verbindet Motoren und Antriebsregler zuverlässig auf 100 Meter. </a:t>
            </a:r>
            <a:br>
              <a:rPr lang="de-DE" sz="2000" dirty="0"/>
            </a:br>
            <a:r>
              <a:rPr lang="de-DE" sz="2000" dirty="0"/>
              <a:t>Mit zukunftssicherem </a:t>
            </a:r>
            <a:r>
              <a:rPr lang="de-DE" sz="2000" b="1" dirty="0"/>
              <a:t>HEIDENHAIN EnDat® 3</a:t>
            </a:r>
            <a:r>
              <a:rPr lang="de-DE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Verzicht auf teure, platzeinnehmende Drosseln.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Verkürzte Montagezeiten.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Weniger Fehlerquellen bei der Installation.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Signifikant reduzierte Material- und Installationskosten.</a:t>
            </a:r>
          </a:p>
          <a:p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0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20" ma:contentTypeDescription="Ein neues Dokument erstellen." ma:contentTypeScope="" ma:versionID="5fd25898e062df77b6849c6cb54db481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c0d4fc89e9249412d7e0f6db354b06f3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B427036A-F836-4F99-B179-3E72089190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EAFB60-4E89-41A6-8A9F-B07C0C2291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3B30AB-561B-4C4F-8D0B-7FEAADE30C20}">
  <ds:schemaRefs>
    <ds:schemaRef ds:uri="1f3a9e02-5a4f-4cb1-8aa7-476993774994"/>
    <ds:schemaRef ds:uri="352fe6d6-49b9-4a74-86bd-6ac6be2ee85c"/>
    <ds:schemaRef ds:uri="4a8697f0-c76d-499e-be29-89ced1eddd9c"/>
    <ds:schemaRef ds:uri="62b3c0e2-1c95-4794-b4d6-0f39097e24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721</Words>
  <Application>Microsoft Office PowerPoint</Application>
  <PresentationFormat>Breitbild</PresentationFormat>
  <Paragraphs>175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</vt:lpstr>
      <vt:lpstr>Das STÖBER System</vt:lpstr>
      <vt:lpstr>PowerPoint-Präsentation</vt:lpstr>
      <vt:lpstr>PowerPoint-Präsentation</vt:lpstr>
      <vt:lpstr>Wofür wir stehen.</vt:lpstr>
      <vt:lpstr>A perfect match – das Antriebssystem für Ihre Anlage!</vt:lpstr>
      <vt:lpstr>Die Vorteile des Systems.</vt:lpstr>
      <vt:lpstr>Antriebsregler der neuesten Generation. </vt:lpstr>
      <vt:lpstr>Synchron-Servogetriebemotoren im Direktanbau.</vt:lpstr>
      <vt:lpstr>Verbunden auf Distanz.</vt:lpstr>
      <vt:lpstr>Der schlanke Ansatz!</vt:lpstr>
      <vt:lpstr>STÖBER Virtual Lifetime.</vt:lpstr>
      <vt:lpstr>A perfect match!</vt:lpstr>
      <vt:lpstr>Zuhause in der Welt anspruchsvoller Bewegung.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Planetengetriebe  von STÖBER.</dc:title>
  <dc:creator>Göransson, Ulla</dc:creator>
  <cp:lastModifiedBy>Tsirachadis, Tiffany</cp:lastModifiedBy>
  <cp:revision>4</cp:revision>
  <dcterms:created xsi:type="dcterms:W3CDTF">2019-11-05T09:41:04Z</dcterms:created>
  <dcterms:modified xsi:type="dcterms:W3CDTF">2024-09-10T06:09:01Z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Order">
    <vt:r8>104600</vt:r8>
  </property>
  <property fmtid="{D5CDD505-2E9C-101B-9397-08002B2CF9AE}" pid="4" name="MediaServiceImageTags">
    <vt:lpwstr/>
  </property>
</Properties>
</file>